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4E4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660"/>
  </p:normalViewPr>
  <p:slideViewPr>
    <p:cSldViewPr snapToGrid="0">
      <p:cViewPr>
        <p:scale>
          <a:sx n="125" d="100"/>
          <a:sy n="125" d="100"/>
        </p:scale>
        <p:origin x="2010" y="-27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B27B5C-21CF-47F9-A8C7-282853E27257}"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406573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B27B5C-21CF-47F9-A8C7-282853E27257}"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108886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B27B5C-21CF-47F9-A8C7-282853E27257}"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44427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B27B5C-21CF-47F9-A8C7-282853E27257}"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263163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B27B5C-21CF-47F9-A8C7-282853E27257}"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155877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B27B5C-21CF-47F9-A8C7-282853E2725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331780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B27B5C-21CF-47F9-A8C7-282853E27257}"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272661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B27B5C-21CF-47F9-A8C7-282853E27257}"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414646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27B5C-21CF-47F9-A8C7-282853E27257}"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165849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B27B5C-21CF-47F9-A8C7-282853E2725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120265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FB27B5C-21CF-47F9-A8C7-282853E2725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F67FF1-369F-4518-BD92-4AAC36AEA138}" type="slidenum">
              <a:rPr lang="en-IN" smtClean="0"/>
              <a:t>‹#›</a:t>
            </a:fld>
            <a:endParaRPr lang="en-IN"/>
          </a:p>
        </p:txBody>
      </p:sp>
    </p:spTree>
    <p:extLst>
      <p:ext uri="{BB962C8B-B14F-4D97-AF65-F5344CB8AC3E}">
        <p14:creationId xmlns:p14="http://schemas.microsoft.com/office/powerpoint/2010/main" val="221242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FB27B5C-21CF-47F9-A8C7-282853E27257}" type="datetimeFigureOut">
              <a:rPr lang="en-IN" smtClean="0"/>
              <a:t>20-01-2023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7F67FF1-369F-4518-BD92-4AAC36AEA138}" type="slidenum">
              <a:rPr lang="en-IN" smtClean="0"/>
              <a:t>‹#›</a:t>
            </a:fld>
            <a:endParaRPr lang="en-IN"/>
          </a:p>
        </p:txBody>
      </p:sp>
    </p:spTree>
    <p:extLst>
      <p:ext uri="{BB962C8B-B14F-4D97-AF65-F5344CB8AC3E}">
        <p14:creationId xmlns:p14="http://schemas.microsoft.com/office/powerpoint/2010/main" val="2476374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CEDB1F7-D5E8-F489-3176-594B18B4BBF3}"/>
              </a:ext>
              <a:ext uri="{C183D7F6-B498-43B3-948B-1728B52AA6E4}">
                <adec:decorative xmlns:adec="http://schemas.microsoft.com/office/drawing/2017/decorative" val="1"/>
              </a:ext>
            </a:extLst>
          </p:cNvPr>
          <p:cNvGrpSpPr/>
          <p:nvPr/>
        </p:nvGrpSpPr>
        <p:grpSpPr>
          <a:xfrm>
            <a:off x="260107" y="341861"/>
            <a:ext cx="6337786" cy="1720532"/>
            <a:chOff x="0" y="0"/>
            <a:chExt cx="6665911" cy="1810385"/>
          </a:xfrm>
          <a:solidFill>
            <a:srgbClr val="EA4E4E"/>
          </a:solidFill>
        </p:grpSpPr>
        <p:sp>
          <p:nvSpPr>
            <p:cNvPr id="5" name="Red rectangle">
              <a:extLst>
                <a:ext uri="{FF2B5EF4-FFF2-40B4-BE49-F238E27FC236}">
                  <a16:creationId xmlns:a16="http://schemas.microsoft.com/office/drawing/2014/main" id="{FA68511F-DE1E-3931-D662-E403BB4EB0BE}"/>
                </a:ext>
              </a:extLst>
            </p:cNvPr>
            <p:cNvSpPr/>
            <p:nvPr/>
          </p:nvSpPr>
          <p:spPr>
            <a:xfrm>
              <a:off x="1133475" y="419100"/>
              <a:ext cx="5532436" cy="1005840"/>
            </a:xfrm>
            <a:prstGeom prst="rect">
              <a:avLst/>
            </a:prstGeom>
            <a:grpFill/>
            <a:ln>
              <a:solidFill>
                <a:srgbClr val="EA4E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6" name="Red circle">
              <a:extLst>
                <a:ext uri="{FF2B5EF4-FFF2-40B4-BE49-F238E27FC236}">
                  <a16:creationId xmlns:a16="http://schemas.microsoft.com/office/drawing/2014/main" id="{B6A3AA6A-B69E-EF96-68C4-7334E92F7890}"/>
                </a:ext>
              </a:extLst>
            </p:cNvPr>
            <p:cNvSpPr/>
            <p:nvPr/>
          </p:nvSpPr>
          <p:spPr>
            <a:xfrm>
              <a:off x="0" y="0"/>
              <a:ext cx="1810488" cy="1810385"/>
            </a:xfrm>
            <a:prstGeom prst="donut">
              <a:avLst>
                <a:gd name="adj" fmla="val 2897"/>
              </a:avLst>
            </a:prstGeom>
            <a:grpFill/>
            <a:ln>
              <a:solidFill>
                <a:srgbClr val="EA4E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White circle">
              <a:extLst>
                <a:ext uri="{FF2B5EF4-FFF2-40B4-BE49-F238E27FC236}">
                  <a16:creationId xmlns:a16="http://schemas.microsoft.com/office/drawing/2014/main" id="{FA580011-9442-D0A9-288D-03AE2AF732D2}"/>
                </a:ext>
              </a:extLst>
            </p:cNvPr>
            <p:cNvSpPr/>
            <p:nvPr/>
          </p:nvSpPr>
          <p:spPr>
            <a:xfrm>
              <a:off x="57150" y="57150"/>
              <a:ext cx="1704460" cy="1704340"/>
            </a:xfrm>
            <a:prstGeom prst="ellipse">
              <a:avLst/>
            </a:prstGeom>
            <a:solidFill>
              <a:srgbClr val="EA4E4E"/>
            </a:solidFill>
            <a:ln>
              <a:solidFill>
                <a:srgbClr val="EA4E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grpSp>
      <p:sp>
        <p:nvSpPr>
          <p:cNvPr id="12" name="TextBox 11">
            <a:extLst>
              <a:ext uri="{FF2B5EF4-FFF2-40B4-BE49-F238E27FC236}">
                <a16:creationId xmlns:a16="http://schemas.microsoft.com/office/drawing/2014/main" id="{B7F8E24E-5E55-0D35-963D-FE3BFA39476A}"/>
              </a:ext>
            </a:extLst>
          </p:cNvPr>
          <p:cNvSpPr txBox="1"/>
          <p:nvPr/>
        </p:nvSpPr>
        <p:spPr>
          <a:xfrm>
            <a:off x="3013365" y="748270"/>
            <a:ext cx="3530192" cy="523220"/>
          </a:xfrm>
          <a:prstGeom prst="rect">
            <a:avLst/>
          </a:prstGeom>
          <a:noFill/>
        </p:spPr>
        <p:txBody>
          <a:bodyPr wrap="square" rtlCol="0">
            <a:spAutoFit/>
          </a:bodyPr>
          <a:lstStyle/>
          <a:p>
            <a:r>
              <a:rPr lang="en-IN" sz="2800" dirty="0">
                <a:latin typeface="Franklin Gothic Demi" panose="020B0703020102020204" pitchFamily="34" charset="0"/>
              </a:rPr>
              <a:t>MOHIT VIKAS JAVALE</a:t>
            </a:r>
          </a:p>
        </p:txBody>
      </p:sp>
      <p:pic>
        <p:nvPicPr>
          <p:cNvPr id="14" name="Picture 13">
            <a:extLst>
              <a:ext uri="{FF2B5EF4-FFF2-40B4-BE49-F238E27FC236}">
                <a16:creationId xmlns:a16="http://schemas.microsoft.com/office/drawing/2014/main" id="{AE356C6B-ACB7-5D59-065D-EDA82D248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31" y="521629"/>
            <a:ext cx="1392980" cy="1392980"/>
          </a:xfrm>
          <a:prstGeom prst="ellipse">
            <a:avLst/>
          </a:prstGeom>
          <a:ln w="76200">
            <a:solidFill>
              <a:schemeClr val="bg1"/>
            </a:solidFill>
          </a:ln>
        </p:spPr>
      </p:pic>
      <p:sp>
        <p:nvSpPr>
          <p:cNvPr id="15" name="TextBox 14">
            <a:extLst>
              <a:ext uri="{FF2B5EF4-FFF2-40B4-BE49-F238E27FC236}">
                <a16:creationId xmlns:a16="http://schemas.microsoft.com/office/drawing/2014/main" id="{4C2472B2-27F6-DE49-8887-9CB68097A05F}"/>
              </a:ext>
            </a:extLst>
          </p:cNvPr>
          <p:cNvSpPr txBox="1"/>
          <p:nvPr/>
        </p:nvSpPr>
        <p:spPr>
          <a:xfrm>
            <a:off x="2966893" y="1149515"/>
            <a:ext cx="3540129" cy="646331"/>
          </a:xfrm>
          <a:prstGeom prst="rect">
            <a:avLst/>
          </a:prstGeom>
          <a:noFill/>
        </p:spPr>
        <p:txBody>
          <a:bodyPr wrap="square" rtlCol="0">
            <a:spAutoFit/>
          </a:bodyPr>
          <a:lstStyle/>
          <a:p>
            <a:pPr algn="r"/>
            <a:r>
              <a:rPr lang="en-IN" sz="900" dirty="0">
                <a:latin typeface="Franklin Gothic Demi" panose="020B0703020102020204" pitchFamily="34" charset="0"/>
              </a:rPr>
              <a:t>Email – </a:t>
            </a:r>
            <a:r>
              <a:rPr lang="en-IN" sz="900" i="1" dirty="0">
                <a:latin typeface="Franklin Gothic Demi" panose="020B0703020102020204" pitchFamily="34" charset="0"/>
              </a:rPr>
              <a:t>mohitjavale@gmail.com</a:t>
            </a:r>
          </a:p>
          <a:p>
            <a:pPr algn="r"/>
            <a:r>
              <a:rPr lang="en-IN" sz="900" dirty="0">
                <a:latin typeface="Franklin Gothic Demi" panose="020B0703020102020204" pitchFamily="34" charset="0"/>
              </a:rPr>
              <a:t>Contact – </a:t>
            </a:r>
            <a:r>
              <a:rPr lang="en-IN" sz="900" i="1" dirty="0">
                <a:latin typeface="Franklin Gothic Demi" panose="020B0703020102020204" pitchFamily="34" charset="0"/>
              </a:rPr>
              <a:t>7709262141</a:t>
            </a:r>
            <a:br>
              <a:rPr lang="en-IN" sz="900" i="1" dirty="0">
                <a:latin typeface="Franklin Gothic Demi" panose="020B0703020102020204" pitchFamily="34" charset="0"/>
              </a:rPr>
            </a:br>
            <a:r>
              <a:rPr lang="en-IN" sz="900" i="1" dirty="0">
                <a:latin typeface="Franklin Gothic Demi" panose="020B0703020102020204" pitchFamily="34" charset="0"/>
              </a:rPr>
              <a:t>https://mohitjavale.github.io</a:t>
            </a:r>
          </a:p>
          <a:p>
            <a:pPr algn="r"/>
            <a:r>
              <a:rPr lang="en-IN" sz="900" dirty="0">
                <a:latin typeface="Franklin Gothic Demi" panose="020B0703020102020204" pitchFamily="34" charset="0"/>
              </a:rPr>
              <a:t> </a:t>
            </a:r>
          </a:p>
        </p:txBody>
      </p:sp>
      <p:sp>
        <p:nvSpPr>
          <p:cNvPr id="2" name="TextBox 1">
            <a:extLst>
              <a:ext uri="{FF2B5EF4-FFF2-40B4-BE49-F238E27FC236}">
                <a16:creationId xmlns:a16="http://schemas.microsoft.com/office/drawing/2014/main" id="{D6163913-8266-1997-C7F9-232CD10B6657}"/>
              </a:ext>
            </a:extLst>
          </p:cNvPr>
          <p:cNvSpPr txBox="1"/>
          <p:nvPr/>
        </p:nvSpPr>
        <p:spPr>
          <a:xfrm>
            <a:off x="272623" y="2378517"/>
            <a:ext cx="1065164" cy="276999"/>
          </a:xfrm>
          <a:prstGeom prst="rect">
            <a:avLst/>
          </a:prstGeom>
          <a:noFill/>
        </p:spPr>
        <p:txBody>
          <a:bodyPr wrap="square" rtlCol="0">
            <a:spAutoFit/>
          </a:bodyPr>
          <a:lstStyle/>
          <a:p>
            <a:r>
              <a:rPr lang="en-IN" sz="1200" dirty="0">
                <a:latin typeface="Franklin Gothic Demi" panose="020B0703020102020204" pitchFamily="34" charset="0"/>
              </a:rPr>
              <a:t>EDUCATION</a:t>
            </a:r>
          </a:p>
        </p:txBody>
      </p:sp>
      <p:sp>
        <p:nvSpPr>
          <p:cNvPr id="3" name="TextBox 2">
            <a:extLst>
              <a:ext uri="{FF2B5EF4-FFF2-40B4-BE49-F238E27FC236}">
                <a16:creationId xmlns:a16="http://schemas.microsoft.com/office/drawing/2014/main" id="{2763DADE-29FF-28B8-319A-C3EDE1129325}"/>
              </a:ext>
            </a:extLst>
          </p:cNvPr>
          <p:cNvSpPr txBox="1"/>
          <p:nvPr/>
        </p:nvSpPr>
        <p:spPr>
          <a:xfrm>
            <a:off x="319944" y="2783005"/>
            <a:ext cx="2554890" cy="923330"/>
          </a:xfrm>
          <a:prstGeom prst="rect">
            <a:avLst/>
          </a:prstGeom>
          <a:noFill/>
        </p:spPr>
        <p:txBody>
          <a:bodyPr wrap="square" rtlCol="0">
            <a:spAutoFit/>
          </a:bodyPr>
          <a:lstStyle/>
          <a:p>
            <a:r>
              <a:rPr lang="en-IN" sz="1100" b="1" dirty="0">
                <a:latin typeface="Cambria" panose="02040503050406030204" pitchFamily="18" charset="0"/>
                <a:ea typeface="Cambria" panose="02040503050406030204" pitchFamily="18" charset="0"/>
              </a:rPr>
              <a:t>B.E. Mechanical </a:t>
            </a:r>
            <a:br>
              <a:rPr lang="en-IN" sz="1100" b="1" dirty="0">
                <a:latin typeface="Cambria" panose="02040503050406030204" pitchFamily="18" charset="0"/>
                <a:ea typeface="Cambria" panose="02040503050406030204" pitchFamily="18" charset="0"/>
              </a:rPr>
            </a:br>
            <a:r>
              <a:rPr lang="en-IN" sz="1000" i="1" dirty="0">
                <a:latin typeface="Cambria" panose="02040503050406030204" pitchFamily="18" charset="0"/>
                <a:ea typeface="Cambria" panose="02040503050406030204" pitchFamily="18" charset="0"/>
              </a:rPr>
              <a:t>(May 2021-Present)</a:t>
            </a:r>
            <a:endParaRPr lang="en-IN" sz="1100" b="1" dirty="0">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BITS Pilani, Pilani Campus </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Current CGPA – 9.31 (Top 3 in Dept.)</a:t>
            </a:r>
            <a:r>
              <a:rPr lang="en-IN" sz="1100" dirty="0">
                <a:latin typeface="Franklin Gothic Demi" panose="020B0703020102020204" pitchFamily="34" charset="0"/>
              </a:rPr>
              <a:t>	</a:t>
            </a:r>
          </a:p>
        </p:txBody>
      </p:sp>
      <p:sp>
        <p:nvSpPr>
          <p:cNvPr id="8" name="TextBox 7">
            <a:extLst>
              <a:ext uri="{FF2B5EF4-FFF2-40B4-BE49-F238E27FC236}">
                <a16:creationId xmlns:a16="http://schemas.microsoft.com/office/drawing/2014/main" id="{D1FD2D1B-B4CF-D1C9-9985-CE12F1FC124D}"/>
              </a:ext>
            </a:extLst>
          </p:cNvPr>
          <p:cNvSpPr txBox="1"/>
          <p:nvPr/>
        </p:nvSpPr>
        <p:spPr>
          <a:xfrm>
            <a:off x="3036230" y="2383377"/>
            <a:ext cx="2678770" cy="276999"/>
          </a:xfrm>
          <a:prstGeom prst="rect">
            <a:avLst/>
          </a:prstGeom>
          <a:noFill/>
        </p:spPr>
        <p:txBody>
          <a:bodyPr wrap="square" rtlCol="0">
            <a:spAutoFit/>
          </a:bodyPr>
          <a:lstStyle/>
          <a:p>
            <a:r>
              <a:rPr lang="en-IN" sz="1200" dirty="0">
                <a:latin typeface="Franklin Gothic Demi" panose="020B0703020102020204" pitchFamily="34" charset="0"/>
              </a:rPr>
              <a:t>EXPERIENCE </a:t>
            </a:r>
            <a:r>
              <a:rPr lang="en-IN" sz="1200" dirty="0">
                <a:latin typeface="Baskerville Old Face" panose="02020602080505020303" pitchFamily="18" charset="0"/>
              </a:rPr>
              <a:t>/</a:t>
            </a:r>
            <a:r>
              <a:rPr lang="en-IN" sz="1200" dirty="0">
                <a:latin typeface="Franklin Gothic Demi" panose="020B0703020102020204" pitchFamily="34" charset="0"/>
              </a:rPr>
              <a:t> PROJECTS</a:t>
            </a:r>
          </a:p>
        </p:txBody>
      </p:sp>
      <p:sp>
        <p:nvSpPr>
          <p:cNvPr id="9" name="TextBox 8">
            <a:extLst>
              <a:ext uri="{FF2B5EF4-FFF2-40B4-BE49-F238E27FC236}">
                <a16:creationId xmlns:a16="http://schemas.microsoft.com/office/drawing/2014/main" id="{362B3C79-A0CC-86ED-3E50-73037133276F}"/>
              </a:ext>
            </a:extLst>
          </p:cNvPr>
          <p:cNvSpPr txBox="1"/>
          <p:nvPr/>
        </p:nvSpPr>
        <p:spPr>
          <a:xfrm>
            <a:off x="248980" y="3617394"/>
            <a:ext cx="2279814" cy="276999"/>
          </a:xfrm>
          <a:prstGeom prst="rect">
            <a:avLst/>
          </a:prstGeom>
          <a:noFill/>
        </p:spPr>
        <p:txBody>
          <a:bodyPr wrap="square" rtlCol="0">
            <a:spAutoFit/>
          </a:bodyPr>
          <a:lstStyle/>
          <a:p>
            <a:r>
              <a:rPr lang="en-IN" sz="1200" dirty="0">
                <a:latin typeface="Franklin Gothic Demi" panose="020B0703020102020204" pitchFamily="34" charset="0"/>
              </a:rPr>
              <a:t>SKILLS</a:t>
            </a:r>
          </a:p>
        </p:txBody>
      </p:sp>
      <p:sp>
        <p:nvSpPr>
          <p:cNvPr id="10" name="TextBox 9">
            <a:extLst>
              <a:ext uri="{FF2B5EF4-FFF2-40B4-BE49-F238E27FC236}">
                <a16:creationId xmlns:a16="http://schemas.microsoft.com/office/drawing/2014/main" id="{9B59783B-CB8C-B9E2-8CE4-17766241A5A1}"/>
              </a:ext>
            </a:extLst>
          </p:cNvPr>
          <p:cNvSpPr txBox="1"/>
          <p:nvPr/>
        </p:nvSpPr>
        <p:spPr>
          <a:xfrm>
            <a:off x="283270" y="6110715"/>
            <a:ext cx="1741313" cy="276999"/>
          </a:xfrm>
          <a:prstGeom prst="rect">
            <a:avLst/>
          </a:prstGeom>
          <a:noFill/>
        </p:spPr>
        <p:txBody>
          <a:bodyPr wrap="square" rtlCol="0">
            <a:spAutoFit/>
          </a:bodyPr>
          <a:lstStyle/>
          <a:p>
            <a:r>
              <a:rPr lang="en-IN" sz="1200" dirty="0">
                <a:latin typeface="Franklin Gothic Demi" panose="020B0703020102020204" pitchFamily="34" charset="0"/>
              </a:rPr>
              <a:t>EXTRACURICULLARS</a:t>
            </a:r>
          </a:p>
        </p:txBody>
      </p:sp>
      <p:sp>
        <p:nvSpPr>
          <p:cNvPr id="11" name="TextBox 10">
            <a:extLst>
              <a:ext uri="{FF2B5EF4-FFF2-40B4-BE49-F238E27FC236}">
                <a16:creationId xmlns:a16="http://schemas.microsoft.com/office/drawing/2014/main" id="{FB93F400-7857-E944-FB9A-AC3EE3C92AD2}"/>
              </a:ext>
            </a:extLst>
          </p:cNvPr>
          <p:cNvSpPr txBox="1"/>
          <p:nvPr/>
        </p:nvSpPr>
        <p:spPr>
          <a:xfrm>
            <a:off x="292280" y="4066977"/>
            <a:ext cx="2582553" cy="2092881"/>
          </a:xfrm>
          <a:prstGeom prst="rect">
            <a:avLst/>
          </a:prstGeom>
          <a:noFill/>
        </p:spPr>
        <p:txBody>
          <a:bodyPr wrap="square" rtlCol="0">
            <a:spAutoFit/>
          </a:bodyPr>
          <a:lstStyle/>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Python</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C++</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MATLAB</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ROS 1 </a:t>
            </a:r>
            <a:r>
              <a:rPr lang="en-IN" sz="900" i="1" dirty="0">
                <a:latin typeface="Cambria" panose="02040503050406030204" pitchFamily="18" charset="0"/>
                <a:ea typeface="Cambria" panose="02040503050406030204" pitchFamily="18" charset="0"/>
              </a:rPr>
              <a:t>(Gazebo, Rviz)</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RL </a:t>
            </a:r>
            <a:r>
              <a:rPr lang="en-IN" sz="900" i="1" dirty="0">
                <a:latin typeface="Cambria" panose="02040503050406030204" pitchFamily="18" charset="0"/>
                <a:ea typeface="Cambria" panose="02040503050406030204" pitchFamily="18" charset="0"/>
              </a:rPr>
              <a:t>(OpenAI Gym, StableBaselines3)</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Deep Learning </a:t>
            </a:r>
            <a:r>
              <a:rPr lang="en-IN" sz="900" i="1" dirty="0">
                <a:latin typeface="Cambria" panose="02040503050406030204" pitchFamily="18" charset="0"/>
                <a:ea typeface="Cambria" panose="02040503050406030204" pitchFamily="18" charset="0"/>
              </a:rPr>
              <a:t>(PyTorch)</a:t>
            </a:r>
          </a:p>
          <a:p>
            <a:pPr marL="171450" indent="-171450">
              <a:buFont typeface="Arial" panose="020B0604020202020204" pitchFamily="34" charset="0"/>
              <a:buChar char="•"/>
            </a:pPr>
            <a:r>
              <a:rPr lang="en-IN" sz="1100" dirty="0">
                <a:solidFill>
                  <a:prstClr val="black"/>
                </a:solidFill>
                <a:latin typeface="Cambria" panose="02040503050406030204" pitchFamily="18" charset="0"/>
                <a:ea typeface="Cambria" panose="02040503050406030204" pitchFamily="18" charset="0"/>
              </a:rPr>
              <a:t>Microcontroller Interfacing </a:t>
            </a:r>
            <a:br>
              <a:rPr lang="en-IN" sz="1100" dirty="0">
                <a:solidFill>
                  <a:prstClr val="black"/>
                </a:solidFill>
                <a:latin typeface="Cambria" panose="02040503050406030204" pitchFamily="18" charset="0"/>
                <a:ea typeface="Cambria" panose="02040503050406030204" pitchFamily="18" charset="0"/>
              </a:rPr>
            </a:br>
            <a:r>
              <a:rPr lang="en-IN" sz="900" i="1" dirty="0">
                <a:latin typeface="Cambria" panose="02040503050406030204" pitchFamily="18" charset="0"/>
                <a:ea typeface="Cambria" panose="02040503050406030204" pitchFamily="18" charset="0"/>
              </a:rPr>
              <a:t>(Arduino, NodeMCU, Raspi, Nvidia Jetson)</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Fusion360 </a:t>
            </a:r>
            <a:r>
              <a:rPr lang="en-IN" sz="900" i="1" dirty="0">
                <a:latin typeface="Cambria" panose="02040503050406030204" pitchFamily="18" charset="0"/>
                <a:ea typeface="Cambria" panose="02040503050406030204" pitchFamily="18" charset="0"/>
              </a:rPr>
              <a:t>(CAD, Sim, GD) </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Ansys </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3D-Printing </a:t>
            </a:r>
            <a:r>
              <a:rPr lang="en-IN" sz="900" i="1" dirty="0">
                <a:latin typeface="Cambria" panose="02040503050406030204" pitchFamily="18" charset="0"/>
                <a:ea typeface="Cambria" panose="02040503050406030204" pitchFamily="18" charset="0"/>
              </a:rPr>
              <a:t>(Ender3 - PLA)</a:t>
            </a:r>
          </a:p>
          <a:p>
            <a:r>
              <a:rPr lang="en-IN" sz="1100" dirty="0">
                <a:latin typeface="Cambria" panose="02040503050406030204" pitchFamily="18" charset="0"/>
                <a:ea typeface="Cambria" panose="02040503050406030204" pitchFamily="18" charset="0"/>
              </a:rPr>
              <a:t> </a:t>
            </a:r>
            <a:endParaRPr lang="en-IN" sz="1100" dirty="0">
              <a:latin typeface="Franklin Gothic Demi" panose="020B0703020102020204" pitchFamily="34" charset="0"/>
            </a:endParaRPr>
          </a:p>
        </p:txBody>
      </p:sp>
      <p:sp>
        <p:nvSpPr>
          <p:cNvPr id="13" name="TextBox 12">
            <a:extLst>
              <a:ext uri="{FF2B5EF4-FFF2-40B4-BE49-F238E27FC236}">
                <a16:creationId xmlns:a16="http://schemas.microsoft.com/office/drawing/2014/main" id="{40D111CA-B7D6-01EB-2F44-C0D99102D36D}"/>
              </a:ext>
            </a:extLst>
          </p:cNvPr>
          <p:cNvSpPr txBox="1"/>
          <p:nvPr/>
        </p:nvSpPr>
        <p:spPr>
          <a:xfrm>
            <a:off x="353295" y="7773259"/>
            <a:ext cx="2445710" cy="1615827"/>
          </a:xfrm>
          <a:prstGeom prst="rect">
            <a:avLst/>
          </a:prstGeom>
          <a:noFill/>
        </p:spPr>
        <p:txBody>
          <a:bodyPr wrap="square" rtlCol="0">
            <a:spAutoFit/>
          </a:bodyPr>
          <a:lstStyle/>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Eligible for OPJEMS Scholarship in 1</a:t>
            </a:r>
            <a:r>
              <a:rPr lang="en-IN" sz="1100" baseline="30000" dirty="0">
                <a:latin typeface="Cambria" panose="02040503050406030204" pitchFamily="18" charset="0"/>
                <a:ea typeface="Cambria" panose="02040503050406030204" pitchFamily="18" charset="0"/>
              </a:rPr>
              <a:t>st</a:t>
            </a:r>
            <a:r>
              <a:rPr lang="en-IN" sz="1100" dirty="0">
                <a:latin typeface="Cambria" panose="02040503050406030204" pitchFamily="18" charset="0"/>
                <a:ea typeface="Cambria" panose="02040503050406030204" pitchFamily="18" charset="0"/>
              </a:rPr>
              <a:t> as well as 2</a:t>
            </a:r>
            <a:r>
              <a:rPr lang="en-IN" sz="1100" baseline="30000" dirty="0">
                <a:latin typeface="Cambria" panose="02040503050406030204" pitchFamily="18" charset="0"/>
                <a:ea typeface="Cambria" panose="02040503050406030204" pitchFamily="18" charset="0"/>
              </a:rPr>
              <a:t>nd</a:t>
            </a:r>
            <a:r>
              <a:rPr lang="en-IN" sz="1100" dirty="0">
                <a:latin typeface="Cambria" panose="02040503050406030204" pitchFamily="18" charset="0"/>
                <a:ea typeface="Cambria" panose="02040503050406030204" pitchFamily="18" charset="0"/>
              </a:rPr>
              <a:t> year. </a:t>
            </a:r>
            <a:r>
              <a:rPr lang="en-IN" sz="900" i="1" dirty="0">
                <a:latin typeface="Cambria" panose="02040503050406030204" pitchFamily="18" charset="0"/>
                <a:ea typeface="Cambria" panose="02040503050406030204" pitchFamily="18" charset="0"/>
              </a:rPr>
              <a:t>(Offered to top 3 students of department)</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Qualified for Round 2 of Flipkart GRID: Robotics Challenge 3.0 </a:t>
            </a:r>
            <a:r>
              <a:rPr lang="en-IN" sz="900" i="1" dirty="0">
                <a:latin typeface="Cambria" panose="02040503050406030204" pitchFamily="18" charset="0"/>
                <a:ea typeface="Cambria" panose="02040503050406030204" pitchFamily="18" charset="0"/>
              </a:rPr>
              <a:t>(Top 50 teams over India)</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1</a:t>
            </a:r>
            <a:r>
              <a:rPr lang="en-IN" sz="1100" baseline="30000" dirty="0">
                <a:latin typeface="Cambria" panose="02040503050406030204" pitchFamily="18" charset="0"/>
                <a:ea typeface="Cambria" panose="02040503050406030204" pitchFamily="18" charset="0"/>
              </a:rPr>
              <a:t>st</a:t>
            </a:r>
            <a:r>
              <a:rPr lang="en-IN" sz="1100" dirty="0">
                <a:latin typeface="Cambria" panose="02040503050406030204" pitchFamily="18" charset="0"/>
                <a:ea typeface="Cambria" panose="02040503050406030204" pitchFamily="18" charset="0"/>
              </a:rPr>
              <a:t> Place in APOGEE 2022 Prototype Presentation Competition.</a:t>
            </a:r>
            <a:endParaRPr lang="en-IN" sz="1100" dirty="0">
              <a:latin typeface="Franklin Gothic Demi" panose="020B0703020102020204" pitchFamily="34" charset="0"/>
            </a:endParaRPr>
          </a:p>
        </p:txBody>
      </p:sp>
      <p:sp>
        <p:nvSpPr>
          <p:cNvPr id="16" name="TextBox 15">
            <a:extLst>
              <a:ext uri="{FF2B5EF4-FFF2-40B4-BE49-F238E27FC236}">
                <a16:creationId xmlns:a16="http://schemas.microsoft.com/office/drawing/2014/main" id="{6E12AE4A-3B99-7BC9-4F19-378B8E763871}"/>
              </a:ext>
            </a:extLst>
          </p:cNvPr>
          <p:cNvSpPr txBox="1"/>
          <p:nvPr/>
        </p:nvSpPr>
        <p:spPr>
          <a:xfrm>
            <a:off x="3080061" y="2769060"/>
            <a:ext cx="3744816" cy="6909584"/>
          </a:xfrm>
          <a:prstGeom prst="rect">
            <a:avLst/>
          </a:prstGeom>
          <a:noFill/>
        </p:spPr>
        <p:txBody>
          <a:bodyPr wrap="square" rtlCol="0">
            <a:spAutoFit/>
          </a:bodyPr>
          <a:lstStyle/>
          <a:p>
            <a:r>
              <a:rPr lang="en-IN" sz="1100" b="1" dirty="0">
                <a:latin typeface="Cambria" panose="02040503050406030204" pitchFamily="18" charset="0"/>
                <a:ea typeface="Cambria" panose="02040503050406030204" pitchFamily="18" charset="0"/>
              </a:rPr>
              <a:t>Quadruped Lead, Team Robocon </a:t>
            </a:r>
            <a:br>
              <a:rPr lang="en-IN" sz="1100" dirty="0">
                <a:latin typeface="Cambria" panose="02040503050406030204" pitchFamily="18" charset="0"/>
                <a:ea typeface="Cambria" panose="02040503050406030204" pitchFamily="18" charset="0"/>
              </a:rPr>
            </a:br>
            <a:r>
              <a:rPr lang="en-IN" sz="1000" i="1" dirty="0">
                <a:latin typeface="Cambria" panose="02040503050406030204" pitchFamily="18" charset="0"/>
                <a:ea typeface="Cambria" panose="02040503050406030204" pitchFamily="18" charset="0"/>
              </a:rPr>
              <a:t>(May 2021-Present)</a:t>
            </a:r>
          </a:p>
          <a:p>
            <a:endParaRPr lang="en-IN" sz="1000" i="1" dirty="0">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Leading development of an autonomous quadruped </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Adapted an un-even terrain walking gait using RL</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Currently, shifting focus to 3D printing and electrical interfacing for creating a robust prototype</a:t>
            </a:r>
          </a:p>
          <a:p>
            <a:pPr marL="171450" indent="-171450">
              <a:buFont typeface="Arial" panose="020B0604020202020204" pitchFamily="34" charset="0"/>
              <a:buChar char="•"/>
            </a:pPr>
            <a:endParaRPr lang="en-IN" sz="1100" dirty="0">
              <a:latin typeface="Cambria" panose="02040503050406030204" pitchFamily="18" charset="0"/>
              <a:ea typeface="Cambria" panose="02040503050406030204" pitchFamily="18" charset="0"/>
            </a:endParaRPr>
          </a:p>
          <a:p>
            <a:r>
              <a:rPr lang="en-IN" sz="1100" b="1" dirty="0">
                <a:latin typeface="Cambria" panose="02040503050406030204" pitchFamily="18" charset="0"/>
                <a:ea typeface="Cambria" panose="02040503050406030204" pitchFamily="18" charset="0"/>
              </a:rPr>
              <a:t>Mobility Lead, Team CRISS </a:t>
            </a:r>
            <a:br>
              <a:rPr lang="en-IN" sz="1100" dirty="0">
                <a:latin typeface="Cambria" panose="02040503050406030204" pitchFamily="18" charset="0"/>
                <a:ea typeface="Cambria" panose="02040503050406030204" pitchFamily="18" charset="0"/>
              </a:rPr>
            </a:br>
            <a:r>
              <a:rPr lang="en-IN" sz="1000" i="1" dirty="0">
                <a:latin typeface="Cambria" panose="02040503050406030204" pitchFamily="18" charset="0"/>
                <a:ea typeface="Cambria" panose="02040503050406030204" pitchFamily="18" charset="0"/>
              </a:rPr>
              <a:t>(July 2021-Present)</a:t>
            </a:r>
          </a:p>
          <a:p>
            <a:endParaRPr lang="en-IN" sz="1000" i="1" dirty="0">
              <a:latin typeface="Franklin Gothic Demi" panose="020B0703020102020204" pitchFamily="34" charset="0"/>
              <a:ea typeface="Cambria" panose="02040503050406030204" pitchFamily="18" charset="0"/>
            </a:endParaRP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Focussing on mechanical subsection and integration testing of mars rover for the URC/IRC Competition</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Exploring modelling of kinematics and dynamics of mobility elements. </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Designed and manufactured rover suspension, differential system, wheels and chassis of the rover</a:t>
            </a:r>
          </a:p>
          <a:p>
            <a:pPr marL="171450" indent="-171450">
              <a:buFont typeface="Arial" panose="020B0604020202020204" pitchFamily="34" charset="0"/>
              <a:buChar char="•"/>
            </a:pPr>
            <a:endParaRPr lang="en-IN" sz="1100" dirty="0">
              <a:latin typeface="Cambria" panose="02040503050406030204" pitchFamily="18" charset="0"/>
              <a:ea typeface="Cambria" panose="02040503050406030204" pitchFamily="18" charset="0"/>
            </a:endParaRPr>
          </a:p>
          <a:p>
            <a:r>
              <a:rPr lang="en-IN" sz="1100" b="1" dirty="0">
                <a:latin typeface="Cambria" panose="02040503050406030204" pitchFamily="18" charset="0"/>
                <a:ea typeface="Cambria" panose="02040503050406030204" pitchFamily="18" charset="0"/>
              </a:rPr>
              <a:t>Swarm Robotics Path Planning Research Project </a:t>
            </a:r>
            <a:br>
              <a:rPr lang="en-IN" sz="1100" dirty="0">
                <a:latin typeface="Cambria" panose="02040503050406030204" pitchFamily="18" charset="0"/>
                <a:ea typeface="Cambria" panose="02040503050406030204" pitchFamily="18" charset="0"/>
              </a:rPr>
            </a:br>
            <a:r>
              <a:rPr lang="en-IN" sz="1000" i="1" dirty="0">
                <a:latin typeface="Cambria" panose="02040503050406030204" pitchFamily="18" charset="0"/>
                <a:ea typeface="Cambria" panose="02040503050406030204" pitchFamily="18" charset="0"/>
              </a:rPr>
              <a:t>(July 2022-Present)</a:t>
            </a:r>
          </a:p>
          <a:p>
            <a:endParaRPr lang="en-IN" sz="1000" i="1" dirty="0">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Literature survey of all current modern path-planning algorithms and their variants</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Developed own 2D python simulator capable of handling multiple bots with discretized time. Shifting to Gazebo.</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Researching for a novel swarm path-planning algorithm including energy management and recharging</a:t>
            </a:r>
          </a:p>
          <a:p>
            <a:pPr marL="171450" indent="-171450">
              <a:buFont typeface="Arial" panose="020B0604020202020204" pitchFamily="34" charset="0"/>
              <a:buChar char="•"/>
            </a:pPr>
            <a:endParaRPr lang="en-IN" sz="1100" dirty="0">
              <a:latin typeface="Cambria" panose="02040503050406030204" pitchFamily="18" charset="0"/>
              <a:ea typeface="Cambria" panose="02040503050406030204" pitchFamily="18" charset="0"/>
            </a:endParaRPr>
          </a:p>
          <a:p>
            <a:r>
              <a:rPr lang="en-IN" sz="1100" b="1" dirty="0">
                <a:latin typeface="Cambria" panose="02040503050406030204" pitchFamily="18" charset="0"/>
                <a:ea typeface="Cambria" panose="02040503050406030204" pitchFamily="18" charset="0"/>
              </a:rPr>
              <a:t>Research Internship, IGCAR (Indira Gandhi Centre for Atomic Research)</a:t>
            </a:r>
            <a:br>
              <a:rPr lang="en-IN" sz="1100" dirty="0">
                <a:latin typeface="Cambria" panose="02040503050406030204" pitchFamily="18" charset="0"/>
                <a:ea typeface="Cambria" panose="02040503050406030204" pitchFamily="18" charset="0"/>
              </a:rPr>
            </a:br>
            <a:r>
              <a:rPr lang="en-IN" sz="1000" i="1" dirty="0">
                <a:latin typeface="Cambria" panose="02040503050406030204" pitchFamily="18" charset="0"/>
                <a:ea typeface="Cambria" panose="02040503050406030204" pitchFamily="18" charset="0"/>
              </a:rPr>
              <a:t>(June 2022-August 2022)</a:t>
            </a:r>
          </a:p>
          <a:p>
            <a:endParaRPr lang="en-IN" sz="1000" i="1" dirty="0">
              <a:latin typeface="Franklin Gothic Demi" panose="020B0703020102020204" pitchFamily="34" charset="0"/>
              <a:ea typeface="Cambria" panose="02040503050406030204" pitchFamily="18" charset="0"/>
            </a:endParaRP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Assisted invigilator in performing numerical simulation of heat transfer and fluid flow mechanism via natural-convection in a thermo-siphon dissolver</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Used openFoam (C++ based library) to numerically formulate geometry of equipment, and also coded in the initial conditions and settings for the solver, thereby obtaining the temperature and velocity  gradient occurring inside the apparatus, which is used to improve the deign of the equipment.</a:t>
            </a:r>
          </a:p>
        </p:txBody>
      </p:sp>
      <p:sp>
        <p:nvSpPr>
          <p:cNvPr id="17" name="TextBox 16">
            <a:extLst>
              <a:ext uri="{FF2B5EF4-FFF2-40B4-BE49-F238E27FC236}">
                <a16:creationId xmlns:a16="http://schemas.microsoft.com/office/drawing/2014/main" id="{4A77BDC1-00B5-9D24-60B1-7FF1CDAE0D70}"/>
              </a:ext>
            </a:extLst>
          </p:cNvPr>
          <p:cNvSpPr txBox="1"/>
          <p:nvPr/>
        </p:nvSpPr>
        <p:spPr>
          <a:xfrm>
            <a:off x="349629" y="7336390"/>
            <a:ext cx="1306800" cy="276999"/>
          </a:xfrm>
          <a:prstGeom prst="rect">
            <a:avLst/>
          </a:prstGeom>
          <a:noFill/>
        </p:spPr>
        <p:txBody>
          <a:bodyPr wrap="square" rtlCol="0">
            <a:spAutoFit/>
          </a:bodyPr>
          <a:lstStyle/>
          <a:p>
            <a:r>
              <a:rPr lang="en-IN" sz="1200" dirty="0">
                <a:latin typeface="Franklin Gothic Demi" panose="020B0703020102020204" pitchFamily="34" charset="0"/>
              </a:rPr>
              <a:t>ACHEIVEMENTS</a:t>
            </a:r>
          </a:p>
        </p:txBody>
      </p:sp>
      <p:sp>
        <p:nvSpPr>
          <p:cNvPr id="18" name="TextBox 17">
            <a:extLst>
              <a:ext uri="{FF2B5EF4-FFF2-40B4-BE49-F238E27FC236}">
                <a16:creationId xmlns:a16="http://schemas.microsoft.com/office/drawing/2014/main" id="{61FFCB6A-F8A5-FBC2-8321-D326D2A75B3B}"/>
              </a:ext>
            </a:extLst>
          </p:cNvPr>
          <p:cNvSpPr txBox="1"/>
          <p:nvPr/>
        </p:nvSpPr>
        <p:spPr>
          <a:xfrm>
            <a:off x="319336" y="6572642"/>
            <a:ext cx="2445713" cy="738664"/>
          </a:xfrm>
          <a:prstGeom prst="rect">
            <a:avLst/>
          </a:prstGeom>
          <a:noFill/>
        </p:spPr>
        <p:txBody>
          <a:bodyPr wrap="square" rtlCol="0">
            <a:spAutoFit/>
          </a:bodyPr>
          <a:lstStyle/>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Table Tennis </a:t>
            </a:r>
            <a:br>
              <a:rPr lang="en-IN" sz="1100" dirty="0">
                <a:latin typeface="Cambria" panose="02040503050406030204" pitchFamily="18" charset="0"/>
                <a:ea typeface="Cambria" panose="02040503050406030204" pitchFamily="18" charset="0"/>
              </a:rPr>
            </a:br>
            <a:r>
              <a:rPr lang="en-IN" sz="900" i="1" dirty="0">
                <a:latin typeface="Cambria" panose="02040503050406030204" pitchFamily="18" charset="0"/>
                <a:ea typeface="Cambria" panose="02040503050406030204" pitchFamily="18" charset="0"/>
              </a:rPr>
              <a:t>(BITS Pilani Official College Team)</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Speed Cubing</a:t>
            </a:r>
          </a:p>
          <a:p>
            <a:pPr marL="171450" indent="-171450">
              <a:buFont typeface="Arial" panose="020B0604020202020204" pitchFamily="34" charset="0"/>
              <a:buChar char="•"/>
            </a:pPr>
            <a:r>
              <a:rPr lang="en-IN" sz="1100" dirty="0">
                <a:latin typeface="Cambria" panose="02040503050406030204" pitchFamily="18" charset="0"/>
                <a:ea typeface="Cambria" panose="02040503050406030204" pitchFamily="18" charset="0"/>
              </a:rPr>
              <a:t>Abacus </a:t>
            </a:r>
            <a:r>
              <a:rPr lang="en-IN" sz="900" i="1" dirty="0">
                <a:latin typeface="Cambria" panose="02040503050406030204" pitchFamily="18" charset="0"/>
                <a:ea typeface="Cambria" panose="02040503050406030204" pitchFamily="18" charset="0"/>
              </a:rPr>
              <a:t>(Grandmaster Level Completed)</a:t>
            </a:r>
          </a:p>
        </p:txBody>
      </p:sp>
      <p:cxnSp>
        <p:nvCxnSpPr>
          <p:cNvPr id="20" name="Straight Connector 19">
            <a:extLst>
              <a:ext uri="{FF2B5EF4-FFF2-40B4-BE49-F238E27FC236}">
                <a16:creationId xmlns:a16="http://schemas.microsoft.com/office/drawing/2014/main" id="{77F98841-676C-B8C6-FB0C-F3973C4A610B}"/>
              </a:ext>
            </a:extLst>
          </p:cNvPr>
          <p:cNvCxnSpPr>
            <a:cxnSpLocks/>
          </p:cNvCxnSpPr>
          <p:nvPr/>
        </p:nvCxnSpPr>
        <p:spPr>
          <a:xfrm>
            <a:off x="2900456" y="2166303"/>
            <a:ext cx="0" cy="7414116"/>
          </a:xfrm>
          <a:prstGeom prst="line">
            <a:avLst/>
          </a:prstGeom>
          <a:ln w="50800" cmpd="sng">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D8F45-3D93-C5BE-F57F-70D316F49BE2}"/>
              </a:ext>
            </a:extLst>
          </p:cNvPr>
          <p:cNvCxnSpPr>
            <a:cxnSpLocks/>
          </p:cNvCxnSpPr>
          <p:nvPr/>
        </p:nvCxnSpPr>
        <p:spPr>
          <a:xfrm>
            <a:off x="3134391" y="2701694"/>
            <a:ext cx="3181650" cy="0"/>
          </a:xfrm>
          <a:prstGeom prst="line">
            <a:avLst/>
          </a:prstGeom>
          <a:ln w="63500">
            <a:solidFill>
              <a:srgbClr val="EA4E4E">
                <a:alpha val="7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96D201C-3CCB-253A-1D7C-C98720F641E8}"/>
              </a:ext>
            </a:extLst>
          </p:cNvPr>
          <p:cNvCxnSpPr>
            <a:cxnSpLocks/>
          </p:cNvCxnSpPr>
          <p:nvPr/>
        </p:nvCxnSpPr>
        <p:spPr>
          <a:xfrm>
            <a:off x="440773" y="7647172"/>
            <a:ext cx="2202756" cy="0"/>
          </a:xfrm>
          <a:prstGeom prst="line">
            <a:avLst/>
          </a:prstGeom>
          <a:ln w="63500">
            <a:solidFill>
              <a:srgbClr val="EA4E4E">
                <a:alpha val="7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D6C2230-CE7A-5C03-6710-5EBD39E55BC0}"/>
              </a:ext>
            </a:extLst>
          </p:cNvPr>
          <p:cNvCxnSpPr>
            <a:cxnSpLocks/>
          </p:cNvCxnSpPr>
          <p:nvPr/>
        </p:nvCxnSpPr>
        <p:spPr>
          <a:xfrm>
            <a:off x="349086" y="2701694"/>
            <a:ext cx="2279814" cy="0"/>
          </a:xfrm>
          <a:prstGeom prst="line">
            <a:avLst/>
          </a:prstGeom>
          <a:ln w="63500">
            <a:solidFill>
              <a:srgbClr val="EA4E4E">
                <a:alpha val="7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1FCBC2F-7975-88C4-98A5-C6FDEBD715D2}"/>
              </a:ext>
            </a:extLst>
          </p:cNvPr>
          <p:cNvCxnSpPr>
            <a:cxnSpLocks/>
          </p:cNvCxnSpPr>
          <p:nvPr/>
        </p:nvCxnSpPr>
        <p:spPr>
          <a:xfrm>
            <a:off x="376706" y="6445368"/>
            <a:ext cx="2279814" cy="0"/>
          </a:xfrm>
          <a:prstGeom prst="line">
            <a:avLst/>
          </a:prstGeom>
          <a:ln w="63500">
            <a:solidFill>
              <a:srgbClr val="EA4E4E">
                <a:alpha val="75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906D62-0864-61D3-6A46-9D6183D1ED10}"/>
              </a:ext>
            </a:extLst>
          </p:cNvPr>
          <p:cNvCxnSpPr>
            <a:cxnSpLocks/>
          </p:cNvCxnSpPr>
          <p:nvPr/>
        </p:nvCxnSpPr>
        <p:spPr>
          <a:xfrm>
            <a:off x="328304" y="3935957"/>
            <a:ext cx="2279814" cy="0"/>
          </a:xfrm>
          <a:prstGeom prst="line">
            <a:avLst/>
          </a:prstGeom>
          <a:ln w="63500">
            <a:solidFill>
              <a:srgbClr val="EA4E4E">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717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TotalTime>
  <Words>403</Words>
  <Application>Microsoft Office PowerPoint</Application>
  <PresentationFormat>A4 Paper (210x297 mm)</PresentationFormat>
  <Paragraphs>51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Baskerville Old Face</vt:lpstr>
      <vt:lpstr>Calibri</vt:lpstr>
      <vt:lpstr>Calibri Light</vt:lpstr>
      <vt:lpstr>Cambria</vt:lpstr>
      <vt:lpstr>Franklin Gothic Demi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Javale</dc:creator>
  <cp:lastModifiedBy>Mohit Javale</cp:lastModifiedBy>
  <cp:revision>26</cp:revision>
  <dcterms:created xsi:type="dcterms:W3CDTF">2022-09-21T17:04:27Z</dcterms:created>
  <dcterms:modified xsi:type="dcterms:W3CDTF">2023-01-19T19:45:30Z</dcterms:modified>
</cp:coreProperties>
</file>