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7" r:id="rId2"/>
  </p:sldIdLst>
  <p:sldSz cx="36576000" cy="29260800"/>
  <p:notesSz cx="7010400" cy="9296400"/>
  <p:embeddedFontLst>
    <p:embeddedFont>
      <p:font typeface="Cambria Math" panose="02040503050406030204" pitchFamily="18" charset="0"/>
      <p:regular r:id="rId5"/>
    </p:embeddedFont>
    <p:embeddedFont>
      <p:font typeface="Franklin Gothic Medium" panose="020B0603020102020204" pitchFamily="34" charset="0"/>
      <p:regular r:id="rId6"/>
      <p:italic r:id="rId7"/>
    </p:embeddedFont>
    <p:embeddedFont>
      <p:font typeface="Nunito" pitchFamily="2" charset="0"/>
      <p:regular r:id="rId8"/>
      <p:bold r:id="rId9"/>
      <p:italic r:id="rId10"/>
      <p:boldItalic r:id="rId11"/>
    </p:embeddedFont>
    <p:embeddedFont>
      <p:font typeface="Open Sans" panose="020B0606030504020204" pitchFamily="34" charset="0"/>
      <p:regular r:id="rId12"/>
      <p:bold r:id="rId13"/>
      <p:italic r:id="rId14"/>
      <p:boldItalic r:id="rId15"/>
    </p:embeddedFont>
  </p:embeddedFontLst>
  <p:custDataLst>
    <p:tags r:id="rId16"/>
  </p:custDataLst>
  <p:defaultTextStyle>
    <a:defPPr>
      <a:defRPr lang="en-US"/>
    </a:defPPr>
    <a:lvl1pPr marL="0" algn="l" defTabSz="3219253" rtl="0" eaLnBrk="1" latinLnBrk="0" hangingPunct="1">
      <a:defRPr sz="6342" kern="1200">
        <a:solidFill>
          <a:schemeClr val="tx1"/>
        </a:solidFill>
        <a:latin typeface="+mn-lt"/>
        <a:ea typeface="+mn-ea"/>
        <a:cs typeface="+mn-cs"/>
      </a:defRPr>
    </a:lvl1pPr>
    <a:lvl2pPr marL="1609627" algn="l" defTabSz="3219253" rtl="0" eaLnBrk="1" latinLnBrk="0" hangingPunct="1">
      <a:defRPr sz="6342" kern="1200">
        <a:solidFill>
          <a:schemeClr val="tx1"/>
        </a:solidFill>
        <a:latin typeface="+mn-lt"/>
        <a:ea typeface="+mn-ea"/>
        <a:cs typeface="+mn-cs"/>
      </a:defRPr>
    </a:lvl2pPr>
    <a:lvl3pPr marL="3219253" algn="l" defTabSz="3219253" rtl="0" eaLnBrk="1" latinLnBrk="0" hangingPunct="1">
      <a:defRPr sz="6342" kern="1200">
        <a:solidFill>
          <a:schemeClr val="tx1"/>
        </a:solidFill>
        <a:latin typeface="+mn-lt"/>
        <a:ea typeface="+mn-ea"/>
        <a:cs typeface="+mn-cs"/>
      </a:defRPr>
    </a:lvl3pPr>
    <a:lvl4pPr marL="4828879" algn="l" defTabSz="3219253" rtl="0" eaLnBrk="1" latinLnBrk="0" hangingPunct="1">
      <a:defRPr sz="6342" kern="1200">
        <a:solidFill>
          <a:schemeClr val="tx1"/>
        </a:solidFill>
        <a:latin typeface="+mn-lt"/>
        <a:ea typeface="+mn-ea"/>
        <a:cs typeface="+mn-cs"/>
      </a:defRPr>
    </a:lvl4pPr>
    <a:lvl5pPr marL="6438510" algn="l" defTabSz="3219253" rtl="0" eaLnBrk="1" latinLnBrk="0" hangingPunct="1">
      <a:defRPr sz="6342" kern="1200">
        <a:solidFill>
          <a:schemeClr val="tx1"/>
        </a:solidFill>
        <a:latin typeface="+mn-lt"/>
        <a:ea typeface="+mn-ea"/>
        <a:cs typeface="+mn-cs"/>
      </a:defRPr>
    </a:lvl5pPr>
    <a:lvl6pPr marL="8048137" algn="l" defTabSz="3219253" rtl="0" eaLnBrk="1" latinLnBrk="0" hangingPunct="1">
      <a:defRPr sz="6342" kern="1200">
        <a:solidFill>
          <a:schemeClr val="tx1"/>
        </a:solidFill>
        <a:latin typeface="+mn-lt"/>
        <a:ea typeface="+mn-ea"/>
        <a:cs typeface="+mn-cs"/>
      </a:defRPr>
    </a:lvl6pPr>
    <a:lvl7pPr marL="9657766" algn="l" defTabSz="3219253" rtl="0" eaLnBrk="1" latinLnBrk="0" hangingPunct="1">
      <a:defRPr sz="6342" kern="1200">
        <a:solidFill>
          <a:schemeClr val="tx1"/>
        </a:solidFill>
        <a:latin typeface="+mn-lt"/>
        <a:ea typeface="+mn-ea"/>
        <a:cs typeface="+mn-cs"/>
      </a:defRPr>
    </a:lvl7pPr>
    <a:lvl8pPr marL="11267393" algn="l" defTabSz="3219253" rtl="0" eaLnBrk="1" latinLnBrk="0" hangingPunct="1">
      <a:defRPr sz="6342" kern="1200">
        <a:solidFill>
          <a:schemeClr val="tx1"/>
        </a:solidFill>
        <a:latin typeface="+mn-lt"/>
        <a:ea typeface="+mn-ea"/>
        <a:cs typeface="+mn-cs"/>
      </a:defRPr>
    </a:lvl8pPr>
    <a:lvl9pPr marL="12877020" algn="l" defTabSz="3219253" rtl="0" eaLnBrk="1" latinLnBrk="0" hangingPunct="1">
      <a:defRPr sz="63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userDrawn="1">
          <p15:clr>
            <a:srgbClr val="A4A3A4"/>
          </p15:clr>
        </p15:guide>
        <p15:guide id="2" pos="1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C6E6A2"/>
    <a:srgbClr val="99FF99"/>
    <a:srgbClr val="505050"/>
    <a:srgbClr val="CB3B63"/>
    <a:srgbClr val="4B4B4B"/>
    <a:srgbClr val="DCDCDC"/>
    <a:srgbClr val="C8C8C8"/>
    <a:srgbClr val="353535"/>
    <a:srgbClr val="512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5" autoAdjust="0"/>
    <p:restoredTop sz="98191" autoAdjust="0"/>
  </p:normalViewPr>
  <p:slideViewPr>
    <p:cSldViewPr snapToGrid="0">
      <p:cViewPr>
        <p:scale>
          <a:sx n="33" d="100"/>
          <a:sy n="33" d="100"/>
        </p:scale>
        <p:origin x="130" y="106"/>
      </p:cViewPr>
      <p:guideLst>
        <p:guide orient="horz" pos="2216"/>
        <p:guide pos="160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4/22/2025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4/22/2025</a:t>
            </a:fld>
            <a:endParaRPr lang="en-US"/>
          </a:p>
        </p:txBody>
      </p:sp>
      <p:sp>
        <p:nvSpPr>
          <p:cNvPr id="4" name="Slide Image Placeholder 3"/>
          <p:cNvSpPr>
            <a:spLocks noGrp="1" noRot="1" noChangeAspect="1"/>
          </p:cNvSpPr>
          <p:nvPr>
            <p:ph type="sldImg" idx="2"/>
          </p:nvPr>
        </p:nvSpPr>
        <p:spPr>
          <a:xfrm>
            <a:off x="1325563" y="696913"/>
            <a:ext cx="435927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783646" rtl="0" eaLnBrk="1" latinLnBrk="0" hangingPunct="1">
      <a:defRPr sz="1028" kern="1200">
        <a:solidFill>
          <a:schemeClr val="tx1"/>
        </a:solidFill>
        <a:latin typeface="+mn-lt"/>
        <a:ea typeface="+mn-ea"/>
        <a:cs typeface="+mn-cs"/>
      </a:defRPr>
    </a:lvl1pPr>
    <a:lvl2pPr marL="391823" algn="l" defTabSz="783646" rtl="0" eaLnBrk="1" latinLnBrk="0" hangingPunct="1">
      <a:defRPr sz="1028" kern="1200">
        <a:solidFill>
          <a:schemeClr val="tx1"/>
        </a:solidFill>
        <a:latin typeface="+mn-lt"/>
        <a:ea typeface="+mn-ea"/>
        <a:cs typeface="+mn-cs"/>
      </a:defRPr>
    </a:lvl2pPr>
    <a:lvl3pPr marL="783646" algn="l" defTabSz="783646" rtl="0" eaLnBrk="1" latinLnBrk="0" hangingPunct="1">
      <a:defRPr sz="1028" kern="1200">
        <a:solidFill>
          <a:schemeClr val="tx1"/>
        </a:solidFill>
        <a:latin typeface="+mn-lt"/>
        <a:ea typeface="+mn-ea"/>
        <a:cs typeface="+mn-cs"/>
      </a:defRPr>
    </a:lvl3pPr>
    <a:lvl4pPr marL="1175468" algn="l" defTabSz="783646" rtl="0" eaLnBrk="1" latinLnBrk="0" hangingPunct="1">
      <a:defRPr sz="1028" kern="1200">
        <a:solidFill>
          <a:schemeClr val="tx1"/>
        </a:solidFill>
        <a:latin typeface="+mn-lt"/>
        <a:ea typeface="+mn-ea"/>
        <a:cs typeface="+mn-cs"/>
      </a:defRPr>
    </a:lvl4pPr>
    <a:lvl5pPr marL="1567292" algn="l" defTabSz="783646" rtl="0" eaLnBrk="1" latinLnBrk="0" hangingPunct="1">
      <a:defRPr sz="1028" kern="1200">
        <a:solidFill>
          <a:schemeClr val="tx1"/>
        </a:solidFill>
        <a:latin typeface="+mn-lt"/>
        <a:ea typeface="+mn-ea"/>
        <a:cs typeface="+mn-cs"/>
      </a:defRPr>
    </a:lvl5pPr>
    <a:lvl6pPr marL="1959115" algn="l" defTabSz="783646" rtl="0" eaLnBrk="1" latinLnBrk="0" hangingPunct="1">
      <a:defRPr sz="1028" kern="1200">
        <a:solidFill>
          <a:schemeClr val="tx1"/>
        </a:solidFill>
        <a:latin typeface="+mn-lt"/>
        <a:ea typeface="+mn-ea"/>
        <a:cs typeface="+mn-cs"/>
      </a:defRPr>
    </a:lvl6pPr>
    <a:lvl7pPr marL="2350938" algn="l" defTabSz="783646" rtl="0" eaLnBrk="1" latinLnBrk="0" hangingPunct="1">
      <a:defRPr sz="1028" kern="1200">
        <a:solidFill>
          <a:schemeClr val="tx1"/>
        </a:solidFill>
        <a:latin typeface="+mn-lt"/>
        <a:ea typeface="+mn-ea"/>
        <a:cs typeface="+mn-cs"/>
      </a:defRPr>
    </a:lvl7pPr>
    <a:lvl8pPr marL="2742761" algn="l" defTabSz="783646" rtl="0" eaLnBrk="1" latinLnBrk="0" hangingPunct="1">
      <a:defRPr sz="1028" kern="1200">
        <a:solidFill>
          <a:schemeClr val="tx1"/>
        </a:solidFill>
        <a:latin typeface="+mn-lt"/>
        <a:ea typeface="+mn-ea"/>
        <a:cs typeface="+mn-cs"/>
      </a:defRPr>
    </a:lvl8pPr>
    <a:lvl9pPr marL="3134585" algn="l" defTabSz="783646" rtl="0" eaLnBrk="1" latinLnBrk="0" hangingPunct="1">
      <a:defRPr sz="10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C9B4C-402C-FB84-57C5-E5AFFF0414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A301AF-6C22-8E1E-6A00-A627B841C955}"/>
              </a:ext>
            </a:extLst>
          </p:cNvPr>
          <p:cNvSpPr>
            <a:spLocks noGrp="1" noRot="1" noChangeAspect="1"/>
          </p:cNvSpPr>
          <p:nvPr>
            <p:ph type="sldImg"/>
          </p:nvPr>
        </p:nvSpPr>
        <p:spPr>
          <a:xfrm>
            <a:off x="1325563" y="696913"/>
            <a:ext cx="4359275" cy="3486150"/>
          </a:xfrm>
        </p:spPr>
      </p:sp>
      <p:sp>
        <p:nvSpPr>
          <p:cNvPr id="3" name="Notes Placeholder 2">
            <a:extLst>
              <a:ext uri="{FF2B5EF4-FFF2-40B4-BE49-F238E27FC236}">
                <a16:creationId xmlns:a16="http://schemas.microsoft.com/office/drawing/2014/main" id="{22A7C982-11EC-8159-0892-11BE207399B2}"/>
              </a:ext>
            </a:extLst>
          </p:cNvPr>
          <p:cNvSpPr>
            <a:spLocks noGrp="1"/>
          </p:cNvSpPr>
          <p:nvPr>
            <p:ph type="body" idx="1"/>
          </p:nvPr>
        </p:nvSpPr>
        <p:spPr/>
        <p:txBody>
          <a:bodyPr/>
          <a:lstStyle>
            <a:defPPr>
              <a:defRPr kern="1200" smtId="4294967295"/>
            </a:defPPr>
          </a:lstStyle>
          <a:p>
            <a:endParaRPr lang="en-US"/>
          </a:p>
        </p:txBody>
      </p:sp>
      <p:sp>
        <p:nvSpPr>
          <p:cNvPr id="4" name="Slide Number Placeholder 3">
            <a:extLst>
              <a:ext uri="{FF2B5EF4-FFF2-40B4-BE49-F238E27FC236}">
                <a16:creationId xmlns:a16="http://schemas.microsoft.com/office/drawing/2014/main" id="{50ED4F38-A7F9-F895-B5BC-F0E1713430BA}"/>
              </a:ext>
            </a:extLst>
          </p:cNvPr>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143918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1193" y="209551"/>
            <a:ext cx="36607192" cy="2590800"/>
          </a:xfrm>
        </p:spPr>
        <p:txBody>
          <a:bodyPr>
            <a:noAutofit/>
          </a:bodyPr>
          <a:lstStyle>
            <a:defPPr>
              <a:defRPr kern="1200" smtId="4294967295"/>
            </a:defPPr>
            <a:lvl1pPr marL="0" marR="0" indent="0" algn="ctr" defTabSz="2089576" rtl="0" eaLnBrk="1" fontAlgn="auto" latinLnBrk="0" hangingPunct="1">
              <a:lnSpc>
                <a:spcPct val="100000"/>
              </a:lnSpc>
              <a:spcBef>
                <a:spcPts val="833"/>
              </a:spcBef>
              <a:spcAft>
                <a:spcPct val="0"/>
              </a:spcAft>
              <a:buClrTx/>
              <a:buSzTx/>
              <a:buFontTx/>
              <a:buNone/>
              <a:defRPr sz="3389" baseline="0">
                <a:solidFill>
                  <a:schemeClr val="tx2">
                    <a:lumMod val="50000"/>
                  </a:schemeClr>
                </a:solidFill>
                <a:latin typeface="Arial" pitchFamily="34" charset="0"/>
                <a:cs typeface="Arial" pitchFamily="34" charset="0"/>
              </a:defRPr>
            </a:lvl1pPr>
            <a:lvl2pPr marL="1044787" indent="0">
              <a:buFontTx/>
              <a:buNone/>
              <a:defRPr/>
            </a:lvl2pPr>
            <a:lvl3pPr marL="2089576" indent="0">
              <a:buFontTx/>
              <a:buNone/>
              <a:defRPr/>
            </a:lvl3pPr>
            <a:lvl4pPr marL="3134364" indent="0">
              <a:buFontTx/>
              <a:buNone/>
              <a:defRPr/>
            </a:lvl4pPr>
            <a:lvl5pPr marL="4179152" indent="0">
              <a:buFontTx/>
              <a:buNone/>
              <a:defRPr/>
            </a:lvl5pPr>
          </a:lstStyle>
          <a:p>
            <a:pPr marL="0" marR="0" lvl="0" indent="0" algn="ctr" defTabSz="2089576"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1193" y="2366686"/>
            <a:ext cx="36607192" cy="1506071"/>
          </a:xfrm>
        </p:spPr>
        <p:txBody>
          <a:bodyPr>
            <a:noAutofit/>
          </a:bodyPr>
          <a:lstStyle>
            <a:defPPr>
              <a:defRPr kern="1200" smtId="4294967295"/>
            </a:defPPr>
            <a:lvl1pPr marL="0" marR="0" indent="0" algn="ctr" defTabSz="2089576" rtl="0" eaLnBrk="1" fontAlgn="auto" latinLnBrk="0" hangingPunct="1">
              <a:lnSpc>
                <a:spcPct val="100000"/>
              </a:lnSpc>
              <a:spcBef>
                <a:spcPts val="667"/>
              </a:spcBef>
              <a:spcAft>
                <a:spcPct val="0"/>
              </a:spcAft>
              <a:buClrTx/>
              <a:buSzTx/>
              <a:buFontTx/>
              <a:buNone/>
              <a:defRPr sz="3667" baseline="0">
                <a:solidFill>
                  <a:schemeClr val="tx2">
                    <a:lumMod val="50000"/>
                  </a:schemeClr>
                </a:solidFill>
                <a:latin typeface="Arial" pitchFamily="34" charset="0"/>
                <a:cs typeface="Arial" pitchFamily="34" charset="0"/>
              </a:defRPr>
            </a:lvl1pPr>
            <a:lvl2pPr marL="1044787" indent="0">
              <a:buFontTx/>
              <a:buNone/>
              <a:defRPr/>
            </a:lvl2pPr>
            <a:lvl3pPr marL="2089576" indent="0">
              <a:buFontTx/>
              <a:buNone/>
              <a:defRPr/>
            </a:lvl3pPr>
            <a:lvl4pPr marL="3134364" indent="0">
              <a:buFontTx/>
              <a:buNone/>
              <a:defRPr/>
            </a:lvl4pPr>
            <a:lvl5pPr marL="4179152" indent="0">
              <a:buFontTx/>
              <a:buNone/>
              <a:defRPr/>
            </a:lvl5pPr>
          </a:lstStyle>
          <a:p>
            <a:pPr algn="ctr">
              <a:spcBef>
                <a:spcPts val="600"/>
              </a:spcBef>
            </a:pPr>
            <a:r>
              <a:rPr lang="en-US" sz="3333">
                <a:solidFill>
                  <a:schemeClr val="tx2">
                    <a:lumMod val="50000"/>
                  </a:schemeClr>
                </a:solidFill>
                <a:latin typeface="Franklin Gothic Medium" pitchFamily="34" charset="0"/>
              </a:rPr>
              <a:t>Author’s Name Here</a:t>
            </a:r>
            <a:br>
              <a:rPr lang="en-US" sz="3333">
                <a:solidFill>
                  <a:schemeClr val="tx2">
                    <a:lumMod val="50000"/>
                  </a:schemeClr>
                </a:solidFill>
                <a:latin typeface="Franklin Gothic Medium" pitchFamily="34" charset="0"/>
              </a:rPr>
            </a:br>
            <a:r>
              <a:rPr lang="en-US" sz="3333">
                <a:solidFill>
                  <a:schemeClr val="tx2">
                    <a:lumMod val="50000"/>
                  </a:schemeClr>
                </a:solidFill>
                <a:latin typeface="Arial" pitchFamily="34" charset="0"/>
                <a:cs typeface="Arial" pitchFamily="34" charset="0"/>
              </a:rPr>
              <a:t>University</a:t>
            </a:r>
            <a:r>
              <a:rPr lang="en-US" sz="3333">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599" y="1171793"/>
            <a:ext cx="8229600" cy="2496650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828800" y="1171793"/>
            <a:ext cx="24079200" cy="2496650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4" y="18802780"/>
            <a:ext cx="31089599" cy="5811520"/>
          </a:xfrm>
        </p:spPr>
        <p:txBody>
          <a:bodyPr anchor="t"/>
          <a:lstStyle>
            <a:defPPr>
              <a:defRPr kern="1200" smtId="4294967295"/>
            </a:defPPr>
            <a:lvl1pPr algn="l">
              <a:defRPr sz="9167" b="1" cap="all"/>
            </a:lvl1pPr>
          </a:lstStyle>
          <a:p>
            <a:r>
              <a:rPr lang="en-US"/>
              <a:t>Click to edit Master title style</a:t>
            </a:r>
          </a:p>
        </p:txBody>
      </p:sp>
      <p:sp>
        <p:nvSpPr>
          <p:cNvPr id="3" name="Text Placeholder 2"/>
          <p:cNvSpPr>
            <a:spLocks noGrp="1"/>
          </p:cNvSpPr>
          <p:nvPr>
            <p:ph type="body" idx="1"/>
          </p:nvPr>
        </p:nvSpPr>
        <p:spPr>
          <a:xfrm>
            <a:off x="2889254" y="12401979"/>
            <a:ext cx="31089599" cy="6400797"/>
          </a:xfrm>
        </p:spPr>
        <p:txBody>
          <a:bodyPr anchor="b"/>
          <a:lstStyle>
            <a:defPPr>
              <a:defRPr kern="1200" smtId="4294967295"/>
            </a:defPPr>
            <a:lvl1pPr marL="0" indent="0">
              <a:buNone/>
              <a:defRPr sz="4556">
                <a:solidFill>
                  <a:schemeClr val="tx1">
                    <a:tint val="75000"/>
                  </a:schemeClr>
                </a:solidFill>
              </a:defRPr>
            </a:lvl1pPr>
            <a:lvl2pPr marL="1044787" indent="0">
              <a:buNone/>
              <a:defRPr sz="4111">
                <a:solidFill>
                  <a:schemeClr val="tx1">
                    <a:tint val="75000"/>
                  </a:schemeClr>
                </a:solidFill>
              </a:defRPr>
            </a:lvl2pPr>
            <a:lvl3pPr marL="2089576" indent="0">
              <a:buNone/>
              <a:defRPr sz="3667">
                <a:solidFill>
                  <a:schemeClr val="tx1">
                    <a:tint val="75000"/>
                  </a:schemeClr>
                </a:solidFill>
              </a:defRPr>
            </a:lvl3pPr>
            <a:lvl4pPr marL="3134364" indent="0">
              <a:buNone/>
              <a:defRPr sz="3222">
                <a:solidFill>
                  <a:schemeClr val="tx1">
                    <a:tint val="75000"/>
                  </a:schemeClr>
                </a:solidFill>
              </a:defRPr>
            </a:lvl4pPr>
            <a:lvl5pPr marL="4179153" indent="0">
              <a:buNone/>
              <a:defRPr sz="3222">
                <a:solidFill>
                  <a:schemeClr val="tx1">
                    <a:tint val="75000"/>
                  </a:schemeClr>
                </a:solidFill>
              </a:defRPr>
            </a:lvl5pPr>
            <a:lvl6pPr marL="5223940" indent="0">
              <a:buNone/>
              <a:defRPr sz="3222">
                <a:solidFill>
                  <a:schemeClr val="tx1">
                    <a:tint val="75000"/>
                  </a:schemeClr>
                </a:solidFill>
              </a:defRPr>
            </a:lvl6pPr>
            <a:lvl7pPr marL="6268727" indent="0">
              <a:buNone/>
              <a:defRPr sz="3222">
                <a:solidFill>
                  <a:schemeClr val="tx1">
                    <a:tint val="75000"/>
                  </a:schemeClr>
                </a:solidFill>
              </a:defRPr>
            </a:lvl7pPr>
            <a:lvl8pPr marL="7313516" indent="0">
              <a:buNone/>
              <a:defRPr sz="3222">
                <a:solidFill>
                  <a:schemeClr val="tx1">
                    <a:tint val="75000"/>
                  </a:schemeClr>
                </a:solidFill>
              </a:defRPr>
            </a:lvl8pPr>
            <a:lvl9pPr marL="8358304" indent="0">
              <a:buNone/>
              <a:defRPr sz="32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828803" y="6827523"/>
            <a:ext cx="16154401" cy="19310776"/>
          </a:xfrm>
        </p:spPr>
        <p:txBody>
          <a:bodyPr/>
          <a:lstStyle>
            <a:defPPr>
              <a:defRPr kern="1200" smtId="4294967295"/>
            </a:defPPr>
            <a:lvl1pPr>
              <a:defRPr sz="6389"/>
            </a:lvl1pPr>
            <a:lvl2pPr>
              <a:defRPr sz="5500"/>
            </a:lvl2pPr>
            <a:lvl3pPr>
              <a:defRPr sz="4556"/>
            </a:lvl3pPr>
            <a:lvl4pPr>
              <a:defRPr sz="4111"/>
            </a:lvl4pPr>
            <a:lvl5pPr>
              <a:defRPr sz="4111"/>
            </a:lvl5pPr>
            <a:lvl6pPr>
              <a:defRPr sz="4111"/>
            </a:lvl6pPr>
            <a:lvl7pPr>
              <a:defRPr sz="4111"/>
            </a:lvl7pPr>
            <a:lvl8pPr>
              <a:defRPr sz="4111"/>
            </a:lvl8pPr>
            <a:lvl9pPr>
              <a:defRPr sz="41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3" y="6827523"/>
            <a:ext cx="16154401" cy="19310776"/>
          </a:xfrm>
        </p:spPr>
        <p:txBody>
          <a:bodyPr/>
          <a:lstStyle>
            <a:defPPr>
              <a:defRPr kern="1200" smtId="4294967295"/>
            </a:defPPr>
            <a:lvl1pPr>
              <a:defRPr sz="6389"/>
            </a:lvl1pPr>
            <a:lvl2pPr>
              <a:defRPr sz="5500"/>
            </a:lvl2pPr>
            <a:lvl3pPr>
              <a:defRPr sz="4556"/>
            </a:lvl3pPr>
            <a:lvl4pPr>
              <a:defRPr sz="4111"/>
            </a:lvl4pPr>
            <a:lvl5pPr>
              <a:defRPr sz="4111"/>
            </a:lvl5pPr>
            <a:lvl6pPr>
              <a:defRPr sz="4111"/>
            </a:lvl6pPr>
            <a:lvl7pPr>
              <a:defRPr sz="4111"/>
            </a:lvl7pPr>
            <a:lvl8pPr>
              <a:defRPr sz="4111"/>
            </a:lvl8pPr>
            <a:lvl9pPr>
              <a:defRPr sz="41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828807" y="6549817"/>
            <a:ext cx="16160752" cy="2729651"/>
          </a:xfrm>
        </p:spPr>
        <p:txBody>
          <a:bodyPr anchor="b"/>
          <a:lstStyle>
            <a:defPPr>
              <a:defRPr kern="1200" smtId="4294967295"/>
            </a:defPPr>
            <a:lvl1pPr marL="0" indent="0">
              <a:buNone/>
              <a:defRPr sz="5500" b="1"/>
            </a:lvl1pPr>
            <a:lvl2pPr marL="1044787" indent="0">
              <a:buNone/>
              <a:defRPr sz="4556" b="1"/>
            </a:lvl2pPr>
            <a:lvl3pPr marL="2089576" indent="0">
              <a:buNone/>
              <a:defRPr sz="4111" b="1"/>
            </a:lvl3pPr>
            <a:lvl4pPr marL="3134364" indent="0">
              <a:buNone/>
              <a:defRPr sz="3667" b="1"/>
            </a:lvl4pPr>
            <a:lvl5pPr marL="4179153" indent="0">
              <a:buNone/>
              <a:defRPr sz="3667" b="1"/>
            </a:lvl5pPr>
            <a:lvl6pPr marL="5223940" indent="0">
              <a:buNone/>
              <a:defRPr sz="3667" b="1"/>
            </a:lvl6pPr>
            <a:lvl7pPr marL="6268727" indent="0">
              <a:buNone/>
              <a:defRPr sz="3667" b="1"/>
            </a:lvl7pPr>
            <a:lvl8pPr marL="7313516" indent="0">
              <a:buNone/>
              <a:defRPr sz="3667" b="1"/>
            </a:lvl8pPr>
            <a:lvl9pPr marL="8358304" indent="0">
              <a:buNone/>
              <a:defRPr sz="3667" b="1"/>
            </a:lvl9pPr>
          </a:lstStyle>
          <a:p>
            <a:pPr lvl="0"/>
            <a:r>
              <a:rPr lang="en-US"/>
              <a:t>Click to edit Master text styles</a:t>
            </a:r>
          </a:p>
        </p:txBody>
      </p:sp>
      <p:sp>
        <p:nvSpPr>
          <p:cNvPr id="4" name="Content Placeholder 3"/>
          <p:cNvSpPr>
            <a:spLocks noGrp="1"/>
          </p:cNvSpPr>
          <p:nvPr>
            <p:ph sz="half" idx="2"/>
          </p:nvPr>
        </p:nvSpPr>
        <p:spPr>
          <a:xfrm>
            <a:off x="1828807" y="9279468"/>
            <a:ext cx="16160752" cy="16858829"/>
          </a:xfrm>
        </p:spPr>
        <p:txBody>
          <a:bodyPr/>
          <a:lstStyle>
            <a:defPPr>
              <a:defRPr kern="1200" smtId="4294967295"/>
            </a:defPPr>
            <a:lvl1pPr>
              <a:defRPr sz="5500"/>
            </a:lvl1pPr>
            <a:lvl2pPr>
              <a:defRPr sz="4556"/>
            </a:lvl2pPr>
            <a:lvl3pPr>
              <a:defRPr sz="4111"/>
            </a:lvl3pPr>
            <a:lvl4pPr>
              <a:defRPr sz="3667"/>
            </a:lvl4pPr>
            <a:lvl5pPr>
              <a:defRPr sz="3667"/>
            </a:lvl5pPr>
            <a:lvl6pPr>
              <a:defRPr sz="3667"/>
            </a:lvl6pPr>
            <a:lvl7pPr>
              <a:defRPr sz="3667"/>
            </a:lvl7pPr>
            <a:lvl8pPr>
              <a:defRPr sz="3667"/>
            </a:lvl8pPr>
            <a:lvl9pPr>
              <a:defRPr sz="3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4" y="6549817"/>
            <a:ext cx="16167099" cy="2729651"/>
          </a:xfrm>
        </p:spPr>
        <p:txBody>
          <a:bodyPr anchor="b"/>
          <a:lstStyle>
            <a:defPPr>
              <a:defRPr kern="1200" smtId="4294967295"/>
            </a:defPPr>
            <a:lvl1pPr marL="0" indent="0">
              <a:buNone/>
              <a:defRPr sz="5500" b="1"/>
            </a:lvl1pPr>
            <a:lvl2pPr marL="1044787" indent="0">
              <a:buNone/>
              <a:defRPr sz="4556" b="1"/>
            </a:lvl2pPr>
            <a:lvl3pPr marL="2089576" indent="0">
              <a:buNone/>
              <a:defRPr sz="4111" b="1"/>
            </a:lvl3pPr>
            <a:lvl4pPr marL="3134364" indent="0">
              <a:buNone/>
              <a:defRPr sz="3667" b="1"/>
            </a:lvl4pPr>
            <a:lvl5pPr marL="4179153" indent="0">
              <a:buNone/>
              <a:defRPr sz="3667" b="1"/>
            </a:lvl5pPr>
            <a:lvl6pPr marL="5223940" indent="0">
              <a:buNone/>
              <a:defRPr sz="3667" b="1"/>
            </a:lvl6pPr>
            <a:lvl7pPr marL="6268727" indent="0">
              <a:buNone/>
              <a:defRPr sz="3667" b="1"/>
            </a:lvl7pPr>
            <a:lvl8pPr marL="7313516" indent="0">
              <a:buNone/>
              <a:defRPr sz="3667" b="1"/>
            </a:lvl8pPr>
            <a:lvl9pPr marL="8358304" indent="0">
              <a:buNone/>
              <a:defRPr sz="3667" b="1"/>
            </a:lvl9pPr>
          </a:lstStyle>
          <a:p>
            <a:pPr lvl="0"/>
            <a:r>
              <a:rPr lang="en-US"/>
              <a:t>Click to edit Master text styles</a:t>
            </a:r>
          </a:p>
        </p:txBody>
      </p:sp>
      <p:sp>
        <p:nvSpPr>
          <p:cNvPr id="6" name="Content Placeholder 5"/>
          <p:cNvSpPr>
            <a:spLocks noGrp="1"/>
          </p:cNvSpPr>
          <p:nvPr>
            <p:ph sz="quarter" idx="4"/>
          </p:nvPr>
        </p:nvSpPr>
        <p:spPr>
          <a:xfrm>
            <a:off x="18580104" y="9279468"/>
            <a:ext cx="16167099" cy="16858829"/>
          </a:xfrm>
        </p:spPr>
        <p:txBody>
          <a:bodyPr/>
          <a:lstStyle>
            <a:defPPr>
              <a:defRPr kern="1200" smtId="4294967295"/>
            </a:defPPr>
            <a:lvl1pPr>
              <a:defRPr sz="5500"/>
            </a:lvl1pPr>
            <a:lvl2pPr>
              <a:defRPr sz="4556"/>
            </a:lvl2pPr>
            <a:lvl3pPr>
              <a:defRPr sz="4111"/>
            </a:lvl3pPr>
            <a:lvl4pPr>
              <a:defRPr sz="3667"/>
            </a:lvl4pPr>
            <a:lvl5pPr>
              <a:defRPr sz="3667"/>
            </a:lvl5pPr>
            <a:lvl6pPr>
              <a:defRPr sz="3667"/>
            </a:lvl6pPr>
            <a:lvl7pPr>
              <a:defRPr sz="3667"/>
            </a:lvl7pPr>
            <a:lvl8pPr>
              <a:defRPr sz="3667"/>
            </a:lvl8pPr>
            <a:lvl9pPr>
              <a:defRPr sz="3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2" y="1165013"/>
            <a:ext cx="12033252" cy="4958080"/>
          </a:xfrm>
        </p:spPr>
        <p:txBody>
          <a:bodyPr anchor="b"/>
          <a:lstStyle>
            <a:defPPr>
              <a:defRPr kern="1200" smtId="4294967295"/>
            </a:defPPr>
            <a:lvl1pPr algn="l">
              <a:defRPr sz="4556" b="1"/>
            </a:lvl1pPr>
          </a:lstStyle>
          <a:p>
            <a:r>
              <a:rPr lang="en-US"/>
              <a:t>Click to edit Master title style</a:t>
            </a:r>
          </a:p>
        </p:txBody>
      </p:sp>
      <p:sp>
        <p:nvSpPr>
          <p:cNvPr id="3" name="Content Placeholder 2"/>
          <p:cNvSpPr>
            <a:spLocks noGrp="1"/>
          </p:cNvSpPr>
          <p:nvPr>
            <p:ph idx="1"/>
          </p:nvPr>
        </p:nvSpPr>
        <p:spPr>
          <a:xfrm>
            <a:off x="14300200" y="1165017"/>
            <a:ext cx="20447000" cy="24973283"/>
          </a:xfrm>
        </p:spPr>
        <p:txBody>
          <a:bodyPr/>
          <a:lstStyle>
            <a:defPPr>
              <a:defRPr kern="1200" smtId="4294967295"/>
            </a:defPPr>
            <a:lvl1pPr>
              <a:defRPr sz="7333"/>
            </a:lvl1pPr>
            <a:lvl2pPr>
              <a:defRPr sz="6389"/>
            </a:lvl2pPr>
            <a:lvl3pPr>
              <a:defRPr sz="5500"/>
            </a:lvl3pPr>
            <a:lvl4pPr>
              <a:defRPr sz="4556"/>
            </a:lvl4pPr>
            <a:lvl5pPr>
              <a:defRPr sz="4556"/>
            </a:lvl5pPr>
            <a:lvl6pPr>
              <a:defRPr sz="4556"/>
            </a:lvl6pPr>
            <a:lvl7pPr>
              <a:defRPr sz="4556"/>
            </a:lvl7pPr>
            <a:lvl8pPr>
              <a:defRPr sz="4556"/>
            </a:lvl8pPr>
            <a:lvl9pPr>
              <a:defRPr sz="4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2" y="6123097"/>
            <a:ext cx="12033252" cy="20015203"/>
          </a:xfrm>
        </p:spPr>
        <p:txBody>
          <a:bodyPr/>
          <a:lstStyle>
            <a:defPPr>
              <a:defRPr kern="1200" smtId="4294967295"/>
            </a:defPPr>
            <a:lvl1pPr marL="0" indent="0">
              <a:buNone/>
              <a:defRPr sz="3222"/>
            </a:lvl1pPr>
            <a:lvl2pPr marL="1044787" indent="0">
              <a:buNone/>
              <a:defRPr sz="2722"/>
            </a:lvl2pPr>
            <a:lvl3pPr marL="2089576" indent="0">
              <a:buNone/>
              <a:defRPr sz="2278"/>
            </a:lvl3pPr>
            <a:lvl4pPr marL="3134364" indent="0">
              <a:buNone/>
              <a:defRPr sz="2056"/>
            </a:lvl4pPr>
            <a:lvl5pPr marL="4179153" indent="0">
              <a:buNone/>
              <a:defRPr sz="2056"/>
            </a:lvl5pPr>
            <a:lvl6pPr marL="5223940" indent="0">
              <a:buNone/>
              <a:defRPr sz="2056"/>
            </a:lvl6pPr>
            <a:lvl7pPr marL="6268727" indent="0">
              <a:buNone/>
              <a:defRPr sz="2056"/>
            </a:lvl7pPr>
            <a:lvl8pPr marL="7313516" indent="0">
              <a:buNone/>
              <a:defRPr sz="2056"/>
            </a:lvl8pPr>
            <a:lvl9pPr marL="8358304" indent="0">
              <a:buNone/>
              <a:defRPr sz="2056"/>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5" y="20482561"/>
            <a:ext cx="21945599" cy="2418083"/>
          </a:xfrm>
        </p:spPr>
        <p:txBody>
          <a:bodyPr anchor="b"/>
          <a:lstStyle>
            <a:defPPr>
              <a:defRPr kern="1200" smtId="4294967295"/>
            </a:defPPr>
            <a:lvl1pPr algn="l">
              <a:defRPr sz="4556" b="1"/>
            </a:lvl1pPr>
          </a:lstStyle>
          <a:p>
            <a:r>
              <a:rPr lang="en-US"/>
              <a:t>Click to edit Master title style</a:t>
            </a:r>
          </a:p>
        </p:txBody>
      </p:sp>
      <p:sp>
        <p:nvSpPr>
          <p:cNvPr id="3" name="Picture Placeholder 2"/>
          <p:cNvSpPr>
            <a:spLocks noGrp="1"/>
          </p:cNvSpPr>
          <p:nvPr>
            <p:ph type="pic" idx="1"/>
          </p:nvPr>
        </p:nvSpPr>
        <p:spPr>
          <a:xfrm>
            <a:off x="7169155" y="2614509"/>
            <a:ext cx="21945599" cy="17556481"/>
          </a:xfrm>
        </p:spPr>
        <p:txBody>
          <a:bodyPr/>
          <a:lstStyle>
            <a:defPPr>
              <a:defRPr kern="1200" smtId="4294967295"/>
            </a:defPPr>
            <a:lvl1pPr marL="0" indent="0">
              <a:buNone/>
              <a:defRPr sz="7333"/>
            </a:lvl1pPr>
            <a:lvl2pPr marL="1044787" indent="0">
              <a:buNone/>
              <a:defRPr sz="6389"/>
            </a:lvl2pPr>
            <a:lvl3pPr marL="2089576" indent="0">
              <a:buNone/>
              <a:defRPr sz="5500"/>
            </a:lvl3pPr>
            <a:lvl4pPr marL="3134364" indent="0">
              <a:buNone/>
              <a:defRPr sz="4556"/>
            </a:lvl4pPr>
            <a:lvl5pPr marL="4179153" indent="0">
              <a:buNone/>
              <a:defRPr sz="4556"/>
            </a:lvl5pPr>
            <a:lvl6pPr marL="5223940" indent="0">
              <a:buNone/>
              <a:defRPr sz="4556"/>
            </a:lvl6pPr>
            <a:lvl7pPr marL="6268727" indent="0">
              <a:buNone/>
              <a:defRPr sz="4556"/>
            </a:lvl7pPr>
            <a:lvl8pPr marL="7313516" indent="0">
              <a:buNone/>
              <a:defRPr sz="4556"/>
            </a:lvl8pPr>
            <a:lvl9pPr marL="8358304" indent="0">
              <a:buNone/>
              <a:defRPr sz="4556"/>
            </a:lvl9pPr>
          </a:lstStyle>
          <a:p>
            <a:endParaRPr lang="en-US"/>
          </a:p>
        </p:txBody>
      </p:sp>
      <p:sp>
        <p:nvSpPr>
          <p:cNvPr id="4" name="Text Placeholder 3"/>
          <p:cNvSpPr>
            <a:spLocks noGrp="1"/>
          </p:cNvSpPr>
          <p:nvPr>
            <p:ph type="body" sz="half" idx="2"/>
          </p:nvPr>
        </p:nvSpPr>
        <p:spPr>
          <a:xfrm>
            <a:off x="7169155" y="22900644"/>
            <a:ext cx="21945599" cy="3434077"/>
          </a:xfrm>
        </p:spPr>
        <p:txBody>
          <a:bodyPr/>
          <a:lstStyle>
            <a:defPPr>
              <a:defRPr kern="1200" smtId="4294967295"/>
            </a:defPPr>
            <a:lvl1pPr marL="0" indent="0">
              <a:buNone/>
              <a:defRPr sz="3222"/>
            </a:lvl1pPr>
            <a:lvl2pPr marL="1044787" indent="0">
              <a:buNone/>
              <a:defRPr sz="2722"/>
            </a:lvl2pPr>
            <a:lvl3pPr marL="2089576" indent="0">
              <a:buNone/>
              <a:defRPr sz="2278"/>
            </a:lvl3pPr>
            <a:lvl4pPr marL="3134364" indent="0">
              <a:buNone/>
              <a:defRPr sz="2056"/>
            </a:lvl4pPr>
            <a:lvl5pPr marL="4179153" indent="0">
              <a:buNone/>
              <a:defRPr sz="2056"/>
            </a:lvl5pPr>
            <a:lvl6pPr marL="5223940" indent="0">
              <a:buNone/>
              <a:defRPr sz="2056"/>
            </a:lvl6pPr>
            <a:lvl7pPr marL="6268727" indent="0">
              <a:buNone/>
              <a:defRPr sz="2056"/>
            </a:lvl7pPr>
            <a:lvl8pPr marL="7313516" indent="0">
              <a:buNone/>
              <a:defRPr sz="2056"/>
            </a:lvl8pPr>
            <a:lvl9pPr marL="8358304" indent="0">
              <a:buNone/>
              <a:defRPr sz="2056"/>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4/22/2025</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3" y="1171789"/>
            <a:ext cx="32918401" cy="48768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828803" y="6827523"/>
            <a:ext cx="32918401" cy="19310776"/>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33"/>
            <a:ext cx="8534400" cy="1557867"/>
          </a:xfrm>
          <a:prstGeom prst="rect">
            <a:avLst/>
          </a:prstGeom>
        </p:spPr>
        <p:txBody>
          <a:bodyPr vert="horz" lIns="376108" tIns="188056" rIns="376108" bIns="188056" rtlCol="0" anchor="ctr"/>
          <a:lstStyle>
            <a:defPPr>
              <a:defRPr kern="1200" smtId="4294967295"/>
            </a:defPPr>
            <a:lvl1pPr algn="l">
              <a:defRPr sz="2722">
                <a:solidFill>
                  <a:schemeClr val="tx1">
                    <a:tint val="75000"/>
                  </a:schemeClr>
                </a:solidFill>
              </a:defRPr>
            </a:lvl1pPr>
          </a:lstStyle>
          <a:p>
            <a:fld id="{1D3EE5B7-680E-44FF-962F-3113FAB5030E}" type="datetimeFigureOut">
              <a:rPr lang="en-US" smtClean="0"/>
              <a:t>4/22/2025</a:t>
            </a:fld>
            <a:endParaRPr lang="en-US"/>
          </a:p>
        </p:txBody>
      </p:sp>
      <p:sp>
        <p:nvSpPr>
          <p:cNvPr id="5" name="Footer Placeholder 4"/>
          <p:cNvSpPr>
            <a:spLocks noGrp="1"/>
          </p:cNvSpPr>
          <p:nvPr>
            <p:ph type="ftr" sz="quarter" idx="3"/>
          </p:nvPr>
        </p:nvSpPr>
        <p:spPr>
          <a:xfrm>
            <a:off x="12496800" y="27120433"/>
            <a:ext cx="11582400" cy="1557867"/>
          </a:xfrm>
          <a:prstGeom prst="rect">
            <a:avLst/>
          </a:prstGeom>
        </p:spPr>
        <p:txBody>
          <a:bodyPr vert="horz" lIns="376108" tIns="188056" rIns="376108" bIns="188056" rtlCol="0" anchor="ctr"/>
          <a:lstStyle>
            <a:defPPr>
              <a:defRPr kern="1200" smtId="4294967295"/>
            </a:defPPr>
            <a:lvl1pPr algn="ctr">
              <a:defRPr sz="272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33"/>
            <a:ext cx="8534400" cy="1557867"/>
          </a:xfrm>
          <a:prstGeom prst="rect">
            <a:avLst/>
          </a:prstGeom>
        </p:spPr>
        <p:txBody>
          <a:bodyPr vert="horz" lIns="376108" tIns="188056" rIns="376108" bIns="188056" rtlCol="0" anchor="ctr"/>
          <a:lstStyle>
            <a:defPPr>
              <a:defRPr kern="1200" smtId="4294967295"/>
            </a:defPPr>
            <a:lvl1pPr algn="r">
              <a:defRPr sz="2722">
                <a:solidFill>
                  <a:schemeClr val="tx1">
                    <a:tint val="75000"/>
                  </a:schemeClr>
                </a:solidFill>
              </a:defRPr>
            </a:lvl1pPr>
          </a:lstStyle>
          <a:p>
            <a:fld id="{E7FB6C12-88B7-467E-AE43-45481E628990}" type="slidenum">
              <a:rPr lang="en-US" smtClean="0"/>
              <a:t>‹#›</a:t>
            </a:fld>
            <a:endParaRPr lang="en-US"/>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2089576" rtl="0" eaLnBrk="1" latinLnBrk="0" hangingPunct="1">
        <a:spcBef>
          <a:spcPct val="0"/>
        </a:spcBef>
        <a:buNone/>
        <a:defRPr sz="10055" kern="1200">
          <a:solidFill>
            <a:schemeClr val="tx1"/>
          </a:solidFill>
          <a:latin typeface="+mj-lt"/>
          <a:ea typeface="+mj-ea"/>
          <a:cs typeface="+mj-cs"/>
        </a:defRPr>
      </a:lvl1pPr>
    </p:titleStyle>
    <p:bodyStyle>
      <a:defPPr>
        <a:defRPr kern="1200" smtId="4294967295"/>
      </a:defPPr>
      <a:lvl1pPr marL="783590" indent="-783590" algn="l" defTabSz="2089576" rtl="0" eaLnBrk="1" latinLnBrk="0" hangingPunct="1">
        <a:spcBef>
          <a:spcPct val="20000"/>
        </a:spcBef>
        <a:buFont typeface="Arial" pitchFamily="34" charset="0"/>
        <a:buChar char="•"/>
        <a:defRPr sz="7333" kern="1200">
          <a:solidFill>
            <a:schemeClr val="tx1"/>
          </a:solidFill>
          <a:latin typeface="+mn-lt"/>
          <a:ea typeface="+mn-ea"/>
          <a:cs typeface="+mn-cs"/>
        </a:defRPr>
      </a:lvl1pPr>
      <a:lvl2pPr marL="1697781" indent="-652993" algn="l" defTabSz="2089576" rtl="0" eaLnBrk="1" latinLnBrk="0" hangingPunct="1">
        <a:spcBef>
          <a:spcPct val="20000"/>
        </a:spcBef>
        <a:buFont typeface="Arial" pitchFamily="34" charset="0"/>
        <a:buChar char="–"/>
        <a:defRPr sz="6389" kern="1200">
          <a:solidFill>
            <a:schemeClr val="tx1"/>
          </a:solidFill>
          <a:latin typeface="+mn-lt"/>
          <a:ea typeface="+mn-ea"/>
          <a:cs typeface="+mn-cs"/>
        </a:defRPr>
      </a:lvl2pPr>
      <a:lvl3pPr marL="2611971" indent="-522395" algn="l" defTabSz="2089576"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6758" indent="-522395" algn="l" defTabSz="2089576" rtl="0" eaLnBrk="1" latinLnBrk="0" hangingPunct="1">
        <a:spcBef>
          <a:spcPct val="20000"/>
        </a:spcBef>
        <a:buFont typeface="Arial" pitchFamily="34" charset="0"/>
        <a:buChar char="–"/>
        <a:defRPr sz="4556" kern="1200">
          <a:solidFill>
            <a:schemeClr val="tx1"/>
          </a:solidFill>
          <a:latin typeface="+mn-lt"/>
          <a:ea typeface="+mn-ea"/>
          <a:cs typeface="+mn-cs"/>
        </a:defRPr>
      </a:lvl4pPr>
      <a:lvl5pPr marL="4701546" indent="-522395" algn="l" defTabSz="2089576" rtl="0" eaLnBrk="1" latinLnBrk="0" hangingPunct="1">
        <a:spcBef>
          <a:spcPct val="20000"/>
        </a:spcBef>
        <a:buFont typeface="Arial" pitchFamily="34" charset="0"/>
        <a:buChar char="»"/>
        <a:defRPr sz="4556" kern="1200">
          <a:solidFill>
            <a:schemeClr val="tx1"/>
          </a:solidFill>
          <a:latin typeface="+mn-lt"/>
          <a:ea typeface="+mn-ea"/>
          <a:cs typeface="+mn-cs"/>
        </a:defRPr>
      </a:lvl5pPr>
      <a:lvl6pPr marL="5746335" indent="-522395" algn="l" defTabSz="2089576" rtl="0" eaLnBrk="1" latinLnBrk="0" hangingPunct="1">
        <a:spcBef>
          <a:spcPct val="20000"/>
        </a:spcBef>
        <a:buFont typeface="Arial" pitchFamily="34" charset="0"/>
        <a:buChar char="•"/>
        <a:defRPr sz="4556" kern="1200">
          <a:solidFill>
            <a:schemeClr val="tx1"/>
          </a:solidFill>
          <a:latin typeface="+mn-lt"/>
          <a:ea typeface="+mn-ea"/>
          <a:cs typeface="+mn-cs"/>
        </a:defRPr>
      </a:lvl6pPr>
      <a:lvl7pPr marL="6791122" indent="-522395" algn="l" defTabSz="2089576" rtl="0" eaLnBrk="1" latinLnBrk="0" hangingPunct="1">
        <a:spcBef>
          <a:spcPct val="20000"/>
        </a:spcBef>
        <a:buFont typeface="Arial" pitchFamily="34" charset="0"/>
        <a:buChar char="•"/>
        <a:defRPr sz="4556" kern="1200">
          <a:solidFill>
            <a:schemeClr val="tx1"/>
          </a:solidFill>
          <a:latin typeface="+mn-lt"/>
          <a:ea typeface="+mn-ea"/>
          <a:cs typeface="+mn-cs"/>
        </a:defRPr>
      </a:lvl7pPr>
      <a:lvl8pPr marL="7835911" indent="-522395" algn="l" defTabSz="2089576" rtl="0" eaLnBrk="1" latinLnBrk="0" hangingPunct="1">
        <a:spcBef>
          <a:spcPct val="20000"/>
        </a:spcBef>
        <a:buFont typeface="Arial" pitchFamily="34" charset="0"/>
        <a:buChar char="•"/>
        <a:defRPr sz="4556" kern="1200">
          <a:solidFill>
            <a:schemeClr val="tx1"/>
          </a:solidFill>
          <a:latin typeface="+mn-lt"/>
          <a:ea typeface="+mn-ea"/>
          <a:cs typeface="+mn-cs"/>
        </a:defRPr>
      </a:lvl8pPr>
      <a:lvl9pPr marL="8880698" indent="-522395" algn="l" defTabSz="2089576" rtl="0" eaLnBrk="1" latinLnBrk="0" hangingPunct="1">
        <a:spcBef>
          <a:spcPct val="20000"/>
        </a:spcBef>
        <a:buFont typeface="Arial" pitchFamily="34" charset="0"/>
        <a:buChar char="•"/>
        <a:defRPr sz="4556" kern="1200">
          <a:solidFill>
            <a:schemeClr val="tx1"/>
          </a:solidFill>
          <a:latin typeface="+mn-lt"/>
          <a:ea typeface="+mn-ea"/>
          <a:cs typeface="+mn-cs"/>
        </a:defRPr>
      </a:lvl9pPr>
    </p:bodyStyle>
    <p:otherStyle>
      <a:defPPr>
        <a:defRPr lang="en-US"/>
      </a:defPPr>
      <a:lvl1pPr marL="0" algn="l" defTabSz="2089576" rtl="0" eaLnBrk="1" latinLnBrk="0" hangingPunct="1">
        <a:defRPr sz="4111" kern="1200">
          <a:solidFill>
            <a:schemeClr val="tx1"/>
          </a:solidFill>
          <a:latin typeface="+mn-lt"/>
          <a:ea typeface="+mn-ea"/>
          <a:cs typeface="+mn-cs"/>
        </a:defRPr>
      </a:lvl1pPr>
      <a:lvl2pPr marL="1044787" algn="l" defTabSz="2089576" rtl="0" eaLnBrk="1" latinLnBrk="0" hangingPunct="1">
        <a:defRPr sz="4111" kern="1200">
          <a:solidFill>
            <a:schemeClr val="tx1"/>
          </a:solidFill>
          <a:latin typeface="+mn-lt"/>
          <a:ea typeface="+mn-ea"/>
          <a:cs typeface="+mn-cs"/>
        </a:defRPr>
      </a:lvl2pPr>
      <a:lvl3pPr marL="2089576" algn="l" defTabSz="2089576" rtl="0" eaLnBrk="1" latinLnBrk="0" hangingPunct="1">
        <a:defRPr sz="4111" kern="1200">
          <a:solidFill>
            <a:schemeClr val="tx1"/>
          </a:solidFill>
          <a:latin typeface="+mn-lt"/>
          <a:ea typeface="+mn-ea"/>
          <a:cs typeface="+mn-cs"/>
        </a:defRPr>
      </a:lvl3pPr>
      <a:lvl4pPr marL="3134364" algn="l" defTabSz="2089576" rtl="0" eaLnBrk="1" latinLnBrk="0" hangingPunct="1">
        <a:defRPr sz="4111" kern="1200">
          <a:solidFill>
            <a:schemeClr val="tx1"/>
          </a:solidFill>
          <a:latin typeface="+mn-lt"/>
          <a:ea typeface="+mn-ea"/>
          <a:cs typeface="+mn-cs"/>
        </a:defRPr>
      </a:lvl4pPr>
      <a:lvl5pPr marL="4179153" algn="l" defTabSz="2089576" rtl="0" eaLnBrk="1" latinLnBrk="0" hangingPunct="1">
        <a:defRPr sz="4111" kern="1200">
          <a:solidFill>
            <a:schemeClr val="tx1"/>
          </a:solidFill>
          <a:latin typeface="+mn-lt"/>
          <a:ea typeface="+mn-ea"/>
          <a:cs typeface="+mn-cs"/>
        </a:defRPr>
      </a:lvl5pPr>
      <a:lvl6pPr marL="5223940" algn="l" defTabSz="2089576" rtl="0" eaLnBrk="1" latinLnBrk="0" hangingPunct="1">
        <a:defRPr sz="4111" kern="1200">
          <a:solidFill>
            <a:schemeClr val="tx1"/>
          </a:solidFill>
          <a:latin typeface="+mn-lt"/>
          <a:ea typeface="+mn-ea"/>
          <a:cs typeface="+mn-cs"/>
        </a:defRPr>
      </a:lvl6pPr>
      <a:lvl7pPr marL="6268727" algn="l" defTabSz="2089576" rtl="0" eaLnBrk="1" latinLnBrk="0" hangingPunct="1">
        <a:defRPr sz="4111" kern="1200">
          <a:solidFill>
            <a:schemeClr val="tx1"/>
          </a:solidFill>
          <a:latin typeface="+mn-lt"/>
          <a:ea typeface="+mn-ea"/>
          <a:cs typeface="+mn-cs"/>
        </a:defRPr>
      </a:lvl7pPr>
      <a:lvl8pPr marL="7313516" algn="l" defTabSz="2089576" rtl="0" eaLnBrk="1" latinLnBrk="0" hangingPunct="1">
        <a:defRPr sz="4111" kern="1200">
          <a:solidFill>
            <a:schemeClr val="tx1"/>
          </a:solidFill>
          <a:latin typeface="+mn-lt"/>
          <a:ea typeface="+mn-ea"/>
          <a:cs typeface="+mn-cs"/>
        </a:defRPr>
      </a:lvl8pPr>
      <a:lvl9pPr marL="8358304" algn="l" defTabSz="2089576" rtl="0" eaLnBrk="1" latinLnBrk="0" hangingPunct="1">
        <a:defRPr sz="41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jpeg"/><Relationship Id="rId26" Type="http://schemas.openxmlformats.org/officeDocument/2006/relationships/image" Target="../media/image23.jpe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jpe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jpe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jpe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CF30E-709E-435D-96D7-EBB77351589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ACB6BD5-7490-B061-444A-840C8533F28C}"/>
              </a:ext>
            </a:extLst>
          </p:cNvPr>
          <p:cNvPicPr>
            <a:picLocks noGrp="1" noRot="1" noMove="1" noResize="1" noEditPoints="1" noAdjustHandles="1" noChangeArrowheads="1" noChangeShapeType="1" noCrop="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0" y="27513723"/>
            <a:ext cx="36576000" cy="1550784"/>
          </a:xfrm>
          <a:prstGeom prst="rect">
            <a:avLst/>
          </a:prstGeom>
          <a:ln>
            <a:noFill/>
          </a:ln>
          <a:effectLst>
            <a:outerShdw blurRad="292100" dist="139700" dir="2700000" algn="tl" rotWithShape="0">
              <a:srgbClr val="333333">
                <a:alpha val="65000"/>
              </a:srgbClr>
            </a:outerShdw>
          </a:effectLst>
        </p:spPr>
      </p:pic>
      <p:pic>
        <p:nvPicPr>
          <p:cNvPr id="37" name="Picture 36">
            <a:extLst>
              <a:ext uri="{FF2B5EF4-FFF2-40B4-BE49-F238E27FC236}">
                <a16:creationId xmlns:a16="http://schemas.microsoft.com/office/drawing/2014/main" id="{08BF26A2-C99B-BCBD-6D04-CD9B52F68350}"/>
              </a:ext>
            </a:extLst>
          </p:cNvPr>
          <p:cNvPicPr>
            <a:picLocks noGrp="1" noRot="1" noMove="1" noResize="1" noEditPoints="1" noAdjustHandles="1" noChangeArrowheads="1" noChangeShapeType="1" noCrop="1"/>
          </p:cNvPicPr>
          <p:nvPr/>
        </p:nvPicPr>
        <p:blipFill>
          <a:blip r:embed="rId4">
            <a:grayscl/>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flipH="1">
            <a:off x="0" y="27938582"/>
            <a:ext cx="36576000" cy="1290803"/>
          </a:xfrm>
          <a:prstGeom prst="rect">
            <a:avLst/>
          </a:prstGeom>
          <a:effectLst/>
        </p:spPr>
      </p:pic>
      <p:sp>
        <p:nvSpPr>
          <p:cNvPr id="23" name="Text Placeholder 5">
            <a:extLst>
              <a:ext uri="{FF2B5EF4-FFF2-40B4-BE49-F238E27FC236}">
                <a16:creationId xmlns:a16="http://schemas.microsoft.com/office/drawing/2014/main" id="{6DED9A4E-AED3-F36B-FC59-6DC7089358CB}"/>
              </a:ext>
            </a:extLst>
          </p:cNvPr>
          <p:cNvSpPr txBox="1"/>
          <p:nvPr/>
        </p:nvSpPr>
        <p:spPr>
          <a:xfrm>
            <a:off x="7782117" y="294540"/>
            <a:ext cx="21011766" cy="2175881"/>
          </a:xfrm>
          <a:prstGeom prst="rect">
            <a:avLst/>
          </a:prstGeom>
        </p:spPr>
        <p:txBody>
          <a:bodyPr lIns="0" tIns="0" rIns="0" bIns="0" anchor="ctr">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rtl="0">
              <a:buNone/>
            </a:pPr>
            <a:r>
              <a:rPr lang="en-US" sz="7200" b="1" i="0" u="none" strike="noStrik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Table Tennis Playing Robots?!</a:t>
            </a:r>
            <a:endParaRPr lang="en-US" sz="7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 Placeholder 5">
            <a:extLst>
              <a:ext uri="{FF2B5EF4-FFF2-40B4-BE49-F238E27FC236}">
                <a16:creationId xmlns:a16="http://schemas.microsoft.com/office/drawing/2014/main" id="{3DA3B902-16B8-7D6B-0168-6C99B289A25A}"/>
              </a:ext>
            </a:extLst>
          </p:cNvPr>
          <p:cNvSpPr txBox="1"/>
          <p:nvPr/>
        </p:nvSpPr>
        <p:spPr>
          <a:xfrm>
            <a:off x="4575071" y="2391277"/>
            <a:ext cx="27093333" cy="553998"/>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600" dirty="0">
                <a:solidFill>
                  <a:schemeClr val="tx1"/>
                </a:solidFill>
                <a:latin typeface="Open Sans" panose="020B0606030504020204" pitchFamily="34" charset="0"/>
                <a:ea typeface="Open Sans" panose="020B0606030504020204" pitchFamily="34" charset="0"/>
                <a:cs typeface="Open Sans" panose="020B0606030504020204" pitchFamily="34" charset="0"/>
              </a:rPr>
              <a:t>Mohit Vikas Javale, Atharva Sunder Ramdas</a:t>
            </a:r>
          </a:p>
        </p:txBody>
      </p:sp>
      <p:sp>
        <p:nvSpPr>
          <p:cNvPr id="8" name="TextBox 19">
            <a:extLst>
              <a:ext uri="{FF2B5EF4-FFF2-40B4-BE49-F238E27FC236}">
                <a16:creationId xmlns:a16="http://schemas.microsoft.com/office/drawing/2014/main" id="{13E205C3-653D-4233-A793-1EB76CEBD3AA}"/>
              </a:ext>
            </a:extLst>
          </p:cNvPr>
          <p:cNvSpPr txBox="1">
            <a:spLocks noChangeArrowheads="1"/>
          </p:cNvSpPr>
          <p:nvPr/>
        </p:nvSpPr>
        <p:spPr bwMode="auto">
          <a:xfrm>
            <a:off x="825499" y="4467642"/>
            <a:ext cx="9978795" cy="1467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rPr>
              <a:t>Motivation</a:t>
            </a:r>
          </a:p>
          <a:p>
            <a:pPr>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Table tennis is a fast-paced, high-dexterity task that is easy to learn but difficult to master—even for humans. A major challenge arises from the ball's lightweight and smooth design, which makes it highly susceptible to aerodynamic forces. These effects, primarily accentuated by heavy spin, significantly influence the ball’s motion and make accurate placement of the ball difficult.</a:t>
            </a:r>
          </a:p>
          <a:p>
            <a:pPr>
              <a:lnSpc>
                <a:spcPct val="110000"/>
              </a:lnSpc>
            </a:pPr>
            <a:endPar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endParaRPr>
          </a:p>
          <a:p>
            <a:pPr>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Also, both of us are table tennis player and enjoy it very much: we think it would be cool to figure out what the optimal stroke looks like in many cases to improve our own gameplay : )</a:t>
            </a:r>
          </a:p>
          <a:p>
            <a:pPr>
              <a:lnSpc>
                <a:spcPct val="110000"/>
              </a:lnSpc>
            </a:pPr>
            <a:endPar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endParaRPr>
          </a:p>
          <a:p>
            <a:pPr>
              <a:lnSpc>
                <a:spcPct val="110000"/>
              </a:lnSpc>
            </a:pPr>
            <a:r>
              <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rPr>
              <a:t>Goals</a:t>
            </a:r>
          </a:p>
          <a:p>
            <a:pPr marL="342900" indent="-342900">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To figure out dynamics of interactions taking place in a table-tennis scenario and implement then to create a custom simulator.</a:t>
            </a:r>
          </a:p>
          <a:p>
            <a:pPr marL="342900" indent="-342900">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Devise an optimal control strategy for a robotic 6DOF manipulator to successfully return a ball.</a:t>
            </a:r>
          </a:p>
          <a:p>
            <a:pPr marL="342900" indent="-342900">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Get 2 such manipulator robots to successfully hold long rallies with one another.</a:t>
            </a:r>
          </a:p>
          <a:p>
            <a:pPr marL="342900" indent="-342900">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Hopefully, also get this setup to where it could be deployed in real-time over actual hardware</a:t>
            </a:r>
          </a:p>
          <a:p>
            <a:pPr marL="342900" indent="-342900">
              <a:lnSpc>
                <a:spcPct val="110000"/>
              </a:lnSpc>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10000"/>
              </a:lnSpc>
            </a:pPr>
            <a:r>
              <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rPr>
              <a:t>Approach:</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Focused Player</a:t>
            </a:r>
            <a:r>
              <a:rPr lang="en-US" sz="2400" dirty="0">
                <a:latin typeface="Open Sans" panose="020B0606030504020204" pitchFamily="34" charset="0"/>
                <a:ea typeface="Open Sans" panose="020B0606030504020204" pitchFamily="34" charset="0"/>
                <a:cs typeface="Open Sans" panose="020B0606030504020204" pitchFamily="34" charset="0"/>
              </a:rPr>
              <a:t>: In this approach, given some initial condition of the ball, the control algorithm tries to find a solution that return the ball to a specified desired location at a specified desired time while satisfying table tennis rules.</a:t>
            </a:r>
          </a:p>
          <a:p>
            <a:pPr marL="342900" indent="-342900">
              <a:lnSpc>
                <a:spcPct val="110000"/>
              </a:lnSpc>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Defensive Player</a:t>
            </a:r>
            <a:r>
              <a:rPr lang="en-US" sz="2400" dirty="0">
                <a:latin typeface="Open Sans" panose="020B0606030504020204" pitchFamily="34" charset="0"/>
                <a:ea typeface="Open Sans" panose="020B0606030504020204" pitchFamily="34" charset="0"/>
                <a:cs typeface="Open Sans" panose="020B0606030504020204" pitchFamily="34" charset="0"/>
              </a:rPr>
              <a:t>: In this approach, given some initial condition, the control algorithm itself figures out an optimal location and time to return the ball, such that table tennis rules are followed over the trajectory.</a:t>
            </a:r>
          </a:p>
          <a:p>
            <a:pPr>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mc:Choice xmlns:a14="http://schemas.microsoft.com/office/drawing/2010/main" Requires="a14">
          <p:sp>
            <p:nvSpPr>
              <p:cNvPr id="10" name="TextBox 19">
                <a:extLst>
                  <a:ext uri="{FF2B5EF4-FFF2-40B4-BE49-F238E27FC236}">
                    <a16:creationId xmlns:a16="http://schemas.microsoft.com/office/drawing/2014/main" id="{C0F49799-0704-00BB-D1B8-BD9FC9B12D04}"/>
                  </a:ext>
                </a:extLst>
              </p:cNvPr>
              <p:cNvSpPr txBox="1">
                <a:spLocks noChangeArrowheads="1"/>
              </p:cNvSpPr>
              <p:nvPr/>
            </p:nvSpPr>
            <p:spPr bwMode="auto">
              <a:xfrm>
                <a:off x="12407651" y="15010135"/>
                <a:ext cx="8928349" cy="24838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Objective Function Components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Step length regularization (to prevent large step lengths)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Racket state regularization (to restrict angles to </a:t>
                </a:r>
                <a14:m>
                  <m:oMath xmlns:m="http://schemas.openxmlformats.org/officeDocument/2006/math">
                    <m:r>
                      <a:rPr lang="en-US" sz="2400" b="0" i="0" smtClean="0">
                        <a:latin typeface="Cambria Math" panose="02040503050406030204" pitchFamily="18" charset="0"/>
                        <a:ea typeface="Open Sans" panose="020B0606030504020204" pitchFamily="34" charset="0"/>
                        <a:cs typeface="Open Sans" panose="020B0606030504020204" pitchFamily="34" charset="0"/>
                      </a:rPr>
                      <m:t>(−</m:t>
                    </m:r>
                    <m:r>
                      <a:rPr lang="en-US" sz="2400" b="0" i="1" smtClean="0">
                        <a:latin typeface="Cambria Math" panose="02040503050406030204" pitchFamily="18" charset="0"/>
                        <a:ea typeface="Open Sans" panose="020B0606030504020204" pitchFamily="34" charset="0"/>
                        <a:cs typeface="Open Sans" panose="020B0606030504020204" pitchFamily="34" charset="0"/>
                      </a:rPr>
                      <m:t>𝜋</m:t>
                    </m:r>
                    <m:r>
                      <a:rPr lang="en-US" sz="2400" b="0" i="1" smtClean="0">
                        <a:latin typeface="Cambria Math" panose="02040503050406030204" pitchFamily="18" charset="0"/>
                        <a:ea typeface="Open Sans" panose="020B0606030504020204" pitchFamily="34" charset="0"/>
                        <a:cs typeface="Open Sans" panose="020B0606030504020204" pitchFamily="34" charset="0"/>
                      </a:rPr>
                      <m:t>,</m:t>
                    </m:r>
                    <m:r>
                      <a:rPr lang="en-US" sz="2400" b="0" i="1" smtClean="0">
                        <a:latin typeface="Cambria Math" panose="02040503050406030204" pitchFamily="18" charset="0"/>
                        <a:ea typeface="Open Sans" panose="020B0606030504020204" pitchFamily="34" charset="0"/>
                        <a:cs typeface="Open Sans" panose="020B0606030504020204" pitchFamily="34" charset="0"/>
                      </a:rPr>
                      <m:t>𝜋</m:t>
                    </m:r>
                    <m:r>
                      <a:rPr lang="en-US" sz="2400" b="0" i="1" smtClean="0">
                        <a:latin typeface="Cambria Math" panose="02040503050406030204" pitchFamily="18" charset="0"/>
                        <a:ea typeface="Open Sans" panose="020B0606030504020204" pitchFamily="34" charset="0"/>
                        <a:cs typeface="Open Sans" panose="020B0606030504020204" pitchFamily="34" charset="0"/>
                      </a:rPr>
                      <m:t>)</m:t>
                    </m:r>
                    <m:r>
                      <a:rPr lang="en-US" sz="2400" b="0" i="0" smtClean="0">
                        <a:latin typeface="Cambria Math" panose="02040503050406030204" pitchFamily="18" charset="0"/>
                        <a:ea typeface="Open Sans" panose="020B0606030504020204" pitchFamily="34" charset="0"/>
                        <a:cs typeface="Open Sans" panose="020B0606030504020204" pitchFamily="34" charset="0"/>
                      </a:rPr>
                      <m:t>, </m:t>
                    </m:r>
                  </m:oMath>
                </a14:m>
                <a:r>
                  <a:rPr lang="en-US" sz="2400" dirty="0">
                    <a:latin typeface="Open Sans" panose="020B0606030504020204" pitchFamily="34" charset="0"/>
                    <a:ea typeface="Open Sans" panose="020B0606030504020204" pitchFamily="34" charset="0"/>
                    <a:cs typeface="Open Sans" panose="020B0606030504020204" pitchFamily="34" charset="0"/>
                  </a:rPr>
                  <a:t> reduce striking velocity)</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Reach goal state at final timestep</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0" name="TextBox 19">
                <a:extLst>
                  <a:ext uri="{FF2B5EF4-FFF2-40B4-BE49-F238E27FC236}">
                    <a16:creationId xmlns:a16="http://schemas.microsoft.com/office/drawing/2014/main" id="{C0F49799-0704-00BB-D1B8-BD9FC9B12D04}"/>
                  </a:ext>
                </a:extLst>
              </p:cNvPr>
              <p:cNvSpPr txBox="1">
                <a:spLocks noRot="1" noChangeAspect="1" noMove="1" noResize="1" noEditPoints="1" noAdjustHandles="1" noChangeArrowheads="1" noChangeShapeType="1" noTextEdit="1"/>
              </p:cNvSpPr>
              <p:nvPr/>
            </p:nvSpPr>
            <p:spPr bwMode="auto">
              <a:xfrm>
                <a:off x="12407651" y="15010135"/>
                <a:ext cx="8928349" cy="2483849"/>
              </a:xfrm>
              <a:prstGeom prst="rect">
                <a:avLst/>
              </a:prstGeom>
              <a:blipFill>
                <a:blip r:embed="rId6"/>
                <a:stretch>
                  <a:fillRect l="-1297" t="-17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 name="TextBox 19">
            <a:extLst>
              <a:ext uri="{FF2B5EF4-FFF2-40B4-BE49-F238E27FC236}">
                <a16:creationId xmlns:a16="http://schemas.microsoft.com/office/drawing/2014/main" id="{574D8F88-6545-2D00-5AD7-C44CD322F440}"/>
              </a:ext>
            </a:extLst>
          </p:cNvPr>
          <p:cNvSpPr txBox="1"/>
          <p:nvPr/>
        </p:nvSpPr>
        <p:spPr>
          <a:xfrm>
            <a:off x="759247" y="3394317"/>
            <a:ext cx="10045048" cy="772385"/>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483537">
              <a:defRPr/>
            </a:pP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Problem Statement</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52591E2A-FD6D-7D69-8D61-96905E5AB0D4}"/>
              </a:ext>
            </a:extLst>
          </p:cNvPr>
          <p:cNvSpPr txBox="1"/>
          <p:nvPr/>
        </p:nvSpPr>
        <p:spPr>
          <a:xfrm>
            <a:off x="11575658" y="20927812"/>
            <a:ext cx="24716223" cy="813197"/>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483537">
              <a:defRPr/>
            </a:pP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Preliminary Results</a:t>
            </a:r>
          </a:p>
        </p:txBody>
      </p:sp>
      <p:pic>
        <p:nvPicPr>
          <p:cNvPr id="5" name="Picture 4">
            <a:extLst>
              <a:ext uri="{FF2B5EF4-FFF2-40B4-BE49-F238E27FC236}">
                <a16:creationId xmlns:a16="http://schemas.microsoft.com/office/drawing/2014/main" id="{EEB45F74-C882-8386-A89E-5EE6DADA69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981" y="646328"/>
            <a:ext cx="3747308" cy="2428607"/>
          </a:xfrm>
          <a:prstGeom prst="rect">
            <a:avLst/>
          </a:prstGeom>
        </p:spPr>
      </p:pic>
      <p:sp>
        <p:nvSpPr>
          <p:cNvPr id="11" name="TextBox 10">
            <a:extLst>
              <a:ext uri="{FF2B5EF4-FFF2-40B4-BE49-F238E27FC236}">
                <a16:creationId xmlns:a16="http://schemas.microsoft.com/office/drawing/2014/main" id="{041D8F11-DDB8-4860-8C83-47990CE661D0}"/>
              </a:ext>
            </a:extLst>
          </p:cNvPr>
          <p:cNvSpPr txBox="1"/>
          <p:nvPr/>
        </p:nvSpPr>
        <p:spPr>
          <a:xfrm>
            <a:off x="734464" y="17668190"/>
            <a:ext cx="10045048" cy="772385"/>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483537">
              <a:defRPr/>
            </a:pP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Dynamics Equations</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3FD16CC7-7894-0AEA-CAED-94621F85CF0C}"/>
              </a:ext>
            </a:extLst>
          </p:cNvPr>
          <p:cNvSpPr txBox="1"/>
          <p:nvPr/>
        </p:nvSpPr>
        <p:spPr>
          <a:xfrm>
            <a:off x="734464" y="18592254"/>
            <a:ext cx="10069830" cy="884538"/>
          </a:xfrm>
          <a:prstGeom prst="rect">
            <a:avLst/>
          </a:prstGeom>
          <a:noFill/>
        </p:spPr>
        <p:txBody>
          <a:bodyPr wrap="square" rtlCol="0">
            <a:spAutoFit/>
          </a:bodyPr>
          <a:lstStyle/>
          <a:p>
            <a:pPr>
              <a:lnSpc>
                <a:spcPct val="110000"/>
              </a:lnSpc>
            </a:pPr>
            <a:r>
              <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rPr>
              <a:t>Ball Flight Dynamics</a:t>
            </a:r>
            <a:endParaRPr lang="en-IN" sz="2400" dirty="0"/>
          </a:p>
          <a:p>
            <a:pPr>
              <a:lnSpc>
                <a:spcPct val="110000"/>
              </a:lnSpc>
            </a:pPr>
            <a:r>
              <a:rPr lang="en-IN" sz="2400" dirty="0"/>
              <a:t>Accounts for gravity, air drag due to ball velocity and Magnus effect due to spin.</a:t>
            </a:r>
          </a:p>
        </p:txBody>
      </p:sp>
      <p:sp>
        <p:nvSpPr>
          <p:cNvPr id="1039" name="TextBox 1038">
            <a:extLst>
              <a:ext uri="{FF2B5EF4-FFF2-40B4-BE49-F238E27FC236}">
                <a16:creationId xmlns:a16="http://schemas.microsoft.com/office/drawing/2014/main" id="{259DB8DC-74AC-6BDA-6ED3-B41E878C91C8}"/>
              </a:ext>
            </a:extLst>
          </p:cNvPr>
          <p:cNvSpPr txBox="1"/>
          <p:nvPr/>
        </p:nvSpPr>
        <p:spPr>
          <a:xfrm>
            <a:off x="11728228" y="3351561"/>
            <a:ext cx="24716223" cy="833842"/>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483537">
              <a:defRPr/>
            </a:pP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Implementation Details</a:t>
            </a:r>
          </a:p>
        </p:txBody>
      </p:sp>
      <mc:AlternateContent xmlns:mc="http://schemas.openxmlformats.org/markup-compatibility/2006">
        <mc:Choice xmlns:a14="http://schemas.microsoft.com/office/drawing/2010/main" Requires="a14">
          <p:sp>
            <p:nvSpPr>
              <p:cNvPr id="1159" name="TextBox 19">
                <a:extLst>
                  <a:ext uri="{FF2B5EF4-FFF2-40B4-BE49-F238E27FC236}">
                    <a16:creationId xmlns:a16="http://schemas.microsoft.com/office/drawing/2014/main" id="{72BD2A55-56DC-ECA8-723B-8EE33675B42C}"/>
                  </a:ext>
                </a:extLst>
              </p:cNvPr>
              <p:cNvSpPr txBox="1">
                <a:spLocks noChangeArrowheads="1"/>
              </p:cNvSpPr>
              <p:nvPr/>
            </p:nvSpPr>
            <p:spPr bwMode="auto">
              <a:xfrm>
                <a:off x="12408160" y="11226025"/>
                <a:ext cx="13579146" cy="24838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Free-time Formulation</a:t>
                </a: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The problem is modelled as a free-time problem, to give the algorithm freedom to choose a striking time that makes it possible for the ball to successfully reach the goal position.</a:t>
                </a: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For hybrid transitions, we enforce first bounce at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 step, racket contact at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 </m:t>
                    </m:r>
                  </m:oMath>
                </a14:m>
                <a:r>
                  <a:rPr lang="en-US" sz="2400" dirty="0">
                    <a:latin typeface="Open Sans" panose="020B0606030504020204" pitchFamily="34" charset="0"/>
                    <a:ea typeface="Open Sans" panose="020B0606030504020204" pitchFamily="34" charset="0"/>
                    <a:cs typeface="Open Sans" panose="020B0606030504020204" pitchFamily="34" charset="0"/>
                  </a:rPr>
                  <a:t>step, and second bounce at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3</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 step.</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159" name="TextBox 19">
                <a:extLst>
                  <a:ext uri="{FF2B5EF4-FFF2-40B4-BE49-F238E27FC236}">
                    <a16:creationId xmlns:a16="http://schemas.microsoft.com/office/drawing/2014/main" id="{72BD2A55-56DC-ECA8-723B-8EE33675B42C}"/>
                  </a:ext>
                </a:extLst>
              </p:cNvPr>
              <p:cNvSpPr txBox="1">
                <a:spLocks noRot="1" noChangeAspect="1" noMove="1" noResize="1" noEditPoints="1" noAdjustHandles="1" noChangeArrowheads="1" noChangeShapeType="1" noTextEdit="1"/>
              </p:cNvSpPr>
              <p:nvPr/>
            </p:nvSpPr>
            <p:spPr bwMode="auto">
              <a:xfrm>
                <a:off x="12408160" y="11226025"/>
                <a:ext cx="13579146" cy="2483849"/>
              </a:xfrm>
              <a:prstGeom prst="rect">
                <a:avLst/>
              </a:prstGeom>
              <a:blipFill>
                <a:blip r:embed="rId8"/>
                <a:stretch>
                  <a:fillRect l="-853" t="-1720" r="-8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60" name="TextBox 19">
            <a:extLst>
              <a:ext uri="{FF2B5EF4-FFF2-40B4-BE49-F238E27FC236}">
                <a16:creationId xmlns:a16="http://schemas.microsoft.com/office/drawing/2014/main" id="{C9EA718B-4DD0-AF12-4904-FFEEED1A934D}"/>
              </a:ext>
            </a:extLst>
          </p:cNvPr>
          <p:cNvSpPr txBox="1">
            <a:spLocks noChangeArrowheads="1"/>
          </p:cNvSpPr>
          <p:nvPr/>
        </p:nvSpPr>
        <p:spPr bwMode="auto">
          <a:xfrm>
            <a:off x="27045476" y="11229174"/>
            <a:ext cx="8909215" cy="167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Kinematic Formulation</a:t>
            </a:r>
          </a:p>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Trajectory optimization is done over kinematics and not dynamics due to compute limitations. (6DOF manipulator dynamics are highly non-linear)</a:t>
            </a:r>
          </a:p>
        </p:txBody>
      </p:sp>
      <p:sp>
        <p:nvSpPr>
          <p:cNvPr id="16" name="Rectangle 15">
            <a:extLst>
              <a:ext uri="{FF2B5EF4-FFF2-40B4-BE49-F238E27FC236}">
                <a16:creationId xmlns:a16="http://schemas.microsoft.com/office/drawing/2014/main" id="{FE3D2F7E-2766-CBC9-C88E-023AD32ED96B}"/>
              </a:ext>
            </a:extLst>
          </p:cNvPr>
          <p:cNvSpPr>
            <a:spLocks noGrp="1" noRot="1" noMove="1" noResize="1" noEditPoints="1" noAdjustHandles="1" noChangeArrowheads="1" noChangeShapeType="1"/>
          </p:cNvSpPr>
          <p:nvPr/>
        </p:nvSpPr>
        <p:spPr>
          <a:xfrm>
            <a:off x="27951970" y="28362116"/>
            <a:ext cx="11780516" cy="523220"/>
          </a:xfrm>
          <a:prstGeom prst="rect">
            <a:avLst/>
          </a:prstGeom>
        </p:spPr>
        <p:txBody>
          <a:bodyPr wrap="square">
            <a:spAutoFit/>
          </a:bodyPr>
          <a:lstStyle/>
          <a:p>
            <a:r>
              <a:rPr lang="en-US" sz="2800" b="1" dirty="0">
                <a:solidFill>
                  <a:schemeClr val="bg1">
                    <a:lumMod val="85000"/>
                  </a:schemeClr>
                </a:solidFill>
              </a:rPr>
              <a:t>16-745: Optimal Control and Reinforcement Learning</a:t>
            </a:r>
          </a:p>
        </p:txBody>
      </p:sp>
      <p:sp>
        <p:nvSpPr>
          <p:cNvPr id="1057" name="TextBox 1056">
            <a:extLst>
              <a:ext uri="{FF2B5EF4-FFF2-40B4-BE49-F238E27FC236}">
                <a16:creationId xmlns:a16="http://schemas.microsoft.com/office/drawing/2014/main" id="{D9891E70-308C-E648-0054-361FAF65F753}"/>
              </a:ext>
            </a:extLst>
          </p:cNvPr>
          <p:cNvSpPr txBox="1"/>
          <p:nvPr/>
        </p:nvSpPr>
        <p:spPr>
          <a:xfrm>
            <a:off x="26704363" y="17401588"/>
            <a:ext cx="9297493" cy="813197"/>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3483537">
              <a:defRPr/>
            </a:pPr>
            <a:r>
              <a:rPr lang="en-US" sz="2800" b="1" dirty="0">
                <a:solidFill>
                  <a:schemeClr val="bg1"/>
                </a:solidFill>
                <a:latin typeface="Nunito" panose="00000500000000000000" pitchFamily="2" charset="0"/>
              </a:rPr>
              <a:t>Future Work</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2CE9E28C-6A3F-3ECF-2658-7CBD8AD86335}"/>
              </a:ext>
            </a:extLst>
          </p:cNvPr>
          <p:cNvSpPr txBox="1"/>
          <p:nvPr/>
        </p:nvSpPr>
        <p:spPr>
          <a:xfrm>
            <a:off x="734464" y="20275574"/>
            <a:ext cx="9978795" cy="1290803"/>
          </a:xfrm>
          <a:prstGeom prst="rect">
            <a:avLst/>
          </a:prstGeom>
          <a:noFill/>
        </p:spPr>
        <p:txBody>
          <a:bodyPr wrap="square" rtlCol="0">
            <a:spAutoFit/>
          </a:bodyPr>
          <a:lstStyle/>
          <a:p>
            <a:pPr>
              <a:lnSpc>
                <a:spcPct val="110000"/>
              </a:lnSpc>
            </a:pPr>
            <a:r>
              <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rPr>
              <a:t>Table Contact Reset Map</a:t>
            </a:r>
            <a:endParaRPr lang="en-IN" sz="2400" dirty="0"/>
          </a:p>
          <a:p>
            <a:pPr>
              <a:lnSpc>
                <a:spcPct val="110000"/>
              </a:lnSpc>
            </a:pPr>
            <a:r>
              <a:rPr lang="en-IN" sz="2400" dirty="0"/>
              <a:t>Accounts the interchange between linear and angular velocity due to friction and restitution.</a:t>
            </a:r>
          </a:p>
        </p:txBody>
      </p:sp>
      <p:sp>
        <p:nvSpPr>
          <p:cNvPr id="21" name="TextBox 20">
            <a:extLst>
              <a:ext uri="{FF2B5EF4-FFF2-40B4-BE49-F238E27FC236}">
                <a16:creationId xmlns:a16="http://schemas.microsoft.com/office/drawing/2014/main" id="{C3B5618D-8874-8415-B4C9-403EE9D23FEC}"/>
              </a:ext>
            </a:extLst>
          </p:cNvPr>
          <p:cNvSpPr txBox="1"/>
          <p:nvPr/>
        </p:nvSpPr>
        <p:spPr>
          <a:xfrm>
            <a:off x="779981" y="24633749"/>
            <a:ext cx="9978795" cy="884538"/>
          </a:xfrm>
          <a:prstGeom prst="rect">
            <a:avLst/>
          </a:prstGeom>
          <a:noFill/>
        </p:spPr>
        <p:txBody>
          <a:bodyPr wrap="square" rtlCol="0">
            <a:spAutoFit/>
          </a:bodyPr>
          <a:lstStyle/>
          <a:p>
            <a:pPr>
              <a:lnSpc>
                <a:spcPct val="110000"/>
              </a:lnSpc>
            </a:pPr>
            <a:r>
              <a:rPr lang="en-US" sz="2400" b="1" dirty="0">
                <a:solidFill>
                  <a:srgbClr val="B41E1E"/>
                </a:solidFill>
                <a:latin typeface="Open Sans" panose="020B0606030504020204" pitchFamily="34" charset="0"/>
                <a:ea typeface="Open Sans" panose="020B0606030504020204" pitchFamily="34" charset="0"/>
                <a:cs typeface="Open Sans" panose="020B0606030504020204" pitchFamily="34" charset="0"/>
              </a:rPr>
              <a:t>Racket Contact Reset Map</a:t>
            </a:r>
          </a:p>
          <a:p>
            <a:pPr>
              <a:lnSpc>
                <a:spcPct val="110000"/>
              </a:lnSpc>
            </a:pPr>
            <a:r>
              <a:rPr lang="en-IN" sz="2400" dirty="0"/>
              <a:t>Very similar to table contact reset map, just expressed in the racket frame.</a:t>
            </a:r>
          </a:p>
        </p:txBody>
      </p:sp>
      <p:pic>
        <p:nvPicPr>
          <p:cNvPr id="1068" name="Picture 1067">
            <a:extLst>
              <a:ext uri="{FF2B5EF4-FFF2-40B4-BE49-F238E27FC236}">
                <a16:creationId xmlns:a16="http://schemas.microsoft.com/office/drawing/2014/main" id="{9E2F29BF-B096-8A20-C56C-F1953C51B7DD}"/>
              </a:ext>
            </a:extLst>
          </p:cNvPr>
          <p:cNvPicPr>
            <a:picLocks noChangeAspect="1"/>
          </p:cNvPicPr>
          <p:nvPr/>
        </p:nvPicPr>
        <p:blipFill>
          <a:blip r:embed="rId9"/>
          <a:stretch>
            <a:fillRect/>
          </a:stretch>
        </p:blipFill>
        <p:spPr>
          <a:xfrm>
            <a:off x="3926839" y="19579181"/>
            <a:ext cx="2687321" cy="346752"/>
          </a:xfrm>
          <a:prstGeom prst="rect">
            <a:avLst/>
          </a:prstGeom>
        </p:spPr>
      </p:pic>
      <p:pic>
        <p:nvPicPr>
          <p:cNvPr id="1079" name="Picture 1078">
            <a:extLst>
              <a:ext uri="{FF2B5EF4-FFF2-40B4-BE49-F238E27FC236}">
                <a16:creationId xmlns:a16="http://schemas.microsoft.com/office/drawing/2014/main" id="{FAE78B14-2783-B61E-267F-6512648C2012}"/>
              </a:ext>
            </a:extLst>
          </p:cNvPr>
          <p:cNvPicPr>
            <a:picLocks noChangeAspect="1"/>
          </p:cNvPicPr>
          <p:nvPr/>
        </p:nvPicPr>
        <p:blipFill>
          <a:blip r:embed="rId10"/>
          <a:stretch>
            <a:fillRect/>
          </a:stretch>
        </p:blipFill>
        <p:spPr>
          <a:xfrm>
            <a:off x="4572808" y="21611368"/>
            <a:ext cx="2041352" cy="633524"/>
          </a:xfrm>
          <a:prstGeom prst="rect">
            <a:avLst/>
          </a:prstGeom>
        </p:spPr>
      </p:pic>
      <p:pic>
        <p:nvPicPr>
          <p:cNvPr id="1083" name="Picture 1082">
            <a:extLst>
              <a:ext uri="{FF2B5EF4-FFF2-40B4-BE49-F238E27FC236}">
                <a16:creationId xmlns:a16="http://schemas.microsoft.com/office/drawing/2014/main" id="{1D68E1E3-1391-F9BD-170D-10C5BC624EB5}"/>
              </a:ext>
            </a:extLst>
          </p:cNvPr>
          <p:cNvPicPr>
            <a:picLocks noChangeAspect="1"/>
          </p:cNvPicPr>
          <p:nvPr/>
        </p:nvPicPr>
        <p:blipFill>
          <a:blip r:embed="rId11"/>
          <a:stretch>
            <a:fillRect/>
          </a:stretch>
        </p:blipFill>
        <p:spPr>
          <a:xfrm>
            <a:off x="761834" y="22506246"/>
            <a:ext cx="4476705" cy="1595148"/>
          </a:xfrm>
          <a:prstGeom prst="rect">
            <a:avLst/>
          </a:prstGeom>
        </p:spPr>
      </p:pic>
      <p:pic>
        <p:nvPicPr>
          <p:cNvPr id="1086" name="Picture 1085">
            <a:extLst>
              <a:ext uri="{FF2B5EF4-FFF2-40B4-BE49-F238E27FC236}">
                <a16:creationId xmlns:a16="http://schemas.microsoft.com/office/drawing/2014/main" id="{C5F0ED7C-1775-1BA5-A60C-A402B8400C02}"/>
              </a:ext>
            </a:extLst>
          </p:cNvPr>
          <p:cNvPicPr>
            <a:picLocks noChangeAspect="1"/>
          </p:cNvPicPr>
          <p:nvPr/>
        </p:nvPicPr>
        <p:blipFill>
          <a:blip r:embed="rId12"/>
          <a:stretch>
            <a:fillRect/>
          </a:stretch>
        </p:blipFill>
        <p:spPr>
          <a:xfrm>
            <a:off x="6626965" y="23381345"/>
            <a:ext cx="2243300" cy="633524"/>
          </a:xfrm>
          <a:prstGeom prst="rect">
            <a:avLst/>
          </a:prstGeom>
        </p:spPr>
      </p:pic>
      <p:pic>
        <p:nvPicPr>
          <p:cNvPr id="1091" name="Picture 1090">
            <a:extLst>
              <a:ext uri="{FF2B5EF4-FFF2-40B4-BE49-F238E27FC236}">
                <a16:creationId xmlns:a16="http://schemas.microsoft.com/office/drawing/2014/main" id="{2BBD2F51-B2EE-E70B-E647-8CE0957B482E}"/>
              </a:ext>
            </a:extLst>
          </p:cNvPr>
          <p:cNvPicPr>
            <a:picLocks noChangeAspect="1"/>
          </p:cNvPicPr>
          <p:nvPr/>
        </p:nvPicPr>
        <p:blipFill>
          <a:blip r:embed="rId13"/>
          <a:stretch>
            <a:fillRect/>
          </a:stretch>
        </p:blipFill>
        <p:spPr>
          <a:xfrm>
            <a:off x="6092992" y="22479316"/>
            <a:ext cx="4378353" cy="881547"/>
          </a:xfrm>
          <a:prstGeom prst="rect">
            <a:avLst/>
          </a:prstGeom>
        </p:spPr>
      </p:pic>
      <p:pic>
        <p:nvPicPr>
          <p:cNvPr id="1102" name="Picture 1101">
            <a:extLst>
              <a:ext uri="{FF2B5EF4-FFF2-40B4-BE49-F238E27FC236}">
                <a16:creationId xmlns:a16="http://schemas.microsoft.com/office/drawing/2014/main" id="{E7E048B2-3105-0247-F86F-F7A777535FDB}"/>
              </a:ext>
            </a:extLst>
          </p:cNvPr>
          <p:cNvPicPr>
            <a:picLocks noChangeAspect="1"/>
          </p:cNvPicPr>
          <p:nvPr/>
        </p:nvPicPr>
        <p:blipFill>
          <a:blip r:embed="rId14"/>
          <a:stretch>
            <a:fillRect/>
          </a:stretch>
        </p:blipFill>
        <p:spPr>
          <a:xfrm>
            <a:off x="3419987" y="26606882"/>
            <a:ext cx="4105848" cy="1238423"/>
          </a:xfrm>
          <a:prstGeom prst="rect">
            <a:avLst/>
          </a:prstGeom>
        </p:spPr>
      </p:pic>
      <p:pic>
        <p:nvPicPr>
          <p:cNvPr id="1106" name="Picture 1105">
            <a:extLst>
              <a:ext uri="{FF2B5EF4-FFF2-40B4-BE49-F238E27FC236}">
                <a16:creationId xmlns:a16="http://schemas.microsoft.com/office/drawing/2014/main" id="{CA932E77-D110-789B-E1CB-7B57D07D0452}"/>
              </a:ext>
            </a:extLst>
          </p:cNvPr>
          <p:cNvPicPr>
            <a:picLocks noChangeAspect="1"/>
          </p:cNvPicPr>
          <p:nvPr/>
        </p:nvPicPr>
        <p:blipFill>
          <a:blip r:embed="rId15"/>
          <a:stretch>
            <a:fillRect/>
          </a:stretch>
        </p:blipFill>
        <p:spPr>
          <a:xfrm>
            <a:off x="4890201" y="26184865"/>
            <a:ext cx="1486107" cy="381053"/>
          </a:xfrm>
          <a:prstGeom prst="rect">
            <a:avLst/>
          </a:prstGeom>
        </p:spPr>
      </p:pic>
      <p:pic>
        <p:nvPicPr>
          <p:cNvPr id="1109" name="Picture 1108">
            <a:extLst>
              <a:ext uri="{FF2B5EF4-FFF2-40B4-BE49-F238E27FC236}">
                <a16:creationId xmlns:a16="http://schemas.microsoft.com/office/drawing/2014/main" id="{D64561B9-593B-9BA3-94AE-EA4B618A18E0}"/>
              </a:ext>
            </a:extLst>
          </p:cNvPr>
          <p:cNvPicPr>
            <a:picLocks noChangeAspect="1"/>
          </p:cNvPicPr>
          <p:nvPr/>
        </p:nvPicPr>
        <p:blipFill>
          <a:blip r:embed="rId16"/>
          <a:stretch>
            <a:fillRect/>
          </a:stretch>
        </p:blipFill>
        <p:spPr>
          <a:xfrm>
            <a:off x="3985200" y="25627011"/>
            <a:ext cx="3296110" cy="428685"/>
          </a:xfrm>
          <a:prstGeom prst="rect">
            <a:avLst/>
          </a:prstGeom>
        </p:spPr>
      </p:pic>
      <p:grpSp>
        <p:nvGrpSpPr>
          <p:cNvPr id="1183" name="Group 1182">
            <a:extLst>
              <a:ext uri="{FF2B5EF4-FFF2-40B4-BE49-F238E27FC236}">
                <a16:creationId xmlns:a16="http://schemas.microsoft.com/office/drawing/2014/main" id="{E806E49B-1596-A867-F030-EB7E99A7DA6C}"/>
              </a:ext>
            </a:extLst>
          </p:cNvPr>
          <p:cNvGrpSpPr/>
          <p:nvPr/>
        </p:nvGrpSpPr>
        <p:grpSpPr>
          <a:xfrm>
            <a:off x="13402850" y="4665745"/>
            <a:ext cx="10934260" cy="5461838"/>
            <a:chOff x="14035894" y="5217559"/>
            <a:chExt cx="10934260" cy="5461838"/>
          </a:xfrm>
        </p:grpSpPr>
        <p:pic>
          <p:nvPicPr>
            <p:cNvPr id="34" name="Picture 33" descr="A video game graphics of a golf course&#10;&#10;AI-generated content may be incorrect.">
              <a:extLst>
                <a:ext uri="{FF2B5EF4-FFF2-40B4-BE49-F238E27FC236}">
                  <a16:creationId xmlns:a16="http://schemas.microsoft.com/office/drawing/2014/main" id="{36A7219D-4372-5375-0907-29B096AAF18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035894" y="5217559"/>
              <a:ext cx="10934260" cy="5461838"/>
            </a:xfrm>
            <a:prstGeom prst="rect">
              <a:avLst/>
            </a:prstGeom>
            <a:ln>
              <a:noFill/>
            </a:ln>
            <a:effectLst>
              <a:softEdge rad="112500"/>
            </a:effectLst>
          </p:spPr>
        </p:pic>
        <p:sp>
          <p:nvSpPr>
            <p:cNvPr id="1122" name="Rectangle 1121">
              <a:extLst>
                <a:ext uri="{FF2B5EF4-FFF2-40B4-BE49-F238E27FC236}">
                  <a16:creationId xmlns:a16="http://schemas.microsoft.com/office/drawing/2014/main" id="{8AC2D2DE-2FB7-8C55-6369-4339D9DAE70B}"/>
                </a:ext>
              </a:extLst>
            </p:cNvPr>
            <p:cNvSpPr/>
            <p:nvPr/>
          </p:nvSpPr>
          <p:spPr>
            <a:xfrm>
              <a:off x="20458176" y="8034528"/>
              <a:ext cx="410268" cy="37284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a:extLst>
                <a:ext uri="{FF2B5EF4-FFF2-40B4-BE49-F238E27FC236}">
                  <a16:creationId xmlns:a16="http://schemas.microsoft.com/office/drawing/2014/main" id="{B200BE52-A965-FE04-1B68-C2E450A76CE5}"/>
                </a:ext>
              </a:extLst>
            </p:cNvPr>
            <p:cNvSpPr/>
            <p:nvPr/>
          </p:nvSpPr>
          <p:spPr>
            <a:xfrm>
              <a:off x="16550640" y="8052816"/>
              <a:ext cx="390144" cy="35455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Rectangle 1124">
              <a:extLst>
                <a:ext uri="{FF2B5EF4-FFF2-40B4-BE49-F238E27FC236}">
                  <a16:creationId xmlns:a16="http://schemas.microsoft.com/office/drawing/2014/main" id="{F95444B7-FD1B-03A1-976D-58ED7D5037FD}"/>
                </a:ext>
              </a:extLst>
            </p:cNvPr>
            <p:cNvSpPr/>
            <p:nvPr/>
          </p:nvSpPr>
          <p:spPr>
            <a:xfrm>
              <a:off x="21841968" y="7101840"/>
              <a:ext cx="701040" cy="70104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a:extLst>
                <a:ext uri="{FF2B5EF4-FFF2-40B4-BE49-F238E27FC236}">
                  <a16:creationId xmlns:a16="http://schemas.microsoft.com/office/drawing/2014/main" id="{FDB346B3-E974-B266-A879-4E54C0280E27}"/>
                </a:ext>
              </a:extLst>
            </p:cNvPr>
            <p:cNvSpPr/>
            <p:nvPr/>
          </p:nvSpPr>
          <p:spPr>
            <a:xfrm>
              <a:off x="15873984" y="7552872"/>
              <a:ext cx="410268" cy="37284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632C0445-AD6C-402C-70F8-DE663AD85665}"/>
                </a:ext>
              </a:extLst>
            </p:cNvPr>
            <p:cNvSpPr/>
            <p:nvPr/>
          </p:nvSpPr>
          <p:spPr>
            <a:xfrm>
              <a:off x="19414822" y="6738141"/>
              <a:ext cx="410268" cy="37284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9" name="Straight Arrow Connector 1128">
              <a:extLst>
                <a:ext uri="{FF2B5EF4-FFF2-40B4-BE49-F238E27FC236}">
                  <a16:creationId xmlns:a16="http://schemas.microsoft.com/office/drawing/2014/main" id="{5D3631D6-4F70-C1EC-40C9-858B3A10E723}"/>
                </a:ext>
              </a:extLst>
            </p:cNvPr>
            <p:cNvCxnSpPr>
              <a:cxnSpLocks/>
              <a:stCxn id="1122" idx="2"/>
            </p:cNvCxnSpPr>
            <p:nvPr/>
          </p:nvCxnSpPr>
          <p:spPr>
            <a:xfrm>
              <a:off x="20663310" y="8407371"/>
              <a:ext cx="0" cy="444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3" name="Straight Arrow Connector 1132">
              <a:extLst>
                <a:ext uri="{FF2B5EF4-FFF2-40B4-BE49-F238E27FC236}">
                  <a16:creationId xmlns:a16="http://schemas.microsoft.com/office/drawing/2014/main" id="{9B7FBD20-42B6-1FF4-791D-22C6E3A696F5}"/>
                </a:ext>
              </a:extLst>
            </p:cNvPr>
            <p:cNvCxnSpPr>
              <a:cxnSpLocks/>
            </p:cNvCxnSpPr>
            <p:nvPr/>
          </p:nvCxnSpPr>
          <p:spPr>
            <a:xfrm>
              <a:off x="16745712" y="8407370"/>
              <a:ext cx="0" cy="444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5" name="Straight Arrow Connector 1134">
              <a:extLst>
                <a:ext uri="{FF2B5EF4-FFF2-40B4-BE49-F238E27FC236}">
                  <a16:creationId xmlns:a16="http://schemas.microsoft.com/office/drawing/2014/main" id="{D33909D4-A0F9-5755-146C-0A457E1CD012}"/>
                </a:ext>
              </a:extLst>
            </p:cNvPr>
            <p:cNvCxnSpPr>
              <a:cxnSpLocks/>
            </p:cNvCxnSpPr>
            <p:nvPr/>
          </p:nvCxnSpPr>
          <p:spPr>
            <a:xfrm flipV="1">
              <a:off x="19619956" y="6259605"/>
              <a:ext cx="0" cy="478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8" name="Straight Arrow Connector 1137">
              <a:extLst>
                <a:ext uri="{FF2B5EF4-FFF2-40B4-BE49-F238E27FC236}">
                  <a16:creationId xmlns:a16="http://schemas.microsoft.com/office/drawing/2014/main" id="{BE08A5B7-BE38-732E-EEB7-79D9D16B81BC}"/>
                </a:ext>
              </a:extLst>
            </p:cNvPr>
            <p:cNvCxnSpPr>
              <a:cxnSpLocks/>
            </p:cNvCxnSpPr>
            <p:nvPr/>
          </p:nvCxnSpPr>
          <p:spPr>
            <a:xfrm flipV="1">
              <a:off x="22151664" y="6657819"/>
              <a:ext cx="0" cy="45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0" name="Straight Arrow Connector 1139">
              <a:extLst>
                <a:ext uri="{FF2B5EF4-FFF2-40B4-BE49-F238E27FC236}">
                  <a16:creationId xmlns:a16="http://schemas.microsoft.com/office/drawing/2014/main" id="{0CEB7DBD-E09F-DF96-1D7A-FF6F239F69DD}"/>
                </a:ext>
              </a:extLst>
            </p:cNvPr>
            <p:cNvCxnSpPr>
              <a:cxnSpLocks/>
              <a:stCxn id="1126" idx="0"/>
            </p:cNvCxnSpPr>
            <p:nvPr/>
          </p:nvCxnSpPr>
          <p:spPr>
            <a:xfrm flipV="1">
              <a:off x="16079118" y="7101840"/>
              <a:ext cx="0" cy="451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3" name="Rectangle: Rounded Corners 1142">
              <a:extLst>
                <a:ext uri="{FF2B5EF4-FFF2-40B4-BE49-F238E27FC236}">
                  <a16:creationId xmlns:a16="http://schemas.microsoft.com/office/drawing/2014/main" id="{76699C87-FBB3-16C7-C0AE-544AA6E15282}"/>
                </a:ext>
              </a:extLst>
            </p:cNvPr>
            <p:cNvSpPr/>
            <p:nvPr/>
          </p:nvSpPr>
          <p:spPr>
            <a:xfrm>
              <a:off x="14807183" y="6657819"/>
              <a:ext cx="2693367" cy="437773"/>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Initial conditions</a:t>
              </a:r>
            </a:p>
          </p:txBody>
        </p:sp>
        <p:sp>
          <p:nvSpPr>
            <p:cNvPr id="1144" name="Rectangle: Rounded Corners 1143">
              <a:extLst>
                <a:ext uri="{FF2B5EF4-FFF2-40B4-BE49-F238E27FC236}">
                  <a16:creationId xmlns:a16="http://schemas.microsoft.com/office/drawing/2014/main" id="{46A76475-37FC-4B0A-3E4B-CEBCD31063A9}"/>
                </a:ext>
              </a:extLst>
            </p:cNvPr>
            <p:cNvSpPr/>
            <p:nvPr/>
          </p:nvSpPr>
          <p:spPr>
            <a:xfrm>
              <a:off x="18272613" y="5816810"/>
              <a:ext cx="2693367" cy="437773"/>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Ball Flight Dynamics</a:t>
              </a:r>
            </a:p>
          </p:txBody>
        </p:sp>
        <p:sp>
          <p:nvSpPr>
            <p:cNvPr id="1146" name="Rectangle: Rounded Corners 1145">
              <a:extLst>
                <a:ext uri="{FF2B5EF4-FFF2-40B4-BE49-F238E27FC236}">
                  <a16:creationId xmlns:a16="http://schemas.microsoft.com/office/drawing/2014/main" id="{CAD0763E-4527-4E06-08D6-0D4C2BAC3C28}"/>
                </a:ext>
              </a:extLst>
            </p:cNvPr>
            <p:cNvSpPr/>
            <p:nvPr/>
          </p:nvSpPr>
          <p:spPr>
            <a:xfrm>
              <a:off x="21739608" y="5702961"/>
              <a:ext cx="2241667" cy="93600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Racket Contact Reset Map</a:t>
              </a:r>
            </a:p>
          </p:txBody>
        </p:sp>
        <p:sp>
          <p:nvSpPr>
            <p:cNvPr id="1147" name="Rectangle: Rounded Corners 1146">
              <a:extLst>
                <a:ext uri="{FF2B5EF4-FFF2-40B4-BE49-F238E27FC236}">
                  <a16:creationId xmlns:a16="http://schemas.microsoft.com/office/drawing/2014/main" id="{1CC44431-A44D-91D7-C1AC-6CD068E3A71C}"/>
                </a:ext>
              </a:extLst>
            </p:cNvPr>
            <p:cNvSpPr/>
            <p:nvPr/>
          </p:nvSpPr>
          <p:spPr>
            <a:xfrm>
              <a:off x="19414823" y="8841618"/>
              <a:ext cx="2427146" cy="97903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Table Contact Reset Map</a:t>
              </a:r>
            </a:p>
          </p:txBody>
        </p:sp>
        <p:sp>
          <p:nvSpPr>
            <p:cNvPr id="1148" name="Rectangle: Rounded Corners 1147">
              <a:extLst>
                <a:ext uri="{FF2B5EF4-FFF2-40B4-BE49-F238E27FC236}">
                  <a16:creationId xmlns:a16="http://schemas.microsoft.com/office/drawing/2014/main" id="{243E0C0D-1373-BF74-F673-EC395D841922}"/>
                </a:ext>
              </a:extLst>
            </p:cNvPr>
            <p:cNvSpPr/>
            <p:nvPr/>
          </p:nvSpPr>
          <p:spPr>
            <a:xfrm>
              <a:off x="15523444" y="8837250"/>
              <a:ext cx="2693367" cy="437773"/>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Goal Position</a:t>
              </a:r>
            </a:p>
          </p:txBody>
        </p:sp>
      </p:grpSp>
      <p:grpSp>
        <p:nvGrpSpPr>
          <p:cNvPr id="1182" name="Group 1181">
            <a:extLst>
              <a:ext uri="{FF2B5EF4-FFF2-40B4-BE49-F238E27FC236}">
                <a16:creationId xmlns:a16="http://schemas.microsoft.com/office/drawing/2014/main" id="{04B113A8-5DEB-7ADA-A625-874D8761738F}"/>
              </a:ext>
            </a:extLst>
          </p:cNvPr>
          <p:cNvGrpSpPr/>
          <p:nvPr/>
        </p:nvGrpSpPr>
        <p:grpSpPr>
          <a:xfrm>
            <a:off x="28806450" y="4675904"/>
            <a:ext cx="5181601" cy="5421382"/>
            <a:chOff x="27376238" y="5205054"/>
            <a:chExt cx="5181601" cy="5421382"/>
          </a:xfrm>
        </p:grpSpPr>
        <p:pic>
          <p:nvPicPr>
            <p:cNvPr id="1112" name="Picture 1111" descr="A close-up of a computer generated image&#10;&#10;AI-generated content may be incorrect.">
              <a:extLst>
                <a:ext uri="{FF2B5EF4-FFF2-40B4-BE49-F238E27FC236}">
                  <a16:creationId xmlns:a16="http://schemas.microsoft.com/office/drawing/2014/main" id="{3E8DA15B-1859-BA5A-52CB-BEBFB0C920C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376238" y="5205054"/>
              <a:ext cx="5181601" cy="5421382"/>
            </a:xfrm>
            <a:prstGeom prst="rect">
              <a:avLst/>
            </a:prstGeom>
            <a:ln>
              <a:noFill/>
            </a:ln>
            <a:effectLst>
              <a:softEdge rad="112500"/>
            </a:effectLst>
          </p:spPr>
        </p:pic>
        <p:sp>
          <p:nvSpPr>
            <p:cNvPr id="1151" name="Rectangle 1150">
              <a:extLst>
                <a:ext uri="{FF2B5EF4-FFF2-40B4-BE49-F238E27FC236}">
                  <a16:creationId xmlns:a16="http://schemas.microsoft.com/office/drawing/2014/main" id="{16D1D18E-2D96-FEF9-B5C8-B06715EBD5F6}"/>
                </a:ext>
              </a:extLst>
            </p:cNvPr>
            <p:cNvSpPr/>
            <p:nvPr/>
          </p:nvSpPr>
          <p:spPr>
            <a:xfrm>
              <a:off x="29047440" y="6563360"/>
              <a:ext cx="833120" cy="811587"/>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3" name="Straight Arrow Connector 1152">
              <a:extLst>
                <a:ext uri="{FF2B5EF4-FFF2-40B4-BE49-F238E27FC236}">
                  <a16:creationId xmlns:a16="http://schemas.microsoft.com/office/drawing/2014/main" id="{5617B009-1646-5B96-BC5C-F9EB8422C844}"/>
                </a:ext>
              </a:extLst>
            </p:cNvPr>
            <p:cNvCxnSpPr>
              <a:cxnSpLocks/>
            </p:cNvCxnSpPr>
            <p:nvPr/>
          </p:nvCxnSpPr>
          <p:spPr>
            <a:xfrm flipV="1">
              <a:off x="29456704" y="6170962"/>
              <a:ext cx="0" cy="386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1" name="Rectangle: Rounded Corners 1160">
              <a:extLst>
                <a:ext uri="{FF2B5EF4-FFF2-40B4-BE49-F238E27FC236}">
                  <a16:creationId xmlns:a16="http://schemas.microsoft.com/office/drawing/2014/main" id="{5147752A-5464-BB30-4A62-B30890F9F1E7}"/>
                </a:ext>
              </a:extLst>
            </p:cNvPr>
            <p:cNvSpPr/>
            <p:nvPr/>
          </p:nvSpPr>
          <p:spPr>
            <a:xfrm>
              <a:off x="28343166" y="5377765"/>
              <a:ext cx="2461951" cy="79319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End Effector Initial Conditions</a:t>
              </a:r>
            </a:p>
          </p:txBody>
        </p:sp>
        <p:sp>
          <p:nvSpPr>
            <p:cNvPr id="1164" name="Rectangle 1163">
              <a:extLst>
                <a:ext uri="{FF2B5EF4-FFF2-40B4-BE49-F238E27FC236}">
                  <a16:creationId xmlns:a16="http://schemas.microsoft.com/office/drawing/2014/main" id="{2F874AE3-C5D8-6FB2-71B2-B4FC339DA08A}"/>
                </a:ext>
              </a:extLst>
            </p:cNvPr>
            <p:cNvSpPr/>
            <p:nvPr/>
          </p:nvSpPr>
          <p:spPr>
            <a:xfrm>
              <a:off x="28446906" y="7720222"/>
              <a:ext cx="833120" cy="811587"/>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Rectangle: Rounded Corners 1164">
              <a:extLst>
                <a:ext uri="{FF2B5EF4-FFF2-40B4-BE49-F238E27FC236}">
                  <a16:creationId xmlns:a16="http://schemas.microsoft.com/office/drawing/2014/main" id="{982C06F2-697B-6308-9301-18711141B037}"/>
                </a:ext>
              </a:extLst>
            </p:cNvPr>
            <p:cNvSpPr/>
            <p:nvPr/>
          </p:nvSpPr>
          <p:spPr>
            <a:xfrm>
              <a:off x="27647206" y="9167606"/>
              <a:ext cx="3107112" cy="811587"/>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End Effector</a:t>
              </a:r>
              <a:br>
                <a:rPr lang="en-US" sz="2400" dirty="0"/>
              </a:br>
              <a:r>
                <a:rPr lang="en-US" sz="2400" dirty="0"/>
                <a:t> Ball Contact Condition</a:t>
              </a:r>
            </a:p>
          </p:txBody>
        </p:sp>
        <p:cxnSp>
          <p:nvCxnSpPr>
            <p:cNvPr id="1166" name="Straight Arrow Connector 1165">
              <a:extLst>
                <a:ext uri="{FF2B5EF4-FFF2-40B4-BE49-F238E27FC236}">
                  <a16:creationId xmlns:a16="http://schemas.microsoft.com/office/drawing/2014/main" id="{45AB2BB5-9CF4-4555-DF04-F5E5C3849148}"/>
                </a:ext>
              </a:extLst>
            </p:cNvPr>
            <p:cNvCxnSpPr>
              <a:cxnSpLocks/>
              <a:stCxn id="1164" idx="2"/>
            </p:cNvCxnSpPr>
            <p:nvPr/>
          </p:nvCxnSpPr>
          <p:spPr>
            <a:xfrm>
              <a:off x="28863466" y="8531809"/>
              <a:ext cx="0" cy="6357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70" name="Rectangle: Rounded Corners 1169">
              <a:extLst>
                <a:ext uri="{FF2B5EF4-FFF2-40B4-BE49-F238E27FC236}">
                  <a16:creationId xmlns:a16="http://schemas.microsoft.com/office/drawing/2014/main" id="{97105A5B-07AC-68C7-0B2B-AB475590B64F}"/>
                </a:ext>
              </a:extLst>
            </p:cNvPr>
            <p:cNvSpPr/>
            <p:nvPr/>
          </p:nvSpPr>
          <p:spPr>
            <a:xfrm>
              <a:off x="31058142" y="6721123"/>
              <a:ext cx="1353874" cy="39659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UR5 Replica</a:t>
              </a:r>
            </a:p>
          </p:txBody>
        </p:sp>
        <p:cxnSp>
          <p:nvCxnSpPr>
            <p:cNvPr id="1177" name="Connector: Curved 1176">
              <a:extLst>
                <a:ext uri="{FF2B5EF4-FFF2-40B4-BE49-F238E27FC236}">
                  <a16:creationId xmlns:a16="http://schemas.microsoft.com/office/drawing/2014/main" id="{D1EF680A-905A-AA29-CD4C-271F086ABF99}"/>
                </a:ext>
              </a:extLst>
            </p:cNvPr>
            <p:cNvCxnSpPr>
              <a:cxnSpLocks/>
            </p:cNvCxnSpPr>
            <p:nvPr/>
          </p:nvCxnSpPr>
          <p:spPr>
            <a:xfrm flipV="1">
              <a:off x="31047982" y="7110985"/>
              <a:ext cx="805677" cy="804760"/>
            </a:xfrm>
            <a:prstGeom prst="curvedConnector3">
              <a:avLst>
                <a:gd name="adj1" fmla="val 97920"/>
              </a:avLst>
            </a:prstGeom>
            <a:ln>
              <a:tailEnd type="triangle"/>
            </a:ln>
          </p:spPr>
          <p:style>
            <a:lnRef idx="1">
              <a:schemeClr val="dk1"/>
            </a:lnRef>
            <a:fillRef idx="0">
              <a:schemeClr val="dk1"/>
            </a:fillRef>
            <a:effectRef idx="0">
              <a:schemeClr val="dk1"/>
            </a:effectRef>
            <a:fontRef idx="minor">
              <a:schemeClr val="tx1"/>
            </a:fontRef>
          </p:style>
        </p:cxnSp>
      </p:grpSp>
      <p:cxnSp>
        <p:nvCxnSpPr>
          <p:cNvPr id="1185" name="Straight Arrow Connector 1184">
            <a:extLst>
              <a:ext uri="{FF2B5EF4-FFF2-40B4-BE49-F238E27FC236}">
                <a16:creationId xmlns:a16="http://schemas.microsoft.com/office/drawing/2014/main" id="{0BF4DD62-5E94-6CB9-49DF-0197E33778AD}"/>
              </a:ext>
            </a:extLst>
          </p:cNvPr>
          <p:cNvCxnSpPr>
            <a:cxnSpLocks/>
            <a:stCxn id="1125" idx="3"/>
            <a:endCxn id="1164" idx="1"/>
          </p:cNvCxnSpPr>
          <p:nvPr/>
        </p:nvCxnSpPr>
        <p:spPr>
          <a:xfrm>
            <a:off x="21909964" y="6900546"/>
            <a:ext cx="7967154" cy="696320"/>
          </a:xfrm>
          <a:prstGeom prst="straightConnector1">
            <a:avLst/>
          </a:prstGeom>
          <a:ln w="101600" cap="flat" cmpd="dbl"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86" name="TextBox 1185">
            <a:extLst>
              <a:ext uri="{FF2B5EF4-FFF2-40B4-BE49-F238E27FC236}">
                <a16:creationId xmlns:a16="http://schemas.microsoft.com/office/drawing/2014/main" id="{B567C79F-EF9D-09EA-083A-0A1D1A43B14E}"/>
              </a:ext>
            </a:extLst>
          </p:cNvPr>
          <p:cNvSpPr txBox="1"/>
          <p:nvPr/>
        </p:nvSpPr>
        <p:spPr>
          <a:xfrm rot="283347">
            <a:off x="24812810" y="6418753"/>
            <a:ext cx="2461723" cy="830997"/>
          </a:xfrm>
          <a:prstGeom prst="rect">
            <a:avLst/>
          </a:prstGeom>
          <a:noFill/>
        </p:spPr>
        <p:txBody>
          <a:bodyPr wrap="square" rtlCol="0">
            <a:spAutoFit/>
          </a:bodyPr>
          <a:lstStyle/>
          <a:p>
            <a:r>
              <a:rPr lang="en-US" sz="2400" dirty="0"/>
              <a:t>Racket position, rotation, velocity</a:t>
            </a:r>
          </a:p>
        </p:txBody>
      </p:sp>
      <p:sp>
        <p:nvSpPr>
          <p:cNvPr id="1190" name="TextBox 19">
            <a:extLst>
              <a:ext uri="{FF2B5EF4-FFF2-40B4-BE49-F238E27FC236}">
                <a16:creationId xmlns:a16="http://schemas.microsoft.com/office/drawing/2014/main" id="{24B33F89-7C9E-CCE7-6E23-E63622993457}"/>
              </a:ext>
            </a:extLst>
          </p:cNvPr>
          <p:cNvSpPr txBox="1">
            <a:spLocks noChangeArrowheads="1"/>
          </p:cNvSpPr>
          <p:nvPr/>
        </p:nvSpPr>
        <p:spPr bwMode="auto">
          <a:xfrm>
            <a:off x="15518551" y="10323175"/>
            <a:ext cx="6957337" cy="6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u="sng" dirty="0">
                <a:solidFill>
                  <a:srgbClr val="C00000"/>
                </a:solidFill>
                <a:latin typeface="Open Sans" panose="020B0606030504020204" pitchFamily="34" charset="0"/>
                <a:ea typeface="Open Sans" panose="020B0606030504020204" pitchFamily="34" charset="0"/>
                <a:cs typeface="Open Sans" panose="020B0606030504020204" pitchFamily="34" charset="0"/>
              </a:rPr>
              <a:t>Ball Trajectory Optimization</a:t>
            </a:r>
            <a:endParaRPr lang="en-US" sz="3600" u="sng" dirty="0">
              <a:latin typeface="Open Sans" panose="020B0606030504020204" pitchFamily="34" charset="0"/>
              <a:ea typeface="Open Sans" panose="020B0606030504020204" pitchFamily="34" charset="0"/>
              <a:cs typeface="Open Sans" panose="020B0606030504020204" pitchFamily="34" charset="0"/>
            </a:endParaRPr>
          </a:p>
        </p:txBody>
      </p:sp>
      <p:sp>
        <p:nvSpPr>
          <p:cNvPr id="1191" name="TextBox 19">
            <a:extLst>
              <a:ext uri="{FF2B5EF4-FFF2-40B4-BE49-F238E27FC236}">
                <a16:creationId xmlns:a16="http://schemas.microsoft.com/office/drawing/2014/main" id="{432DC26E-50C3-F712-21C9-BA8F5AD5BB1C}"/>
              </a:ext>
            </a:extLst>
          </p:cNvPr>
          <p:cNvSpPr txBox="1">
            <a:spLocks noChangeArrowheads="1"/>
          </p:cNvSpPr>
          <p:nvPr/>
        </p:nvSpPr>
        <p:spPr bwMode="auto">
          <a:xfrm>
            <a:off x="27229921" y="10358345"/>
            <a:ext cx="9574374" cy="6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u="sng" dirty="0">
                <a:solidFill>
                  <a:srgbClr val="C00000"/>
                </a:solidFill>
                <a:latin typeface="Open Sans" panose="020B0606030504020204" pitchFamily="34" charset="0"/>
                <a:ea typeface="Open Sans" panose="020B0606030504020204" pitchFamily="34" charset="0"/>
                <a:cs typeface="Open Sans" panose="020B0606030504020204" pitchFamily="34" charset="0"/>
              </a:rPr>
              <a:t>Manipulator Trajectory Optimization</a:t>
            </a:r>
            <a:endParaRPr lang="en-US" sz="3600" u="sng"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mc:Choice xmlns:a14="http://schemas.microsoft.com/office/drawing/2010/main" Requires="a14">
          <p:sp>
            <p:nvSpPr>
              <p:cNvPr id="1192" name="TextBox 19">
                <a:extLst>
                  <a:ext uri="{FF2B5EF4-FFF2-40B4-BE49-F238E27FC236}">
                    <a16:creationId xmlns:a16="http://schemas.microsoft.com/office/drawing/2014/main" id="{8DEC7BB4-4A11-80BC-979C-CE7BB5A7FA2B}"/>
                  </a:ext>
                </a:extLst>
              </p:cNvPr>
              <p:cNvSpPr txBox="1">
                <a:spLocks noChangeArrowheads="1"/>
              </p:cNvSpPr>
              <p:nvPr/>
            </p:nvSpPr>
            <p:spPr bwMode="auto">
              <a:xfrm>
                <a:off x="12388909" y="13506286"/>
                <a:ext cx="13994381" cy="12871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States</a:t>
                </a:r>
              </a:p>
              <a:p>
                <a:pPr marL="342900" indent="-342900" algn="just">
                  <a:lnSpc>
                    <a:spcPct val="110000"/>
                  </a:lnSpc>
                  <a:buFont typeface="Arial" panose="020B0604020202020204" pitchFamily="34" charset="0"/>
                  <a:buChar char="•"/>
                </a:pPr>
                <a14:m>
                  <m:oMath xmlns:m="http://schemas.openxmlformats.org/officeDocument/2006/math">
                    <m:d>
                      <m:dPr>
                        <m:begChr m:val="["/>
                        <m:endChr m:val="]"/>
                        <m:ctrlPr>
                          <a:rPr lang="en-US" sz="2400" i="1" smtClean="0">
                            <a:latin typeface="Cambria Math" panose="02040503050406030204" pitchFamily="18" charset="0"/>
                            <a:ea typeface="Open Sans" panose="020B0606030504020204" pitchFamily="34" charset="0"/>
                            <a:cs typeface="Open Sans" panose="020B0606030504020204" pitchFamily="34" charset="0"/>
                          </a:rPr>
                        </m:ctrlPr>
                      </m:dPr>
                      <m:e>
                        <m:m>
                          <m:mPr>
                            <m:mcs>
                              <m:mc>
                                <m:mcPr>
                                  <m:count m:val="2"/>
                                  <m:mcJc m:val="center"/>
                                </m:mcPr>
                              </m:mc>
                            </m:mcs>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2400" b="0" i="1" smtClean="0">
                                  <a:latin typeface="Cambria Math" panose="02040503050406030204" pitchFamily="18" charset="0"/>
                                  <a:ea typeface="Open Sans" panose="020B0606030504020204" pitchFamily="34" charset="0"/>
                                  <a:cs typeface="Open Sans" panose="020B0606030504020204" pitchFamily="34" charset="0"/>
                                </a:rPr>
                                <m:t>𝑏</m:t>
                              </m:r>
                              <m:r>
                                <a:rPr lang="en-US" sz="2400" b="0" i="1" smtClean="0">
                                  <a:latin typeface="Cambria Math" panose="02040503050406030204" pitchFamily="18" charset="0"/>
                                  <a:ea typeface="Open Sans" panose="020B0606030504020204" pitchFamily="34" charset="0"/>
                                  <a:cs typeface="Open Sans" panose="020B0606030504020204" pitchFamily="34" charset="0"/>
                                </a:rPr>
                                <m:t>𝑎𝑙𝑙</m:t>
                              </m:r>
                              <m:r>
                                <a:rPr lang="en-US" sz="2400" b="0" i="1" smtClean="0">
                                  <a:latin typeface="Cambria Math" panose="02040503050406030204" pitchFamily="18" charset="0"/>
                                  <a:ea typeface="Open Sans" panose="020B0606030504020204" pitchFamily="34" charset="0"/>
                                  <a:cs typeface="Open Sans" panose="020B0606030504020204" pitchFamily="34" charset="0"/>
                                </a:rPr>
                                <m:t> </m:t>
                              </m:r>
                              <m:r>
                                <a:rPr lang="en-US" sz="2400" b="0" i="1" smtClean="0">
                                  <a:latin typeface="Cambria Math" panose="02040503050406030204" pitchFamily="18" charset="0"/>
                                  <a:ea typeface="Open Sans" panose="020B0606030504020204" pitchFamily="34" charset="0"/>
                                  <a:cs typeface="Open Sans" panose="020B0606030504020204" pitchFamily="34" charset="0"/>
                                </a:rPr>
                                <m:t>𝑠𝑡𝑎𝑡𝑒</m:t>
                              </m:r>
                            </m:e>
                            <m:e>
                              <m:r>
                                <a:rPr lang="en-US" sz="2400" b="0" i="1" smtClean="0">
                                  <a:latin typeface="Cambria Math" panose="02040503050406030204" pitchFamily="18" charset="0"/>
                                  <a:ea typeface="Open Sans" panose="020B0606030504020204" pitchFamily="34" charset="0"/>
                                  <a:cs typeface="Open Sans" panose="020B0606030504020204" pitchFamily="34" charset="0"/>
                                </a:rPr>
                                <m:t>𝑠𝑡𝑒𝑝</m:t>
                              </m:r>
                              <m:r>
                                <a:rPr lang="en-US" sz="2400" b="0" i="1" smtClean="0">
                                  <a:latin typeface="Cambria Math" panose="02040503050406030204" pitchFamily="18" charset="0"/>
                                  <a:ea typeface="Open Sans" panose="020B0606030504020204" pitchFamily="34" charset="0"/>
                                  <a:cs typeface="Open Sans" panose="020B0606030504020204" pitchFamily="34" charset="0"/>
                                </a:rPr>
                                <m:t> </m:t>
                              </m:r>
                              <m:r>
                                <a:rPr lang="en-US" sz="2400" b="0" i="1" smtClean="0">
                                  <a:latin typeface="Cambria Math" panose="02040503050406030204" pitchFamily="18" charset="0"/>
                                  <a:ea typeface="Open Sans" panose="020B0606030504020204" pitchFamily="34" charset="0"/>
                                  <a:cs typeface="Open Sans" panose="020B0606030504020204" pitchFamily="34" charset="0"/>
                                </a:rPr>
                                <m:t>𝑙𝑒𝑛𝑔𝑡h</m:t>
                              </m:r>
                            </m:e>
                          </m:mr>
                        </m:m>
                      </m:e>
                    </m:d>
                  </m:oMath>
                </a14:m>
                <a:r>
                  <a:rPr lang="en-US"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sz="2400" b="0" i="1" dirty="0" smtClean="0">
                        <a:latin typeface="Cambria Math" panose="02040503050406030204" pitchFamily="18" charset="0"/>
                        <a:ea typeface="Open Sans" panose="020B0606030504020204" pitchFamily="34" charset="0"/>
                        <a:cs typeface="Open Sans" panose="020B0606030504020204" pitchFamily="34" charset="0"/>
                      </a:rPr>
                      <m:t>∀ </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𝑡</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∈(1, </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𝑁</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m:t>
                    </m:r>
                  </m:oMath>
                </a14:m>
                <a:r>
                  <a:rPr lang="en-US" sz="2400" dirty="0">
                    <a:latin typeface="Open Sans" panose="020B0606030504020204" pitchFamily="34" charset="0"/>
                    <a:ea typeface="Open Sans" panose="020B0606030504020204" pitchFamily="34" charset="0"/>
                    <a:cs typeface="Open Sans" panose="020B0606030504020204" pitchFamily="34" charset="0"/>
                  </a:rPr>
                  <a:t> </a:t>
                </a:r>
              </a:p>
              <a:p>
                <a:pPr marL="342900" indent="-342900" algn="just">
                  <a:lnSpc>
                    <a:spcPct val="110000"/>
                  </a:lnSpc>
                  <a:buFont typeface="Arial" panose="020B0604020202020204" pitchFamily="34" charset="0"/>
                  <a:buChar char="•"/>
                </a:pPr>
                <a14:m>
                  <m:oMath xmlns:m="http://schemas.openxmlformats.org/officeDocument/2006/math">
                    <m:d>
                      <m:dPr>
                        <m:begChr m:val="["/>
                        <m:endChr m:val="]"/>
                        <m:ctrlPr>
                          <a:rPr lang="en-US" sz="2400" i="1" smtClean="0">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latin typeface="Cambria Math" panose="02040503050406030204" pitchFamily="18" charset="0"/>
                            <a:ea typeface="Open Sans" panose="020B0606030504020204" pitchFamily="34" charset="0"/>
                            <a:cs typeface="Open Sans" panose="020B0606030504020204" pitchFamily="34" charset="0"/>
                          </a:rPr>
                          <m:t>𝑟𝑎𝑐𝑘𝑒𝑡</m:t>
                        </m:r>
                        <m:r>
                          <a:rPr lang="en-US" sz="2400" b="0" i="1" smtClean="0">
                            <a:latin typeface="Cambria Math" panose="02040503050406030204" pitchFamily="18" charset="0"/>
                            <a:ea typeface="Open Sans" panose="020B0606030504020204" pitchFamily="34" charset="0"/>
                            <a:cs typeface="Open Sans" panose="020B0606030504020204" pitchFamily="34" charset="0"/>
                          </a:rPr>
                          <m:t> </m:t>
                        </m:r>
                        <m:r>
                          <a:rPr lang="en-US" sz="2400" b="0" i="1" smtClean="0">
                            <a:latin typeface="Cambria Math" panose="02040503050406030204" pitchFamily="18" charset="0"/>
                            <a:ea typeface="Open Sans" panose="020B0606030504020204" pitchFamily="34" charset="0"/>
                            <a:cs typeface="Open Sans" panose="020B0606030504020204" pitchFamily="34" charset="0"/>
                          </a:rPr>
                          <m:t>𝑠𝑡𝑎𝑡𝑒</m:t>
                        </m:r>
                      </m:e>
                    </m:d>
                  </m:oMath>
                </a14:m>
                <a:r>
                  <a:rPr lang="en-US"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𝑎𝑡</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dirty="0"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𝑡</m:t>
                        </m:r>
                      </m:e>
                      <m:sub>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𝑠𝑡𝑟𝑖𝑘𝑒</m:t>
                        </m:r>
                      </m:sub>
                    </m:sSub>
                  </m:oMath>
                </a14:m>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192" name="TextBox 19">
                <a:extLst>
                  <a:ext uri="{FF2B5EF4-FFF2-40B4-BE49-F238E27FC236}">
                    <a16:creationId xmlns:a16="http://schemas.microsoft.com/office/drawing/2014/main" id="{8DEC7BB4-4A11-80BC-979C-CE7BB5A7FA2B}"/>
                  </a:ext>
                </a:extLst>
              </p:cNvPr>
              <p:cNvSpPr txBox="1">
                <a:spLocks noRot="1" noChangeAspect="1" noMove="1" noResize="1" noEditPoints="1" noAdjustHandles="1" noChangeArrowheads="1" noChangeShapeType="1" noTextEdit="1"/>
              </p:cNvSpPr>
              <p:nvPr/>
            </p:nvSpPr>
            <p:spPr bwMode="auto">
              <a:xfrm>
                <a:off x="12388909" y="13506286"/>
                <a:ext cx="13994381" cy="1287174"/>
              </a:xfrm>
              <a:prstGeom prst="rect">
                <a:avLst/>
              </a:prstGeom>
              <a:blipFill>
                <a:blip r:embed="rId19"/>
                <a:stretch>
                  <a:fillRect l="-828" t="-3318" b="-75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93" name="TextBox 19">
                <a:extLst>
                  <a:ext uri="{FF2B5EF4-FFF2-40B4-BE49-F238E27FC236}">
                    <a16:creationId xmlns:a16="http://schemas.microsoft.com/office/drawing/2014/main" id="{678325C7-D355-5C31-C75F-B9E46F1C2F78}"/>
                  </a:ext>
                </a:extLst>
              </p:cNvPr>
              <p:cNvSpPr txBox="1">
                <a:spLocks noChangeArrowheads="1"/>
              </p:cNvSpPr>
              <p:nvPr/>
            </p:nvSpPr>
            <p:spPr bwMode="auto">
              <a:xfrm>
                <a:off x="12382869" y="17250692"/>
                <a:ext cx="8953131" cy="4108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Constraints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Initial condition constraint </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Ball flight dynamics for aerial phases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Table contact reset map at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and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3</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 timesteps.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Racket contact reset map at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2</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 timestep.</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Sum of step lengths between </a:t>
                </a:r>
                <a14:m>
                  <m:oMath xmlns:m="http://schemas.openxmlformats.org/officeDocument/2006/math">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latin typeface="Cambria Math" panose="02040503050406030204" pitchFamily="18" charset="0"/>
                            <a:ea typeface="Open Sans" panose="020B0606030504020204" pitchFamily="34" charset="0"/>
                            <a:cs typeface="Open Sans" panose="020B0606030504020204" pitchFamily="34" charset="0"/>
                          </a:rPr>
                          <m:t>𝑛</m:t>
                        </m:r>
                      </m:e>
                      <m:sub>
                        <m:r>
                          <a:rPr lang="en-US" sz="2400" b="0" i="1" smtClean="0">
                            <a:latin typeface="Cambria Math" panose="02040503050406030204" pitchFamily="18" charset="0"/>
                            <a:ea typeface="Open Sans" panose="020B0606030504020204" pitchFamily="34" charset="0"/>
                            <a:cs typeface="Open Sans" panose="020B0606030504020204" pitchFamily="34" charset="0"/>
                          </a:rPr>
                          <m:t>2</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 and </a:t>
                </a:r>
                <a14:m>
                  <m:oMath xmlns:m="http://schemas.openxmlformats.org/officeDocument/2006/math">
                    <m:sSub>
                      <m:sSubPr>
                        <m:ctrlPr>
                          <a:rPr lang="en-US" sz="2400" i="1">
                            <a:latin typeface="Cambria Math" panose="02040503050406030204" pitchFamily="18" charset="0"/>
                            <a:ea typeface="Open Sans" panose="020B0606030504020204" pitchFamily="34" charset="0"/>
                            <a:cs typeface="Open Sans" panose="020B0606030504020204" pitchFamily="34" charset="0"/>
                          </a:rPr>
                        </m:ctrlPr>
                      </m:sSubPr>
                      <m:e>
                        <m:r>
                          <a:rPr lang="en-US" sz="2400" i="1">
                            <a:latin typeface="Cambria Math" panose="02040503050406030204" pitchFamily="18" charset="0"/>
                            <a:ea typeface="Open Sans" panose="020B0606030504020204" pitchFamily="34" charset="0"/>
                            <a:cs typeface="Open Sans" panose="020B0606030504020204" pitchFamily="34" charset="0"/>
                          </a:rPr>
                          <m:t>𝑛</m:t>
                        </m:r>
                      </m:e>
                      <m:sub>
                        <m:r>
                          <a:rPr lang="en-US" sz="2400" i="1">
                            <a:latin typeface="Cambria Math" panose="02040503050406030204" pitchFamily="18" charset="0"/>
                            <a:ea typeface="Open Sans" panose="020B0606030504020204" pitchFamily="34" charset="0"/>
                            <a:cs typeface="Open Sans" panose="020B0606030504020204" pitchFamily="34" charset="0"/>
                          </a:rPr>
                          <m:t>1</m:t>
                        </m:r>
                      </m:sub>
                    </m:sSub>
                    <m:r>
                      <a:rPr lang="en-US" sz="2400" i="1">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latin typeface="Cambria Math" panose="02040503050406030204" pitchFamily="18" charset="0"/>
                            <a:ea typeface="Open Sans" panose="020B0606030504020204" pitchFamily="34" charset="0"/>
                            <a:cs typeface="Open Sans" panose="020B0606030504020204" pitchFamily="34" charset="0"/>
                          </a:rPr>
                        </m:ctrlPr>
                      </m:sSubPr>
                      <m:e>
                        <m:r>
                          <a:rPr lang="en-US" sz="2400" i="1">
                            <a:latin typeface="Cambria Math" panose="02040503050406030204" pitchFamily="18" charset="0"/>
                            <a:ea typeface="Open Sans" panose="020B0606030504020204" pitchFamily="34" charset="0"/>
                            <a:cs typeface="Open Sans" panose="020B0606030504020204" pitchFamily="34" charset="0"/>
                          </a:rPr>
                          <m:t>𝑛</m:t>
                        </m:r>
                      </m:e>
                      <m:sub>
                        <m:r>
                          <a:rPr lang="en-US" sz="2400" i="1">
                            <a:latin typeface="Cambria Math" panose="02040503050406030204" pitchFamily="18" charset="0"/>
                            <a:ea typeface="Open Sans" panose="020B0606030504020204" pitchFamily="34" charset="0"/>
                            <a:cs typeface="Open Sans" panose="020B0606030504020204" pitchFamily="34" charset="0"/>
                          </a:rPr>
                          <m:t>2</m:t>
                        </m:r>
                      </m:sub>
                    </m:sSub>
                    <m:r>
                      <a:rPr lang="en-US" sz="2400" i="1">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latin typeface="Cambria Math" panose="02040503050406030204" pitchFamily="18" charset="0"/>
                            <a:ea typeface="Open Sans" panose="020B0606030504020204" pitchFamily="34" charset="0"/>
                            <a:cs typeface="Open Sans" panose="020B0606030504020204" pitchFamily="34" charset="0"/>
                          </a:rPr>
                        </m:ctrlPr>
                      </m:sSubPr>
                      <m:e>
                        <m:r>
                          <a:rPr lang="en-US" sz="2400" i="1">
                            <a:latin typeface="Cambria Math" panose="02040503050406030204" pitchFamily="18" charset="0"/>
                            <a:ea typeface="Open Sans" panose="020B0606030504020204" pitchFamily="34" charset="0"/>
                            <a:cs typeface="Open Sans" panose="020B0606030504020204" pitchFamily="34" charset="0"/>
                          </a:rPr>
                          <m:t>𝑛</m:t>
                        </m:r>
                      </m:e>
                      <m:sub>
                        <m:r>
                          <a:rPr lang="en-US" sz="2400" i="1">
                            <a:latin typeface="Cambria Math" panose="02040503050406030204" pitchFamily="18" charset="0"/>
                            <a:ea typeface="Open Sans" panose="020B0606030504020204" pitchFamily="34" charset="0"/>
                            <a:cs typeface="Open Sans" panose="020B0606030504020204" pitchFamily="34" charset="0"/>
                          </a:rPr>
                          <m:t>3</m:t>
                        </m:r>
                      </m:sub>
                    </m:sSub>
                  </m:oMath>
                </a14:m>
                <a:r>
                  <a:rPr lang="en-US" sz="2400" dirty="0">
                    <a:latin typeface="Open Sans" panose="020B0606030504020204" pitchFamily="34" charset="0"/>
                    <a:ea typeface="Open Sans" panose="020B0606030504020204" pitchFamily="34" charset="0"/>
                    <a:cs typeface="Open Sans" panose="020B0606030504020204" pitchFamily="34" charset="0"/>
                  </a:rPr>
                  <a:t> equals desired return time</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Step length positivity (and upper bound for safety)</a:t>
                </a:r>
              </a:p>
              <a:p>
                <a:pPr marL="342900" indent="-342900" algn="just">
                  <a:lnSpc>
                    <a:spcPct val="110000"/>
                  </a:lnSpc>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193" name="TextBox 19">
                <a:extLst>
                  <a:ext uri="{FF2B5EF4-FFF2-40B4-BE49-F238E27FC236}">
                    <a16:creationId xmlns:a16="http://schemas.microsoft.com/office/drawing/2014/main" id="{678325C7-D355-5C31-C75F-B9E46F1C2F78}"/>
                  </a:ext>
                </a:extLst>
              </p:cNvPr>
              <p:cNvSpPr txBox="1">
                <a:spLocks noRot="1" noChangeAspect="1" noMove="1" noResize="1" noEditPoints="1" noAdjustHandles="1" noChangeArrowheads="1" noChangeShapeType="1" noTextEdit="1"/>
              </p:cNvSpPr>
              <p:nvPr/>
            </p:nvSpPr>
            <p:spPr bwMode="auto">
              <a:xfrm>
                <a:off x="12382869" y="17250692"/>
                <a:ext cx="8953131" cy="4108909"/>
              </a:xfrm>
              <a:prstGeom prst="rect">
                <a:avLst/>
              </a:prstGeom>
              <a:blipFill>
                <a:blip r:embed="rId20"/>
                <a:stretch>
                  <a:fillRect l="-1293" t="-10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227" name="Group 1226">
            <a:extLst>
              <a:ext uri="{FF2B5EF4-FFF2-40B4-BE49-F238E27FC236}">
                <a16:creationId xmlns:a16="http://schemas.microsoft.com/office/drawing/2014/main" id="{ADE5D6D9-99F6-FA08-E800-6CF786673CF5}"/>
              </a:ext>
            </a:extLst>
          </p:cNvPr>
          <p:cNvGrpSpPr/>
          <p:nvPr/>
        </p:nvGrpSpPr>
        <p:grpSpPr>
          <a:xfrm>
            <a:off x="21936632" y="14864309"/>
            <a:ext cx="3899987" cy="3933130"/>
            <a:chOff x="22773769" y="14432652"/>
            <a:chExt cx="3698113" cy="3729541"/>
          </a:xfrm>
        </p:grpSpPr>
        <p:pic>
          <p:nvPicPr>
            <p:cNvPr id="1212" name="Picture 1211">
              <a:extLst>
                <a:ext uri="{FF2B5EF4-FFF2-40B4-BE49-F238E27FC236}">
                  <a16:creationId xmlns:a16="http://schemas.microsoft.com/office/drawing/2014/main" id="{EC337E07-BA9B-418A-876F-ECA0113A946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773769" y="14432652"/>
              <a:ext cx="3698113" cy="3729541"/>
            </a:xfrm>
            <a:prstGeom prst="rect">
              <a:avLst/>
            </a:prstGeom>
            <a:ln>
              <a:noFill/>
            </a:ln>
            <a:effectLst>
              <a:softEdge rad="112500"/>
            </a:effectLst>
          </p:spPr>
        </p:pic>
        <p:cxnSp>
          <p:nvCxnSpPr>
            <p:cNvPr id="1214" name="Straight Connector 1213">
              <a:extLst>
                <a:ext uri="{FF2B5EF4-FFF2-40B4-BE49-F238E27FC236}">
                  <a16:creationId xmlns:a16="http://schemas.microsoft.com/office/drawing/2014/main" id="{41BD1334-7A7C-AE97-0E1E-34106CC33B51}"/>
                </a:ext>
              </a:extLst>
            </p:cNvPr>
            <p:cNvCxnSpPr>
              <a:cxnSpLocks/>
            </p:cNvCxnSpPr>
            <p:nvPr/>
          </p:nvCxnSpPr>
          <p:spPr>
            <a:xfrm>
              <a:off x="24592280" y="16352520"/>
              <a:ext cx="640080" cy="680012"/>
            </a:xfrm>
            <a:prstGeom prst="line">
              <a:avLst/>
            </a:prstGeom>
            <a:ln w="190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15" name="Oval 1214">
              <a:extLst>
                <a:ext uri="{FF2B5EF4-FFF2-40B4-BE49-F238E27FC236}">
                  <a16:creationId xmlns:a16="http://schemas.microsoft.com/office/drawing/2014/main" id="{8CF91B85-72D4-5A39-641F-E1773727782E}"/>
                </a:ext>
              </a:extLst>
            </p:cNvPr>
            <p:cNvSpPr/>
            <p:nvPr/>
          </p:nvSpPr>
          <p:spPr>
            <a:xfrm>
              <a:off x="25034240" y="16816570"/>
              <a:ext cx="396240" cy="396240"/>
            </a:xfrm>
            <a:prstGeom prst="ellipse">
              <a:avLst/>
            </a:prstGeom>
            <a:solidFill>
              <a:schemeClr val="bg1">
                <a:alpha val="50000"/>
              </a:schemeClr>
            </a:solidFill>
            <a:ln w="127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6" name="Oval 1215">
              <a:extLst>
                <a:ext uri="{FF2B5EF4-FFF2-40B4-BE49-F238E27FC236}">
                  <a16:creationId xmlns:a16="http://schemas.microsoft.com/office/drawing/2014/main" id="{169A3151-291B-FDD8-11D6-2C44968BF6BC}"/>
                </a:ext>
              </a:extLst>
            </p:cNvPr>
            <p:cNvSpPr/>
            <p:nvPr/>
          </p:nvSpPr>
          <p:spPr>
            <a:xfrm>
              <a:off x="25000244" y="15675556"/>
              <a:ext cx="396240" cy="396240"/>
            </a:xfrm>
            <a:prstGeom prst="ellipse">
              <a:avLst/>
            </a:prstGeom>
            <a:solidFill>
              <a:schemeClr val="bg1">
                <a:alpha val="50000"/>
              </a:schemeClr>
            </a:solidFill>
            <a:ln w="127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219" name="Straight Arrow Connector 1218">
              <a:extLst>
                <a:ext uri="{FF2B5EF4-FFF2-40B4-BE49-F238E27FC236}">
                  <a16:creationId xmlns:a16="http://schemas.microsoft.com/office/drawing/2014/main" id="{9105294F-D936-7CBC-3DD6-60E5EAC813EC}"/>
                </a:ext>
              </a:extLst>
            </p:cNvPr>
            <p:cNvCxnSpPr/>
            <p:nvPr/>
          </p:nvCxnSpPr>
          <p:spPr>
            <a:xfrm flipH="1" flipV="1">
              <a:off x="25198364" y="15873676"/>
              <a:ext cx="33996" cy="114101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21" name="Rectangle: Rounded Corners 1220">
              <a:extLst>
                <a:ext uri="{FF2B5EF4-FFF2-40B4-BE49-F238E27FC236}">
                  <a16:creationId xmlns:a16="http://schemas.microsoft.com/office/drawing/2014/main" id="{C2040A2F-710B-2D83-C3F1-DA7F025AEF86}"/>
                </a:ext>
              </a:extLst>
            </p:cNvPr>
            <p:cNvSpPr/>
            <p:nvPr/>
          </p:nvSpPr>
          <p:spPr>
            <a:xfrm>
              <a:off x="25291667" y="16212435"/>
              <a:ext cx="821546" cy="39659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Reset Map</a:t>
              </a:r>
            </a:p>
          </p:txBody>
        </p:sp>
        <p:sp>
          <p:nvSpPr>
            <p:cNvPr id="1222" name="Rectangle: Rounded Corners 1221">
              <a:extLst>
                <a:ext uri="{FF2B5EF4-FFF2-40B4-BE49-F238E27FC236}">
                  <a16:creationId xmlns:a16="http://schemas.microsoft.com/office/drawing/2014/main" id="{98F945FE-1D83-D80B-83AA-CFB978535A90}"/>
                </a:ext>
              </a:extLst>
            </p:cNvPr>
            <p:cNvSpPr/>
            <p:nvPr/>
          </p:nvSpPr>
          <p:spPr>
            <a:xfrm>
              <a:off x="23767734" y="16517453"/>
              <a:ext cx="746715" cy="32889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RK4 </a:t>
              </a:r>
            </a:p>
          </p:txBody>
        </p:sp>
        <p:cxnSp>
          <p:nvCxnSpPr>
            <p:cNvPr id="1223" name="Straight Arrow Connector 1222">
              <a:extLst>
                <a:ext uri="{FF2B5EF4-FFF2-40B4-BE49-F238E27FC236}">
                  <a16:creationId xmlns:a16="http://schemas.microsoft.com/office/drawing/2014/main" id="{B3A275D7-9490-749A-E691-73A7A7F99AB2}"/>
                </a:ext>
              </a:extLst>
            </p:cNvPr>
            <p:cNvCxnSpPr>
              <a:cxnSpLocks/>
              <a:endCxn id="1215" idx="2"/>
            </p:cNvCxnSpPr>
            <p:nvPr/>
          </p:nvCxnSpPr>
          <p:spPr>
            <a:xfrm>
              <a:off x="24156962" y="16179763"/>
              <a:ext cx="877278" cy="8349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26" name="Rectangle: Rounded Corners 1225">
              <a:extLst>
                <a:ext uri="{FF2B5EF4-FFF2-40B4-BE49-F238E27FC236}">
                  <a16:creationId xmlns:a16="http://schemas.microsoft.com/office/drawing/2014/main" id="{A5802C5D-B9AE-6932-2EA4-75F55B66FD9A}"/>
                </a:ext>
              </a:extLst>
            </p:cNvPr>
            <p:cNvSpPr/>
            <p:nvPr/>
          </p:nvSpPr>
          <p:spPr>
            <a:xfrm>
              <a:off x="24328189" y="17281506"/>
              <a:ext cx="1774345" cy="374763"/>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State in Guard set </a:t>
              </a:r>
            </a:p>
          </p:txBody>
        </p:sp>
      </p:grpSp>
      <p:cxnSp>
        <p:nvCxnSpPr>
          <p:cNvPr id="1229" name="Straight Connector 1228">
            <a:extLst>
              <a:ext uri="{FF2B5EF4-FFF2-40B4-BE49-F238E27FC236}">
                <a16:creationId xmlns:a16="http://schemas.microsoft.com/office/drawing/2014/main" id="{AAFCCAFB-7DAA-7975-E8C0-CD00424C4235}"/>
              </a:ext>
            </a:extLst>
          </p:cNvPr>
          <p:cNvCxnSpPr>
            <a:cxnSpLocks/>
          </p:cNvCxnSpPr>
          <p:nvPr/>
        </p:nvCxnSpPr>
        <p:spPr>
          <a:xfrm>
            <a:off x="26587938" y="10312009"/>
            <a:ext cx="0" cy="6675729"/>
          </a:xfrm>
          <a:prstGeom prst="line">
            <a:avLst/>
          </a:prstGeom>
          <a:ln w="76200">
            <a:solidFill>
              <a:srgbClr val="B41E1E"/>
            </a:solidFill>
          </a:ln>
        </p:spPr>
        <p:style>
          <a:lnRef idx="3">
            <a:schemeClr val="dk1"/>
          </a:lnRef>
          <a:fillRef idx="0">
            <a:schemeClr val="dk1"/>
          </a:fillRef>
          <a:effectRef idx="2">
            <a:schemeClr val="dk1"/>
          </a:effectRef>
          <a:fontRef idx="minor">
            <a:schemeClr val="tx1"/>
          </a:fontRef>
        </p:style>
      </p:cxnSp>
      <p:sp>
        <p:nvSpPr>
          <p:cNvPr id="1239" name="TextBox 19">
            <a:extLst>
              <a:ext uri="{FF2B5EF4-FFF2-40B4-BE49-F238E27FC236}">
                <a16:creationId xmlns:a16="http://schemas.microsoft.com/office/drawing/2014/main" id="{2AA27326-6BC1-3823-1873-AF4B5204A938}"/>
              </a:ext>
            </a:extLst>
          </p:cNvPr>
          <p:cNvSpPr txBox="1">
            <a:spLocks noChangeArrowheads="1"/>
          </p:cNvSpPr>
          <p:nvPr/>
        </p:nvSpPr>
        <p:spPr bwMode="auto">
          <a:xfrm>
            <a:off x="27051800" y="13990627"/>
            <a:ext cx="8928349" cy="207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Objective Function Components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Acceleration regularization (to enforce smooth trajectories)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Reach racket state at strike time</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Reach zero config state at final timestep</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mc:Choice xmlns:a14="http://schemas.microsoft.com/office/drawing/2010/main" Requires="a14">
          <p:sp>
            <p:nvSpPr>
              <p:cNvPr id="1240" name="TextBox 19">
                <a:extLst>
                  <a:ext uri="{FF2B5EF4-FFF2-40B4-BE49-F238E27FC236}">
                    <a16:creationId xmlns:a16="http://schemas.microsoft.com/office/drawing/2014/main" id="{EBDB0F26-D1C1-52C5-B272-0AC946E9B853}"/>
                  </a:ext>
                </a:extLst>
              </p:cNvPr>
              <p:cNvSpPr txBox="1">
                <a:spLocks noChangeArrowheads="1"/>
              </p:cNvSpPr>
              <p:nvPr/>
            </p:nvSpPr>
            <p:spPr bwMode="auto">
              <a:xfrm>
                <a:off x="27045476" y="12978583"/>
                <a:ext cx="8540959" cy="12871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States</a:t>
                </a:r>
              </a:p>
              <a:p>
                <a:pPr marL="342900" indent="-342900" algn="just">
                  <a:lnSpc>
                    <a:spcPct val="110000"/>
                  </a:lnSpc>
                  <a:buFont typeface="Arial" panose="020B0604020202020204" pitchFamily="34" charset="0"/>
                  <a:buChar char="•"/>
                </a:pPr>
                <a14:m>
                  <m:oMath xmlns:m="http://schemas.openxmlformats.org/officeDocument/2006/math">
                    <m:d>
                      <m:dPr>
                        <m:begChr m:val="["/>
                        <m:endChr m:val="]"/>
                        <m:ctrlPr>
                          <a:rPr lang="en-US" sz="2400" i="1" smtClean="0">
                            <a:latin typeface="Cambria Math" panose="02040503050406030204" pitchFamily="18" charset="0"/>
                            <a:ea typeface="Open Sans" panose="020B0606030504020204" pitchFamily="34" charset="0"/>
                            <a:cs typeface="Open Sans" panose="020B0606030504020204" pitchFamily="34" charset="0"/>
                          </a:rPr>
                        </m:ctrlPr>
                      </m:dPr>
                      <m:e>
                        <m:m>
                          <m:mPr>
                            <m:mcs>
                              <m:mc>
                                <m:mcPr>
                                  <m:count m:val="3"/>
                                  <m:mcJc m:val="center"/>
                                </m:mcPr>
                              </m:mc>
                            </m:mcs>
                            <m:ctrlPr>
                              <a:rPr lang="en-US" sz="2400" b="0" i="1" smtClean="0">
                                <a:latin typeface="Cambria Math" panose="02040503050406030204" pitchFamily="18" charset="0"/>
                                <a:ea typeface="Open Sans" panose="020B0606030504020204" pitchFamily="34" charset="0"/>
                                <a:cs typeface="Open Sans" panose="020B0606030504020204" pitchFamily="34" charset="0"/>
                              </a:rPr>
                            </m:ctrlPr>
                          </m:mPr>
                          <m:mr>
                            <m:e>
                              <m:r>
                                <a:rPr lang="en-US" sz="2400" b="0" i="1" smtClean="0">
                                  <a:latin typeface="Cambria Math" panose="02040503050406030204" pitchFamily="18" charset="0"/>
                                  <a:ea typeface="Open Sans" panose="020B0606030504020204" pitchFamily="34" charset="0"/>
                                  <a:cs typeface="Open Sans" panose="020B0606030504020204" pitchFamily="34" charset="0"/>
                                </a:rPr>
                                <m:t>𝑗𝑜𝑖𝑛𝑡</m:t>
                              </m:r>
                              <m:r>
                                <a:rPr lang="en-US" sz="2400" b="0" i="1" smtClean="0">
                                  <a:latin typeface="Cambria Math" panose="02040503050406030204" pitchFamily="18" charset="0"/>
                                  <a:ea typeface="Open Sans" panose="020B0606030504020204" pitchFamily="34" charset="0"/>
                                  <a:cs typeface="Open Sans" panose="020B0606030504020204" pitchFamily="34" charset="0"/>
                                </a:rPr>
                                <m:t> </m:t>
                              </m:r>
                              <m:r>
                                <a:rPr lang="en-US" sz="2400" b="0" i="1" smtClean="0">
                                  <a:latin typeface="Cambria Math" panose="02040503050406030204" pitchFamily="18" charset="0"/>
                                  <a:ea typeface="Open Sans" panose="020B0606030504020204" pitchFamily="34" charset="0"/>
                                  <a:cs typeface="Open Sans" panose="020B0606030504020204" pitchFamily="34" charset="0"/>
                                </a:rPr>
                                <m:t>𝑝𝑜𝑠</m:t>
                              </m:r>
                            </m:e>
                            <m:e>
                              <m:r>
                                <a:rPr lang="en-US" sz="2400" b="0" i="1" smtClean="0">
                                  <a:latin typeface="Cambria Math" panose="02040503050406030204" pitchFamily="18" charset="0"/>
                                  <a:ea typeface="Open Sans" panose="020B0606030504020204" pitchFamily="34" charset="0"/>
                                  <a:cs typeface="Open Sans" panose="020B0606030504020204" pitchFamily="34" charset="0"/>
                                </a:rPr>
                                <m:t>𝑗𝑜𝑖𝑛𝑡</m:t>
                              </m:r>
                              <m:r>
                                <a:rPr lang="en-US" sz="2400" b="0" i="1" smtClean="0">
                                  <a:latin typeface="Cambria Math" panose="02040503050406030204" pitchFamily="18" charset="0"/>
                                  <a:ea typeface="Open Sans" panose="020B0606030504020204" pitchFamily="34" charset="0"/>
                                  <a:cs typeface="Open Sans" panose="020B0606030504020204" pitchFamily="34" charset="0"/>
                                </a:rPr>
                                <m:t> </m:t>
                              </m:r>
                              <m:r>
                                <a:rPr lang="en-US" sz="2400" b="0" i="1" smtClean="0">
                                  <a:latin typeface="Cambria Math" panose="02040503050406030204" pitchFamily="18" charset="0"/>
                                  <a:ea typeface="Open Sans" panose="020B0606030504020204" pitchFamily="34" charset="0"/>
                                  <a:cs typeface="Open Sans" panose="020B0606030504020204" pitchFamily="34" charset="0"/>
                                </a:rPr>
                                <m:t>𝑣𝑒𝑙</m:t>
                              </m:r>
                            </m:e>
                            <m:e>
                              <m:r>
                                <a:rPr lang="en-US" sz="2400" b="0" i="1" smtClean="0">
                                  <a:latin typeface="Cambria Math" panose="02040503050406030204" pitchFamily="18" charset="0"/>
                                  <a:ea typeface="Open Sans" panose="020B0606030504020204" pitchFamily="34" charset="0"/>
                                  <a:cs typeface="Open Sans" panose="020B0606030504020204" pitchFamily="34" charset="0"/>
                                </a:rPr>
                                <m:t>𝑗𝑜𝑖𝑛𝑡</m:t>
                              </m:r>
                              <m:r>
                                <a:rPr lang="en-US" sz="2400" b="0" i="1" smtClean="0">
                                  <a:latin typeface="Cambria Math" panose="02040503050406030204" pitchFamily="18" charset="0"/>
                                  <a:ea typeface="Open Sans" panose="020B0606030504020204" pitchFamily="34" charset="0"/>
                                  <a:cs typeface="Open Sans" panose="020B0606030504020204" pitchFamily="34" charset="0"/>
                                </a:rPr>
                                <m:t> </m:t>
                              </m:r>
                              <m:r>
                                <a:rPr lang="en-US" sz="2400" b="0" i="1" smtClean="0">
                                  <a:latin typeface="Cambria Math" panose="02040503050406030204" pitchFamily="18" charset="0"/>
                                  <a:ea typeface="Open Sans" panose="020B0606030504020204" pitchFamily="34" charset="0"/>
                                  <a:cs typeface="Open Sans" panose="020B0606030504020204" pitchFamily="34" charset="0"/>
                                </a:rPr>
                                <m:t>𝑎𝑐𝑐𝑒𝑙</m:t>
                              </m:r>
                            </m:e>
                          </m:mr>
                        </m:m>
                      </m:e>
                    </m:d>
                  </m:oMath>
                </a14:m>
                <a:r>
                  <a:rPr lang="en-US" sz="2400" dirty="0">
                    <a:latin typeface="Open Sans" panose="020B0606030504020204" pitchFamily="34" charset="0"/>
                    <a:ea typeface="Open Sans" panose="020B0606030504020204" pitchFamily="34" charset="0"/>
                    <a:cs typeface="Open Sans" panose="020B0606030504020204" pitchFamily="34" charset="0"/>
                  </a:rPr>
                  <a:t>  </a:t>
                </a:r>
                <a14:m>
                  <m:oMath xmlns:m="http://schemas.openxmlformats.org/officeDocument/2006/math">
                    <m:r>
                      <a:rPr lang="en-US" sz="2400" b="0" i="1" dirty="0" smtClean="0">
                        <a:latin typeface="Cambria Math" panose="02040503050406030204" pitchFamily="18" charset="0"/>
                        <a:ea typeface="Open Sans" panose="020B0606030504020204" pitchFamily="34" charset="0"/>
                        <a:cs typeface="Open Sans" panose="020B0606030504020204" pitchFamily="34" charset="0"/>
                      </a:rPr>
                      <m:t>∀ </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𝑡</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∈(1, </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𝑁</m:t>
                    </m:r>
                    <m:r>
                      <a:rPr lang="en-US" sz="2400" b="0" i="1" dirty="0" smtClean="0">
                        <a:latin typeface="Cambria Math" panose="02040503050406030204" pitchFamily="18" charset="0"/>
                        <a:ea typeface="Open Sans" panose="020B0606030504020204" pitchFamily="34" charset="0"/>
                        <a:cs typeface="Open Sans" panose="020B0606030504020204" pitchFamily="34" charset="0"/>
                      </a:rPr>
                      <m:t>)</m:t>
                    </m:r>
                  </m:oMath>
                </a14:m>
                <a:r>
                  <a:rPr lang="en-US" sz="2400" dirty="0">
                    <a:latin typeface="Open Sans" panose="020B0606030504020204" pitchFamily="34" charset="0"/>
                    <a:ea typeface="Open Sans" panose="020B0606030504020204" pitchFamily="34" charset="0"/>
                    <a:cs typeface="Open Sans" panose="020B0606030504020204" pitchFamily="34" charset="0"/>
                  </a:rPr>
                  <a:t> </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1240" name="TextBox 19">
                <a:extLst>
                  <a:ext uri="{FF2B5EF4-FFF2-40B4-BE49-F238E27FC236}">
                    <a16:creationId xmlns:a16="http://schemas.microsoft.com/office/drawing/2014/main" id="{EBDB0F26-D1C1-52C5-B272-0AC946E9B853}"/>
                  </a:ext>
                </a:extLst>
              </p:cNvPr>
              <p:cNvSpPr txBox="1">
                <a:spLocks noRot="1" noChangeAspect="1" noMove="1" noResize="1" noEditPoints="1" noAdjustHandles="1" noChangeArrowheads="1" noChangeShapeType="1" noTextEdit="1"/>
              </p:cNvSpPr>
              <p:nvPr/>
            </p:nvSpPr>
            <p:spPr bwMode="auto">
              <a:xfrm>
                <a:off x="27045476" y="12978583"/>
                <a:ext cx="8540959" cy="1287174"/>
              </a:xfrm>
              <a:prstGeom prst="rect">
                <a:avLst/>
              </a:prstGeom>
              <a:blipFill>
                <a:blip r:embed="rId22"/>
                <a:stretch>
                  <a:fillRect l="-1428" t="-33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241" name="TextBox 19">
            <a:extLst>
              <a:ext uri="{FF2B5EF4-FFF2-40B4-BE49-F238E27FC236}">
                <a16:creationId xmlns:a16="http://schemas.microsoft.com/office/drawing/2014/main" id="{CD41F33E-F297-7DF0-BEAF-12FE7E21D05D}"/>
              </a:ext>
            </a:extLst>
          </p:cNvPr>
          <p:cNvSpPr txBox="1">
            <a:spLocks noChangeArrowheads="1"/>
          </p:cNvSpPr>
          <p:nvPr/>
        </p:nvSpPr>
        <p:spPr bwMode="auto">
          <a:xfrm>
            <a:off x="26978391" y="15739787"/>
            <a:ext cx="8953131" cy="207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Constraints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Initial condition constraints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Kinematic derivative constraints</a:t>
            </a:r>
          </a:p>
          <a:p>
            <a:pPr marL="342900" indent="-342900" algn="just">
              <a:lnSpc>
                <a:spcPct val="110000"/>
              </a:lnSpc>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243" name="TextBox 19">
            <a:extLst>
              <a:ext uri="{FF2B5EF4-FFF2-40B4-BE49-F238E27FC236}">
                <a16:creationId xmlns:a16="http://schemas.microsoft.com/office/drawing/2014/main" id="{AE19C6AE-02A3-6DDA-7323-4C924B5B820B}"/>
              </a:ext>
            </a:extLst>
          </p:cNvPr>
          <p:cNvSpPr txBox="1">
            <a:spLocks noChangeArrowheads="1"/>
          </p:cNvSpPr>
          <p:nvPr/>
        </p:nvSpPr>
        <p:spPr bwMode="auto">
          <a:xfrm>
            <a:off x="26913187" y="18408686"/>
            <a:ext cx="8928349" cy="248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717" tIns="33859" rIns="67717" bIns="3385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Make manipulator capable to hit backhand shots.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Implement defensive player formulation</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Add second manipulator</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Perform live optimization for both manipulators</a:t>
            </a:r>
          </a:p>
          <a:p>
            <a:pPr marL="342900" indent="-342900" algn="just">
              <a:lnSpc>
                <a:spcPct val="110000"/>
              </a:lnSpc>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 solver for near real-time deployment</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46" name="Picture 1245">
            <a:extLst>
              <a:ext uri="{FF2B5EF4-FFF2-40B4-BE49-F238E27FC236}">
                <a16:creationId xmlns:a16="http://schemas.microsoft.com/office/drawing/2014/main" id="{0388FCA2-D524-D535-36A3-AEC81A2C0C2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670247" y="22357577"/>
            <a:ext cx="5347312" cy="3913283"/>
          </a:xfrm>
          <a:prstGeom prst="rect">
            <a:avLst/>
          </a:prstGeom>
          <a:ln>
            <a:noFill/>
          </a:ln>
          <a:effectLst>
            <a:softEdge rad="112500"/>
          </a:effectLst>
        </p:spPr>
      </p:pic>
      <p:pic>
        <p:nvPicPr>
          <p:cNvPr id="1248" name="Picture 1247">
            <a:extLst>
              <a:ext uri="{FF2B5EF4-FFF2-40B4-BE49-F238E27FC236}">
                <a16:creationId xmlns:a16="http://schemas.microsoft.com/office/drawing/2014/main" id="{AE277A78-9552-A2EB-3452-357C82A2EC0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631419" y="22350878"/>
            <a:ext cx="4921966" cy="3929200"/>
          </a:xfrm>
          <a:prstGeom prst="rect">
            <a:avLst/>
          </a:prstGeom>
          <a:ln>
            <a:noFill/>
          </a:ln>
          <a:effectLst>
            <a:softEdge rad="112500"/>
          </a:effectLst>
        </p:spPr>
      </p:pic>
      <p:pic>
        <p:nvPicPr>
          <p:cNvPr id="1250" name="Picture 1249">
            <a:extLst>
              <a:ext uri="{FF2B5EF4-FFF2-40B4-BE49-F238E27FC236}">
                <a16:creationId xmlns:a16="http://schemas.microsoft.com/office/drawing/2014/main" id="{70939C6A-9B5C-2BCD-41C0-56FAE4589B91}"/>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2844180" y="22368832"/>
            <a:ext cx="6337300" cy="3913283"/>
          </a:xfrm>
          <a:prstGeom prst="rect">
            <a:avLst/>
          </a:prstGeom>
          <a:ln>
            <a:noFill/>
          </a:ln>
          <a:effectLst>
            <a:softEdge rad="112500"/>
          </a:effectLst>
        </p:spPr>
      </p:pic>
      <p:pic>
        <p:nvPicPr>
          <p:cNvPr id="1252" name="Picture 1251">
            <a:extLst>
              <a:ext uri="{FF2B5EF4-FFF2-40B4-BE49-F238E27FC236}">
                <a16:creationId xmlns:a16="http://schemas.microsoft.com/office/drawing/2014/main" id="{60D12770-9F4E-BD06-C1E0-5709AE220DC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281012" y="22371744"/>
            <a:ext cx="7014118" cy="3910371"/>
          </a:xfrm>
          <a:prstGeom prst="rect">
            <a:avLst/>
          </a:prstGeom>
          <a:ln>
            <a:noFill/>
          </a:ln>
          <a:effectLst>
            <a:softEdge rad="112500"/>
          </a:effectLst>
        </p:spPr>
      </p:pic>
      <p:sp>
        <p:nvSpPr>
          <p:cNvPr id="1254" name="TextBox 1253">
            <a:extLst>
              <a:ext uri="{FF2B5EF4-FFF2-40B4-BE49-F238E27FC236}">
                <a16:creationId xmlns:a16="http://schemas.microsoft.com/office/drawing/2014/main" id="{A3488FC3-9732-AA7D-76A5-5071671DD64A}"/>
              </a:ext>
            </a:extLst>
          </p:cNvPr>
          <p:cNvSpPr txBox="1"/>
          <p:nvPr/>
        </p:nvSpPr>
        <p:spPr>
          <a:xfrm>
            <a:off x="12118372" y="26544330"/>
            <a:ext cx="4189368" cy="830997"/>
          </a:xfrm>
          <a:prstGeom prst="rect">
            <a:avLst/>
          </a:prstGeom>
          <a:noFill/>
        </p:spPr>
        <p:txBody>
          <a:bodyPr wrap="square" rtlCol="0">
            <a:spAutoFit/>
          </a:bodyPr>
          <a:lstStyle/>
          <a:p>
            <a:pPr algn="ctr"/>
            <a:r>
              <a:rPr lang="en-US" sz="2400" dirty="0"/>
              <a:t>Aerial swing due to sidespin, (caused by aerodynamic effects)</a:t>
            </a:r>
          </a:p>
        </p:txBody>
      </p:sp>
      <p:sp>
        <p:nvSpPr>
          <p:cNvPr id="1255" name="TextBox 1254">
            <a:extLst>
              <a:ext uri="{FF2B5EF4-FFF2-40B4-BE49-F238E27FC236}">
                <a16:creationId xmlns:a16="http://schemas.microsoft.com/office/drawing/2014/main" id="{1B41229C-02B4-69B3-A682-0DB526DC654C}"/>
              </a:ext>
            </a:extLst>
          </p:cNvPr>
          <p:cNvSpPr txBox="1"/>
          <p:nvPr/>
        </p:nvSpPr>
        <p:spPr>
          <a:xfrm>
            <a:off x="17525876" y="26547614"/>
            <a:ext cx="4189368" cy="830997"/>
          </a:xfrm>
          <a:prstGeom prst="rect">
            <a:avLst/>
          </a:prstGeom>
          <a:noFill/>
        </p:spPr>
        <p:txBody>
          <a:bodyPr wrap="square" rtlCol="0">
            <a:spAutoFit/>
          </a:bodyPr>
          <a:lstStyle/>
          <a:p>
            <a:pPr algn="ctr"/>
            <a:r>
              <a:rPr lang="en-US" sz="2400" dirty="0"/>
              <a:t>Ball returning due to backspin (caused by frictional effects)</a:t>
            </a:r>
          </a:p>
        </p:txBody>
      </p:sp>
      <p:sp>
        <p:nvSpPr>
          <p:cNvPr id="1256" name="TextBox 1255">
            <a:extLst>
              <a:ext uri="{FF2B5EF4-FFF2-40B4-BE49-F238E27FC236}">
                <a16:creationId xmlns:a16="http://schemas.microsoft.com/office/drawing/2014/main" id="{AD23290F-3265-5D52-FB65-55FEF3BBF226}"/>
              </a:ext>
            </a:extLst>
          </p:cNvPr>
          <p:cNvSpPr txBox="1"/>
          <p:nvPr/>
        </p:nvSpPr>
        <p:spPr>
          <a:xfrm>
            <a:off x="23452315" y="26544330"/>
            <a:ext cx="5486400" cy="461665"/>
          </a:xfrm>
          <a:prstGeom prst="rect">
            <a:avLst/>
          </a:prstGeom>
          <a:noFill/>
        </p:spPr>
        <p:txBody>
          <a:bodyPr wrap="square" rtlCol="0">
            <a:spAutoFit/>
          </a:bodyPr>
          <a:lstStyle/>
          <a:p>
            <a:r>
              <a:rPr lang="en-US" sz="2400" dirty="0"/>
              <a:t>Slice shot to counter incoming backspin</a:t>
            </a:r>
          </a:p>
        </p:txBody>
      </p:sp>
      <p:sp>
        <p:nvSpPr>
          <p:cNvPr id="1257" name="TextBox 1256">
            <a:extLst>
              <a:ext uri="{FF2B5EF4-FFF2-40B4-BE49-F238E27FC236}">
                <a16:creationId xmlns:a16="http://schemas.microsoft.com/office/drawing/2014/main" id="{9DA9702B-160A-03AD-199E-90318998D9D7}"/>
              </a:ext>
            </a:extLst>
          </p:cNvPr>
          <p:cNvSpPr txBox="1"/>
          <p:nvPr/>
        </p:nvSpPr>
        <p:spPr>
          <a:xfrm>
            <a:off x="29731357" y="26547088"/>
            <a:ext cx="6560524" cy="461665"/>
          </a:xfrm>
          <a:prstGeom prst="rect">
            <a:avLst/>
          </a:prstGeom>
          <a:noFill/>
        </p:spPr>
        <p:txBody>
          <a:bodyPr wrap="square" rtlCol="0">
            <a:spAutoFit/>
          </a:bodyPr>
          <a:lstStyle/>
          <a:p>
            <a:r>
              <a:rPr lang="en-US" sz="2400" dirty="0"/>
              <a:t>Closed racket angle to counter incoming topspin</a:t>
            </a:r>
          </a:p>
        </p:txBody>
      </p:sp>
      <p:pic>
        <p:nvPicPr>
          <p:cNvPr id="1259" name="Picture 1258">
            <a:extLst>
              <a:ext uri="{FF2B5EF4-FFF2-40B4-BE49-F238E27FC236}">
                <a16:creationId xmlns:a16="http://schemas.microsoft.com/office/drawing/2014/main" id="{CDCD0C5F-1600-11FC-D8B0-CDA73E36A6E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2273332" y="-413454"/>
            <a:ext cx="4171119" cy="4171119"/>
          </a:xfrm>
          <a:prstGeom prst="rect">
            <a:avLst/>
          </a:prstGeom>
        </p:spPr>
      </p:pic>
    </p:spTree>
    <p:extLst>
      <p:ext uri="{BB962C8B-B14F-4D97-AF65-F5344CB8AC3E}">
        <p14:creationId xmlns:p14="http://schemas.microsoft.com/office/powerpoint/2010/main" val="405920643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4201</TotalTime>
  <Words>698</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vt:lpstr>
      <vt:lpstr>Arial</vt:lpstr>
      <vt:lpstr>Cambria Math</vt:lpstr>
      <vt:lpstr>Franklin Gothic Medium</vt:lpstr>
      <vt:lpstr>Nunito</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Atharva Sunder Ramdas</cp:lastModifiedBy>
  <cp:revision>92</cp:revision>
  <cp:lastPrinted>2013-03-27T18:07:17Z</cp:lastPrinted>
  <dcterms:modified xsi:type="dcterms:W3CDTF">2025-04-23T04:10:30Z</dcterms:modified>
  <cp:category>templates for scientific poster</cp:category>
</cp:coreProperties>
</file>