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3" r:id="rId7"/>
    <p:sldId id="294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756" y="72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" y="0"/>
            <a:ext cx="10972800" cy="93726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TITLE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208153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CODESTRIX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46100" y="1722755"/>
            <a:ext cx="5419090" cy="42462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IDEA / SOLUTION : </a:t>
            </a:r>
            <a:endParaRPr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r>
              <a:rPr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Implementation of a </a:t>
            </a:r>
            <a:r>
              <a:rPr sz="1800" b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Time-based </a:t>
            </a:r>
            <a:r>
              <a:rPr sz="1800" b="1">
                <a:solidFill>
                  <a:srgbClr val="000000"/>
                </a:solidFill>
                <a:ea typeface="Times New Roman" panose="02020603050405020304"/>
                <a:cs typeface="Calibri" panose="020F0502020204030204" pitchFamily="34" charset="0"/>
              </a:rPr>
              <a:t>itunique </a:t>
            </a:r>
            <a:r>
              <a:rPr sz="1800" b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One-time Handshake (OTH)</a:t>
            </a:r>
            <a:r>
              <a:rPr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Mechanism specialized for low network zones </a:t>
            </a:r>
            <a:endParaRPr sz="180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endParaRPr sz="180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800" b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USSD triggered</a:t>
            </a:r>
            <a:r>
              <a:rPr lang="en-US"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offline authentication mechanism</a:t>
            </a:r>
            <a:endParaRPr sz="180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Advanced QR based high speed </a:t>
            </a:r>
            <a:r>
              <a:rPr sz="1800" b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multi-factor authentication</a:t>
            </a:r>
            <a:endParaRPr sz="1800" b="1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Unique UID,phone number and stamp to </a:t>
            </a:r>
            <a:r>
              <a:rPr sz="1800" b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auto authenticate/authorize</a:t>
            </a:r>
            <a:r>
              <a:rPr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user </a:t>
            </a:r>
            <a:endParaRPr sz="180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Alternative </a:t>
            </a:r>
            <a:r>
              <a:rPr sz="1800" b="1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IMEI based OTH</a:t>
            </a:r>
            <a:r>
              <a:rPr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methodology for button phone uses </a:t>
            </a:r>
            <a:endParaRPr sz="180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>
                <a:solidFill>
                  <a:srgbClr val="000000"/>
                </a:solidFill>
                <a:ea typeface="Wingdings" panose="05000000000000000000"/>
                <a:cs typeface="Calibri" panose="020F0502020204030204" pitchFamily="34" charset="0"/>
              </a:rPr>
              <a:t> </a:t>
            </a:r>
            <a:r>
              <a:rPr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Capability to work </a:t>
            </a:r>
            <a:r>
              <a:rPr lang="en-US"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efficiently </a:t>
            </a:r>
            <a:r>
              <a:rPr sz="180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without internet even in low network zones</a:t>
            </a:r>
            <a:endParaRPr sz="180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43955" y="3891915"/>
            <a:ext cx="5513070" cy="203009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Unique Value Propositions (UVP)</a:t>
            </a:r>
            <a:r>
              <a:rPr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 </a:t>
            </a:r>
            <a:endParaRPr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 b="1">
                <a:solidFill>
                  <a:srgbClr val="000000"/>
                </a:solidFill>
                <a:cs typeface="Calibri" panose="020F0502020204030204" pitchFamily="34" charset="0"/>
              </a:rPr>
              <a:t>Dynamic prompt Stamp</a:t>
            </a:r>
            <a:r>
              <a:rPr sz="1800">
                <a:solidFill>
                  <a:srgbClr val="000000"/>
                </a:solidFill>
                <a:cs typeface="Calibri" panose="020F0502020204030204" pitchFamily="34" charset="0"/>
              </a:rPr>
              <a:t> for every Authentication</a:t>
            </a:r>
            <a:endParaRPr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>
                <a:solidFill>
                  <a:srgbClr val="000000"/>
                </a:solidFill>
                <a:cs typeface="Calibri" panose="020F0502020204030204" pitchFamily="34" charset="0"/>
              </a:rPr>
              <a:t>Authenication done in </a:t>
            </a:r>
            <a:r>
              <a:rPr sz="1800" b="1">
                <a:solidFill>
                  <a:srgbClr val="000000"/>
                </a:solidFill>
                <a:cs typeface="Calibri" panose="020F0502020204030204" pitchFamily="34" charset="0"/>
              </a:rPr>
              <a:t>less than a second</a:t>
            </a:r>
            <a:endParaRPr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>
                <a:solidFill>
                  <a:srgbClr val="000000"/>
                </a:solidFill>
                <a:cs typeface="Calibri" panose="020F0502020204030204" pitchFamily="34" charset="0"/>
              </a:rPr>
              <a:t>Functions with full efficiency even </a:t>
            </a:r>
            <a:r>
              <a:rPr sz="1800" b="1">
                <a:solidFill>
                  <a:srgbClr val="000000"/>
                </a:solidFill>
                <a:cs typeface="Calibri" panose="020F0502020204030204" pitchFamily="34" charset="0"/>
              </a:rPr>
              <a:t>without Internet</a:t>
            </a:r>
            <a:endParaRPr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 b="1">
                <a:solidFill>
                  <a:srgbClr val="000000"/>
                </a:solidFill>
                <a:cs typeface="Calibri" panose="020F0502020204030204" pitchFamily="34" charset="0"/>
              </a:rPr>
              <a:t>Quad Level</a:t>
            </a:r>
            <a:r>
              <a:rPr sz="1800">
                <a:solidFill>
                  <a:srgbClr val="000000"/>
                </a:solidFill>
                <a:cs typeface="Calibri" panose="020F0502020204030204" pitchFamily="34" charset="0"/>
              </a:rPr>
              <a:t> Custom </a:t>
            </a:r>
            <a:r>
              <a:rPr sz="1800" b="1">
                <a:solidFill>
                  <a:srgbClr val="000000"/>
                </a:solidFill>
                <a:cs typeface="Calibri" panose="020F0502020204030204" pitchFamily="34" charset="0"/>
              </a:rPr>
              <a:t>Encryption</a:t>
            </a:r>
            <a:r>
              <a:rPr sz="1800">
                <a:solidFill>
                  <a:srgbClr val="000000"/>
                </a:solidFill>
                <a:cs typeface="Calibri" panose="020F0502020204030204" pitchFamily="34" charset="0"/>
              </a:rPr>
              <a:t> Algorithm</a:t>
            </a:r>
            <a:endParaRPr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>
                <a:solidFill>
                  <a:srgbClr val="000000"/>
                </a:solidFill>
                <a:cs typeface="Calibri" panose="020F0502020204030204" pitchFamily="34" charset="0"/>
              </a:rPr>
              <a:t>Distinct API's enhance </a:t>
            </a:r>
            <a:r>
              <a:rPr sz="1800" b="1">
                <a:solidFill>
                  <a:srgbClr val="000000"/>
                </a:solidFill>
                <a:cs typeface="Calibri" panose="020F0502020204030204" pitchFamily="34" charset="0"/>
              </a:rPr>
              <a:t>Security standards</a:t>
            </a:r>
            <a:endParaRPr sz="1800" b="1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3955" y="1470660"/>
            <a:ext cx="5513070" cy="23069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Problem Resolution</a:t>
            </a:r>
            <a:r>
              <a:rPr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 </a:t>
            </a:r>
            <a:endParaRPr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 b="1">
                <a:solidFill>
                  <a:srgbClr val="000000"/>
                </a:solidFill>
                <a:cs typeface="Calibri" panose="020F0502020204030204" pitchFamily="34" charset="0"/>
              </a:rPr>
              <a:t>Multifactor authentication system</a:t>
            </a:r>
            <a:r>
              <a:rPr sz="1800">
                <a:solidFill>
                  <a:srgbClr val="000000"/>
                </a:solidFill>
                <a:cs typeface="Calibri" panose="020F0502020204030204" pitchFamily="34" charset="0"/>
              </a:rPr>
              <a:t> delivers seamless security, excelling even in the most challenging low network zones.</a:t>
            </a:r>
            <a:endParaRPr sz="18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sz="1800">
                <a:solidFill>
                  <a:srgbClr val="000000"/>
                </a:solidFill>
                <a:cs typeface="Calibri" panose="020F0502020204030204" pitchFamily="34" charset="0"/>
              </a:rPr>
              <a:t>Eliminates vulnerabilities of traditional 6-digit OTPs, offering unbreachable security that redefines industry standards.</a:t>
            </a:r>
            <a:endParaRPr sz="18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114415" y="1463040"/>
            <a:ext cx="5543550" cy="23526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114415" y="3908425"/>
            <a:ext cx="5543550" cy="21774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554355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565" y="252095"/>
            <a:ext cx="192976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CODESTRIX</a:t>
            </a:r>
            <a:endParaRPr lang="en-IN" dirty="0"/>
          </a:p>
        </p:txBody>
      </p:sp>
      <p:pic>
        <p:nvPicPr>
          <p:cNvPr id="27" name="image34.jpeg"/>
          <p:cNvPicPr>
            <a:picLocks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28285" y="1782445"/>
            <a:ext cx="5934710" cy="3461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9600" y="1591945"/>
            <a:ext cx="4067175" cy="426656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sz="1600" b="1"/>
              <a:t>Algorithm</a:t>
            </a:r>
            <a:r>
              <a:rPr sz="1600" b="1"/>
              <a:t> Development:</a:t>
            </a:r>
            <a:endParaRPr sz="1600"/>
          </a:p>
          <a:p>
            <a:r>
              <a:rPr sz="1600"/>
              <a:t>Next.js &amp; Express.js - Core technologies used for developing the OTH Algorithm.</a:t>
            </a:r>
            <a:endParaRPr sz="1600"/>
          </a:p>
          <a:p>
            <a:endParaRPr sz="1600"/>
          </a:p>
          <a:p>
            <a:r>
              <a:rPr sz="1600" b="1"/>
              <a:t>Mobile Application Development:</a:t>
            </a:r>
            <a:endParaRPr sz="1600"/>
          </a:p>
          <a:p>
            <a:r>
              <a:rPr lang="en-US" sz="1600"/>
              <a:t>Flutter</a:t>
            </a:r>
            <a:r>
              <a:rPr sz="1600"/>
              <a:t> - Framework used for building the mobile application, ensuring cross-platform compatibility.</a:t>
            </a:r>
            <a:endParaRPr sz="1600"/>
          </a:p>
          <a:p>
            <a:endParaRPr sz="1600"/>
          </a:p>
          <a:p>
            <a:r>
              <a:rPr sz="1600" b="1"/>
              <a:t>Encryption and Security:</a:t>
            </a:r>
            <a:endParaRPr sz="1600" b="1"/>
          </a:p>
          <a:p>
            <a:r>
              <a:rPr sz="1600"/>
              <a:t>Custom encryption algorithm</a:t>
            </a:r>
            <a:r>
              <a:rPr lang="en-US" sz="1600"/>
              <a:t> powered by 8 layer octa 512 bit encryption </a:t>
            </a:r>
            <a:r>
              <a:rPr sz="1600"/>
              <a:t>for secure data transmission and authentication.</a:t>
            </a:r>
            <a:endParaRPr sz="1600"/>
          </a:p>
          <a:p>
            <a:endParaRPr sz="1600"/>
          </a:p>
          <a:p>
            <a:r>
              <a:rPr sz="1600" b="1"/>
              <a:t>Cloud Services:</a:t>
            </a:r>
            <a:endParaRPr sz="1600"/>
          </a:p>
          <a:p>
            <a:r>
              <a:rPr sz="1600"/>
              <a:t>MySQL - Relational database management </a:t>
            </a:r>
            <a:endParaRPr sz="1600"/>
          </a:p>
          <a:p>
            <a:r>
              <a:rPr lang="en-US" sz="1600"/>
              <a:t>PHP - High responsive Rest APIs</a:t>
            </a:r>
            <a:endParaRPr lang="en-US" sz="1600"/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425831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76240" y="1270000"/>
            <a:ext cx="28879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PROCESS FLOW ARCHITECTURE</a:t>
            </a:r>
            <a:endParaRPr 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820285" y="5497830"/>
            <a:ext cx="6887210" cy="5880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368925" y="5490210"/>
            <a:ext cx="6180455" cy="50482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sz="1600" b="1"/>
              <a:t>Product Status</a:t>
            </a:r>
            <a:r>
              <a:rPr sz="1600" b="1"/>
              <a:t>:</a:t>
            </a:r>
            <a:r>
              <a:rPr lang="en-US" sz="1600" b="1"/>
              <a:t> </a:t>
            </a:r>
            <a:r>
              <a:rPr lang="en-US" sz="1600"/>
              <a:t>80% product built completed and further build is </a:t>
            </a:r>
            <a:r>
              <a:rPr sz="1600"/>
              <a:t>on progress. Testing and validation process are</a:t>
            </a:r>
            <a:r>
              <a:rPr lang="en-US" sz="1600"/>
              <a:t> </a:t>
            </a:r>
            <a:r>
              <a:rPr sz="1600"/>
              <a:t>next to be undergone</a:t>
            </a:r>
            <a:endParaRPr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128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1310640" y="2228853"/>
            <a:ext cx="9385300" cy="307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feasibility of the idea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algn="just">
              <a:buFont typeface="Arial" panose="020B0604020202020204" pitchFamily="34" charset="0"/>
              <a:buNone/>
              <a:defRPr/>
            </a:pPr>
            <a:r>
              <a:rPr lang="en-IN" dirty="0"/>
              <a:t>Technical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Financial, Market, </a:t>
            </a:r>
            <a:r>
              <a:rPr lang="en-IN" dirty="0"/>
              <a:t>Operational </a:t>
            </a:r>
            <a:endParaRPr lang="en-IN" dirty="0"/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risks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en-IN" dirty="0"/>
              <a:t>Technical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Financial, Market, </a:t>
            </a:r>
            <a:r>
              <a:rPr lang="en-IN" dirty="0"/>
              <a:t>Operational </a:t>
            </a:r>
            <a:endParaRPr lang="en-IN" dirty="0"/>
          </a:p>
          <a:p>
            <a:pPr lvl="1" algn="just"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for overcoming these challenges</a:t>
            </a:r>
            <a:b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</a:b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	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Methods, principle, Strategies, Algorithms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11582400" cy="2614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Potential impact on the target audience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lvl="1" indent="0" algn="l">
              <a:buNone/>
              <a:defRPr/>
            </a:pPr>
            <a:r>
              <a:rPr lang="en-IN" dirty="0"/>
              <a:t>Positive- Improvement , Economical, New Opportunities, </a:t>
            </a:r>
            <a:r>
              <a:rPr lang="en-IN" dirty="0" err="1"/>
              <a:t>socialbenefits</a:t>
            </a:r>
            <a:br>
              <a:rPr lang="en-IN" dirty="0"/>
            </a:br>
            <a:r>
              <a:rPr lang="en-IN" dirty="0"/>
              <a:t>negative- Cost, Technology Adoption Issues</a:t>
            </a:r>
            <a:endParaRPr lang="en-IN" dirty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 (social, economic, environmental, etc.)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- </a:t>
            </a:r>
            <a:r>
              <a:rPr lang="en-IN" dirty="0"/>
              <a:t>Improved Access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/>
              <a:t>Empowerment, Reduction</a:t>
            </a:r>
            <a:endParaRPr lang="en-IN" dirty="0"/>
          </a:p>
          <a:p>
            <a:pPr marL="457200" marR="0" lvl="1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– </a:t>
            </a:r>
            <a:r>
              <a:rPr lang="en-IN" dirty="0"/>
              <a:t>Productivity, Cost, Market </a:t>
            </a:r>
            <a:endParaRPr lang="en-IN" dirty="0"/>
          </a:p>
          <a:p>
            <a:pPr marL="457200" marR="0" lvl="1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 – </a:t>
            </a:r>
            <a:r>
              <a:rPr lang="en-IN" dirty="0"/>
              <a:t>Energy, Reduction, Waste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/ Links of the reference and research work</a:t>
            </a:r>
            <a:endParaRPr lang="en-US" sz="280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Elsevier , Science Direct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3411</Words>
  <Application>WPS Presentation</Application>
  <PresentationFormat>Widescreen</PresentationFormat>
  <Paragraphs>130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TradeGothic</vt:lpstr>
      <vt:lpstr>Arial</vt:lpstr>
      <vt:lpstr>Times New Roman</vt:lpstr>
      <vt:lpstr>Garamond</vt:lpstr>
      <vt:lpstr>Franklin Gothic Medium</vt:lpstr>
      <vt:lpstr>Times New Roman</vt:lpstr>
      <vt:lpstr>Wingdings</vt:lpstr>
      <vt:lpstr>Wingdings</vt:lpstr>
      <vt:lpstr>Calibri</vt:lpstr>
      <vt:lpstr>Microsoft YaHei</vt:lpstr>
      <vt:lpstr>Arial Unicode MS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演示文稿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Gamaliel Das</cp:lastModifiedBy>
  <cp:revision>149</cp:revision>
  <dcterms:created xsi:type="dcterms:W3CDTF">2013-12-12T18:46:00Z</dcterms:created>
  <dcterms:modified xsi:type="dcterms:W3CDTF">2024-08-28T20:07:06Z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F549C18D903C4E5EBEC3E7EB818338FD_12</vt:lpwstr>
  </property>
  <property fmtid="{D5CDD505-2E9C-101B-9397-08002B2CF9AE}" pid="3" name="KSOProductBuildVer">
    <vt:lpwstr>1033-12.2.0.18165</vt:lpwstr>
  </property>
</Properties>
</file>