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 id="2147483663" r:id="rId2"/>
  </p:sldMasterIdLst>
  <p:notesMasterIdLst>
    <p:notesMasterId r:id="rId8"/>
  </p:notesMasterIdLst>
  <p:sldIdLst>
    <p:sldId id="256" r:id="rId3"/>
    <p:sldId id="257" r:id="rId4"/>
    <p:sldId id="263" r:id="rId5"/>
    <p:sldId id="258" r:id="rId6"/>
    <p:sldId id="259" r:id="rId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i1sBDdHb2XsYteFNPHBFMUQvu/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106" y="1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4.xml"/><Relationship Id="rId24" Type="http://schemas.openxmlformats.org/officeDocument/2006/relationships/tableStyles" Target="tableStyles.xml"/><Relationship Id="rId5" Type="http://schemas.openxmlformats.org/officeDocument/2006/relationships/slide" Target="slides/slide3.xml"/><Relationship Id="rId23" Type="http://schemas.openxmlformats.org/officeDocument/2006/relationships/theme" Target="theme/theme1.xml"/><Relationship Id="rId4" Type="http://schemas.openxmlformats.org/officeDocument/2006/relationships/slide" Target="slides/slide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7" name="Google Shape;17;p7"/>
          <p:cNvGrpSpPr/>
          <p:nvPr/>
        </p:nvGrpSpPr>
        <p:grpSpPr>
          <a:xfrm>
            <a:off x="1" y="758752"/>
            <a:ext cx="6099248" cy="6099248"/>
            <a:chOff x="0" y="12289"/>
            <a:chExt cx="3550" cy="3551"/>
          </a:xfrm>
        </p:grpSpPr>
        <p:sp>
          <p:nvSpPr>
            <p:cNvPr id="18" name="Google Shape;18;p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2" name="Google Shape;22;p7"/>
          <p:cNvCxnSpPr/>
          <p:nvPr/>
        </p:nvCxnSpPr>
        <p:spPr>
          <a:xfrm>
            <a:off x="5839833" y="5784349"/>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41"/>
        <p:cNvGrpSpPr/>
        <p:nvPr/>
      </p:nvGrpSpPr>
      <p:grpSpPr>
        <a:xfrm>
          <a:off x="0" y="0"/>
          <a:ext cx="0" cy="0"/>
          <a:chOff x="0" y="0"/>
          <a:chExt cx="0" cy="0"/>
        </a:xfrm>
      </p:grpSpPr>
      <p:cxnSp>
        <p:nvCxnSpPr>
          <p:cNvPr id="142" name="Google Shape;142;p16"/>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6"/>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6"/>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6"/>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6"/>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6"/>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16"/>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16"/>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0" name="Google Shape;150;p16"/>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1" name="Google Shape;151;p16"/>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2" name="Google Shape;152;p16"/>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16"/>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16"/>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55" name="Google Shape;155;p16"/>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6"/>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7" name="Google Shape;157;p16"/>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8" name="Google Shape;158;p16"/>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9" name="Google Shape;159;p16"/>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0" name="Google Shape;160;p1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1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63"/>
        <p:cNvGrpSpPr/>
        <p:nvPr/>
      </p:nvGrpSpPr>
      <p:grpSpPr>
        <a:xfrm>
          <a:off x="0" y="0"/>
          <a:ext cx="0" cy="0"/>
          <a:chOff x="0" y="0"/>
          <a:chExt cx="0" cy="0"/>
        </a:xfrm>
      </p:grpSpPr>
      <p:grpSp>
        <p:nvGrpSpPr>
          <p:cNvPr id="164" name="Google Shape;164;p17"/>
          <p:cNvGrpSpPr/>
          <p:nvPr/>
        </p:nvGrpSpPr>
        <p:grpSpPr>
          <a:xfrm rot="5400000" flipH="1">
            <a:off x="0" y="3900132"/>
            <a:ext cx="2959226" cy="2959226"/>
            <a:chOff x="0" y="12289"/>
            <a:chExt cx="3550" cy="3551"/>
          </a:xfrm>
        </p:grpSpPr>
        <p:sp>
          <p:nvSpPr>
            <p:cNvPr id="165" name="Google Shape;165;p1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6" name="Google Shape;166;p1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7" name="Google Shape;167;p1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68" name="Google Shape;168;p1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69" name="Google Shape;169;p17"/>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0" name="Google Shape;170;p17"/>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1" name="Google Shape;171;p17"/>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17"/>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17"/>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74" name="Google Shape;174;p17"/>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1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1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1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78"/>
        <p:cNvGrpSpPr/>
        <p:nvPr/>
      </p:nvGrpSpPr>
      <p:grpSpPr>
        <a:xfrm>
          <a:off x="0" y="0"/>
          <a:ext cx="0" cy="0"/>
          <a:chOff x="0" y="0"/>
          <a:chExt cx="0" cy="0"/>
        </a:xfrm>
      </p:grpSpPr>
      <p:grpSp>
        <p:nvGrpSpPr>
          <p:cNvPr id="179" name="Google Shape;179;p18"/>
          <p:cNvGrpSpPr/>
          <p:nvPr/>
        </p:nvGrpSpPr>
        <p:grpSpPr>
          <a:xfrm rot="5400000" flipH="1">
            <a:off x="0" y="3900132"/>
            <a:ext cx="2959226" cy="2959226"/>
            <a:chOff x="0" y="12289"/>
            <a:chExt cx="3550" cy="3551"/>
          </a:xfrm>
        </p:grpSpPr>
        <p:sp>
          <p:nvSpPr>
            <p:cNvPr id="180" name="Google Shape;180;p1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83" name="Google Shape;183;p1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84" name="Google Shape;184;p1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8"/>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6" name="Google Shape;186;p18"/>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18"/>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8" name="Google Shape;188;p18"/>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9" name="Google Shape;189;p18"/>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90" name="Google Shape;190;p18"/>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91" name="Google Shape;191;p18"/>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8"/>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1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196"/>
        <p:cNvGrpSpPr/>
        <p:nvPr/>
      </p:nvGrpSpPr>
      <p:grpSpPr>
        <a:xfrm>
          <a:off x="0" y="0"/>
          <a:ext cx="0" cy="0"/>
          <a:chOff x="0" y="0"/>
          <a:chExt cx="0" cy="0"/>
        </a:xfrm>
      </p:grpSpPr>
      <p:sp>
        <p:nvSpPr>
          <p:cNvPr id="197" name="Google Shape;197;p19"/>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8" name="Google Shape;198;p19"/>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9" name="Google Shape;199;p19"/>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00" name="Google Shape;200;p19"/>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19"/>
          <p:cNvSpPr>
            <a:spLocks noGrp="1"/>
          </p:cNvSpPr>
          <p:nvPr>
            <p:ph type="pic" idx="3"/>
          </p:nvPr>
        </p:nvSpPr>
        <p:spPr>
          <a:xfrm>
            <a:off x="0" y="0"/>
            <a:ext cx="6096000" cy="6858000"/>
          </a:xfrm>
          <a:prstGeom prst="rect">
            <a:avLst/>
          </a:prstGeom>
          <a:noFill/>
          <a:ln>
            <a:noFill/>
          </a:ln>
        </p:spPr>
      </p:sp>
      <p:grpSp>
        <p:nvGrpSpPr>
          <p:cNvPr id="202" name="Google Shape;202;p19"/>
          <p:cNvGrpSpPr/>
          <p:nvPr/>
        </p:nvGrpSpPr>
        <p:grpSpPr>
          <a:xfrm rot="10800000">
            <a:off x="8870040" y="0"/>
            <a:ext cx="3325208" cy="3325208"/>
            <a:chOff x="0" y="12289"/>
            <a:chExt cx="3550" cy="3551"/>
          </a:xfrm>
        </p:grpSpPr>
        <p:sp>
          <p:nvSpPr>
            <p:cNvPr id="203" name="Google Shape;203;p1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4" name="Google Shape;204;p1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5" name="Google Shape;205;p1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6AC72-6E83-C49C-E408-0AD3C4408C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011A917-585B-EFA0-EC30-88D976B63C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B72BA9F-47A9-DEA4-02E3-E7C65EDCE7F4}"/>
              </a:ext>
            </a:extLst>
          </p:cNvPr>
          <p:cNvSpPr>
            <a:spLocks noGrp="1"/>
          </p:cNvSpPr>
          <p:nvPr>
            <p:ph type="dt" sz="half" idx="10"/>
          </p:nvPr>
        </p:nvSpPr>
        <p:spPr/>
        <p:txBody>
          <a:bodyPr/>
          <a:lstStyle/>
          <a:p>
            <a:fld id="{ADB5743D-453C-40D5-B588-20C52F02BB38}" type="datetimeFigureOut">
              <a:rPr lang="en-IN" smtClean="0"/>
              <a:t>02-10-2023</a:t>
            </a:fld>
            <a:endParaRPr lang="en-IN"/>
          </a:p>
        </p:txBody>
      </p:sp>
      <p:sp>
        <p:nvSpPr>
          <p:cNvPr id="5" name="Footer Placeholder 4">
            <a:extLst>
              <a:ext uri="{FF2B5EF4-FFF2-40B4-BE49-F238E27FC236}">
                <a16:creationId xmlns:a16="http://schemas.microsoft.com/office/drawing/2014/main" id="{A68C2E08-B68B-9481-AB44-DD614F8B8E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2F2EDB-991F-90D8-76F9-D5861059D947}"/>
              </a:ext>
            </a:extLst>
          </p:cNvPr>
          <p:cNvSpPr>
            <a:spLocks noGrp="1"/>
          </p:cNvSpPr>
          <p:nvPr>
            <p:ph type="sldNum" sz="quarter" idx="12"/>
          </p:nvPr>
        </p:nvSpPr>
        <p:spPr/>
        <p:txBody>
          <a:bodyPr/>
          <a:lstStyle/>
          <a:p>
            <a:fld id="{D80D16D3-CE22-4437-9DBC-6C107138CFA2}" type="slidenum">
              <a:rPr lang="en-IN" smtClean="0"/>
              <a:t>‹#›</a:t>
            </a:fld>
            <a:endParaRPr lang="en-IN"/>
          </a:p>
        </p:txBody>
      </p:sp>
    </p:spTree>
    <p:extLst>
      <p:ext uri="{BB962C8B-B14F-4D97-AF65-F5344CB8AC3E}">
        <p14:creationId xmlns:p14="http://schemas.microsoft.com/office/powerpoint/2010/main" val="29014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4B116-C1F7-DD7F-7F5B-99327D2827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1257E62-C529-009E-3870-02BAEB38C6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3D94C0-FA47-10CB-D0BB-15F433C37975}"/>
              </a:ext>
            </a:extLst>
          </p:cNvPr>
          <p:cNvSpPr>
            <a:spLocks noGrp="1"/>
          </p:cNvSpPr>
          <p:nvPr>
            <p:ph type="dt" sz="half" idx="10"/>
          </p:nvPr>
        </p:nvSpPr>
        <p:spPr/>
        <p:txBody>
          <a:bodyPr/>
          <a:lstStyle/>
          <a:p>
            <a:fld id="{ADB5743D-453C-40D5-B588-20C52F02BB38}" type="datetimeFigureOut">
              <a:rPr lang="en-IN" smtClean="0"/>
              <a:t>02-10-2023</a:t>
            </a:fld>
            <a:endParaRPr lang="en-IN"/>
          </a:p>
        </p:txBody>
      </p:sp>
      <p:sp>
        <p:nvSpPr>
          <p:cNvPr id="5" name="Footer Placeholder 4">
            <a:extLst>
              <a:ext uri="{FF2B5EF4-FFF2-40B4-BE49-F238E27FC236}">
                <a16:creationId xmlns:a16="http://schemas.microsoft.com/office/drawing/2014/main" id="{CC06C2C1-5CC5-70EE-8426-ADBFA2F8CB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A39438-97F1-B3EF-5726-091C2D0B42DA}"/>
              </a:ext>
            </a:extLst>
          </p:cNvPr>
          <p:cNvSpPr>
            <a:spLocks noGrp="1"/>
          </p:cNvSpPr>
          <p:nvPr>
            <p:ph type="sldNum" sz="quarter" idx="12"/>
          </p:nvPr>
        </p:nvSpPr>
        <p:spPr/>
        <p:txBody>
          <a:bodyPr/>
          <a:lstStyle/>
          <a:p>
            <a:fld id="{D80D16D3-CE22-4437-9DBC-6C107138CFA2}" type="slidenum">
              <a:rPr lang="en-IN" smtClean="0"/>
              <a:t>‹#›</a:t>
            </a:fld>
            <a:endParaRPr lang="en-IN"/>
          </a:p>
        </p:txBody>
      </p:sp>
    </p:spTree>
    <p:extLst>
      <p:ext uri="{BB962C8B-B14F-4D97-AF65-F5344CB8AC3E}">
        <p14:creationId xmlns:p14="http://schemas.microsoft.com/office/powerpoint/2010/main" val="4988362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2D2CF-7EDD-136C-55D1-92C0D09164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8B7A28A-BB94-5B85-9F88-801D5BAEBF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7D928E-3E9A-7A9F-985E-A7B9F36878F9}"/>
              </a:ext>
            </a:extLst>
          </p:cNvPr>
          <p:cNvSpPr>
            <a:spLocks noGrp="1"/>
          </p:cNvSpPr>
          <p:nvPr>
            <p:ph type="dt" sz="half" idx="10"/>
          </p:nvPr>
        </p:nvSpPr>
        <p:spPr/>
        <p:txBody>
          <a:bodyPr/>
          <a:lstStyle/>
          <a:p>
            <a:fld id="{ADB5743D-453C-40D5-B588-20C52F02BB38}" type="datetimeFigureOut">
              <a:rPr lang="en-IN" smtClean="0"/>
              <a:t>02-10-2023</a:t>
            </a:fld>
            <a:endParaRPr lang="en-IN"/>
          </a:p>
        </p:txBody>
      </p:sp>
      <p:sp>
        <p:nvSpPr>
          <p:cNvPr id="5" name="Footer Placeholder 4">
            <a:extLst>
              <a:ext uri="{FF2B5EF4-FFF2-40B4-BE49-F238E27FC236}">
                <a16:creationId xmlns:a16="http://schemas.microsoft.com/office/drawing/2014/main" id="{907BF7FC-4790-5DF7-4D69-5FEA97E9C3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3787A1-2814-88F8-25E2-81A81D416F93}"/>
              </a:ext>
            </a:extLst>
          </p:cNvPr>
          <p:cNvSpPr>
            <a:spLocks noGrp="1"/>
          </p:cNvSpPr>
          <p:nvPr>
            <p:ph type="sldNum" sz="quarter" idx="12"/>
          </p:nvPr>
        </p:nvSpPr>
        <p:spPr/>
        <p:txBody>
          <a:bodyPr/>
          <a:lstStyle/>
          <a:p>
            <a:fld id="{D80D16D3-CE22-4437-9DBC-6C107138CFA2}" type="slidenum">
              <a:rPr lang="en-IN" smtClean="0"/>
              <a:t>‹#›</a:t>
            </a:fld>
            <a:endParaRPr lang="en-IN"/>
          </a:p>
        </p:txBody>
      </p:sp>
    </p:spTree>
    <p:extLst>
      <p:ext uri="{BB962C8B-B14F-4D97-AF65-F5344CB8AC3E}">
        <p14:creationId xmlns:p14="http://schemas.microsoft.com/office/powerpoint/2010/main" val="26645593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BD3EA-88C5-081C-F62A-0519135BCA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76BBA0-0E86-6E8B-8A39-F45FC43141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218F399-ED9F-8BF6-CB94-1976F63FB4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64D7E90-923F-9CDD-04E9-6D07598CBBA8}"/>
              </a:ext>
            </a:extLst>
          </p:cNvPr>
          <p:cNvSpPr>
            <a:spLocks noGrp="1"/>
          </p:cNvSpPr>
          <p:nvPr>
            <p:ph type="dt" sz="half" idx="10"/>
          </p:nvPr>
        </p:nvSpPr>
        <p:spPr/>
        <p:txBody>
          <a:bodyPr/>
          <a:lstStyle/>
          <a:p>
            <a:fld id="{ADB5743D-453C-40D5-B588-20C52F02BB38}" type="datetimeFigureOut">
              <a:rPr lang="en-IN" smtClean="0"/>
              <a:t>02-10-2023</a:t>
            </a:fld>
            <a:endParaRPr lang="en-IN"/>
          </a:p>
        </p:txBody>
      </p:sp>
      <p:sp>
        <p:nvSpPr>
          <p:cNvPr id="6" name="Footer Placeholder 5">
            <a:extLst>
              <a:ext uri="{FF2B5EF4-FFF2-40B4-BE49-F238E27FC236}">
                <a16:creationId xmlns:a16="http://schemas.microsoft.com/office/drawing/2014/main" id="{26B91AC9-CF02-DB60-86E9-461B774FDB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DA395C-D58C-9966-2834-A419908877AA}"/>
              </a:ext>
            </a:extLst>
          </p:cNvPr>
          <p:cNvSpPr>
            <a:spLocks noGrp="1"/>
          </p:cNvSpPr>
          <p:nvPr>
            <p:ph type="sldNum" sz="quarter" idx="12"/>
          </p:nvPr>
        </p:nvSpPr>
        <p:spPr/>
        <p:txBody>
          <a:bodyPr/>
          <a:lstStyle/>
          <a:p>
            <a:fld id="{D80D16D3-CE22-4437-9DBC-6C107138CFA2}" type="slidenum">
              <a:rPr lang="en-IN" smtClean="0"/>
              <a:t>‹#›</a:t>
            </a:fld>
            <a:endParaRPr lang="en-IN"/>
          </a:p>
        </p:txBody>
      </p:sp>
    </p:spTree>
    <p:extLst>
      <p:ext uri="{BB962C8B-B14F-4D97-AF65-F5344CB8AC3E}">
        <p14:creationId xmlns:p14="http://schemas.microsoft.com/office/powerpoint/2010/main" val="40299383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E98F5-DF84-8ABF-C7A2-DAF9DF3A818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F7E5956-BC8A-AB60-11B6-81E6C29067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D3FAE8-7E06-3F62-2129-447920081F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76FDE8B-2D09-31AA-3DB1-F939EBE366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90E07C-7F69-BF65-56E7-EA78A00AFE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03060D8-395A-0E58-857C-EE0F7B8C4DE5}"/>
              </a:ext>
            </a:extLst>
          </p:cNvPr>
          <p:cNvSpPr>
            <a:spLocks noGrp="1"/>
          </p:cNvSpPr>
          <p:nvPr>
            <p:ph type="dt" sz="half" idx="10"/>
          </p:nvPr>
        </p:nvSpPr>
        <p:spPr/>
        <p:txBody>
          <a:bodyPr/>
          <a:lstStyle/>
          <a:p>
            <a:fld id="{ADB5743D-453C-40D5-B588-20C52F02BB38}" type="datetimeFigureOut">
              <a:rPr lang="en-IN" smtClean="0"/>
              <a:t>02-10-2023</a:t>
            </a:fld>
            <a:endParaRPr lang="en-IN"/>
          </a:p>
        </p:txBody>
      </p:sp>
      <p:sp>
        <p:nvSpPr>
          <p:cNvPr id="8" name="Footer Placeholder 7">
            <a:extLst>
              <a:ext uri="{FF2B5EF4-FFF2-40B4-BE49-F238E27FC236}">
                <a16:creationId xmlns:a16="http://schemas.microsoft.com/office/drawing/2014/main" id="{DB8E2A33-A5BE-2525-77C2-D961B2C3C64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E7571CB-C92B-3385-AC57-26240CC91D91}"/>
              </a:ext>
            </a:extLst>
          </p:cNvPr>
          <p:cNvSpPr>
            <a:spLocks noGrp="1"/>
          </p:cNvSpPr>
          <p:nvPr>
            <p:ph type="sldNum" sz="quarter" idx="12"/>
          </p:nvPr>
        </p:nvSpPr>
        <p:spPr/>
        <p:txBody>
          <a:bodyPr/>
          <a:lstStyle/>
          <a:p>
            <a:fld id="{D80D16D3-CE22-4437-9DBC-6C107138CFA2}" type="slidenum">
              <a:rPr lang="en-IN" smtClean="0"/>
              <a:t>‹#›</a:t>
            </a:fld>
            <a:endParaRPr lang="en-IN"/>
          </a:p>
        </p:txBody>
      </p:sp>
    </p:spTree>
    <p:extLst>
      <p:ext uri="{BB962C8B-B14F-4D97-AF65-F5344CB8AC3E}">
        <p14:creationId xmlns:p14="http://schemas.microsoft.com/office/powerpoint/2010/main" val="27524453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607A0-CE8C-F305-CC18-004BCE4B4D7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4650CE1-8ACA-F3B8-8A67-9DFE8A47587B}"/>
              </a:ext>
            </a:extLst>
          </p:cNvPr>
          <p:cNvSpPr>
            <a:spLocks noGrp="1"/>
          </p:cNvSpPr>
          <p:nvPr>
            <p:ph type="dt" sz="half" idx="10"/>
          </p:nvPr>
        </p:nvSpPr>
        <p:spPr/>
        <p:txBody>
          <a:bodyPr/>
          <a:lstStyle/>
          <a:p>
            <a:fld id="{ADB5743D-453C-40D5-B588-20C52F02BB38}" type="datetimeFigureOut">
              <a:rPr lang="en-IN" smtClean="0"/>
              <a:t>02-10-2023</a:t>
            </a:fld>
            <a:endParaRPr lang="en-IN"/>
          </a:p>
        </p:txBody>
      </p:sp>
      <p:sp>
        <p:nvSpPr>
          <p:cNvPr id="4" name="Footer Placeholder 3">
            <a:extLst>
              <a:ext uri="{FF2B5EF4-FFF2-40B4-BE49-F238E27FC236}">
                <a16:creationId xmlns:a16="http://schemas.microsoft.com/office/drawing/2014/main" id="{E82C37E0-CA1B-DB9D-8269-079640B3ECE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DC0A832-4C4F-DB74-8A80-80E0C781B07D}"/>
              </a:ext>
            </a:extLst>
          </p:cNvPr>
          <p:cNvSpPr>
            <a:spLocks noGrp="1"/>
          </p:cNvSpPr>
          <p:nvPr>
            <p:ph type="sldNum" sz="quarter" idx="12"/>
          </p:nvPr>
        </p:nvSpPr>
        <p:spPr/>
        <p:txBody>
          <a:bodyPr/>
          <a:lstStyle/>
          <a:p>
            <a:fld id="{D80D16D3-CE22-4437-9DBC-6C107138CFA2}" type="slidenum">
              <a:rPr lang="en-IN" smtClean="0"/>
              <a:t>‹#›</a:t>
            </a:fld>
            <a:endParaRPr lang="en-IN"/>
          </a:p>
        </p:txBody>
      </p:sp>
    </p:spTree>
    <p:extLst>
      <p:ext uri="{BB962C8B-B14F-4D97-AF65-F5344CB8AC3E}">
        <p14:creationId xmlns:p14="http://schemas.microsoft.com/office/powerpoint/2010/main" val="1959565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grpSp>
        <p:nvGrpSpPr>
          <p:cNvPr id="24" name="Google Shape;24;p8"/>
          <p:cNvGrpSpPr/>
          <p:nvPr/>
        </p:nvGrpSpPr>
        <p:grpSpPr>
          <a:xfrm rot="5400000" flipH="1">
            <a:off x="0" y="3900132"/>
            <a:ext cx="2959226" cy="2959226"/>
            <a:chOff x="0" y="12289"/>
            <a:chExt cx="3550" cy="3551"/>
          </a:xfrm>
        </p:grpSpPr>
        <p:sp>
          <p:nvSpPr>
            <p:cNvPr id="25" name="Google Shape;25;p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6" name="Google Shape;26;p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7" name="Google Shape;27;p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0" name="Google Shape;30;p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E6130E-EE94-E4BC-0523-0D81E53E6ABF}"/>
              </a:ext>
            </a:extLst>
          </p:cNvPr>
          <p:cNvSpPr>
            <a:spLocks noGrp="1"/>
          </p:cNvSpPr>
          <p:nvPr>
            <p:ph type="dt" sz="half" idx="10"/>
          </p:nvPr>
        </p:nvSpPr>
        <p:spPr/>
        <p:txBody>
          <a:bodyPr/>
          <a:lstStyle/>
          <a:p>
            <a:fld id="{ADB5743D-453C-40D5-B588-20C52F02BB38}" type="datetimeFigureOut">
              <a:rPr lang="en-IN" smtClean="0"/>
              <a:t>02-10-2023</a:t>
            </a:fld>
            <a:endParaRPr lang="en-IN"/>
          </a:p>
        </p:txBody>
      </p:sp>
      <p:sp>
        <p:nvSpPr>
          <p:cNvPr id="3" name="Footer Placeholder 2">
            <a:extLst>
              <a:ext uri="{FF2B5EF4-FFF2-40B4-BE49-F238E27FC236}">
                <a16:creationId xmlns:a16="http://schemas.microsoft.com/office/drawing/2014/main" id="{D43E160E-0550-CA74-A0AF-9D5D720EEEB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9204DFC-C444-05AC-5BC3-58DA137E317D}"/>
              </a:ext>
            </a:extLst>
          </p:cNvPr>
          <p:cNvSpPr>
            <a:spLocks noGrp="1"/>
          </p:cNvSpPr>
          <p:nvPr>
            <p:ph type="sldNum" sz="quarter" idx="12"/>
          </p:nvPr>
        </p:nvSpPr>
        <p:spPr/>
        <p:txBody>
          <a:bodyPr/>
          <a:lstStyle/>
          <a:p>
            <a:fld id="{D80D16D3-CE22-4437-9DBC-6C107138CFA2}" type="slidenum">
              <a:rPr lang="en-IN" smtClean="0"/>
              <a:t>‹#›</a:t>
            </a:fld>
            <a:endParaRPr lang="en-IN"/>
          </a:p>
        </p:txBody>
      </p:sp>
    </p:spTree>
    <p:extLst>
      <p:ext uri="{BB962C8B-B14F-4D97-AF65-F5344CB8AC3E}">
        <p14:creationId xmlns:p14="http://schemas.microsoft.com/office/powerpoint/2010/main" val="25181297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82BA1-FCBF-811F-85C2-23D39A9A7B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7FCEF49-4808-44E0-3281-22808A294F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72F26CB-8E1D-D7DD-22D9-FF55EB8099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59E566-736C-D57B-6995-13C94992F5F7}"/>
              </a:ext>
            </a:extLst>
          </p:cNvPr>
          <p:cNvSpPr>
            <a:spLocks noGrp="1"/>
          </p:cNvSpPr>
          <p:nvPr>
            <p:ph type="dt" sz="half" idx="10"/>
          </p:nvPr>
        </p:nvSpPr>
        <p:spPr/>
        <p:txBody>
          <a:bodyPr/>
          <a:lstStyle/>
          <a:p>
            <a:fld id="{ADB5743D-453C-40D5-B588-20C52F02BB38}" type="datetimeFigureOut">
              <a:rPr lang="en-IN" smtClean="0"/>
              <a:t>02-10-2023</a:t>
            </a:fld>
            <a:endParaRPr lang="en-IN"/>
          </a:p>
        </p:txBody>
      </p:sp>
      <p:sp>
        <p:nvSpPr>
          <p:cNvPr id="6" name="Footer Placeholder 5">
            <a:extLst>
              <a:ext uri="{FF2B5EF4-FFF2-40B4-BE49-F238E27FC236}">
                <a16:creationId xmlns:a16="http://schemas.microsoft.com/office/drawing/2014/main" id="{807E2AA2-A2A8-1B6A-673D-D20FC3EA9E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FBC10C-0793-E1A8-F7E6-F105B96BCB18}"/>
              </a:ext>
            </a:extLst>
          </p:cNvPr>
          <p:cNvSpPr>
            <a:spLocks noGrp="1"/>
          </p:cNvSpPr>
          <p:nvPr>
            <p:ph type="sldNum" sz="quarter" idx="12"/>
          </p:nvPr>
        </p:nvSpPr>
        <p:spPr/>
        <p:txBody>
          <a:bodyPr/>
          <a:lstStyle/>
          <a:p>
            <a:fld id="{D80D16D3-CE22-4437-9DBC-6C107138CFA2}" type="slidenum">
              <a:rPr lang="en-IN" smtClean="0"/>
              <a:t>‹#›</a:t>
            </a:fld>
            <a:endParaRPr lang="en-IN"/>
          </a:p>
        </p:txBody>
      </p:sp>
    </p:spTree>
    <p:extLst>
      <p:ext uri="{BB962C8B-B14F-4D97-AF65-F5344CB8AC3E}">
        <p14:creationId xmlns:p14="http://schemas.microsoft.com/office/powerpoint/2010/main" val="24526934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2C82A-EF2C-EA92-01D3-50105577E4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0E04461-796F-30D9-763F-4BA4512F3B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FA2D1A2-821C-04DE-1440-0CEF07E983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D89602-4529-7DA0-C011-402E6C66C593}"/>
              </a:ext>
            </a:extLst>
          </p:cNvPr>
          <p:cNvSpPr>
            <a:spLocks noGrp="1"/>
          </p:cNvSpPr>
          <p:nvPr>
            <p:ph type="dt" sz="half" idx="10"/>
          </p:nvPr>
        </p:nvSpPr>
        <p:spPr/>
        <p:txBody>
          <a:bodyPr/>
          <a:lstStyle/>
          <a:p>
            <a:fld id="{ADB5743D-453C-40D5-B588-20C52F02BB38}" type="datetimeFigureOut">
              <a:rPr lang="en-IN" smtClean="0"/>
              <a:t>02-10-2023</a:t>
            </a:fld>
            <a:endParaRPr lang="en-IN"/>
          </a:p>
        </p:txBody>
      </p:sp>
      <p:sp>
        <p:nvSpPr>
          <p:cNvPr id="6" name="Footer Placeholder 5">
            <a:extLst>
              <a:ext uri="{FF2B5EF4-FFF2-40B4-BE49-F238E27FC236}">
                <a16:creationId xmlns:a16="http://schemas.microsoft.com/office/drawing/2014/main" id="{5D44EA80-388F-A59F-09A8-8E7092C423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91CF84-5732-BC8B-9131-E6B83D61D64A}"/>
              </a:ext>
            </a:extLst>
          </p:cNvPr>
          <p:cNvSpPr>
            <a:spLocks noGrp="1"/>
          </p:cNvSpPr>
          <p:nvPr>
            <p:ph type="sldNum" sz="quarter" idx="12"/>
          </p:nvPr>
        </p:nvSpPr>
        <p:spPr/>
        <p:txBody>
          <a:bodyPr/>
          <a:lstStyle/>
          <a:p>
            <a:fld id="{D80D16D3-CE22-4437-9DBC-6C107138CFA2}" type="slidenum">
              <a:rPr lang="en-IN" smtClean="0"/>
              <a:t>‹#›</a:t>
            </a:fld>
            <a:endParaRPr lang="en-IN"/>
          </a:p>
        </p:txBody>
      </p:sp>
    </p:spTree>
    <p:extLst>
      <p:ext uri="{BB962C8B-B14F-4D97-AF65-F5344CB8AC3E}">
        <p14:creationId xmlns:p14="http://schemas.microsoft.com/office/powerpoint/2010/main" val="994585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F3202-4CAB-35E5-F625-D62310A203A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18D5219-22A8-ABD4-4BB5-8B32B39F62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26F8B6-91C4-43EE-C9B9-2CA1DDA192C2}"/>
              </a:ext>
            </a:extLst>
          </p:cNvPr>
          <p:cNvSpPr>
            <a:spLocks noGrp="1"/>
          </p:cNvSpPr>
          <p:nvPr>
            <p:ph type="dt" sz="half" idx="10"/>
          </p:nvPr>
        </p:nvSpPr>
        <p:spPr/>
        <p:txBody>
          <a:bodyPr/>
          <a:lstStyle/>
          <a:p>
            <a:fld id="{ADB5743D-453C-40D5-B588-20C52F02BB38}" type="datetimeFigureOut">
              <a:rPr lang="en-IN" smtClean="0"/>
              <a:t>02-10-2023</a:t>
            </a:fld>
            <a:endParaRPr lang="en-IN"/>
          </a:p>
        </p:txBody>
      </p:sp>
      <p:sp>
        <p:nvSpPr>
          <p:cNvPr id="5" name="Footer Placeholder 4">
            <a:extLst>
              <a:ext uri="{FF2B5EF4-FFF2-40B4-BE49-F238E27FC236}">
                <a16:creationId xmlns:a16="http://schemas.microsoft.com/office/drawing/2014/main" id="{7F10A8F2-BF73-5B57-2368-E6D10C94B0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AB48AB-54F1-512E-D139-166281890E9C}"/>
              </a:ext>
            </a:extLst>
          </p:cNvPr>
          <p:cNvSpPr>
            <a:spLocks noGrp="1"/>
          </p:cNvSpPr>
          <p:nvPr>
            <p:ph type="sldNum" sz="quarter" idx="12"/>
          </p:nvPr>
        </p:nvSpPr>
        <p:spPr/>
        <p:txBody>
          <a:bodyPr/>
          <a:lstStyle/>
          <a:p>
            <a:fld id="{D80D16D3-CE22-4437-9DBC-6C107138CFA2}" type="slidenum">
              <a:rPr lang="en-IN" smtClean="0"/>
              <a:t>‹#›</a:t>
            </a:fld>
            <a:endParaRPr lang="en-IN"/>
          </a:p>
        </p:txBody>
      </p:sp>
    </p:spTree>
    <p:extLst>
      <p:ext uri="{BB962C8B-B14F-4D97-AF65-F5344CB8AC3E}">
        <p14:creationId xmlns:p14="http://schemas.microsoft.com/office/powerpoint/2010/main" val="23011801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E11B78-BF3D-25A2-DC8B-7DB2A50A20D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0312DC6-83E3-8856-1CC9-8DAA492C71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A84D53-00AE-EA0F-F9C5-0FFC2E990F7D}"/>
              </a:ext>
            </a:extLst>
          </p:cNvPr>
          <p:cNvSpPr>
            <a:spLocks noGrp="1"/>
          </p:cNvSpPr>
          <p:nvPr>
            <p:ph type="dt" sz="half" idx="10"/>
          </p:nvPr>
        </p:nvSpPr>
        <p:spPr/>
        <p:txBody>
          <a:bodyPr/>
          <a:lstStyle/>
          <a:p>
            <a:fld id="{ADB5743D-453C-40D5-B588-20C52F02BB38}" type="datetimeFigureOut">
              <a:rPr lang="en-IN" smtClean="0"/>
              <a:t>02-10-2023</a:t>
            </a:fld>
            <a:endParaRPr lang="en-IN"/>
          </a:p>
        </p:txBody>
      </p:sp>
      <p:sp>
        <p:nvSpPr>
          <p:cNvPr id="5" name="Footer Placeholder 4">
            <a:extLst>
              <a:ext uri="{FF2B5EF4-FFF2-40B4-BE49-F238E27FC236}">
                <a16:creationId xmlns:a16="http://schemas.microsoft.com/office/drawing/2014/main" id="{65B6384F-5906-A757-6E19-842F00E0B8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5CDEB8-E58C-2C22-84BF-938479EC7E64}"/>
              </a:ext>
            </a:extLst>
          </p:cNvPr>
          <p:cNvSpPr>
            <a:spLocks noGrp="1"/>
          </p:cNvSpPr>
          <p:nvPr>
            <p:ph type="sldNum" sz="quarter" idx="12"/>
          </p:nvPr>
        </p:nvSpPr>
        <p:spPr/>
        <p:txBody>
          <a:bodyPr/>
          <a:lstStyle/>
          <a:p>
            <a:fld id="{D80D16D3-CE22-4437-9DBC-6C107138CFA2}" type="slidenum">
              <a:rPr lang="en-IN" smtClean="0"/>
              <a:t>‹#›</a:t>
            </a:fld>
            <a:endParaRPr lang="en-IN"/>
          </a:p>
        </p:txBody>
      </p:sp>
    </p:spTree>
    <p:extLst>
      <p:ext uri="{BB962C8B-B14F-4D97-AF65-F5344CB8AC3E}">
        <p14:creationId xmlns:p14="http://schemas.microsoft.com/office/powerpoint/2010/main" val="3083609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7" name="Google Shape;37;p9"/>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39" name="Google Shape;39;p9"/>
          <p:cNvGrpSpPr/>
          <p:nvPr/>
        </p:nvGrpSpPr>
        <p:grpSpPr>
          <a:xfrm rot="10800000">
            <a:off x="8870040" y="0"/>
            <a:ext cx="3325208" cy="3325208"/>
            <a:chOff x="0" y="12289"/>
            <a:chExt cx="3550" cy="3551"/>
          </a:xfrm>
        </p:grpSpPr>
        <p:sp>
          <p:nvSpPr>
            <p:cNvPr id="40" name="Google Shape;4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1" name="Google Shape;4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2" name="Google Shape;4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5"/>
        <p:cNvGrpSpPr/>
        <p:nvPr/>
      </p:nvGrpSpPr>
      <p:grpSpPr>
        <a:xfrm>
          <a:off x="0" y="0"/>
          <a:ext cx="0" cy="0"/>
          <a:chOff x="0" y="0"/>
          <a:chExt cx="0" cy="0"/>
        </a:xfrm>
      </p:grpSpPr>
      <p:grpSp>
        <p:nvGrpSpPr>
          <p:cNvPr id="56" name="Google Shape;56;p10"/>
          <p:cNvGrpSpPr/>
          <p:nvPr/>
        </p:nvGrpSpPr>
        <p:grpSpPr>
          <a:xfrm>
            <a:off x="6362700" y="0"/>
            <a:ext cx="5829298" cy="3235602"/>
            <a:chOff x="5612972" y="1"/>
            <a:chExt cx="6615961" cy="3672246"/>
          </a:xfrm>
        </p:grpSpPr>
        <p:sp>
          <p:nvSpPr>
            <p:cNvPr id="57" name="Google Shape;57;p10"/>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8" name="Google Shape;58;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9" name="Google Shape;59;p10"/>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0" name="Google Shape;60;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1" name="Google Shape;61;p10"/>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62" name="Google Shape;62;p10"/>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63" name="Google Shape;63;p10"/>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10"/>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5" name="Google Shape;65;p10"/>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6" name="Google Shape;66;p10"/>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10"/>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8" name="Google Shape;68;p10"/>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9" name="Google Shape;69;p10"/>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10"/>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10"/>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2" name="Google Shape;72;p10"/>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10"/>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10"/>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5" name="Google Shape;75;p10"/>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6" name="Google Shape;76;p10"/>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10"/>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81"/>
        <p:cNvGrpSpPr/>
        <p:nvPr/>
      </p:nvGrpSpPr>
      <p:grpSpPr>
        <a:xfrm>
          <a:off x="0" y="0"/>
          <a:ext cx="0" cy="0"/>
          <a:chOff x="0" y="0"/>
          <a:chExt cx="0" cy="0"/>
        </a:xfrm>
      </p:grpSpPr>
      <p:sp>
        <p:nvSpPr>
          <p:cNvPr id="82" name="Google Shape;82;p11"/>
          <p:cNvSpPr>
            <a:spLocks noGrp="1"/>
          </p:cNvSpPr>
          <p:nvPr>
            <p:ph type="pic" idx="2"/>
          </p:nvPr>
        </p:nvSpPr>
        <p:spPr>
          <a:xfrm>
            <a:off x="0" y="0"/>
            <a:ext cx="12191998" cy="6858000"/>
          </a:xfrm>
          <a:prstGeom prst="rect">
            <a:avLst/>
          </a:prstGeom>
          <a:solidFill>
            <a:schemeClr val="accent2"/>
          </a:solidFill>
          <a:ln>
            <a:noFill/>
          </a:ln>
        </p:spPr>
      </p:sp>
      <p:sp>
        <p:nvSpPr>
          <p:cNvPr id="83" name="Google Shape;83;p11"/>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84" name="Google Shape;84;p11"/>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85" name="Google Shape;85;p11"/>
          <p:cNvGrpSpPr/>
          <p:nvPr/>
        </p:nvGrpSpPr>
        <p:grpSpPr>
          <a:xfrm rot="10800000">
            <a:off x="9509760" y="-3"/>
            <a:ext cx="2682238" cy="2682238"/>
            <a:chOff x="0" y="12289"/>
            <a:chExt cx="3550" cy="3551"/>
          </a:xfrm>
        </p:grpSpPr>
        <p:sp>
          <p:nvSpPr>
            <p:cNvPr id="86" name="Google Shape;86;p11"/>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7" name="Google Shape;87;p11"/>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8" name="Google Shape;88;p11"/>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89"/>
        <p:cNvGrpSpPr/>
        <p:nvPr/>
      </p:nvGrpSpPr>
      <p:grpSpPr>
        <a:xfrm>
          <a:off x="0" y="0"/>
          <a:ext cx="0" cy="0"/>
          <a:chOff x="0" y="0"/>
          <a:chExt cx="0" cy="0"/>
        </a:xfrm>
      </p:grpSpPr>
      <p:sp>
        <p:nvSpPr>
          <p:cNvPr id="90" name="Google Shape;90;p12"/>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964022" y="2476500"/>
            <a:ext cx="7132320" cy="3289971"/>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1"/>
              </a:buClr>
              <a:buSzPts val="2800"/>
              <a:buFont typeface="Libre Franklin"/>
              <a:buNone/>
              <a:defRPr sz="2800" b="0" i="0">
                <a:solidFill>
                  <a:schemeClr val="dk1"/>
                </a:solidFill>
                <a:latin typeface="Libre Franklin"/>
                <a:ea typeface="Libre Franklin"/>
                <a:cs typeface="Libre Franklin"/>
                <a:sym typeface="Libre Frankli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p:nvPr/>
        </p:nvSpPr>
        <p:spPr>
          <a:xfrm>
            <a:off x="699948" y="548291"/>
            <a:ext cx="1589372"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0" b="1">
                <a:solidFill>
                  <a:schemeClr val="dk1"/>
                </a:solidFill>
                <a:latin typeface="Libre Franklin"/>
                <a:ea typeface="Libre Franklin"/>
                <a:cs typeface="Libre Franklin"/>
                <a:sym typeface="Libre Franklin"/>
              </a:rPr>
              <a:t>“</a:t>
            </a:r>
            <a:endParaRPr/>
          </a:p>
        </p:txBody>
      </p:sp>
      <p:grpSp>
        <p:nvGrpSpPr>
          <p:cNvPr id="103" name="Google Shape;103;p14"/>
          <p:cNvGrpSpPr/>
          <p:nvPr/>
        </p:nvGrpSpPr>
        <p:grpSpPr>
          <a:xfrm>
            <a:off x="6362700" y="0"/>
            <a:ext cx="5829298" cy="3235602"/>
            <a:chOff x="5612972" y="1"/>
            <a:chExt cx="6615961" cy="3672246"/>
          </a:xfrm>
        </p:grpSpPr>
        <p:sp>
          <p:nvSpPr>
            <p:cNvPr id="104" name="Google Shape;104;p14"/>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5" name="Google Shape;105;p14"/>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6" name="Google Shape;106;p14"/>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7" name="Google Shape;107;p14"/>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8" name="Google Shape;108;p14"/>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grpSp>
        <p:nvGrpSpPr>
          <p:cNvPr id="109" name="Google Shape;109;p14"/>
          <p:cNvGrpSpPr/>
          <p:nvPr/>
        </p:nvGrpSpPr>
        <p:grpSpPr>
          <a:xfrm rot="5400000" flipH="1">
            <a:off x="0" y="3900132"/>
            <a:ext cx="2959226" cy="2959226"/>
            <a:chOff x="0" y="12289"/>
            <a:chExt cx="3550" cy="3551"/>
          </a:xfrm>
        </p:grpSpPr>
        <p:sp>
          <p:nvSpPr>
            <p:cNvPr id="110" name="Google Shape;110;p1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1" name="Google Shape;111;p1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2" name="Google Shape;112;p1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13"/>
        <p:cNvGrpSpPr/>
        <p:nvPr/>
      </p:nvGrpSpPr>
      <p:grpSpPr>
        <a:xfrm>
          <a:off x="0" y="0"/>
          <a:ext cx="0" cy="0"/>
          <a:chOff x="0" y="0"/>
          <a:chExt cx="0" cy="0"/>
        </a:xfrm>
      </p:grpSpPr>
      <p:grpSp>
        <p:nvGrpSpPr>
          <p:cNvPr id="114" name="Google Shape;114;p15"/>
          <p:cNvGrpSpPr/>
          <p:nvPr/>
        </p:nvGrpSpPr>
        <p:grpSpPr>
          <a:xfrm rot="5400000" flipH="1">
            <a:off x="0" y="3900132"/>
            <a:ext cx="2959226" cy="2959226"/>
            <a:chOff x="0" y="12289"/>
            <a:chExt cx="3550" cy="3551"/>
          </a:xfrm>
        </p:grpSpPr>
        <p:sp>
          <p:nvSpPr>
            <p:cNvPr id="115" name="Google Shape;115;p1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6" name="Google Shape;116;p1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7" name="Google Shape;117;p1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18" name="Google Shape;118;p15"/>
          <p:cNvSpPr>
            <a:spLocks noGrp="1"/>
          </p:cNvSpPr>
          <p:nvPr>
            <p:ph type="pic" idx="2"/>
          </p:nvPr>
        </p:nvSpPr>
        <p:spPr>
          <a:xfrm>
            <a:off x="954268" y="2572883"/>
            <a:ext cx="2118245" cy="2037217"/>
          </a:xfrm>
          <a:prstGeom prst="rect">
            <a:avLst/>
          </a:prstGeom>
          <a:noFill/>
          <a:ln>
            <a:noFill/>
          </a:ln>
        </p:spPr>
      </p:sp>
      <p:sp>
        <p:nvSpPr>
          <p:cNvPr id="119" name="Google Shape;119;p15"/>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20" name="Google Shape;120;p15"/>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15"/>
          <p:cNvSpPr>
            <a:spLocks noGrp="1"/>
          </p:cNvSpPr>
          <p:nvPr>
            <p:ph type="pic" idx="3"/>
          </p:nvPr>
        </p:nvSpPr>
        <p:spPr>
          <a:xfrm>
            <a:off x="3658280" y="2572883"/>
            <a:ext cx="2118245" cy="2037217"/>
          </a:xfrm>
          <a:prstGeom prst="rect">
            <a:avLst/>
          </a:prstGeom>
          <a:noFill/>
          <a:ln>
            <a:noFill/>
          </a:ln>
        </p:spPr>
      </p:sp>
      <p:sp>
        <p:nvSpPr>
          <p:cNvPr id="122" name="Google Shape;122;p15"/>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15"/>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15"/>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15"/>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15"/>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15"/>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15"/>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15"/>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30" name="Google Shape;130;p15"/>
          <p:cNvGrpSpPr/>
          <p:nvPr/>
        </p:nvGrpSpPr>
        <p:grpSpPr>
          <a:xfrm>
            <a:off x="6362700" y="0"/>
            <a:ext cx="5829298" cy="3235602"/>
            <a:chOff x="5612972" y="1"/>
            <a:chExt cx="6615961" cy="3672246"/>
          </a:xfrm>
        </p:grpSpPr>
        <p:sp>
          <p:nvSpPr>
            <p:cNvPr id="131" name="Google Shape;131;p1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2" name="Google Shape;132;p1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3" name="Google Shape;133;p1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4" name="Google Shape;134;p1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5" name="Google Shape;135;p1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36" name="Google Shape;136;p15"/>
          <p:cNvSpPr>
            <a:spLocks noGrp="1"/>
          </p:cNvSpPr>
          <p:nvPr>
            <p:ph type="pic" idx="14"/>
          </p:nvPr>
        </p:nvSpPr>
        <p:spPr>
          <a:xfrm>
            <a:off x="6362292" y="2572883"/>
            <a:ext cx="2118245" cy="2037217"/>
          </a:xfrm>
          <a:prstGeom prst="rect">
            <a:avLst/>
          </a:prstGeom>
          <a:noFill/>
          <a:ln>
            <a:noFill/>
          </a:ln>
        </p:spPr>
      </p:sp>
      <p:sp>
        <p:nvSpPr>
          <p:cNvPr id="137" name="Google Shape;137;p15"/>
          <p:cNvSpPr>
            <a:spLocks noGrp="1"/>
          </p:cNvSpPr>
          <p:nvPr>
            <p:ph type="pic" idx="15"/>
          </p:nvPr>
        </p:nvSpPr>
        <p:spPr>
          <a:xfrm>
            <a:off x="9112023" y="2572883"/>
            <a:ext cx="2118245" cy="2037217"/>
          </a:xfrm>
          <a:prstGeom prst="rect">
            <a:avLst/>
          </a:prstGeom>
          <a:noFill/>
          <a:ln>
            <a:noFill/>
          </a:ln>
        </p:spPr>
      </p:sp>
      <p:sp>
        <p:nvSpPr>
          <p:cNvPr id="138" name="Google Shape;138;p1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6"/>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2" name="Google Shape;12;p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spcBef>
                <a:spcPts val="0"/>
              </a:spcBef>
              <a:buNone/>
              <a:defRPr sz="1100" b="0" i="0" u="none" strike="noStrike" cap="none">
                <a:solidFill>
                  <a:schemeClr val="dk1"/>
                </a:solidFill>
                <a:latin typeface="Libre Franklin"/>
                <a:ea typeface="Libre Franklin"/>
                <a:cs typeface="Libre Franklin"/>
                <a:sym typeface="Libre Franklin"/>
              </a:defRPr>
            </a:lvl1pPr>
            <a:lvl2pPr marL="0" marR="0" lvl="1" indent="0" algn="l" rtl="0">
              <a:spcBef>
                <a:spcPts val="0"/>
              </a:spcBef>
              <a:buNone/>
              <a:defRPr sz="1100" b="0" i="0" u="none" strike="noStrike" cap="none">
                <a:solidFill>
                  <a:schemeClr val="dk1"/>
                </a:solidFill>
                <a:latin typeface="Libre Franklin"/>
                <a:ea typeface="Libre Franklin"/>
                <a:cs typeface="Libre Franklin"/>
                <a:sym typeface="Libre Franklin"/>
              </a:defRPr>
            </a:lvl2pPr>
            <a:lvl3pPr marL="0" marR="0" lvl="2" indent="0" algn="l" rtl="0">
              <a:spcBef>
                <a:spcPts val="0"/>
              </a:spcBef>
              <a:buNone/>
              <a:defRPr sz="1100" b="0" i="0" u="none" strike="noStrike" cap="none">
                <a:solidFill>
                  <a:schemeClr val="dk1"/>
                </a:solidFill>
                <a:latin typeface="Libre Franklin"/>
                <a:ea typeface="Libre Franklin"/>
                <a:cs typeface="Libre Franklin"/>
                <a:sym typeface="Libre Franklin"/>
              </a:defRPr>
            </a:lvl3pPr>
            <a:lvl4pPr marL="0" marR="0" lvl="3" indent="0" algn="l" rtl="0">
              <a:spcBef>
                <a:spcPts val="0"/>
              </a:spcBef>
              <a:buNone/>
              <a:defRPr sz="1100" b="0" i="0" u="none" strike="noStrike" cap="none">
                <a:solidFill>
                  <a:schemeClr val="dk1"/>
                </a:solidFill>
                <a:latin typeface="Libre Franklin"/>
                <a:ea typeface="Libre Franklin"/>
                <a:cs typeface="Libre Franklin"/>
                <a:sym typeface="Libre Franklin"/>
              </a:defRPr>
            </a:lvl4pPr>
            <a:lvl5pPr marL="0" marR="0" lvl="4" indent="0" algn="l" rtl="0">
              <a:spcBef>
                <a:spcPts val="0"/>
              </a:spcBef>
              <a:buNone/>
              <a:defRPr sz="1100" b="0" i="0" u="none" strike="noStrike" cap="none">
                <a:solidFill>
                  <a:schemeClr val="dk1"/>
                </a:solidFill>
                <a:latin typeface="Libre Franklin"/>
                <a:ea typeface="Libre Franklin"/>
                <a:cs typeface="Libre Franklin"/>
                <a:sym typeface="Libre Franklin"/>
              </a:defRPr>
            </a:lvl5pPr>
            <a:lvl6pPr marL="0" marR="0" lvl="5" indent="0" algn="l" rtl="0">
              <a:spcBef>
                <a:spcPts val="0"/>
              </a:spcBef>
              <a:buNone/>
              <a:defRPr sz="1100" b="0" i="0" u="none" strike="noStrike" cap="none">
                <a:solidFill>
                  <a:schemeClr val="dk1"/>
                </a:solidFill>
                <a:latin typeface="Libre Franklin"/>
                <a:ea typeface="Libre Franklin"/>
                <a:cs typeface="Libre Franklin"/>
                <a:sym typeface="Libre Franklin"/>
              </a:defRPr>
            </a:lvl6pPr>
            <a:lvl7pPr marL="0" marR="0" lvl="6" indent="0" algn="l" rtl="0">
              <a:spcBef>
                <a:spcPts val="0"/>
              </a:spcBef>
              <a:buNone/>
              <a:defRPr sz="1100" b="0" i="0" u="none" strike="noStrike" cap="none">
                <a:solidFill>
                  <a:schemeClr val="dk1"/>
                </a:solidFill>
                <a:latin typeface="Libre Franklin"/>
                <a:ea typeface="Libre Franklin"/>
                <a:cs typeface="Libre Franklin"/>
                <a:sym typeface="Libre Franklin"/>
              </a:defRPr>
            </a:lvl7pPr>
            <a:lvl8pPr marL="0" marR="0" lvl="7" indent="0" algn="l" rtl="0">
              <a:spcBef>
                <a:spcPts val="0"/>
              </a:spcBef>
              <a:buNone/>
              <a:defRPr sz="1100" b="0" i="0" u="none" strike="noStrike" cap="none">
                <a:solidFill>
                  <a:schemeClr val="dk1"/>
                </a:solidFill>
                <a:latin typeface="Libre Franklin"/>
                <a:ea typeface="Libre Franklin"/>
                <a:cs typeface="Libre Franklin"/>
                <a:sym typeface="Libre Franklin"/>
              </a:defRPr>
            </a:lvl8pPr>
            <a:lvl9pPr marL="0" marR="0" lvl="8" indent="0" algn="l" rtl="0">
              <a:spcBef>
                <a:spcPts val="0"/>
              </a:spcBef>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EE37E1-7119-DAC7-E06C-AA577AECDD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C24268-6284-5D8C-461B-C982B3469F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D6646D-7E0F-E109-03ED-AC30986575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B5743D-453C-40D5-B588-20C52F02BB38}" type="datetimeFigureOut">
              <a:rPr lang="en-IN" smtClean="0"/>
              <a:t>02-10-2023</a:t>
            </a:fld>
            <a:endParaRPr lang="en-IN"/>
          </a:p>
        </p:txBody>
      </p:sp>
      <p:sp>
        <p:nvSpPr>
          <p:cNvPr id="5" name="Footer Placeholder 4">
            <a:extLst>
              <a:ext uri="{FF2B5EF4-FFF2-40B4-BE49-F238E27FC236}">
                <a16:creationId xmlns:a16="http://schemas.microsoft.com/office/drawing/2014/main" id="{F3522A18-9ACB-346D-ADEB-41E7818A48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AD33F32-6E8A-EEA2-3B6D-9A38E081A7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0D16D3-CE22-4437-9DBC-6C107138CFA2}" type="slidenum">
              <a:rPr lang="en-IN" smtClean="0"/>
              <a:t>‹#›</a:t>
            </a:fld>
            <a:endParaRPr lang="en-IN"/>
          </a:p>
        </p:txBody>
      </p:sp>
    </p:spTree>
    <p:extLst>
      <p:ext uri="{BB962C8B-B14F-4D97-AF65-F5344CB8AC3E}">
        <p14:creationId xmlns:p14="http://schemas.microsoft.com/office/powerpoint/2010/main" val="134416465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vgcoet.ac.i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file:///C:\Users\sudba\Downloads\speech-recognition-system.jpg" TargetMode="Externa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1.xml"/><Relationship Id="rId6" Type="http://schemas.openxmlformats.org/officeDocument/2006/relationships/image" Target="../media/image7.png"/><Relationship Id="rId5" Type="http://schemas.openxmlformats.org/officeDocument/2006/relationships/image" Target="../media/image6.svg"/><Relationship Id="rId10" Type="http://schemas.openxmlformats.org/officeDocument/2006/relationships/image" Target="../media/image11.sv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5250254" y="148172"/>
            <a:ext cx="6461759" cy="115168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3600" b="1" dirty="0"/>
              <a:t>Team Details and Problem Statement</a:t>
            </a:r>
            <a:endParaRPr dirty="0"/>
          </a:p>
        </p:txBody>
      </p:sp>
      <p:sp>
        <p:nvSpPr>
          <p:cNvPr id="211" name="Google Shape;211;p1"/>
          <p:cNvSpPr txBox="1">
            <a:spLocks noGrp="1"/>
          </p:cNvSpPr>
          <p:nvPr>
            <p:ph type="body" idx="1"/>
          </p:nvPr>
        </p:nvSpPr>
        <p:spPr>
          <a:xfrm>
            <a:off x="5344160" y="1738181"/>
            <a:ext cx="6576085" cy="6024059"/>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1800"/>
              <a:buNone/>
            </a:pPr>
            <a:r>
              <a:rPr lang="en-US" sz="1600" dirty="0">
                <a:latin typeface="Franklin Gothic"/>
                <a:ea typeface="Franklin Gothic"/>
                <a:cs typeface="Franklin Gothic"/>
                <a:sym typeface="Franklin Gothic"/>
              </a:rPr>
              <a:t>Organization Name : </a:t>
            </a:r>
            <a:r>
              <a:rPr lang="en-IN" sz="1600" b="0" i="0" dirty="0">
                <a:solidFill>
                  <a:srgbClr val="212529"/>
                </a:solidFill>
                <a:effectLst/>
                <a:latin typeface="Franklin Gothic" panose="020B0604020202020204" charset="0"/>
              </a:rPr>
              <a:t>National Technical Research Organisation,(NTRO)</a:t>
            </a:r>
            <a:endParaRPr sz="1600" dirty="0">
              <a:latin typeface="Franklin Gothic" panose="020B0604020202020204" charset="0"/>
            </a:endParaRPr>
          </a:p>
          <a:p>
            <a:pPr marL="0" lvl="0" indent="0" algn="l" rtl="0">
              <a:lnSpc>
                <a:spcPct val="90000"/>
              </a:lnSpc>
              <a:spcBef>
                <a:spcPts val="1000"/>
              </a:spcBef>
              <a:spcAft>
                <a:spcPts val="0"/>
              </a:spcAft>
              <a:buClr>
                <a:schemeClr val="lt2"/>
              </a:buClr>
              <a:buSzPts val="1800"/>
              <a:buNone/>
            </a:pPr>
            <a:r>
              <a:rPr lang="en-US" sz="1600" dirty="0">
                <a:latin typeface="Franklin Gothic"/>
                <a:ea typeface="Franklin Gothic"/>
                <a:cs typeface="Franklin Gothic"/>
                <a:sym typeface="Franklin Gothic"/>
              </a:rPr>
              <a:t>PS Code: </a:t>
            </a:r>
            <a:r>
              <a:rPr lang="en-US" sz="1600" dirty="0">
                <a:solidFill>
                  <a:schemeClr val="tx1"/>
                </a:solidFill>
                <a:latin typeface="Franklin Gothic"/>
                <a:ea typeface="Franklin Gothic"/>
                <a:cs typeface="Franklin Gothic"/>
                <a:sym typeface="Franklin Gothic"/>
              </a:rPr>
              <a:t>SIH1456</a:t>
            </a:r>
            <a:endParaRPr sz="1600" dirty="0">
              <a:solidFill>
                <a:schemeClr val="tx1"/>
              </a:solidFill>
            </a:endParaRPr>
          </a:p>
          <a:p>
            <a:pPr marL="0" lvl="0" indent="0" algn="l" rtl="0">
              <a:lnSpc>
                <a:spcPct val="90000"/>
              </a:lnSpc>
              <a:spcBef>
                <a:spcPts val="1000"/>
              </a:spcBef>
              <a:spcAft>
                <a:spcPts val="0"/>
              </a:spcAft>
              <a:buClr>
                <a:schemeClr val="lt2"/>
              </a:buClr>
              <a:buSzPts val="1800"/>
              <a:buNone/>
            </a:pPr>
            <a:r>
              <a:rPr lang="en-US" sz="1600" dirty="0">
                <a:latin typeface="Franklin Gothic"/>
                <a:ea typeface="Franklin Gothic"/>
                <a:cs typeface="Franklin Gothic"/>
                <a:sym typeface="Franklin Gothic"/>
              </a:rPr>
              <a:t>Problem Statement Title: </a:t>
            </a:r>
            <a:r>
              <a:rPr lang="en-US" sz="1600" b="0" i="0" u="none" strike="noStrike" dirty="0">
                <a:solidFill>
                  <a:schemeClr val="tx1"/>
                </a:solidFill>
                <a:effectLst/>
                <a:latin typeface="Franklin Gothic" panose="020B0604020202020204" charset="0"/>
              </a:rPr>
              <a:t>Speech to text transcription for Indian languages. The problem entails transcription in the native script and then translation to English. The languages of interest are Hindi, Indian English, Urdu, Bengali, Punjabi.</a:t>
            </a:r>
            <a:endParaRPr sz="1600" dirty="0">
              <a:solidFill>
                <a:schemeClr val="tx1"/>
              </a:solidFill>
              <a:latin typeface="Franklin Gothic" panose="020B0604020202020204" charset="0"/>
            </a:endParaRPr>
          </a:p>
          <a:p>
            <a:pPr marL="0" lvl="0" indent="0" algn="l" rtl="0">
              <a:lnSpc>
                <a:spcPct val="90000"/>
              </a:lnSpc>
              <a:spcBef>
                <a:spcPts val="1000"/>
              </a:spcBef>
              <a:spcAft>
                <a:spcPts val="0"/>
              </a:spcAft>
              <a:buClr>
                <a:schemeClr val="lt2"/>
              </a:buClr>
              <a:buSzPts val="1800"/>
              <a:buNone/>
            </a:pPr>
            <a:br>
              <a:rPr lang="en-US" sz="1600" dirty="0">
                <a:latin typeface="Franklin Gothic"/>
                <a:ea typeface="Franklin Gothic"/>
                <a:cs typeface="Franklin Gothic"/>
                <a:sym typeface="Franklin Gothic"/>
              </a:rPr>
            </a:br>
            <a:r>
              <a:rPr lang="en-US" sz="1600" dirty="0">
                <a:latin typeface="Franklin Gothic"/>
                <a:ea typeface="Franklin Gothic"/>
                <a:cs typeface="Franklin Gothic"/>
                <a:sym typeface="Franklin Gothic"/>
              </a:rPr>
              <a:t>Team Name: </a:t>
            </a:r>
            <a:r>
              <a:rPr lang="en-US" sz="1600" dirty="0">
                <a:solidFill>
                  <a:schemeClr val="tx1"/>
                </a:solidFill>
                <a:latin typeface="Franklin Gothic"/>
                <a:ea typeface="Franklin Gothic"/>
                <a:cs typeface="Franklin Gothic"/>
                <a:sym typeface="Franklin Gothic"/>
              </a:rPr>
              <a:t>TECH NATIVES</a:t>
            </a:r>
            <a:endParaRPr sz="1600" dirty="0">
              <a:solidFill>
                <a:schemeClr val="tx1"/>
              </a:solidFill>
            </a:endParaRPr>
          </a:p>
          <a:p>
            <a:pPr marL="0" lvl="0" indent="0" algn="l" rtl="0">
              <a:lnSpc>
                <a:spcPct val="90000"/>
              </a:lnSpc>
              <a:spcBef>
                <a:spcPts val="1000"/>
              </a:spcBef>
              <a:spcAft>
                <a:spcPts val="0"/>
              </a:spcAft>
              <a:buClr>
                <a:schemeClr val="lt2"/>
              </a:buClr>
              <a:buSzPts val="1800"/>
              <a:buNone/>
            </a:pPr>
            <a:br>
              <a:rPr lang="en-US" sz="1600" dirty="0">
                <a:latin typeface="Franklin Gothic"/>
                <a:ea typeface="Franklin Gothic"/>
                <a:cs typeface="Franklin Gothic"/>
                <a:sym typeface="Franklin Gothic"/>
              </a:rPr>
            </a:br>
            <a:r>
              <a:rPr lang="en-US" sz="1600" dirty="0">
                <a:latin typeface="Franklin Gothic"/>
                <a:ea typeface="Franklin Gothic"/>
                <a:cs typeface="Franklin Gothic"/>
                <a:sym typeface="Franklin Gothic"/>
              </a:rPr>
              <a:t>Team Leader Name: </a:t>
            </a:r>
            <a:r>
              <a:rPr lang="en-US" sz="1600" dirty="0">
                <a:solidFill>
                  <a:schemeClr val="tx1"/>
                </a:solidFill>
                <a:latin typeface="Franklin Gothic"/>
                <a:ea typeface="Franklin Gothic"/>
                <a:cs typeface="Franklin Gothic"/>
                <a:sym typeface="Franklin Gothic"/>
              </a:rPr>
              <a:t>Sudesh Bansode </a:t>
            </a:r>
            <a:endParaRPr sz="1600" dirty="0">
              <a:solidFill>
                <a:schemeClr val="tx1"/>
              </a:solidFill>
            </a:endParaRPr>
          </a:p>
          <a:p>
            <a:pPr marL="0" lvl="0" indent="0" algn="l" rtl="0">
              <a:lnSpc>
                <a:spcPct val="90000"/>
              </a:lnSpc>
              <a:spcBef>
                <a:spcPts val="1000"/>
              </a:spcBef>
              <a:spcAft>
                <a:spcPts val="0"/>
              </a:spcAft>
              <a:buClr>
                <a:schemeClr val="lt2"/>
              </a:buClr>
              <a:buSzPts val="1800"/>
              <a:buNone/>
            </a:pPr>
            <a:br>
              <a:rPr lang="en-US" sz="1600" dirty="0">
                <a:latin typeface="Franklin Gothic"/>
                <a:ea typeface="Franklin Gothic"/>
                <a:cs typeface="Franklin Gothic"/>
                <a:sym typeface="Franklin Gothic"/>
              </a:rPr>
            </a:br>
            <a:r>
              <a:rPr lang="en-US" sz="1600" dirty="0">
                <a:latin typeface="Franklin Gothic"/>
                <a:ea typeface="Franklin Gothic"/>
                <a:cs typeface="Franklin Gothic"/>
                <a:sym typeface="Franklin Gothic"/>
              </a:rPr>
              <a:t>Institute Code (AISHE): </a:t>
            </a:r>
            <a:r>
              <a:rPr lang="en-US" sz="1600" dirty="0">
                <a:solidFill>
                  <a:schemeClr val="tx1"/>
                </a:solidFill>
                <a:latin typeface="Franklin Gothic"/>
                <a:ea typeface="Franklin Gothic"/>
                <a:cs typeface="Franklin Gothic"/>
                <a:sym typeface="Franklin Gothic"/>
              </a:rPr>
              <a:t>C-42143</a:t>
            </a:r>
            <a:endParaRPr sz="1600" dirty="0">
              <a:solidFill>
                <a:schemeClr val="tx1"/>
              </a:solidFill>
            </a:endParaRPr>
          </a:p>
          <a:p>
            <a:pPr marL="0" indent="0"/>
            <a:br>
              <a:rPr lang="en-US" sz="1600" dirty="0">
                <a:latin typeface="Franklin Gothic"/>
                <a:ea typeface="Franklin Gothic"/>
                <a:cs typeface="Franklin Gothic"/>
                <a:sym typeface="Franklin Gothic"/>
              </a:rPr>
            </a:br>
            <a:r>
              <a:rPr lang="en-US" sz="1600" dirty="0">
                <a:latin typeface="Franklin Gothic"/>
                <a:ea typeface="Franklin Gothic"/>
                <a:cs typeface="Franklin Gothic"/>
                <a:sym typeface="Franklin Gothic"/>
              </a:rPr>
              <a:t>Institute Name</a:t>
            </a:r>
            <a:r>
              <a:rPr lang="en-US" sz="1600" dirty="0">
                <a:latin typeface="Franklin Gothic" panose="020B0604020202020204" charset="0"/>
                <a:ea typeface="Franklin Gothic"/>
                <a:cs typeface="Franklin Gothic"/>
                <a:sym typeface="Franklin Gothic"/>
              </a:rPr>
              <a:t>: </a:t>
            </a:r>
            <a:r>
              <a:rPr lang="en-US" sz="1600" b="0" i="0" dirty="0">
                <a:solidFill>
                  <a:schemeClr val="tx1"/>
                </a:solidFill>
                <a:effectLst/>
                <a:latin typeface="Franklin Gothic" panose="020B0604020202020204" charset="0"/>
              </a:rPr>
              <a:t>PVG's College of Engineering and Technology</a:t>
            </a:r>
            <a:endParaRPr lang="en-US" sz="1600" b="0" i="0" dirty="0">
              <a:solidFill>
                <a:schemeClr val="tx1"/>
              </a:solidFill>
              <a:effectLst/>
              <a:latin typeface="Franklin Gothic" panose="020B0604020202020204" charset="0"/>
              <a:hlinkClick r:id="rId3">
                <a:extLst>
                  <a:ext uri="{A12FA001-AC4F-418D-AE19-62706E023703}">
                    <ahyp:hlinkClr xmlns:ahyp="http://schemas.microsoft.com/office/drawing/2018/hyperlinkcolor" val="tx"/>
                  </a:ext>
                </a:extLst>
              </a:hlinkClick>
            </a:endParaRPr>
          </a:p>
          <a:p>
            <a:pPr marL="0" lvl="0" indent="0" algn="l" rtl="0">
              <a:lnSpc>
                <a:spcPct val="90000"/>
              </a:lnSpc>
              <a:spcBef>
                <a:spcPts val="1000"/>
              </a:spcBef>
              <a:spcAft>
                <a:spcPts val="0"/>
              </a:spcAft>
              <a:buClr>
                <a:schemeClr val="lt2"/>
              </a:buClr>
              <a:buSzPts val="1800"/>
              <a:buNone/>
            </a:pPr>
            <a:endParaRPr lang="en-US" sz="1600" dirty="0">
              <a:ea typeface="Franklin Gothic"/>
              <a:cs typeface="Franklin Gothic"/>
            </a:endParaRPr>
          </a:p>
          <a:p>
            <a:pPr marL="0" lvl="0" indent="0" algn="l" rtl="0">
              <a:lnSpc>
                <a:spcPct val="90000"/>
              </a:lnSpc>
              <a:spcBef>
                <a:spcPts val="1000"/>
              </a:spcBef>
              <a:spcAft>
                <a:spcPts val="0"/>
              </a:spcAft>
              <a:buClr>
                <a:schemeClr val="lt2"/>
              </a:buClr>
              <a:buSzPts val="1800"/>
              <a:buNone/>
            </a:pPr>
            <a:r>
              <a:rPr lang="en-US" sz="1600" dirty="0">
                <a:latin typeface="Franklin Gothic"/>
                <a:ea typeface="Franklin Gothic"/>
                <a:cs typeface="Franklin Gothic"/>
                <a:sym typeface="Franklin Gothic"/>
              </a:rPr>
              <a:t>Theme Name:  </a:t>
            </a:r>
            <a:r>
              <a:rPr lang="en-IN" sz="1600" b="0" i="0" dirty="0">
                <a:solidFill>
                  <a:srgbClr val="212529"/>
                </a:solidFill>
                <a:effectLst/>
                <a:latin typeface="Franklin Gothic" panose="020B0604020202020204" charset="0"/>
              </a:rPr>
              <a:t>Miscellaneous</a:t>
            </a:r>
            <a:endParaRPr lang="en-US" sz="1600" dirty="0">
              <a:latin typeface="Franklin Gothic" panose="020B0604020202020204" charset="0"/>
            </a:endParaRPr>
          </a:p>
        </p:txBody>
      </p:sp>
      <p:pic>
        <p:nvPicPr>
          <p:cNvPr id="212" name="Google Shape;212;p1"/>
          <p:cNvPicPr preferRelativeResize="0"/>
          <p:nvPr/>
        </p:nvPicPr>
        <p:blipFill rotWithShape="1">
          <a:blip r:embed="rId4"/>
          <a:srcRect/>
          <a:stretch/>
        </p:blipFill>
        <p:spPr>
          <a:xfrm>
            <a:off x="1213475" y="252206"/>
            <a:ext cx="3330245" cy="1670861"/>
          </a:xfrm>
          <a:prstGeom prst="rect">
            <a:avLst/>
          </a:prstGeom>
          <a:noFill/>
          <a:ln>
            <a:noFill/>
          </a:ln>
        </p:spPr>
      </p:pic>
      <p:sp>
        <p:nvSpPr>
          <p:cNvPr id="2" name="Rectangle 1">
            <a:extLst>
              <a:ext uri="{FF2B5EF4-FFF2-40B4-BE49-F238E27FC236}">
                <a16:creationId xmlns:a16="http://schemas.microsoft.com/office/drawing/2014/main" id="{3E591B3B-DD53-BF03-AC99-91EC751C63D4}"/>
              </a:ext>
            </a:extLst>
          </p:cNvPr>
          <p:cNvSpPr/>
          <p:nvPr/>
        </p:nvSpPr>
        <p:spPr>
          <a:xfrm>
            <a:off x="5720080" y="5699760"/>
            <a:ext cx="2296160" cy="142240"/>
          </a:xfrm>
          <a:prstGeom prst="rect">
            <a:avLst/>
          </a:prstGeom>
          <a:solidFill>
            <a:schemeClr val="bg1"/>
          </a:solidFill>
          <a:ln>
            <a:solidFill>
              <a:schemeClr val="bg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
          <p:cNvSpPr txBox="1">
            <a:spLocks noGrp="1"/>
          </p:cNvSpPr>
          <p:nvPr>
            <p:ph type="title"/>
          </p:nvPr>
        </p:nvSpPr>
        <p:spPr>
          <a:xfrm>
            <a:off x="964023" y="924560"/>
            <a:ext cx="5534431" cy="594862"/>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sz="3600" dirty="0"/>
              <a:t>Idea/Approach Details</a:t>
            </a:r>
            <a:endParaRPr sz="3600" dirty="0"/>
          </a:p>
        </p:txBody>
      </p:sp>
      <p:sp>
        <p:nvSpPr>
          <p:cNvPr id="218" name="Google Shape;218;p2"/>
          <p:cNvSpPr txBox="1">
            <a:spLocks noGrp="1"/>
          </p:cNvSpPr>
          <p:nvPr>
            <p:ph type="body" idx="1"/>
          </p:nvPr>
        </p:nvSpPr>
        <p:spPr>
          <a:xfrm>
            <a:off x="964023" y="1519422"/>
            <a:ext cx="6127658" cy="4812798"/>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lvl="0" indent="0" algn="just" rtl="0">
              <a:lnSpc>
                <a:spcPct val="100000"/>
              </a:lnSpc>
              <a:spcBef>
                <a:spcPts val="1000"/>
              </a:spcBef>
              <a:spcAft>
                <a:spcPts val="0"/>
              </a:spcAft>
              <a:buClr>
                <a:schemeClr val="dk1"/>
              </a:buClr>
              <a:buSzPts val="1600"/>
            </a:pPr>
            <a:r>
              <a:rPr lang="en-US" dirty="0"/>
              <a:t> </a:t>
            </a:r>
            <a:endParaRPr dirty="0"/>
          </a:p>
          <a:p>
            <a:pPr marL="101600" lvl="0" indent="0" algn="just" rtl="0">
              <a:lnSpc>
                <a:spcPct val="100000"/>
              </a:lnSpc>
              <a:spcBef>
                <a:spcPts val="1000"/>
              </a:spcBef>
              <a:spcAft>
                <a:spcPts val="0"/>
              </a:spcAft>
              <a:buClr>
                <a:schemeClr val="dk1"/>
              </a:buClr>
              <a:buSzPts val="1600"/>
            </a:pPr>
            <a:r>
              <a:rPr lang="en-IN" sz="1625" b="1" i="0" dirty="0">
                <a:effectLst/>
                <a:latin typeface="Söhne"/>
              </a:rPr>
              <a:t>Data Preprocessing </a:t>
            </a:r>
            <a:r>
              <a:rPr lang="en-IN" sz="1625" i="0" dirty="0">
                <a:solidFill>
                  <a:schemeClr val="tx1"/>
                </a:solidFill>
                <a:effectLst/>
                <a:latin typeface="Söhne"/>
              </a:rPr>
              <a:t>: </a:t>
            </a:r>
            <a:r>
              <a:rPr lang="en-US" sz="1625" i="0" dirty="0">
                <a:solidFill>
                  <a:schemeClr val="tx1"/>
                </a:solidFill>
                <a:effectLst/>
                <a:latin typeface="Söhne"/>
              </a:rPr>
              <a:t>Convert the audio files into text using </a:t>
            </a:r>
            <a:r>
              <a:rPr lang="en-US" sz="1625" i="0" u="sng" dirty="0">
                <a:solidFill>
                  <a:schemeClr val="tx1"/>
                </a:solidFill>
                <a:effectLst/>
                <a:latin typeface="Söhne"/>
              </a:rPr>
              <a:t>Automatic Speech Recognition (ASR) </a:t>
            </a:r>
            <a:r>
              <a:rPr lang="en-US" sz="1625" i="0" dirty="0">
                <a:solidFill>
                  <a:schemeClr val="tx1"/>
                </a:solidFill>
                <a:effectLst/>
                <a:latin typeface="Söhne"/>
              </a:rPr>
              <a:t>systems tailored for each language.</a:t>
            </a:r>
          </a:p>
          <a:p>
            <a:pPr marL="101600" lvl="0" indent="0" algn="just" rtl="0">
              <a:lnSpc>
                <a:spcPct val="100000"/>
              </a:lnSpc>
              <a:spcBef>
                <a:spcPts val="1000"/>
              </a:spcBef>
              <a:spcAft>
                <a:spcPts val="0"/>
              </a:spcAft>
              <a:buClr>
                <a:schemeClr val="dk1"/>
              </a:buClr>
              <a:buSzPts val="1600"/>
            </a:pPr>
            <a:r>
              <a:rPr lang="en-IN" sz="1625" b="1" i="0" dirty="0">
                <a:effectLst/>
                <a:latin typeface="Söhne"/>
              </a:rPr>
              <a:t>Translation Models</a:t>
            </a:r>
            <a:r>
              <a:rPr lang="en-IN" sz="1625" dirty="0">
                <a:solidFill>
                  <a:srgbClr val="D1D5DB"/>
                </a:solidFill>
                <a:latin typeface="Söhne"/>
              </a:rPr>
              <a:t> </a:t>
            </a:r>
            <a:r>
              <a:rPr lang="en-IN" sz="1625" b="0" i="0" dirty="0">
                <a:solidFill>
                  <a:schemeClr val="tx1"/>
                </a:solidFill>
                <a:effectLst/>
                <a:latin typeface="Söhne"/>
              </a:rPr>
              <a:t>: </a:t>
            </a:r>
            <a:r>
              <a:rPr lang="en-US" sz="1625" b="0" i="0" dirty="0">
                <a:solidFill>
                  <a:schemeClr val="tx1"/>
                </a:solidFill>
                <a:effectLst/>
                <a:latin typeface="Söhne"/>
              </a:rPr>
              <a:t>Train or find machine translation models for each language pair (e.g., Hindi to English, Urdu to English) using the training data.</a:t>
            </a:r>
          </a:p>
          <a:p>
            <a:pPr marL="101600" lvl="0" indent="0" algn="just" rtl="0">
              <a:lnSpc>
                <a:spcPct val="100000"/>
              </a:lnSpc>
              <a:spcBef>
                <a:spcPts val="1000"/>
              </a:spcBef>
              <a:spcAft>
                <a:spcPts val="0"/>
              </a:spcAft>
              <a:buClr>
                <a:schemeClr val="dk1"/>
              </a:buClr>
              <a:buSzPts val="1600"/>
            </a:pPr>
            <a:r>
              <a:rPr lang="en-IN" sz="1625" b="1" i="0" dirty="0">
                <a:effectLst/>
                <a:latin typeface="Söhne"/>
              </a:rPr>
              <a:t>Accent Adaptation</a:t>
            </a:r>
            <a:r>
              <a:rPr lang="en-IN" sz="1625" b="0" i="0" dirty="0">
                <a:solidFill>
                  <a:srgbClr val="D1D5DB"/>
                </a:solidFill>
                <a:effectLst/>
                <a:latin typeface="Söhne"/>
              </a:rPr>
              <a:t>:</a:t>
            </a:r>
            <a:r>
              <a:rPr lang="en-US" sz="1625" dirty="0">
                <a:solidFill>
                  <a:schemeClr val="tx1"/>
                </a:solidFill>
                <a:latin typeface="Söhne"/>
              </a:rPr>
              <a:t>: </a:t>
            </a:r>
            <a:r>
              <a:rPr lang="en-US" sz="1625" b="0" i="0" dirty="0">
                <a:solidFill>
                  <a:schemeClr val="tx1"/>
                </a:solidFill>
                <a:effectLst/>
                <a:latin typeface="Söhne"/>
              </a:rPr>
              <a:t>Consider accent adaptation techniques to improve the accuracy of the ASR and translation models for </a:t>
            </a:r>
            <a:r>
              <a:rPr lang="en-US" sz="1625" b="0" i="0" u="sng" dirty="0">
                <a:solidFill>
                  <a:schemeClr val="tx1"/>
                </a:solidFill>
                <a:effectLst/>
                <a:latin typeface="Söhne"/>
              </a:rPr>
              <a:t>Indian accents</a:t>
            </a:r>
            <a:r>
              <a:rPr lang="en-US" sz="1625" b="0" i="0" dirty="0">
                <a:solidFill>
                  <a:schemeClr val="tx1"/>
                </a:solidFill>
                <a:effectLst/>
                <a:latin typeface="Söhne"/>
              </a:rPr>
              <a:t>.</a:t>
            </a:r>
          </a:p>
          <a:p>
            <a:pPr marL="101600" lvl="0" indent="0" algn="just" rtl="0">
              <a:lnSpc>
                <a:spcPct val="100000"/>
              </a:lnSpc>
              <a:spcBef>
                <a:spcPts val="1000"/>
              </a:spcBef>
              <a:spcAft>
                <a:spcPts val="0"/>
              </a:spcAft>
              <a:buClr>
                <a:schemeClr val="dk1"/>
              </a:buClr>
              <a:buSzPts val="1600"/>
            </a:pPr>
            <a:r>
              <a:rPr lang="en-IN" sz="1625" b="1" i="0" dirty="0">
                <a:effectLst/>
                <a:latin typeface="Söhne"/>
              </a:rPr>
              <a:t>Post-processing</a:t>
            </a:r>
            <a:r>
              <a:rPr lang="en-IN" sz="1625" b="0" i="0" dirty="0">
                <a:solidFill>
                  <a:srgbClr val="D1D5DB"/>
                </a:solidFill>
                <a:effectLst/>
                <a:latin typeface="Söhne"/>
              </a:rPr>
              <a:t>:</a:t>
            </a:r>
            <a:r>
              <a:rPr lang="en-US" sz="1625" dirty="0">
                <a:solidFill>
                  <a:schemeClr val="tx1"/>
                </a:solidFill>
                <a:latin typeface="Söhne"/>
              </a:rPr>
              <a:t>: </a:t>
            </a:r>
            <a:r>
              <a:rPr lang="en-US" sz="1625" b="0" i="0" dirty="0">
                <a:solidFill>
                  <a:schemeClr val="tx1"/>
                </a:solidFill>
                <a:effectLst/>
                <a:latin typeface="Söhne"/>
              </a:rPr>
              <a:t>Implement post-processing techniques to further improve the accuracy of the generated translations. This might include </a:t>
            </a:r>
            <a:r>
              <a:rPr lang="en-US" sz="1625" b="0" i="0" u="sng" dirty="0">
                <a:solidFill>
                  <a:schemeClr val="tx1"/>
                </a:solidFill>
                <a:effectLst/>
                <a:latin typeface="Söhne"/>
              </a:rPr>
              <a:t>grammar correction</a:t>
            </a:r>
            <a:r>
              <a:rPr lang="en-US" sz="1625" b="0" i="0" dirty="0">
                <a:solidFill>
                  <a:schemeClr val="tx1"/>
                </a:solidFill>
                <a:effectLst/>
                <a:latin typeface="Söhne"/>
              </a:rPr>
              <a:t>, </a:t>
            </a:r>
            <a:r>
              <a:rPr lang="en-US" sz="1625" b="0" i="0" u="sng" dirty="0">
                <a:solidFill>
                  <a:schemeClr val="tx1"/>
                </a:solidFill>
                <a:effectLst/>
                <a:latin typeface="Söhne"/>
              </a:rPr>
              <a:t>spell-checking</a:t>
            </a:r>
            <a:r>
              <a:rPr lang="en-US" sz="1625" b="0" i="0" dirty="0">
                <a:solidFill>
                  <a:schemeClr val="tx1"/>
                </a:solidFill>
                <a:effectLst/>
                <a:latin typeface="Söhne"/>
              </a:rPr>
              <a:t>, and </a:t>
            </a:r>
            <a:r>
              <a:rPr lang="en-US" sz="1625" b="0" i="0" u="sng" dirty="0">
                <a:solidFill>
                  <a:schemeClr val="tx1"/>
                </a:solidFill>
                <a:effectLst/>
                <a:latin typeface="Söhne"/>
              </a:rPr>
              <a:t>punctuation normalization</a:t>
            </a:r>
            <a:r>
              <a:rPr lang="en-US" sz="1625" b="0" i="0" dirty="0">
                <a:solidFill>
                  <a:schemeClr val="tx1"/>
                </a:solidFill>
                <a:effectLst/>
                <a:latin typeface="Söhne"/>
              </a:rPr>
              <a:t>.</a:t>
            </a:r>
          </a:p>
          <a:p>
            <a:pPr marL="101600" lvl="0" indent="0" algn="just" rtl="0">
              <a:lnSpc>
                <a:spcPct val="100000"/>
              </a:lnSpc>
              <a:spcBef>
                <a:spcPts val="1000"/>
              </a:spcBef>
              <a:spcAft>
                <a:spcPts val="0"/>
              </a:spcAft>
              <a:buClr>
                <a:schemeClr val="dk1"/>
              </a:buClr>
              <a:buSzPts val="1600"/>
            </a:pPr>
            <a:r>
              <a:rPr lang="en-US" sz="1625" b="1" i="0" dirty="0">
                <a:solidFill>
                  <a:schemeClr val="tx1"/>
                </a:solidFill>
                <a:effectLst/>
                <a:latin typeface="Söhne"/>
              </a:rPr>
              <a:t>Deployment</a:t>
            </a:r>
            <a:r>
              <a:rPr lang="en-US" sz="1625" b="0" i="0" dirty="0">
                <a:solidFill>
                  <a:schemeClr val="tx1"/>
                </a:solidFill>
                <a:effectLst/>
                <a:latin typeface="Söhne"/>
              </a:rPr>
              <a:t>: Deploy the trained models in a production environment, which could be a </a:t>
            </a:r>
            <a:r>
              <a:rPr lang="en-US" sz="1625" b="0" i="0" u="sng" dirty="0">
                <a:solidFill>
                  <a:schemeClr val="tx1"/>
                </a:solidFill>
                <a:effectLst/>
                <a:latin typeface="Söhne"/>
              </a:rPr>
              <a:t>web application</a:t>
            </a:r>
            <a:r>
              <a:rPr lang="en-US" sz="1625" b="0" i="0" dirty="0">
                <a:solidFill>
                  <a:schemeClr val="tx1"/>
                </a:solidFill>
                <a:effectLst/>
                <a:latin typeface="Söhne"/>
              </a:rPr>
              <a:t> or an </a:t>
            </a:r>
            <a:r>
              <a:rPr lang="en-US" sz="1625" b="0" i="0" u="sng" dirty="0">
                <a:solidFill>
                  <a:schemeClr val="tx1"/>
                </a:solidFill>
                <a:effectLst/>
                <a:latin typeface="Söhne"/>
              </a:rPr>
              <a:t>API</a:t>
            </a:r>
            <a:r>
              <a:rPr lang="en-US" sz="1625" b="0" i="0" dirty="0">
                <a:solidFill>
                  <a:schemeClr val="tx1"/>
                </a:solidFill>
                <a:effectLst/>
                <a:latin typeface="Söhne"/>
              </a:rPr>
              <a:t>, depending on our requirements.</a:t>
            </a:r>
          </a:p>
          <a:p>
            <a:pPr marL="101600" lvl="0" indent="0" algn="l" rtl="0">
              <a:lnSpc>
                <a:spcPct val="100000"/>
              </a:lnSpc>
              <a:spcBef>
                <a:spcPts val="1000"/>
              </a:spcBef>
              <a:spcAft>
                <a:spcPts val="0"/>
              </a:spcAft>
              <a:buClr>
                <a:schemeClr val="dk1"/>
              </a:buClr>
              <a:buSzPts val="1600"/>
            </a:pPr>
            <a:endParaRPr dirty="0">
              <a:solidFill>
                <a:schemeClr val="tx1"/>
              </a:solidFill>
            </a:endParaRPr>
          </a:p>
        </p:txBody>
      </p:sp>
      <p:sp>
        <p:nvSpPr>
          <p:cNvPr id="219" name="Google Shape;219;p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2</a:t>
            </a:fld>
            <a:endParaRPr/>
          </a:p>
        </p:txBody>
      </p:sp>
      <p:sp>
        <p:nvSpPr>
          <p:cNvPr id="222" name="Google Shape;222;p2"/>
          <p:cNvSpPr txBox="1"/>
          <p:nvPr/>
        </p:nvSpPr>
        <p:spPr>
          <a:xfrm>
            <a:off x="7325032" y="3716594"/>
            <a:ext cx="4625544" cy="3008671"/>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just" rtl="0">
              <a:lnSpc>
                <a:spcPct val="100000"/>
              </a:lnSpc>
              <a:spcBef>
                <a:spcPts val="0"/>
              </a:spcBef>
              <a:spcAft>
                <a:spcPts val="0"/>
              </a:spcAft>
              <a:buClr>
                <a:schemeClr val="lt2"/>
              </a:buClr>
              <a:buSzPts val="1800"/>
              <a:buFont typeface="Arial"/>
              <a:buNone/>
            </a:pPr>
            <a:r>
              <a:rPr lang="en-US" sz="1800" b="1" i="0" dirty="0">
                <a:solidFill>
                  <a:schemeClr val="lt2"/>
                </a:solidFill>
                <a:latin typeface="Franklin Gothic"/>
                <a:ea typeface="Franklin Gothic"/>
                <a:cs typeface="Franklin Gothic"/>
                <a:sym typeface="Franklin Gothic"/>
              </a:rPr>
              <a:t>Technology stack:</a:t>
            </a:r>
            <a:endParaRPr sz="1800" b="1" dirty="0"/>
          </a:p>
          <a:p>
            <a:pPr algn="just"/>
            <a:r>
              <a:rPr lang="en-US" sz="1600" b="0" i="0" dirty="0">
                <a:solidFill>
                  <a:schemeClr val="dk1"/>
                </a:solidFill>
                <a:latin typeface="Libre Franklin"/>
                <a:ea typeface="Libre Franklin"/>
                <a:cs typeface="Libre Franklin"/>
                <a:sym typeface="Libre Franklin"/>
              </a:rPr>
              <a:t>  </a:t>
            </a:r>
            <a:r>
              <a:rPr lang="en-GB" sz="1600" b="1" dirty="0"/>
              <a:t>Python speech recognition module</a:t>
            </a:r>
            <a:r>
              <a:rPr lang="en-GB" dirty="0"/>
              <a:t>:</a:t>
            </a:r>
            <a:endParaRPr lang="en-GB" sz="1400" dirty="0">
              <a:latin typeface="Arial" panose="020B0604020202020204" pitchFamily="34" charset="0"/>
              <a:cs typeface="Arial" panose="020B0604020202020204" pitchFamily="34" charset="0"/>
            </a:endParaRPr>
          </a:p>
          <a:p>
            <a:pPr marL="342900" indent="-342900" algn="just">
              <a:buFont typeface="+mj-lt"/>
              <a:buAutoNum type="arabicPeriod"/>
            </a:pPr>
            <a:r>
              <a:rPr lang="en-GB" sz="1400" dirty="0">
                <a:latin typeface="Arial" panose="020B0604020202020204" pitchFamily="34" charset="0"/>
                <a:cs typeface="Arial" panose="020B0604020202020204" pitchFamily="34" charset="0"/>
              </a:rPr>
              <a:t>‘</a:t>
            </a:r>
            <a:r>
              <a:rPr lang="en-GB" sz="1400" dirty="0" err="1">
                <a:latin typeface="Arial" panose="020B0604020202020204" pitchFamily="34" charset="0"/>
                <a:cs typeface="Arial" panose="020B0604020202020204" pitchFamily="34" charset="0"/>
              </a:rPr>
              <a:t>speechrecognition</a:t>
            </a:r>
            <a:r>
              <a:rPr lang="en-GB" sz="1400" dirty="0">
                <a:latin typeface="Arial" panose="020B0604020202020204" pitchFamily="34" charset="0"/>
                <a:cs typeface="Arial" panose="020B0604020202020204" pitchFamily="34" charset="0"/>
              </a:rPr>
              <a:t>’  and ‘</a:t>
            </a:r>
            <a:r>
              <a:rPr lang="en-GB" sz="1400" dirty="0" err="1">
                <a:latin typeface="Arial" panose="020B0604020202020204" pitchFamily="34" charset="0"/>
                <a:cs typeface="Arial" panose="020B0604020202020204" pitchFamily="34" charset="0"/>
              </a:rPr>
              <a:t>pyaudio</a:t>
            </a:r>
            <a:r>
              <a:rPr lang="en-GB" sz="1400" dirty="0">
                <a:latin typeface="Arial" panose="020B0604020202020204" pitchFamily="34" charset="0"/>
                <a:cs typeface="Arial" panose="020B0604020202020204" pitchFamily="34" charset="0"/>
              </a:rPr>
              <a:t>’ library</a:t>
            </a:r>
          </a:p>
          <a:p>
            <a:pPr marL="342900" indent="-342900" algn="just">
              <a:buFont typeface="+mj-lt"/>
              <a:buAutoNum type="arabicPeriod"/>
            </a:pPr>
            <a:r>
              <a:rPr lang="en-GB" sz="1400" dirty="0">
                <a:latin typeface="Arial" panose="020B0604020202020204" pitchFamily="34" charset="0"/>
                <a:cs typeface="Arial" panose="020B0604020202020204" pitchFamily="34" charset="0"/>
              </a:rPr>
              <a:t>Google cloud text to speech API i.e. ‘google-cloud-speech’ lib</a:t>
            </a:r>
            <a:endParaRPr lang="en-GB" sz="1600" b="1" dirty="0">
              <a:latin typeface="Arial" panose="020B0604020202020204" pitchFamily="34" charset="0"/>
              <a:cs typeface="Arial" panose="020B0604020202020204" pitchFamily="34" charset="0"/>
            </a:endParaRPr>
          </a:p>
          <a:p>
            <a:pPr algn="just"/>
            <a:r>
              <a:rPr lang="en-GB" sz="1600" b="1" dirty="0">
                <a:cs typeface="Arial" panose="020B0604020202020204" pitchFamily="34" charset="0"/>
              </a:rPr>
              <a:t> Python translation module:</a:t>
            </a:r>
          </a:p>
          <a:p>
            <a:pPr marL="342900" indent="-342900" algn="just">
              <a:buFont typeface="+mj-lt"/>
              <a:buAutoNum type="arabicPeriod"/>
            </a:pPr>
            <a:r>
              <a:rPr lang="en-GB" sz="1400" dirty="0">
                <a:latin typeface="Arial" panose="020B0604020202020204" pitchFamily="34" charset="0"/>
                <a:cs typeface="Arial" panose="020B0604020202020204" pitchFamily="34" charset="0"/>
              </a:rPr>
              <a:t>Using Python module ‘translate’</a:t>
            </a:r>
          </a:p>
          <a:p>
            <a:pPr marL="342900" indent="-342900" algn="just">
              <a:buFont typeface="+mj-lt"/>
              <a:buAutoNum type="arabicPeriod"/>
            </a:pPr>
            <a:r>
              <a:rPr lang="en-GB" sz="1400" dirty="0">
                <a:latin typeface="Arial" panose="020B0604020202020204" pitchFamily="34" charset="0"/>
                <a:cs typeface="Arial" panose="020B0604020202020204" pitchFamily="34" charset="0"/>
              </a:rPr>
              <a:t>Using Python module ‘</a:t>
            </a:r>
            <a:r>
              <a:rPr lang="en-GB" sz="1400" dirty="0" err="1">
                <a:latin typeface="Arial" panose="020B0604020202020204" pitchFamily="34" charset="0"/>
                <a:cs typeface="Arial" panose="020B0604020202020204" pitchFamily="34" charset="0"/>
              </a:rPr>
              <a:t>googletrans</a:t>
            </a:r>
            <a:r>
              <a:rPr lang="en-GB" sz="140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a:p>
            <a:pPr algn="just"/>
            <a:r>
              <a:rPr lang="en-GB" sz="1600" b="1" dirty="0">
                <a:cs typeface="Arial" panose="020B0604020202020204" pitchFamily="34" charset="0"/>
              </a:rPr>
              <a:t> Python text to speech module:</a:t>
            </a:r>
          </a:p>
          <a:p>
            <a:pPr marL="342900" indent="-342900" algn="just">
              <a:buFont typeface="+mj-lt"/>
              <a:buAutoNum type="arabicPeriod"/>
            </a:pPr>
            <a:r>
              <a:rPr lang="en-GB" sz="1400" dirty="0">
                <a:latin typeface="Arial" panose="020B0604020202020204" pitchFamily="34" charset="0"/>
                <a:cs typeface="Arial" panose="020B0604020202020204" pitchFamily="34" charset="0"/>
              </a:rPr>
              <a:t>Using Python library ‘</a:t>
            </a:r>
            <a:r>
              <a:rPr lang="en-GB" sz="1400" dirty="0" err="1">
                <a:latin typeface="Arial" panose="020B0604020202020204" pitchFamily="34" charset="0"/>
                <a:cs typeface="Arial" panose="020B0604020202020204" pitchFamily="34" charset="0"/>
              </a:rPr>
              <a:t>gTTS</a:t>
            </a:r>
            <a:r>
              <a:rPr lang="en-GB" sz="1400" dirty="0">
                <a:latin typeface="Arial" panose="020B0604020202020204" pitchFamily="34" charset="0"/>
                <a:cs typeface="Arial" panose="020B0604020202020204" pitchFamily="34" charset="0"/>
              </a:rPr>
              <a:t>’(Google Text-to-Speech) with language as ‘</a:t>
            </a:r>
            <a:r>
              <a:rPr lang="en-GB" sz="1400" dirty="0" err="1">
                <a:latin typeface="Arial" panose="020B0604020202020204" pitchFamily="34" charset="0"/>
                <a:cs typeface="Arial" panose="020B0604020202020204" pitchFamily="34" charset="0"/>
              </a:rPr>
              <a:t>en</a:t>
            </a:r>
            <a:r>
              <a:rPr lang="en-GB" sz="1400" dirty="0">
                <a:latin typeface="Arial" panose="020B0604020202020204" pitchFamily="34" charset="0"/>
                <a:cs typeface="Arial" panose="020B0604020202020204" pitchFamily="34" charset="0"/>
              </a:rPr>
              <a:t>-in’</a:t>
            </a:r>
          </a:p>
          <a:p>
            <a:pPr marL="342900" indent="-342900" algn="just">
              <a:buFont typeface="+mj-lt"/>
              <a:buAutoNum type="arabicPeriod"/>
            </a:pPr>
            <a:r>
              <a:rPr lang="en-GB" sz="1400" dirty="0">
                <a:latin typeface="Arial" panose="020B0604020202020204" pitchFamily="34" charset="0"/>
                <a:cs typeface="Arial" panose="020B0604020202020204" pitchFamily="34" charset="0"/>
              </a:rPr>
              <a:t>Using ‘AWS SDK’(Amazon Web Services Software Development Kit) for Python ‘boto3’.</a:t>
            </a:r>
          </a:p>
          <a:p>
            <a:pPr marL="342900" indent="-342900">
              <a:buFont typeface="+mj-lt"/>
              <a:buAutoNum type="arabicPeriod"/>
            </a:pPr>
            <a:endParaRPr lang="en-GB" sz="1400" dirty="0">
              <a:latin typeface="Arial" panose="020B0604020202020204" pitchFamily="34" charset="0"/>
              <a:cs typeface="Arial" panose="020B0604020202020204" pitchFamily="34" charset="0"/>
            </a:endParaRPr>
          </a:p>
          <a:p>
            <a:pPr marL="285750" marR="0" lvl="0" indent="-285750" algn="l" rtl="0">
              <a:lnSpc>
                <a:spcPct val="100000"/>
              </a:lnSpc>
              <a:spcBef>
                <a:spcPts val="1000"/>
              </a:spcBef>
              <a:spcAft>
                <a:spcPts val="0"/>
              </a:spcAft>
              <a:buClr>
                <a:schemeClr val="dk1"/>
              </a:buClr>
              <a:buSzPts val="1600"/>
              <a:buFont typeface="Noto Sans Symbols"/>
              <a:buChar char="⮚"/>
            </a:pPr>
            <a:endParaRPr dirty="0"/>
          </a:p>
          <a:p>
            <a:pPr marL="0" marR="0" lvl="0" indent="0" algn="l" rtl="0">
              <a:lnSpc>
                <a:spcPct val="100000"/>
              </a:lnSpc>
              <a:spcBef>
                <a:spcPts val="1000"/>
              </a:spcBef>
              <a:spcAft>
                <a:spcPts val="0"/>
              </a:spcAft>
              <a:buClr>
                <a:schemeClr val="dk1"/>
              </a:buClr>
              <a:buSzPts val="1600"/>
              <a:buFont typeface="Arial"/>
              <a:buNone/>
            </a:pPr>
            <a:endParaRPr sz="1600" b="0" i="0" dirty="0">
              <a:solidFill>
                <a:schemeClr val="dk1"/>
              </a:solidFill>
              <a:latin typeface="Libre Franklin"/>
              <a:ea typeface="Libre Franklin"/>
              <a:cs typeface="Libre Franklin"/>
              <a:sym typeface="Libre Franklin"/>
            </a:endParaRPr>
          </a:p>
        </p:txBody>
      </p:sp>
      <p:pic>
        <p:nvPicPr>
          <p:cNvPr id="15" name="Picture Placeholder 14">
            <a:extLst>
              <a:ext uri="{FF2B5EF4-FFF2-40B4-BE49-F238E27FC236}">
                <a16:creationId xmlns:a16="http://schemas.microsoft.com/office/drawing/2014/main" id="{CCB99105-CFB7-CE3D-97EF-0940EEC067E5}"/>
              </a:ext>
            </a:extLst>
          </p:cNvPr>
          <p:cNvPicPr>
            <a:picLocks noGrp="1" noChangeAspect="1"/>
          </p:cNvPicPr>
          <p:nvPr>
            <p:ph type="pic" idx="2"/>
          </p:nvPr>
        </p:nvPicPr>
        <p:blipFill rotWithShape="1">
          <a:blip r:embed="rId3" r:link="rId5">
            <a:extLst>
              <a:ext uri="{BEBA8EAE-BF5A-486C-A8C5-ECC9F3942E4B}">
                <a14:imgProps xmlns:a14="http://schemas.microsoft.com/office/drawing/2010/main">
                  <a14:imgLayer r:embed="rId4">
                    <a14:imgEffect>
                      <a14:sharpenSoften amount="-9000"/>
                    </a14:imgEffect>
                  </a14:imgLayer>
                </a14:imgProps>
              </a:ext>
              <a:ext uri="{28A0092B-C50C-407E-A947-70E740481C1C}">
                <a14:useLocalDpi xmlns:a14="http://schemas.microsoft.com/office/drawing/2010/main" val="0"/>
              </a:ext>
            </a:extLst>
          </a:blip>
          <a:srcRect l="-880" t="-4671" r="-880" b="-4671"/>
          <a:stretch>
            <a:fillRect/>
          </a:stretch>
        </p:blipFill>
        <p:spPr>
          <a:xfrm>
            <a:off x="7223760" y="206310"/>
            <a:ext cx="4968240" cy="3311017"/>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3CC7D02-FA7E-2759-1471-6CAC9A066021}"/>
              </a:ext>
            </a:extLst>
          </p:cNvPr>
          <p:cNvSpPr/>
          <p:nvPr/>
        </p:nvSpPr>
        <p:spPr>
          <a:xfrm rot="2700000">
            <a:off x="427224" y="1627645"/>
            <a:ext cx="1177458" cy="1225660"/>
          </a:xfrm>
          <a:prstGeom prst="roundRect">
            <a:avLst/>
          </a:prstGeom>
          <a:solidFill>
            <a:schemeClr val="accent1">
              <a:lumMod val="50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Rounded Corners 2">
            <a:extLst>
              <a:ext uri="{FF2B5EF4-FFF2-40B4-BE49-F238E27FC236}">
                <a16:creationId xmlns:a16="http://schemas.microsoft.com/office/drawing/2014/main" id="{75CE6233-B746-5B19-F14C-8F8DA2DBE096}"/>
              </a:ext>
            </a:extLst>
          </p:cNvPr>
          <p:cNvSpPr/>
          <p:nvPr/>
        </p:nvSpPr>
        <p:spPr>
          <a:xfrm rot="2700000">
            <a:off x="3887573" y="1687464"/>
            <a:ext cx="1342255" cy="1284461"/>
          </a:xfrm>
          <a:prstGeom prst="roundRect">
            <a:avLst/>
          </a:prstGeom>
          <a:solidFill>
            <a:schemeClr val="accent1">
              <a:lumMod val="50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8A9E4E7C-A45D-E15A-556F-B7D01670DF83}"/>
              </a:ext>
            </a:extLst>
          </p:cNvPr>
          <p:cNvSpPr/>
          <p:nvPr/>
        </p:nvSpPr>
        <p:spPr>
          <a:xfrm rot="2700000">
            <a:off x="2129890" y="1586760"/>
            <a:ext cx="1284017" cy="1342581"/>
          </a:xfrm>
          <a:prstGeom prst="roundRect">
            <a:avLst/>
          </a:prstGeom>
          <a:solidFill>
            <a:schemeClr val="accent1">
              <a:lumMod val="50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Freeform: Shape 20">
            <a:extLst>
              <a:ext uri="{FF2B5EF4-FFF2-40B4-BE49-F238E27FC236}">
                <a16:creationId xmlns:a16="http://schemas.microsoft.com/office/drawing/2014/main" id="{A00F292F-886E-7E49-4D67-6E927FDC08A4}"/>
              </a:ext>
            </a:extLst>
          </p:cNvPr>
          <p:cNvSpPr/>
          <p:nvPr/>
        </p:nvSpPr>
        <p:spPr>
          <a:xfrm rot="18916866">
            <a:off x="3169657" y="2511661"/>
            <a:ext cx="771155" cy="517490"/>
          </a:xfrm>
          <a:custGeom>
            <a:avLst/>
            <a:gdLst>
              <a:gd name="connsiteX0" fmla="*/ 915315 w 1139121"/>
              <a:gd name="connsiteY0" fmla="*/ 800524 h 1076298"/>
              <a:gd name="connsiteX1" fmla="*/ 915817 w 1139121"/>
              <a:gd name="connsiteY1" fmla="*/ 832276 h 1076298"/>
              <a:gd name="connsiteX2" fmla="*/ 928450 w 1139121"/>
              <a:gd name="connsiteY2" fmla="*/ 816710 h 1076298"/>
              <a:gd name="connsiteX3" fmla="*/ 928450 w 1139121"/>
              <a:gd name="connsiteY3" fmla="*/ 557121 h 1076298"/>
              <a:gd name="connsiteX4" fmla="*/ 1139121 w 1139121"/>
              <a:gd name="connsiteY4" fmla="*/ 816710 h 1076298"/>
              <a:gd name="connsiteX5" fmla="*/ 928450 w 1139121"/>
              <a:gd name="connsiteY5" fmla="*/ 1076298 h 1076298"/>
              <a:gd name="connsiteX6" fmla="*/ 717779 w 1139121"/>
              <a:gd name="connsiteY6" fmla="*/ 1076298 h 1076298"/>
              <a:gd name="connsiteX7" fmla="*/ 853863 w 1139121"/>
              <a:gd name="connsiteY7" fmla="*/ 908616 h 1076298"/>
              <a:gd name="connsiteX8" fmla="*/ 334477 w 1139121"/>
              <a:gd name="connsiteY8" fmla="*/ 911164 h 1076298"/>
              <a:gd name="connsiteX9" fmla="*/ 2855 w 1139121"/>
              <a:gd name="connsiteY9" fmla="*/ 582780 h 1076298"/>
              <a:gd name="connsiteX10" fmla="*/ 0 w 1139121"/>
              <a:gd name="connsiteY10" fmla="*/ 1028 h 1076298"/>
              <a:gd name="connsiteX11" fmla="*/ 209385 w 1139121"/>
              <a:gd name="connsiteY11" fmla="*/ 0 h 1076298"/>
              <a:gd name="connsiteX12" fmla="*/ 212442 w 1139121"/>
              <a:gd name="connsiteY12" fmla="*/ 623172 h 1076298"/>
              <a:gd name="connsiteX13" fmla="*/ 292031 w 1139121"/>
              <a:gd name="connsiteY13" fmla="*/ 701983 h 1076298"/>
              <a:gd name="connsiteX14" fmla="*/ 833188 w 1139121"/>
              <a:gd name="connsiteY14" fmla="*/ 699328 h 1076298"/>
              <a:gd name="connsiteX15" fmla="*/ 717779 w 1139121"/>
              <a:gd name="connsiteY15" fmla="*/ 557121 h 10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39121" h="1076298">
                <a:moveTo>
                  <a:pt x="915315" y="800524"/>
                </a:moveTo>
                <a:lnTo>
                  <a:pt x="915817" y="832276"/>
                </a:lnTo>
                <a:lnTo>
                  <a:pt x="928450" y="816710"/>
                </a:lnTo>
                <a:close/>
                <a:moveTo>
                  <a:pt x="928450" y="557121"/>
                </a:moveTo>
                <a:lnTo>
                  <a:pt x="1139121" y="816710"/>
                </a:lnTo>
                <a:lnTo>
                  <a:pt x="928450" y="1076298"/>
                </a:lnTo>
                <a:lnTo>
                  <a:pt x="717779" y="1076298"/>
                </a:lnTo>
                <a:lnTo>
                  <a:pt x="853863" y="908616"/>
                </a:lnTo>
                <a:lnTo>
                  <a:pt x="334477" y="911164"/>
                </a:lnTo>
                <a:cubicBezTo>
                  <a:pt x="152221" y="912059"/>
                  <a:pt x="3749" y="765036"/>
                  <a:pt x="2855" y="582780"/>
                </a:cubicBezTo>
                <a:lnTo>
                  <a:pt x="0" y="1028"/>
                </a:lnTo>
                <a:lnTo>
                  <a:pt x="209385" y="0"/>
                </a:lnTo>
                <a:lnTo>
                  <a:pt x="212442" y="623172"/>
                </a:lnTo>
                <a:cubicBezTo>
                  <a:pt x="212657" y="666913"/>
                  <a:pt x="248289" y="702198"/>
                  <a:pt x="292031" y="701983"/>
                </a:cubicBezTo>
                <a:lnTo>
                  <a:pt x="833188" y="699328"/>
                </a:lnTo>
                <a:lnTo>
                  <a:pt x="717779" y="557121"/>
                </a:lnTo>
                <a:close/>
              </a:path>
            </a:pathLst>
          </a:cu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B0898211-B785-285A-7646-C4BF6BFFA92D}"/>
              </a:ext>
            </a:extLst>
          </p:cNvPr>
          <p:cNvSpPr/>
          <p:nvPr/>
        </p:nvSpPr>
        <p:spPr>
          <a:xfrm rot="8142865">
            <a:off x="3310270" y="3549128"/>
            <a:ext cx="703891" cy="657374"/>
          </a:xfrm>
          <a:custGeom>
            <a:avLst/>
            <a:gdLst>
              <a:gd name="connsiteX0" fmla="*/ 915315 w 1139121"/>
              <a:gd name="connsiteY0" fmla="*/ 800524 h 1076298"/>
              <a:gd name="connsiteX1" fmla="*/ 915817 w 1139121"/>
              <a:gd name="connsiteY1" fmla="*/ 832276 h 1076298"/>
              <a:gd name="connsiteX2" fmla="*/ 928450 w 1139121"/>
              <a:gd name="connsiteY2" fmla="*/ 816710 h 1076298"/>
              <a:gd name="connsiteX3" fmla="*/ 928450 w 1139121"/>
              <a:gd name="connsiteY3" fmla="*/ 557121 h 1076298"/>
              <a:gd name="connsiteX4" fmla="*/ 1139121 w 1139121"/>
              <a:gd name="connsiteY4" fmla="*/ 816710 h 1076298"/>
              <a:gd name="connsiteX5" fmla="*/ 928450 w 1139121"/>
              <a:gd name="connsiteY5" fmla="*/ 1076298 h 1076298"/>
              <a:gd name="connsiteX6" fmla="*/ 717779 w 1139121"/>
              <a:gd name="connsiteY6" fmla="*/ 1076298 h 1076298"/>
              <a:gd name="connsiteX7" fmla="*/ 853863 w 1139121"/>
              <a:gd name="connsiteY7" fmla="*/ 908616 h 1076298"/>
              <a:gd name="connsiteX8" fmla="*/ 334477 w 1139121"/>
              <a:gd name="connsiteY8" fmla="*/ 911164 h 1076298"/>
              <a:gd name="connsiteX9" fmla="*/ 2855 w 1139121"/>
              <a:gd name="connsiteY9" fmla="*/ 582780 h 1076298"/>
              <a:gd name="connsiteX10" fmla="*/ 0 w 1139121"/>
              <a:gd name="connsiteY10" fmla="*/ 1028 h 1076298"/>
              <a:gd name="connsiteX11" fmla="*/ 209385 w 1139121"/>
              <a:gd name="connsiteY11" fmla="*/ 0 h 1076298"/>
              <a:gd name="connsiteX12" fmla="*/ 212442 w 1139121"/>
              <a:gd name="connsiteY12" fmla="*/ 623172 h 1076298"/>
              <a:gd name="connsiteX13" fmla="*/ 292031 w 1139121"/>
              <a:gd name="connsiteY13" fmla="*/ 701983 h 1076298"/>
              <a:gd name="connsiteX14" fmla="*/ 833188 w 1139121"/>
              <a:gd name="connsiteY14" fmla="*/ 699328 h 1076298"/>
              <a:gd name="connsiteX15" fmla="*/ 717779 w 1139121"/>
              <a:gd name="connsiteY15" fmla="*/ 557121 h 10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39121" h="1076298">
                <a:moveTo>
                  <a:pt x="915315" y="800524"/>
                </a:moveTo>
                <a:lnTo>
                  <a:pt x="915817" y="832276"/>
                </a:lnTo>
                <a:lnTo>
                  <a:pt x="928450" y="816710"/>
                </a:lnTo>
                <a:close/>
                <a:moveTo>
                  <a:pt x="928450" y="557121"/>
                </a:moveTo>
                <a:lnTo>
                  <a:pt x="1139121" y="816710"/>
                </a:lnTo>
                <a:lnTo>
                  <a:pt x="928450" y="1076298"/>
                </a:lnTo>
                <a:lnTo>
                  <a:pt x="717779" y="1076298"/>
                </a:lnTo>
                <a:lnTo>
                  <a:pt x="853863" y="908616"/>
                </a:lnTo>
                <a:lnTo>
                  <a:pt x="334477" y="911164"/>
                </a:lnTo>
                <a:cubicBezTo>
                  <a:pt x="152221" y="912059"/>
                  <a:pt x="3749" y="765036"/>
                  <a:pt x="2855" y="582780"/>
                </a:cubicBezTo>
                <a:lnTo>
                  <a:pt x="0" y="1028"/>
                </a:lnTo>
                <a:lnTo>
                  <a:pt x="209385" y="0"/>
                </a:lnTo>
                <a:lnTo>
                  <a:pt x="212442" y="623172"/>
                </a:lnTo>
                <a:cubicBezTo>
                  <a:pt x="212657" y="666913"/>
                  <a:pt x="248289" y="702198"/>
                  <a:pt x="292031" y="701983"/>
                </a:cubicBezTo>
                <a:lnTo>
                  <a:pt x="833188" y="699328"/>
                </a:lnTo>
                <a:lnTo>
                  <a:pt x="717779" y="557121"/>
                </a:lnTo>
                <a:close/>
              </a:path>
            </a:pathLst>
          </a:cu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095ECD48-DD06-8FC5-5983-7291275E189F}"/>
              </a:ext>
            </a:extLst>
          </p:cNvPr>
          <p:cNvSpPr/>
          <p:nvPr/>
        </p:nvSpPr>
        <p:spPr>
          <a:xfrm rot="2683134" flipV="1">
            <a:off x="1637964" y="1558061"/>
            <a:ext cx="590935" cy="614363"/>
          </a:xfrm>
          <a:custGeom>
            <a:avLst/>
            <a:gdLst>
              <a:gd name="connsiteX0" fmla="*/ 915315 w 1139121"/>
              <a:gd name="connsiteY0" fmla="*/ 800524 h 1076298"/>
              <a:gd name="connsiteX1" fmla="*/ 915817 w 1139121"/>
              <a:gd name="connsiteY1" fmla="*/ 832276 h 1076298"/>
              <a:gd name="connsiteX2" fmla="*/ 928450 w 1139121"/>
              <a:gd name="connsiteY2" fmla="*/ 816710 h 1076298"/>
              <a:gd name="connsiteX3" fmla="*/ 928450 w 1139121"/>
              <a:gd name="connsiteY3" fmla="*/ 557121 h 1076298"/>
              <a:gd name="connsiteX4" fmla="*/ 1139121 w 1139121"/>
              <a:gd name="connsiteY4" fmla="*/ 816710 h 1076298"/>
              <a:gd name="connsiteX5" fmla="*/ 928450 w 1139121"/>
              <a:gd name="connsiteY5" fmla="*/ 1076298 h 1076298"/>
              <a:gd name="connsiteX6" fmla="*/ 717779 w 1139121"/>
              <a:gd name="connsiteY6" fmla="*/ 1076298 h 1076298"/>
              <a:gd name="connsiteX7" fmla="*/ 853863 w 1139121"/>
              <a:gd name="connsiteY7" fmla="*/ 908616 h 1076298"/>
              <a:gd name="connsiteX8" fmla="*/ 334477 w 1139121"/>
              <a:gd name="connsiteY8" fmla="*/ 911164 h 1076298"/>
              <a:gd name="connsiteX9" fmla="*/ 2855 w 1139121"/>
              <a:gd name="connsiteY9" fmla="*/ 582780 h 1076298"/>
              <a:gd name="connsiteX10" fmla="*/ 0 w 1139121"/>
              <a:gd name="connsiteY10" fmla="*/ 1028 h 1076298"/>
              <a:gd name="connsiteX11" fmla="*/ 209385 w 1139121"/>
              <a:gd name="connsiteY11" fmla="*/ 0 h 1076298"/>
              <a:gd name="connsiteX12" fmla="*/ 212442 w 1139121"/>
              <a:gd name="connsiteY12" fmla="*/ 623172 h 1076298"/>
              <a:gd name="connsiteX13" fmla="*/ 292031 w 1139121"/>
              <a:gd name="connsiteY13" fmla="*/ 701983 h 1076298"/>
              <a:gd name="connsiteX14" fmla="*/ 833188 w 1139121"/>
              <a:gd name="connsiteY14" fmla="*/ 699328 h 1076298"/>
              <a:gd name="connsiteX15" fmla="*/ 717779 w 1139121"/>
              <a:gd name="connsiteY15" fmla="*/ 557121 h 10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39121" h="1076298">
                <a:moveTo>
                  <a:pt x="915315" y="800524"/>
                </a:moveTo>
                <a:lnTo>
                  <a:pt x="915817" y="832276"/>
                </a:lnTo>
                <a:lnTo>
                  <a:pt x="928450" y="816710"/>
                </a:lnTo>
                <a:close/>
                <a:moveTo>
                  <a:pt x="928450" y="557121"/>
                </a:moveTo>
                <a:lnTo>
                  <a:pt x="1139121" y="816710"/>
                </a:lnTo>
                <a:lnTo>
                  <a:pt x="928450" y="1076298"/>
                </a:lnTo>
                <a:lnTo>
                  <a:pt x="717779" y="1076298"/>
                </a:lnTo>
                <a:lnTo>
                  <a:pt x="853863" y="908616"/>
                </a:lnTo>
                <a:lnTo>
                  <a:pt x="334477" y="911164"/>
                </a:lnTo>
                <a:cubicBezTo>
                  <a:pt x="152221" y="912059"/>
                  <a:pt x="3749" y="765036"/>
                  <a:pt x="2855" y="582780"/>
                </a:cubicBezTo>
                <a:lnTo>
                  <a:pt x="0" y="1028"/>
                </a:lnTo>
                <a:lnTo>
                  <a:pt x="209385" y="0"/>
                </a:lnTo>
                <a:lnTo>
                  <a:pt x="212442" y="623172"/>
                </a:lnTo>
                <a:cubicBezTo>
                  <a:pt x="212657" y="666913"/>
                  <a:pt x="248289" y="702198"/>
                  <a:pt x="292031" y="701983"/>
                </a:cubicBezTo>
                <a:lnTo>
                  <a:pt x="833188" y="699328"/>
                </a:lnTo>
                <a:lnTo>
                  <a:pt x="717779" y="557121"/>
                </a:lnTo>
                <a:close/>
              </a:path>
            </a:pathLst>
          </a:cu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Rectangle: Rounded Corners 23">
            <a:extLst>
              <a:ext uri="{FF2B5EF4-FFF2-40B4-BE49-F238E27FC236}">
                <a16:creationId xmlns:a16="http://schemas.microsoft.com/office/drawing/2014/main" id="{C5863769-98C4-D87A-1619-CCE904742450}"/>
              </a:ext>
            </a:extLst>
          </p:cNvPr>
          <p:cNvSpPr/>
          <p:nvPr/>
        </p:nvSpPr>
        <p:spPr>
          <a:xfrm rot="2700000">
            <a:off x="5740094" y="1711726"/>
            <a:ext cx="1282114" cy="1286807"/>
          </a:xfrm>
          <a:prstGeom prst="roundRect">
            <a:avLst/>
          </a:prstGeom>
          <a:solidFill>
            <a:schemeClr val="accent1">
              <a:lumMod val="50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 name="Rectangle: Rounded Corners 24">
            <a:extLst>
              <a:ext uri="{FF2B5EF4-FFF2-40B4-BE49-F238E27FC236}">
                <a16:creationId xmlns:a16="http://schemas.microsoft.com/office/drawing/2014/main" id="{C17C7AA3-0E2D-4A06-84AE-70266CA6F4A6}"/>
              </a:ext>
            </a:extLst>
          </p:cNvPr>
          <p:cNvSpPr/>
          <p:nvPr/>
        </p:nvSpPr>
        <p:spPr>
          <a:xfrm rot="2700000">
            <a:off x="5824393" y="3607024"/>
            <a:ext cx="1245381" cy="1288245"/>
          </a:xfrm>
          <a:prstGeom prst="roundRect">
            <a:avLst/>
          </a:prstGeom>
          <a:solidFill>
            <a:schemeClr val="accent1">
              <a:lumMod val="50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Rounded Corners 25">
            <a:extLst>
              <a:ext uri="{FF2B5EF4-FFF2-40B4-BE49-F238E27FC236}">
                <a16:creationId xmlns:a16="http://schemas.microsoft.com/office/drawing/2014/main" id="{0D3CCEE9-B321-A95D-0775-766A5FA78B97}"/>
              </a:ext>
            </a:extLst>
          </p:cNvPr>
          <p:cNvSpPr/>
          <p:nvPr/>
        </p:nvSpPr>
        <p:spPr>
          <a:xfrm rot="2700000">
            <a:off x="3891407" y="3690421"/>
            <a:ext cx="1309466" cy="1317252"/>
          </a:xfrm>
          <a:prstGeom prst="roundRect">
            <a:avLst/>
          </a:prstGeom>
          <a:solidFill>
            <a:schemeClr val="accent1">
              <a:lumMod val="50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Rounded Corners 26">
            <a:extLst>
              <a:ext uri="{FF2B5EF4-FFF2-40B4-BE49-F238E27FC236}">
                <a16:creationId xmlns:a16="http://schemas.microsoft.com/office/drawing/2014/main" id="{09A05292-35BB-F41E-1835-7F09C9EBE6DC}"/>
              </a:ext>
            </a:extLst>
          </p:cNvPr>
          <p:cNvSpPr/>
          <p:nvPr/>
        </p:nvSpPr>
        <p:spPr>
          <a:xfrm rot="2700000">
            <a:off x="2092531" y="3579452"/>
            <a:ext cx="1232901" cy="1269438"/>
          </a:xfrm>
          <a:prstGeom prst="roundRect">
            <a:avLst/>
          </a:prstGeom>
          <a:solidFill>
            <a:schemeClr val="accent1">
              <a:lumMod val="50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Rounded Corners 27">
            <a:extLst>
              <a:ext uri="{FF2B5EF4-FFF2-40B4-BE49-F238E27FC236}">
                <a16:creationId xmlns:a16="http://schemas.microsoft.com/office/drawing/2014/main" id="{9F564942-4DF2-90C8-DBDF-513AFEA28D2A}"/>
              </a:ext>
            </a:extLst>
          </p:cNvPr>
          <p:cNvSpPr/>
          <p:nvPr/>
        </p:nvSpPr>
        <p:spPr>
          <a:xfrm rot="2700000">
            <a:off x="260592" y="3503996"/>
            <a:ext cx="1244970" cy="1213149"/>
          </a:xfrm>
          <a:prstGeom prst="roundRect">
            <a:avLst/>
          </a:prstGeom>
          <a:solidFill>
            <a:schemeClr val="accent1">
              <a:lumMod val="50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2FB1315A-8905-BA2A-ADA3-BB7F75CE8E60}"/>
              </a:ext>
            </a:extLst>
          </p:cNvPr>
          <p:cNvSpPr/>
          <p:nvPr/>
        </p:nvSpPr>
        <p:spPr>
          <a:xfrm rot="2683134" flipV="1">
            <a:off x="5027892" y="1575324"/>
            <a:ext cx="822572" cy="598477"/>
          </a:xfrm>
          <a:custGeom>
            <a:avLst/>
            <a:gdLst>
              <a:gd name="connsiteX0" fmla="*/ 915315 w 1139121"/>
              <a:gd name="connsiteY0" fmla="*/ 800524 h 1076298"/>
              <a:gd name="connsiteX1" fmla="*/ 915817 w 1139121"/>
              <a:gd name="connsiteY1" fmla="*/ 832276 h 1076298"/>
              <a:gd name="connsiteX2" fmla="*/ 928450 w 1139121"/>
              <a:gd name="connsiteY2" fmla="*/ 816710 h 1076298"/>
              <a:gd name="connsiteX3" fmla="*/ 928450 w 1139121"/>
              <a:gd name="connsiteY3" fmla="*/ 557121 h 1076298"/>
              <a:gd name="connsiteX4" fmla="*/ 1139121 w 1139121"/>
              <a:gd name="connsiteY4" fmla="*/ 816710 h 1076298"/>
              <a:gd name="connsiteX5" fmla="*/ 928450 w 1139121"/>
              <a:gd name="connsiteY5" fmla="*/ 1076298 h 1076298"/>
              <a:gd name="connsiteX6" fmla="*/ 717779 w 1139121"/>
              <a:gd name="connsiteY6" fmla="*/ 1076298 h 1076298"/>
              <a:gd name="connsiteX7" fmla="*/ 853863 w 1139121"/>
              <a:gd name="connsiteY7" fmla="*/ 908616 h 1076298"/>
              <a:gd name="connsiteX8" fmla="*/ 334477 w 1139121"/>
              <a:gd name="connsiteY8" fmla="*/ 911164 h 1076298"/>
              <a:gd name="connsiteX9" fmla="*/ 2855 w 1139121"/>
              <a:gd name="connsiteY9" fmla="*/ 582780 h 1076298"/>
              <a:gd name="connsiteX10" fmla="*/ 0 w 1139121"/>
              <a:gd name="connsiteY10" fmla="*/ 1028 h 1076298"/>
              <a:gd name="connsiteX11" fmla="*/ 209385 w 1139121"/>
              <a:gd name="connsiteY11" fmla="*/ 0 h 1076298"/>
              <a:gd name="connsiteX12" fmla="*/ 212442 w 1139121"/>
              <a:gd name="connsiteY12" fmla="*/ 623172 h 1076298"/>
              <a:gd name="connsiteX13" fmla="*/ 292031 w 1139121"/>
              <a:gd name="connsiteY13" fmla="*/ 701983 h 1076298"/>
              <a:gd name="connsiteX14" fmla="*/ 833188 w 1139121"/>
              <a:gd name="connsiteY14" fmla="*/ 699328 h 1076298"/>
              <a:gd name="connsiteX15" fmla="*/ 717779 w 1139121"/>
              <a:gd name="connsiteY15" fmla="*/ 557121 h 10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39121" h="1076298">
                <a:moveTo>
                  <a:pt x="915315" y="800524"/>
                </a:moveTo>
                <a:lnTo>
                  <a:pt x="915817" y="832276"/>
                </a:lnTo>
                <a:lnTo>
                  <a:pt x="928450" y="816710"/>
                </a:lnTo>
                <a:close/>
                <a:moveTo>
                  <a:pt x="928450" y="557121"/>
                </a:moveTo>
                <a:lnTo>
                  <a:pt x="1139121" y="816710"/>
                </a:lnTo>
                <a:lnTo>
                  <a:pt x="928450" y="1076298"/>
                </a:lnTo>
                <a:lnTo>
                  <a:pt x="717779" y="1076298"/>
                </a:lnTo>
                <a:lnTo>
                  <a:pt x="853863" y="908616"/>
                </a:lnTo>
                <a:lnTo>
                  <a:pt x="334477" y="911164"/>
                </a:lnTo>
                <a:cubicBezTo>
                  <a:pt x="152221" y="912059"/>
                  <a:pt x="3749" y="765036"/>
                  <a:pt x="2855" y="582780"/>
                </a:cubicBezTo>
                <a:lnTo>
                  <a:pt x="0" y="1028"/>
                </a:lnTo>
                <a:lnTo>
                  <a:pt x="209385" y="0"/>
                </a:lnTo>
                <a:lnTo>
                  <a:pt x="212442" y="623172"/>
                </a:lnTo>
                <a:cubicBezTo>
                  <a:pt x="212657" y="666913"/>
                  <a:pt x="248289" y="702198"/>
                  <a:pt x="292031" y="701983"/>
                </a:cubicBezTo>
                <a:lnTo>
                  <a:pt x="833188" y="699328"/>
                </a:lnTo>
                <a:lnTo>
                  <a:pt x="717779" y="557121"/>
                </a:lnTo>
                <a:close/>
              </a:path>
            </a:pathLst>
          </a:cu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D4FBA74B-A1EC-2627-F592-4B2B372F38CD}"/>
              </a:ext>
            </a:extLst>
          </p:cNvPr>
          <p:cNvSpPr/>
          <p:nvPr/>
        </p:nvSpPr>
        <p:spPr>
          <a:xfrm rot="13413919" flipV="1">
            <a:off x="5113811" y="4383969"/>
            <a:ext cx="811076" cy="964815"/>
          </a:xfrm>
          <a:custGeom>
            <a:avLst/>
            <a:gdLst>
              <a:gd name="connsiteX0" fmla="*/ 915315 w 1139121"/>
              <a:gd name="connsiteY0" fmla="*/ 800524 h 1076298"/>
              <a:gd name="connsiteX1" fmla="*/ 915817 w 1139121"/>
              <a:gd name="connsiteY1" fmla="*/ 832276 h 1076298"/>
              <a:gd name="connsiteX2" fmla="*/ 928450 w 1139121"/>
              <a:gd name="connsiteY2" fmla="*/ 816710 h 1076298"/>
              <a:gd name="connsiteX3" fmla="*/ 928450 w 1139121"/>
              <a:gd name="connsiteY3" fmla="*/ 557121 h 1076298"/>
              <a:gd name="connsiteX4" fmla="*/ 1139121 w 1139121"/>
              <a:gd name="connsiteY4" fmla="*/ 816710 h 1076298"/>
              <a:gd name="connsiteX5" fmla="*/ 928450 w 1139121"/>
              <a:gd name="connsiteY5" fmla="*/ 1076298 h 1076298"/>
              <a:gd name="connsiteX6" fmla="*/ 717779 w 1139121"/>
              <a:gd name="connsiteY6" fmla="*/ 1076298 h 1076298"/>
              <a:gd name="connsiteX7" fmla="*/ 853863 w 1139121"/>
              <a:gd name="connsiteY7" fmla="*/ 908616 h 1076298"/>
              <a:gd name="connsiteX8" fmla="*/ 334477 w 1139121"/>
              <a:gd name="connsiteY8" fmla="*/ 911164 h 1076298"/>
              <a:gd name="connsiteX9" fmla="*/ 2855 w 1139121"/>
              <a:gd name="connsiteY9" fmla="*/ 582780 h 1076298"/>
              <a:gd name="connsiteX10" fmla="*/ 0 w 1139121"/>
              <a:gd name="connsiteY10" fmla="*/ 1028 h 1076298"/>
              <a:gd name="connsiteX11" fmla="*/ 209385 w 1139121"/>
              <a:gd name="connsiteY11" fmla="*/ 0 h 1076298"/>
              <a:gd name="connsiteX12" fmla="*/ 212442 w 1139121"/>
              <a:gd name="connsiteY12" fmla="*/ 623172 h 1076298"/>
              <a:gd name="connsiteX13" fmla="*/ 292031 w 1139121"/>
              <a:gd name="connsiteY13" fmla="*/ 701983 h 1076298"/>
              <a:gd name="connsiteX14" fmla="*/ 833188 w 1139121"/>
              <a:gd name="connsiteY14" fmla="*/ 699328 h 1076298"/>
              <a:gd name="connsiteX15" fmla="*/ 717779 w 1139121"/>
              <a:gd name="connsiteY15" fmla="*/ 557121 h 10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39121" h="1076298">
                <a:moveTo>
                  <a:pt x="915315" y="800524"/>
                </a:moveTo>
                <a:lnTo>
                  <a:pt x="915817" y="832276"/>
                </a:lnTo>
                <a:lnTo>
                  <a:pt x="928450" y="816710"/>
                </a:lnTo>
                <a:close/>
                <a:moveTo>
                  <a:pt x="928450" y="557121"/>
                </a:moveTo>
                <a:lnTo>
                  <a:pt x="1139121" y="816710"/>
                </a:lnTo>
                <a:lnTo>
                  <a:pt x="928450" y="1076298"/>
                </a:lnTo>
                <a:lnTo>
                  <a:pt x="717779" y="1076298"/>
                </a:lnTo>
                <a:lnTo>
                  <a:pt x="853863" y="908616"/>
                </a:lnTo>
                <a:lnTo>
                  <a:pt x="334477" y="911164"/>
                </a:lnTo>
                <a:cubicBezTo>
                  <a:pt x="152221" y="912059"/>
                  <a:pt x="3749" y="765036"/>
                  <a:pt x="2855" y="582780"/>
                </a:cubicBezTo>
                <a:lnTo>
                  <a:pt x="0" y="1028"/>
                </a:lnTo>
                <a:lnTo>
                  <a:pt x="209385" y="0"/>
                </a:lnTo>
                <a:lnTo>
                  <a:pt x="212442" y="623172"/>
                </a:lnTo>
                <a:cubicBezTo>
                  <a:pt x="212657" y="666913"/>
                  <a:pt x="248289" y="702198"/>
                  <a:pt x="292031" y="701983"/>
                </a:cubicBezTo>
                <a:lnTo>
                  <a:pt x="833188" y="699328"/>
                </a:lnTo>
                <a:lnTo>
                  <a:pt x="717779" y="557121"/>
                </a:lnTo>
                <a:close/>
              </a:path>
            </a:pathLst>
          </a:cu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68B4C527-6339-8260-FFDD-2048702B895F}"/>
              </a:ext>
            </a:extLst>
          </p:cNvPr>
          <p:cNvSpPr txBox="1"/>
          <p:nvPr/>
        </p:nvSpPr>
        <p:spPr>
          <a:xfrm>
            <a:off x="1" y="275829"/>
            <a:ext cx="861255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200" b="0" i="1" u="none" strike="noStrike" kern="1200" cap="none" spc="0" normalizeH="0" baseline="0" noProof="0" dirty="0">
                <a:ln>
                  <a:noFill/>
                </a:ln>
                <a:solidFill>
                  <a:srgbClr val="5B9BD5">
                    <a:lumMod val="50000"/>
                  </a:srgbClr>
                </a:solidFill>
                <a:effectLst/>
                <a:uLnTx/>
                <a:uFillTx/>
                <a:latin typeface="Calibri" panose="020F0502020204030204"/>
                <a:ea typeface="+mn-ea"/>
                <a:cs typeface="+mn-cs"/>
              </a:rPr>
              <a:t>From understanding to Development : The Process</a:t>
            </a:r>
          </a:p>
        </p:txBody>
      </p:sp>
      <p:sp>
        <p:nvSpPr>
          <p:cNvPr id="14" name="TextBox 13">
            <a:extLst>
              <a:ext uri="{FF2B5EF4-FFF2-40B4-BE49-F238E27FC236}">
                <a16:creationId xmlns:a16="http://schemas.microsoft.com/office/drawing/2014/main" id="{8908D8B1-D067-56AD-1258-E9F7A9F0461D}"/>
              </a:ext>
            </a:extLst>
          </p:cNvPr>
          <p:cNvSpPr txBox="1"/>
          <p:nvPr/>
        </p:nvSpPr>
        <p:spPr>
          <a:xfrm>
            <a:off x="2164707" y="1906392"/>
            <a:ext cx="1222140" cy="769441"/>
          </a:xfrm>
          <a:prstGeom prst="rect">
            <a:avLst/>
          </a:prstGeom>
          <a:noFill/>
        </p:spPr>
        <p:txBody>
          <a:bodyPr wrap="square" rtlCol="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100" b="0" i="0" u="none" strike="noStrike" kern="1200" cap="none" spc="0" normalizeH="0" baseline="0" noProof="0" dirty="0">
                <a:ln>
                  <a:noFill/>
                </a:ln>
                <a:solidFill>
                  <a:srgbClr val="FFC000">
                    <a:lumMod val="60000"/>
                    <a:lumOff val="40000"/>
                  </a:srgbClr>
                </a:solidFill>
                <a:effectLst/>
                <a:uLnTx/>
                <a:uFillTx/>
                <a:latin typeface="Calibri" panose="020F0502020204030204"/>
                <a:ea typeface="+mn-ea"/>
                <a:cs typeface="+mn-cs"/>
              </a:rPr>
              <a:t>Audio input of the content to be translated to the system</a:t>
            </a:r>
          </a:p>
        </p:txBody>
      </p:sp>
      <p:sp>
        <p:nvSpPr>
          <p:cNvPr id="15" name="Freeform: Shape 14">
            <a:extLst>
              <a:ext uri="{FF2B5EF4-FFF2-40B4-BE49-F238E27FC236}">
                <a16:creationId xmlns:a16="http://schemas.microsoft.com/office/drawing/2014/main" id="{AF43AAA9-C944-87A2-4322-1A2B659E158C}"/>
              </a:ext>
            </a:extLst>
          </p:cNvPr>
          <p:cNvSpPr/>
          <p:nvPr/>
        </p:nvSpPr>
        <p:spPr>
          <a:xfrm rot="7991387" flipV="1">
            <a:off x="6593066" y="2921670"/>
            <a:ext cx="675017" cy="863137"/>
          </a:xfrm>
          <a:custGeom>
            <a:avLst/>
            <a:gdLst>
              <a:gd name="connsiteX0" fmla="*/ 915315 w 1139121"/>
              <a:gd name="connsiteY0" fmla="*/ 800524 h 1076298"/>
              <a:gd name="connsiteX1" fmla="*/ 915817 w 1139121"/>
              <a:gd name="connsiteY1" fmla="*/ 832276 h 1076298"/>
              <a:gd name="connsiteX2" fmla="*/ 928450 w 1139121"/>
              <a:gd name="connsiteY2" fmla="*/ 816710 h 1076298"/>
              <a:gd name="connsiteX3" fmla="*/ 928450 w 1139121"/>
              <a:gd name="connsiteY3" fmla="*/ 557121 h 1076298"/>
              <a:gd name="connsiteX4" fmla="*/ 1139121 w 1139121"/>
              <a:gd name="connsiteY4" fmla="*/ 816710 h 1076298"/>
              <a:gd name="connsiteX5" fmla="*/ 928450 w 1139121"/>
              <a:gd name="connsiteY5" fmla="*/ 1076298 h 1076298"/>
              <a:gd name="connsiteX6" fmla="*/ 717779 w 1139121"/>
              <a:gd name="connsiteY6" fmla="*/ 1076298 h 1076298"/>
              <a:gd name="connsiteX7" fmla="*/ 853863 w 1139121"/>
              <a:gd name="connsiteY7" fmla="*/ 908616 h 1076298"/>
              <a:gd name="connsiteX8" fmla="*/ 334477 w 1139121"/>
              <a:gd name="connsiteY8" fmla="*/ 911164 h 1076298"/>
              <a:gd name="connsiteX9" fmla="*/ 2855 w 1139121"/>
              <a:gd name="connsiteY9" fmla="*/ 582780 h 1076298"/>
              <a:gd name="connsiteX10" fmla="*/ 0 w 1139121"/>
              <a:gd name="connsiteY10" fmla="*/ 1028 h 1076298"/>
              <a:gd name="connsiteX11" fmla="*/ 209385 w 1139121"/>
              <a:gd name="connsiteY11" fmla="*/ 0 h 1076298"/>
              <a:gd name="connsiteX12" fmla="*/ 212442 w 1139121"/>
              <a:gd name="connsiteY12" fmla="*/ 623172 h 1076298"/>
              <a:gd name="connsiteX13" fmla="*/ 292031 w 1139121"/>
              <a:gd name="connsiteY13" fmla="*/ 701983 h 1076298"/>
              <a:gd name="connsiteX14" fmla="*/ 833188 w 1139121"/>
              <a:gd name="connsiteY14" fmla="*/ 699328 h 1076298"/>
              <a:gd name="connsiteX15" fmla="*/ 717779 w 1139121"/>
              <a:gd name="connsiteY15" fmla="*/ 557121 h 10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39121" h="1076298">
                <a:moveTo>
                  <a:pt x="915315" y="800524"/>
                </a:moveTo>
                <a:lnTo>
                  <a:pt x="915817" y="832276"/>
                </a:lnTo>
                <a:lnTo>
                  <a:pt x="928450" y="816710"/>
                </a:lnTo>
                <a:close/>
                <a:moveTo>
                  <a:pt x="928450" y="557121"/>
                </a:moveTo>
                <a:lnTo>
                  <a:pt x="1139121" y="816710"/>
                </a:lnTo>
                <a:lnTo>
                  <a:pt x="928450" y="1076298"/>
                </a:lnTo>
                <a:lnTo>
                  <a:pt x="717779" y="1076298"/>
                </a:lnTo>
                <a:lnTo>
                  <a:pt x="853863" y="908616"/>
                </a:lnTo>
                <a:lnTo>
                  <a:pt x="334477" y="911164"/>
                </a:lnTo>
                <a:cubicBezTo>
                  <a:pt x="152221" y="912059"/>
                  <a:pt x="3749" y="765036"/>
                  <a:pt x="2855" y="582780"/>
                </a:cubicBezTo>
                <a:lnTo>
                  <a:pt x="0" y="1028"/>
                </a:lnTo>
                <a:lnTo>
                  <a:pt x="209385" y="0"/>
                </a:lnTo>
                <a:lnTo>
                  <a:pt x="212442" y="623172"/>
                </a:lnTo>
                <a:cubicBezTo>
                  <a:pt x="212657" y="666913"/>
                  <a:pt x="248289" y="702198"/>
                  <a:pt x="292031" y="701983"/>
                </a:cubicBezTo>
                <a:lnTo>
                  <a:pt x="833188" y="699328"/>
                </a:lnTo>
                <a:lnTo>
                  <a:pt x="717779" y="557121"/>
                </a:lnTo>
                <a:close/>
              </a:path>
            </a:pathLst>
          </a:cu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9B4A0C4C-3BC3-8223-4450-EB67A0CA7399}"/>
              </a:ext>
            </a:extLst>
          </p:cNvPr>
          <p:cNvSpPr txBox="1"/>
          <p:nvPr/>
        </p:nvSpPr>
        <p:spPr>
          <a:xfrm>
            <a:off x="5824160" y="2005336"/>
            <a:ext cx="1101712" cy="6001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100" b="0" i="0" u="none" strike="noStrike" kern="1200" cap="none" spc="0" normalizeH="0" baseline="0" noProof="0" dirty="0">
                <a:ln>
                  <a:noFill/>
                </a:ln>
                <a:solidFill>
                  <a:srgbClr val="FFC000">
                    <a:lumMod val="60000"/>
                    <a:lumOff val="40000"/>
                  </a:srgbClr>
                </a:solidFill>
                <a:effectLst/>
                <a:uLnTx/>
                <a:uFillTx/>
                <a:latin typeface="Calibri" panose="020F0502020204030204"/>
                <a:ea typeface="+mn-ea"/>
                <a:cs typeface="+mn-cs"/>
              </a:rPr>
              <a:t>Transcribing the audio content to text format</a:t>
            </a:r>
            <a:r>
              <a:rPr kumimoji="0" lang="en-IN" sz="11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
        <p:nvSpPr>
          <p:cNvPr id="17" name="TextBox 16">
            <a:extLst>
              <a:ext uri="{FF2B5EF4-FFF2-40B4-BE49-F238E27FC236}">
                <a16:creationId xmlns:a16="http://schemas.microsoft.com/office/drawing/2014/main" id="{E037B660-B76A-66F3-1E16-29C6E40A7AB4}"/>
              </a:ext>
            </a:extLst>
          </p:cNvPr>
          <p:cNvSpPr txBox="1"/>
          <p:nvPr/>
        </p:nvSpPr>
        <p:spPr>
          <a:xfrm>
            <a:off x="5968716" y="3757820"/>
            <a:ext cx="951580" cy="93871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100" b="0" i="0" u="none" strike="noStrike" kern="1200" cap="none" spc="0" normalizeH="0" baseline="0" noProof="0" dirty="0">
                <a:ln>
                  <a:noFill/>
                </a:ln>
                <a:solidFill>
                  <a:srgbClr val="FFC000">
                    <a:lumMod val="60000"/>
                    <a:lumOff val="40000"/>
                  </a:srgbClr>
                </a:solidFill>
                <a:effectLst/>
                <a:uLnTx/>
                <a:uFillTx/>
                <a:latin typeface="Calibri" panose="020F0502020204030204"/>
                <a:ea typeface="+mn-ea"/>
                <a:cs typeface="+mn-cs"/>
              </a:rPr>
              <a:t>Use of python libraries like ‘</a:t>
            </a:r>
            <a:r>
              <a:rPr kumimoji="0" lang="en-IN" sz="1100" b="0" i="0" u="none" strike="noStrike" kern="1200" cap="none" spc="0" normalizeH="0" baseline="0" noProof="0" dirty="0" err="1">
                <a:ln>
                  <a:noFill/>
                </a:ln>
                <a:solidFill>
                  <a:srgbClr val="FFC000">
                    <a:lumMod val="60000"/>
                    <a:lumOff val="40000"/>
                  </a:srgbClr>
                </a:solidFill>
                <a:effectLst/>
                <a:uLnTx/>
                <a:uFillTx/>
                <a:latin typeface="Calibri" panose="020F0502020204030204"/>
                <a:ea typeface="+mn-ea"/>
                <a:cs typeface="+mn-cs"/>
              </a:rPr>
              <a:t>PyAudio</a:t>
            </a:r>
            <a:r>
              <a:rPr kumimoji="0" lang="en-IN" sz="1100" b="0" i="0" u="none" strike="noStrike" kern="1200" cap="none" spc="0" normalizeH="0" baseline="0" noProof="0" dirty="0">
                <a:ln>
                  <a:noFill/>
                </a:ln>
                <a:solidFill>
                  <a:srgbClr val="FFC000">
                    <a:lumMod val="60000"/>
                    <a:lumOff val="40000"/>
                  </a:srgbClr>
                </a:solidFill>
                <a:effectLst/>
                <a:uLnTx/>
                <a:uFillTx/>
                <a:latin typeface="Calibri" panose="020F0502020204030204"/>
                <a:ea typeface="+mn-ea"/>
                <a:cs typeface="+mn-cs"/>
              </a:rPr>
              <a:t>’ for transcription</a:t>
            </a:r>
          </a:p>
        </p:txBody>
      </p:sp>
      <p:sp>
        <p:nvSpPr>
          <p:cNvPr id="18" name="TextBox 17">
            <a:extLst>
              <a:ext uri="{FF2B5EF4-FFF2-40B4-BE49-F238E27FC236}">
                <a16:creationId xmlns:a16="http://schemas.microsoft.com/office/drawing/2014/main" id="{B67CF36D-4082-FDF9-ECDE-A40A8764F1EB}"/>
              </a:ext>
            </a:extLst>
          </p:cNvPr>
          <p:cNvSpPr txBox="1"/>
          <p:nvPr/>
        </p:nvSpPr>
        <p:spPr>
          <a:xfrm>
            <a:off x="4192176" y="1628520"/>
            <a:ext cx="935840" cy="14465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100" b="0" i="0" u="none" strike="noStrike" kern="1200" cap="none" spc="0" normalizeH="0" baseline="0" noProof="0" dirty="0">
                <a:ln>
                  <a:noFill/>
                </a:ln>
                <a:solidFill>
                  <a:srgbClr val="FFC000">
                    <a:lumMod val="60000"/>
                    <a:lumOff val="40000"/>
                  </a:srgbClr>
                </a:solidFill>
                <a:effectLst/>
                <a:uLnTx/>
                <a:uFillTx/>
                <a:latin typeface="Calibri" panose="020F0502020204030204"/>
                <a:ea typeface="+mn-ea"/>
                <a:cs typeface="+mn-cs"/>
              </a:rPr>
              <a:t>Use of speech recognition libraries so that  system identifies the spoken content</a:t>
            </a:r>
          </a:p>
        </p:txBody>
      </p:sp>
      <p:sp>
        <p:nvSpPr>
          <p:cNvPr id="20" name="TextBox 19">
            <a:extLst>
              <a:ext uri="{FF2B5EF4-FFF2-40B4-BE49-F238E27FC236}">
                <a16:creationId xmlns:a16="http://schemas.microsoft.com/office/drawing/2014/main" id="{8D8C813C-0F6B-A706-0BF1-677E52D9F25A}"/>
              </a:ext>
            </a:extLst>
          </p:cNvPr>
          <p:cNvSpPr txBox="1"/>
          <p:nvPr/>
        </p:nvSpPr>
        <p:spPr>
          <a:xfrm>
            <a:off x="448444" y="1811178"/>
            <a:ext cx="1213290"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100" b="0" i="0" u="none" strike="noStrike" kern="1200" cap="none" spc="0" normalizeH="0" baseline="0" noProof="0" dirty="0">
                <a:ln>
                  <a:noFill/>
                </a:ln>
                <a:solidFill>
                  <a:srgbClr val="FFC000">
                    <a:lumMod val="60000"/>
                    <a:lumOff val="40000"/>
                  </a:srgbClr>
                </a:solidFill>
                <a:effectLst/>
                <a:uLnTx/>
                <a:uFillTx/>
                <a:latin typeface="Calibri" panose="020F0502020204030204"/>
                <a:ea typeface="+mn-ea"/>
                <a:cs typeface="+mn-cs"/>
              </a:rPr>
              <a:t>Display a drop down for the user to select the input language</a:t>
            </a:r>
          </a:p>
        </p:txBody>
      </p:sp>
      <p:sp>
        <p:nvSpPr>
          <p:cNvPr id="29" name="Freeform: Shape 28">
            <a:extLst>
              <a:ext uri="{FF2B5EF4-FFF2-40B4-BE49-F238E27FC236}">
                <a16:creationId xmlns:a16="http://schemas.microsoft.com/office/drawing/2014/main" id="{50CABC06-08E3-88C4-6E2C-939D6F4D855D}"/>
              </a:ext>
            </a:extLst>
          </p:cNvPr>
          <p:cNvSpPr/>
          <p:nvPr/>
        </p:nvSpPr>
        <p:spPr>
          <a:xfrm rot="13413919" flipV="1">
            <a:off x="1402349" y="4295492"/>
            <a:ext cx="802994" cy="666505"/>
          </a:xfrm>
          <a:custGeom>
            <a:avLst/>
            <a:gdLst>
              <a:gd name="connsiteX0" fmla="*/ 915315 w 1139121"/>
              <a:gd name="connsiteY0" fmla="*/ 800524 h 1076298"/>
              <a:gd name="connsiteX1" fmla="*/ 915817 w 1139121"/>
              <a:gd name="connsiteY1" fmla="*/ 832276 h 1076298"/>
              <a:gd name="connsiteX2" fmla="*/ 928450 w 1139121"/>
              <a:gd name="connsiteY2" fmla="*/ 816710 h 1076298"/>
              <a:gd name="connsiteX3" fmla="*/ 928450 w 1139121"/>
              <a:gd name="connsiteY3" fmla="*/ 557121 h 1076298"/>
              <a:gd name="connsiteX4" fmla="*/ 1139121 w 1139121"/>
              <a:gd name="connsiteY4" fmla="*/ 816710 h 1076298"/>
              <a:gd name="connsiteX5" fmla="*/ 928450 w 1139121"/>
              <a:gd name="connsiteY5" fmla="*/ 1076298 h 1076298"/>
              <a:gd name="connsiteX6" fmla="*/ 717779 w 1139121"/>
              <a:gd name="connsiteY6" fmla="*/ 1076298 h 1076298"/>
              <a:gd name="connsiteX7" fmla="*/ 853863 w 1139121"/>
              <a:gd name="connsiteY7" fmla="*/ 908616 h 1076298"/>
              <a:gd name="connsiteX8" fmla="*/ 334477 w 1139121"/>
              <a:gd name="connsiteY8" fmla="*/ 911164 h 1076298"/>
              <a:gd name="connsiteX9" fmla="*/ 2855 w 1139121"/>
              <a:gd name="connsiteY9" fmla="*/ 582780 h 1076298"/>
              <a:gd name="connsiteX10" fmla="*/ 0 w 1139121"/>
              <a:gd name="connsiteY10" fmla="*/ 1028 h 1076298"/>
              <a:gd name="connsiteX11" fmla="*/ 209385 w 1139121"/>
              <a:gd name="connsiteY11" fmla="*/ 0 h 1076298"/>
              <a:gd name="connsiteX12" fmla="*/ 212442 w 1139121"/>
              <a:gd name="connsiteY12" fmla="*/ 623172 h 1076298"/>
              <a:gd name="connsiteX13" fmla="*/ 292031 w 1139121"/>
              <a:gd name="connsiteY13" fmla="*/ 701983 h 1076298"/>
              <a:gd name="connsiteX14" fmla="*/ 833188 w 1139121"/>
              <a:gd name="connsiteY14" fmla="*/ 699328 h 1076298"/>
              <a:gd name="connsiteX15" fmla="*/ 717779 w 1139121"/>
              <a:gd name="connsiteY15" fmla="*/ 557121 h 10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39121" h="1076298">
                <a:moveTo>
                  <a:pt x="915315" y="800524"/>
                </a:moveTo>
                <a:lnTo>
                  <a:pt x="915817" y="832276"/>
                </a:lnTo>
                <a:lnTo>
                  <a:pt x="928450" y="816710"/>
                </a:lnTo>
                <a:close/>
                <a:moveTo>
                  <a:pt x="928450" y="557121"/>
                </a:moveTo>
                <a:lnTo>
                  <a:pt x="1139121" y="816710"/>
                </a:lnTo>
                <a:lnTo>
                  <a:pt x="928450" y="1076298"/>
                </a:lnTo>
                <a:lnTo>
                  <a:pt x="717779" y="1076298"/>
                </a:lnTo>
                <a:lnTo>
                  <a:pt x="853863" y="908616"/>
                </a:lnTo>
                <a:lnTo>
                  <a:pt x="334477" y="911164"/>
                </a:lnTo>
                <a:cubicBezTo>
                  <a:pt x="152221" y="912059"/>
                  <a:pt x="3749" y="765036"/>
                  <a:pt x="2855" y="582780"/>
                </a:cubicBezTo>
                <a:lnTo>
                  <a:pt x="0" y="1028"/>
                </a:lnTo>
                <a:lnTo>
                  <a:pt x="209385" y="0"/>
                </a:lnTo>
                <a:lnTo>
                  <a:pt x="212442" y="623172"/>
                </a:lnTo>
                <a:cubicBezTo>
                  <a:pt x="212657" y="666913"/>
                  <a:pt x="248289" y="702198"/>
                  <a:pt x="292031" y="701983"/>
                </a:cubicBezTo>
                <a:lnTo>
                  <a:pt x="833188" y="699328"/>
                </a:lnTo>
                <a:lnTo>
                  <a:pt x="717779" y="557121"/>
                </a:lnTo>
                <a:close/>
              </a:path>
            </a:pathLst>
          </a:cu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D5181706-DA64-E11A-A76C-E1B663EB0B0A}"/>
              </a:ext>
            </a:extLst>
          </p:cNvPr>
          <p:cNvSpPr txBox="1"/>
          <p:nvPr/>
        </p:nvSpPr>
        <p:spPr>
          <a:xfrm>
            <a:off x="3905691" y="3927098"/>
            <a:ext cx="1380564"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100" b="0" i="0" u="none" strike="noStrike" kern="1200" cap="none" spc="0" normalizeH="0" baseline="0" noProof="0" dirty="0">
                <a:ln>
                  <a:noFill/>
                </a:ln>
                <a:solidFill>
                  <a:srgbClr val="FFC000">
                    <a:lumMod val="60000"/>
                    <a:lumOff val="40000"/>
                  </a:srgbClr>
                </a:solidFill>
                <a:effectLst/>
                <a:uLnTx/>
                <a:uFillTx/>
                <a:latin typeface="Calibri" panose="020F0502020204030204"/>
                <a:ea typeface="+mn-ea"/>
                <a:cs typeface="+mn-cs"/>
              </a:rPr>
              <a:t>Translation of the generated text output to English language</a:t>
            </a:r>
          </a:p>
        </p:txBody>
      </p:sp>
      <p:sp>
        <p:nvSpPr>
          <p:cNvPr id="31" name="TextBox 30">
            <a:extLst>
              <a:ext uri="{FF2B5EF4-FFF2-40B4-BE49-F238E27FC236}">
                <a16:creationId xmlns:a16="http://schemas.microsoft.com/office/drawing/2014/main" id="{9700AF56-E107-B0DD-6AB5-840C039ED2B2}"/>
              </a:ext>
            </a:extLst>
          </p:cNvPr>
          <p:cNvSpPr txBox="1"/>
          <p:nvPr/>
        </p:nvSpPr>
        <p:spPr>
          <a:xfrm>
            <a:off x="2198750" y="3929901"/>
            <a:ext cx="1136429" cy="6001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100" b="0" i="0" u="none" strike="noStrike" kern="1200" cap="none" spc="0" normalizeH="0" baseline="0" noProof="0" dirty="0">
                <a:ln>
                  <a:noFill/>
                </a:ln>
                <a:solidFill>
                  <a:srgbClr val="FFC000">
                    <a:lumMod val="60000"/>
                    <a:lumOff val="40000"/>
                  </a:srgbClr>
                </a:solidFill>
                <a:effectLst/>
                <a:uLnTx/>
                <a:uFillTx/>
                <a:latin typeface="Calibri" panose="020F0502020204030204"/>
                <a:ea typeface="+mn-ea"/>
                <a:cs typeface="+mn-cs"/>
              </a:rPr>
              <a:t>Displaying the English translation </a:t>
            </a:r>
          </a:p>
        </p:txBody>
      </p:sp>
      <p:sp>
        <p:nvSpPr>
          <p:cNvPr id="32" name="TextBox 31">
            <a:extLst>
              <a:ext uri="{FF2B5EF4-FFF2-40B4-BE49-F238E27FC236}">
                <a16:creationId xmlns:a16="http://schemas.microsoft.com/office/drawing/2014/main" id="{33B702A7-E2F0-D99E-9722-F33B94B7E5FB}"/>
              </a:ext>
            </a:extLst>
          </p:cNvPr>
          <p:cNvSpPr txBox="1"/>
          <p:nvPr/>
        </p:nvSpPr>
        <p:spPr>
          <a:xfrm>
            <a:off x="448444" y="3869644"/>
            <a:ext cx="913663" cy="93871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100" b="0" i="0" u="none" strike="noStrike" kern="1200" cap="none" spc="0" normalizeH="0" baseline="0" noProof="0" dirty="0">
                <a:ln>
                  <a:noFill/>
                </a:ln>
                <a:solidFill>
                  <a:srgbClr val="FFC000">
                    <a:lumMod val="60000"/>
                    <a:lumOff val="40000"/>
                  </a:srgbClr>
                </a:solidFill>
                <a:effectLst/>
                <a:uLnTx/>
                <a:uFillTx/>
                <a:latin typeface="Calibri" panose="020F0502020204030204"/>
                <a:ea typeface="+mn-ea"/>
                <a:cs typeface="+mn-cs"/>
              </a:rPr>
              <a:t>Outputting the translation in audio format</a:t>
            </a:r>
          </a:p>
        </p:txBody>
      </p:sp>
      <p:pic>
        <p:nvPicPr>
          <p:cNvPr id="34" name="Graphic 33" descr="Podcast">
            <a:extLst>
              <a:ext uri="{FF2B5EF4-FFF2-40B4-BE49-F238E27FC236}">
                <a16:creationId xmlns:a16="http://schemas.microsoft.com/office/drawing/2014/main" id="{C722318F-7844-B853-22BB-ABA9AB19A98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87058" y="1558261"/>
            <a:ext cx="424966" cy="336958"/>
          </a:xfrm>
          <a:prstGeom prst="rect">
            <a:avLst/>
          </a:prstGeom>
        </p:spPr>
      </p:pic>
      <p:pic>
        <p:nvPicPr>
          <p:cNvPr id="38" name="Graphic 37" descr="Open book">
            <a:extLst>
              <a:ext uri="{FF2B5EF4-FFF2-40B4-BE49-F238E27FC236}">
                <a16:creationId xmlns:a16="http://schemas.microsoft.com/office/drawing/2014/main" id="{0C2407A0-2679-DE96-4657-E1B445EE5A8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26210" y="3526134"/>
            <a:ext cx="346661" cy="356788"/>
          </a:xfrm>
          <a:prstGeom prst="rect">
            <a:avLst/>
          </a:prstGeom>
        </p:spPr>
      </p:pic>
      <p:pic>
        <p:nvPicPr>
          <p:cNvPr id="42" name="Graphic 41" descr="Arrow Rotate right">
            <a:extLst>
              <a:ext uri="{FF2B5EF4-FFF2-40B4-BE49-F238E27FC236}">
                <a16:creationId xmlns:a16="http://schemas.microsoft.com/office/drawing/2014/main" id="{990F8AB1-2E34-1BA0-F2F8-56C13F3A41F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978204" y="1498140"/>
            <a:ext cx="185817" cy="457200"/>
          </a:xfrm>
          <a:prstGeom prst="rect">
            <a:avLst/>
          </a:prstGeom>
        </p:spPr>
      </p:pic>
      <p:pic>
        <p:nvPicPr>
          <p:cNvPr id="43" name="Graphic 42" descr="Podcast">
            <a:extLst>
              <a:ext uri="{FF2B5EF4-FFF2-40B4-BE49-F238E27FC236}">
                <a16:creationId xmlns:a16="http://schemas.microsoft.com/office/drawing/2014/main" id="{7AACFCD1-FBDE-282B-2644-BDB1876695A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09204" y="3474640"/>
            <a:ext cx="357710" cy="403176"/>
          </a:xfrm>
          <a:prstGeom prst="rect">
            <a:avLst/>
          </a:prstGeom>
        </p:spPr>
      </p:pic>
      <p:pic>
        <p:nvPicPr>
          <p:cNvPr id="45" name="Graphic 44" descr="Arrow Rotate left">
            <a:extLst>
              <a:ext uri="{FF2B5EF4-FFF2-40B4-BE49-F238E27FC236}">
                <a16:creationId xmlns:a16="http://schemas.microsoft.com/office/drawing/2014/main" id="{96D15950-FA13-B2AA-E86E-3A1E9B41D9E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1032151" flipH="1">
            <a:off x="607573" y="3372818"/>
            <a:ext cx="251181" cy="549234"/>
          </a:xfrm>
          <a:prstGeom prst="rect">
            <a:avLst/>
          </a:prstGeom>
        </p:spPr>
      </p:pic>
      <p:cxnSp>
        <p:nvCxnSpPr>
          <p:cNvPr id="51" name="Straight Connector 50">
            <a:extLst>
              <a:ext uri="{FF2B5EF4-FFF2-40B4-BE49-F238E27FC236}">
                <a16:creationId xmlns:a16="http://schemas.microsoft.com/office/drawing/2014/main" id="{4D6A258B-D88B-3689-49F1-AE5D176F69A8}"/>
              </a:ext>
            </a:extLst>
          </p:cNvPr>
          <p:cNvCxnSpPr/>
          <p:nvPr/>
        </p:nvCxnSpPr>
        <p:spPr>
          <a:xfrm>
            <a:off x="74678" y="753035"/>
            <a:ext cx="612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EE9E3D-B69E-E3FB-FD20-18E249CDDA20}"/>
              </a:ext>
            </a:extLst>
          </p:cNvPr>
          <p:cNvCxnSpPr/>
          <p:nvPr/>
        </p:nvCxnSpPr>
        <p:spPr>
          <a:xfrm>
            <a:off x="6526306" y="770965"/>
            <a:ext cx="1854857"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Content Placeholder 11">
            <a:extLst>
              <a:ext uri="{FF2B5EF4-FFF2-40B4-BE49-F238E27FC236}">
                <a16:creationId xmlns:a16="http://schemas.microsoft.com/office/drawing/2014/main" id="{9366E10A-F4A5-EF29-7F52-5F402454AEA1}"/>
              </a:ext>
            </a:extLst>
          </p:cNvPr>
          <p:cNvSpPr>
            <a:spLocks noGrp="1"/>
          </p:cNvSpPr>
          <p:nvPr>
            <p:ph idx="1"/>
          </p:nvPr>
        </p:nvSpPr>
        <p:spPr>
          <a:xfrm>
            <a:off x="7383501" y="943045"/>
            <a:ext cx="4522909" cy="5973711"/>
          </a:xfrm>
        </p:spPr>
        <p:txBody>
          <a:bodyPr>
            <a:normAutofit/>
          </a:bodyPr>
          <a:lstStyle/>
          <a:p>
            <a:r>
              <a:rPr lang="en-US" dirty="0"/>
              <a:t>Applications</a:t>
            </a:r>
          </a:p>
          <a:p>
            <a:pPr algn="l">
              <a:buFont typeface="Arial" panose="020B0604020202020204" pitchFamily="34" charset="0"/>
              <a:buChar char="•"/>
            </a:pPr>
            <a:r>
              <a:rPr lang="en-US" sz="1100" b="0" i="0" dirty="0">
                <a:solidFill>
                  <a:schemeClr val="tx1">
                    <a:lumMod val="95000"/>
                    <a:lumOff val="5000"/>
                  </a:schemeClr>
                </a:solidFill>
                <a:effectLst/>
              </a:rPr>
              <a:t>Business: This AI tool can be used by businesses to translate and transcribe customer support tickets, marketing materials, and other business documents into multiple languages. </a:t>
            </a:r>
          </a:p>
          <a:p>
            <a:pPr algn="l">
              <a:buFont typeface="Arial" panose="020B0604020202020204" pitchFamily="34" charset="0"/>
              <a:buChar char="•"/>
            </a:pPr>
            <a:r>
              <a:rPr lang="en-US" sz="1100" b="0" i="0" dirty="0">
                <a:solidFill>
                  <a:schemeClr val="tx1">
                    <a:lumMod val="95000"/>
                    <a:lumOff val="5000"/>
                  </a:schemeClr>
                </a:solidFill>
                <a:effectLst/>
              </a:rPr>
              <a:t>Education: This AI tool can be used in educational settings to help students learn new languages and to transcribe lectures and other learning materials. This makes education more accessible to students from all over the world.</a:t>
            </a:r>
          </a:p>
          <a:p>
            <a:pPr algn="l">
              <a:buFont typeface="Arial" panose="020B0604020202020204" pitchFamily="34" charset="0"/>
              <a:buChar char="•"/>
            </a:pPr>
            <a:r>
              <a:rPr lang="en-US" sz="1100" b="0" i="0" dirty="0">
                <a:solidFill>
                  <a:schemeClr val="tx1">
                    <a:lumMod val="95000"/>
                    <a:lumOff val="5000"/>
                  </a:schemeClr>
                </a:solidFill>
                <a:effectLst/>
              </a:rPr>
              <a:t>Media and entertainment: Our  AI tool are being used in the media and entertainment industry to translate and subtitle movies, TV shows, and other video content. This makes these forms of entertainment more accessible to people who speak different languages.</a:t>
            </a:r>
          </a:p>
          <a:p>
            <a:pPr algn="l">
              <a:buFont typeface="Arial" panose="020B0604020202020204" pitchFamily="34" charset="0"/>
              <a:buChar char="•"/>
            </a:pPr>
            <a:r>
              <a:rPr lang="en-US" sz="1100" b="0" i="0" dirty="0">
                <a:solidFill>
                  <a:schemeClr val="tx1">
                    <a:lumMod val="95000"/>
                    <a:lumOff val="5000"/>
                  </a:schemeClr>
                </a:solidFill>
                <a:effectLst/>
              </a:rPr>
              <a:t>Government: Government agencies are using AI translation and transcription tools to translate official documents, translate public service announcements, and transcribe meetings and other events. This helps them to communicate more effectively with the public and to provide better services.</a:t>
            </a:r>
          </a:p>
          <a:p>
            <a:pPr algn="l">
              <a:buFont typeface="Arial" panose="020B0604020202020204" pitchFamily="34" charset="0"/>
              <a:buChar char="•"/>
            </a:pPr>
            <a:r>
              <a:rPr lang="en-US" sz="1100" b="0" i="0" dirty="0">
                <a:solidFill>
                  <a:schemeClr val="tx1">
                    <a:lumMod val="95000"/>
                    <a:lumOff val="5000"/>
                  </a:schemeClr>
                </a:solidFill>
                <a:effectLst/>
              </a:rPr>
              <a:t>Healthcare: Our AI tool can be used in healthcare settings to translate patient records, translate medical consultations, and transcribe medical lectures and conferences. This helps to improve communication between healthcare providers and patients and to ensure that patients receive the best possible care.</a:t>
            </a:r>
          </a:p>
          <a:p>
            <a:pPr algn="l">
              <a:buFont typeface="Arial" panose="020B0604020202020204" pitchFamily="34" charset="0"/>
              <a:buChar char="•"/>
            </a:pPr>
            <a:r>
              <a:rPr lang="en-US" sz="1100" b="0" i="0" dirty="0">
                <a:solidFill>
                  <a:schemeClr val="tx1">
                    <a:lumMod val="95000"/>
                    <a:lumOff val="5000"/>
                  </a:schemeClr>
                </a:solidFill>
                <a:effectLst/>
              </a:rPr>
              <a:t>Travel and tourism: AI translation and transcription tools can be used by travelers to translate menus, signs, and other materials into their native language. This can help them to communicate more effectively with locals and to have a more enjoyable travel experience.</a:t>
            </a:r>
          </a:p>
          <a:p>
            <a:pPr algn="l">
              <a:buFont typeface="Arial" panose="020B0604020202020204" pitchFamily="34" charset="0"/>
              <a:buChar char="•"/>
            </a:pPr>
            <a:r>
              <a:rPr lang="en-US" sz="1100" b="0" i="0" dirty="0">
                <a:solidFill>
                  <a:schemeClr val="tx1">
                    <a:lumMod val="95000"/>
                    <a:lumOff val="5000"/>
                  </a:schemeClr>
                </a:solidFill>
                <a:effectLst/>
              </a:rPr>
              <a:t>Personal use: AI translation and transcription tools can be used for a variety of personal purposes, such as translating foreign language books and articles, transcribing personal notes and recordings, and communicating with friends and family who speak different languages.</a:t>
            </a:r>
          </a:p>
          <a:p>
            <a:endParaRPr lang="en-US" sz="1100" dirty="0"/>
          </a:p>
        </p:txBody>
      </p:sp>
      <p:sp>
        <p:nvSpPr>
          <p:cNvPr id="19" name="Text Placeholder 18">
            <a:extLst>
              <a:ext uri="{FF2B5EF4-FFF2-40B4-BE49-F238E27FC236}">
                <a16:creationId xmlns:a16="http://schemas.microsoft.com/office/drawing/2014/main" id="{524D322C-4990-9E7D-C7D4-421B1028AB9B}"/>
              </a:ext>
            </a:extLst>
          </p:cNvPr>
          <p:cNvSpPr>
            <a:spLocks noGrp="1"/>
          </p:cNvSpPr>
          <p:nvPr>
            <p:ph type="body" sz="half" idx="2"/>
          </p:nvPr>
        </p:nvSpPr>
        <p:spPr>
          <a:xfrm>
            <a:off x="74678" y="902191"/>
            <a:ext cx="7428091" cy="4626402"/>
          </a:xfrm>
        </p:spPr>
        <p:txBody>
          <a:bodyPr>
            <a:normAutofit/>
          </a:bodyPr>
          <a:lstStyle/>
          <a:p>
            <a:r>
              <a:rPr lang="en-US" sz="3200" dirty="0"/>
              <a:t>FLOWCHART</a:t>
            </a:r>
            <a:endParaRPr lang="en-IN" sz="3200" dirty="0"/>
          </a:p>
        </p:txBody>
      </p:sp>
    </p:spTree>
    <p:extLst>
      <p:ext uri="{BB962C8B-B14F-4D97-AF65-F5344CB8AC3E}">
        <p14:creationId xmlns:p14="http://schemas.microsoft.com/office/powerpoint/2010/main" val="1821577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889976" y="447669"/>
            <a:ext cx="5780809"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dirty="0"/>
              <a:t>Idea/Approach Details</a:t>
            </a:r>
            <a:endParaRPr dirty="0"/>
          </a:p>
        </p:txBody>
      </p:sp>
      <p:sp>
        <p:nvSpPr>
          <p:cNvPr id="228" name="Google Shape;228;p3"/>
          <p:cNvSpPr txBox="1">
            <a:spLocks noGrp="1"/>
          </p:cNvSpPr>
          <p:nvPr>
            <p:ph type="body" idx="2"/>
          </p:nvPr>
        </p:nvSpPr>
        <p:spPr>
          <a:xfrm>
            <a:off x="952500" y="2096452"/>
            <a:ext cx="4838700" cy="31591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2"/>
              </a:buClr>
              <a:buSzPts val="1800"/>
              <a:buNone/>
            </a:pPr>
            <a:r>
              <a:rPr lang="en-US" dirty="0"/>
              <a:t>Advantages :</a:t>
            </a:r>
            <a:endParaRPr dirty="0"/>
          </a:p>
        </p:txBody>
      </p:sp>
      <p:sp>
        <p:nvSpPr>
          <p:cNvPr id="229" name="Google Shape;229;p3"/>
          <p:cNvSpPr txBox="1">
            <a:spLocks noGrp="1"/>
          </p:cNvSpPr>
          <p:nvPr>
            <p:ph type="body" idx="1"/>
          </p:nvPr>
        </p:nvSpPr>
        <p:spPr>
          <a:xfrm>
            <a:off x="952499" y="2505584"/>
            <a:ext cx="4838701" cy="392296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342900" indent="-342900" algn="l">
              <a:buFont typeface="Arial" panose="020B0604020202020204" pitchFamily="34" charset="0"/>
              <a:buChar char="•"/>
            </a:pPr>
            <a:r>
              <a:rPr lang="en-GB" sz="1400" dirty="0"/>
              <a:t>Helpful in translation of native languages into English which will help other people interact with the locals.</a:t>
            </a:r>
          </a:p>
          <a:p>
            <a:pPr marL="342900" indent="-342900" algn="l">
              <a:buFont typeface="Arial" panose="020B0604020202020204" pitchFamily="34" charset="0"/>
              <a:buChar char="•"/>
            </a:pPr>
            <a:r>
              <a:rPr lang="en-GB" sz="1400" dirty="0"/>
              <a:t>The natives can get access to English language and learn new English words corresponding to their local language.</a:t>
            </a:r>
          </a:p>
          <a:p>
            <a:pPr marL="342900" indent="-342900" algn="l">
              <a:buFont typeface="Arial" panose="020B0604020202020204" pitchFamily="34" charset="0"/>
              <a:buChar char="•"/>
            </a:pPr>
            <a:r>
              <a:rPr lang="en-GB" sz="1400" dirty="0"/>
              <a:t>The use of Indian accent will be more convenient and easy to understand for Indians.</a:t>
            </a:r>
          </a:p>
          <a:p>
            <a:pPr marL="342900" indent="-342900" algn="l">
              <a:buFont typeface="Arial" panose="020B0604020202020204" pitchFamily="34" charset="0"/>
              <a:buChar char="•"/>
            </a:pPr>
            <a:r>
              <a:rPr lang="en-GB" sz="1400" dirty="0"/>
              <a:t>The audio file transcription to native script and its further translation to English language will be done together. Hence, saving time and increasing efficiency.</a:t>
            </a:r>
          </a:p>
          <a:p>
            <a:pPr marL="342900" indent="-342900" algn="l">
              <a:buFont typeface="Arial" panose="020B0604020202020204" pitchFamily="34" charset="0"/>
              <a:buChar char="•"/>
            </a:pPr>
            <a:r>
              <a:rPr lang="en-GB" sz="1400" dirty="0"/>
              <a:t>Transcription of audio files to native script will also help in educating native speakers to learn and write in their own language.</a:t>
            </a:r>
          </a:p>
          <a:p>
            <a:pPr marL="0" lvl="0" indent="0" algn="l" rtl="0">
              <a:lnSpc>
                <a:spcPct val="90000"/>
              </a:lnSpc>
              <a:spcBef>
                <a:spcPts val="0"/>
              </a:spcBef>
              <a:spcAft>
                <a:spcPts val="0"/>
              </a:spcAft>
              <a:buClr>
                <a:schemeClr val="dk1"/>
              </a:buClr>
              <a:buSzPts val="1600"/>
            </a:pPr>
            <a:endParaRPr dirty="0"/>
          </a:p>
        </p:txBody>
      </p:sp>
      <p:sp>
        <p:nvSpPr>
          <p:cNvPr id="230" name="Google Shape;230;p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4</a:t>
            </a:fld>
            <a:endParaRPr/>
          </a:p>
        </p:txBody>
      </p:sp>
      <p:sp>
        <p:nvSpPr>
          <p:cNvPr id="231" name="Google Shape;231;p3"/>
          <p:cNvSpPr txBox="1"/>
          <p:nvPr/>
        </p:nvSpPr>
        <p:spPr>
          <a:xfrm>
            <a:off x="6096000" y="1838647"/>
            <a:ext cx="5143500" cy="31591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2"/>
              </a:buClr>
              <a:buSzPts val="1800"/>
              <a:buFont typeface="Arial"/>
              <a:buNone/>
            </a:pPr>
            <a:r>
              <a:rPr lang="en-US" sz="1800" b="0" i="0" dirty="0">
                <a:solidFill>
                  <a:schemeClr val="lt2"/>
                </a:solidFill>
                <a:latin typeface="Franklin Gothic"/>
                <a:ea typeface="Franklin Gothic"/>
                <a:cs typeface="Franklin Gothic"/>
                <a:sym typeface="Franklin Gothic"/>
              </a:rPr>
              <a:t>Show stopper :</a:t>
            </a:r>
            <a:endParaRPr dirty="0"/>
          </a:p>
        </p:txBody>
      </p:sp>
      <p:sp>
        <p:nvSpPr>
          <p:cNvPr id="232" name="Google Shape;232;p3"/>
          <p:cNvSpPr txBox="1"/>
          <p:nvPr/>
        </p:nvSpPr>
        <p:spPr>
          <a:xfrm>
            <a:off x="6248399" y="2254410"/>
            <a:ext cx="4838701" cy="4474635"/>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indent="-285750">
              <a:buFont typeface="Arial" panose="020B0604020202020204" pitchFamily="34" charset="0"/>
              <a:buChar char="•"/>
            </a:pPr>
            <a:r>
              <a:rPr lang="en-GB" dirty="0"/>
              <a:t>Different accent based on regions may cause problems to identify the exact speech and decrease accuracy.</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Voice with very low or very high pitch may also cause problems during speech recognition.</a:t>
            </a:r>
            <a:br>
              <a:rPr lang="en-IN" b="0" i="0" dirty="0">
                <a:solidFill>
                  <a:schemeClr val="tx1"/>
                </a:solidFill>
                <a:effectLst/>
                <a:latin typeface="arial" panose="020B0604020202020204" pitchFamily="34" charset="0"/>
              </a:rPr>
            </a:br>
            <a:endParaRPr lang="en-IN" b="0" i="0" dirty="0">
              <a:solidFill>
                <a:schemeClr val="tx1"/>
              </a:solidFill>
              <a:effectLst/>
              <a:latin typeface="arial" panose="020B0604020202020204" pitchFamily="34" charset="0"/>
            </a:endParaRPr>
          </a:p>
          <a:p>
            <a:pPr marL="285750" indent="-285750">
              <a:buFont typeface="Arial" panose="020B0604020202020204" pitchFamily="34" charset="0"/>
              <a:buChar char="•"/>
            </a:pPr>
            <a:r>
              <a:rPr lang="en-IN" b="0" i="0" dirty="0">
                <a:solidFill>
                  <a:schemeClr val="tx1"/>
                </a:solidFill>
                <a:effectLst/>
                <a:latin typeface="arial" panose="020B0604020202020204" pitchFamily="34" charset="0"/>
              </a:rPr>
              <a:t>Homopho</a:t>
            </a:r>
            <a:r>
              <a:rPr lang="en-IN" dirty="0">
                <a:solidFill>
                  <a:schemeClr val="tx1"/>
                </a:solidFill>
                <a:latin typeface="arial" panose="020B0604020202020204" pitchFamily="34" charset="0"/>
              </a:rPr>
              <a:t>nes(words that sound same but are different in meaning and spelling) may decrease the accuracy of the software.</a:t>
            </a:r>
            <a:endParaRPr lang="en-GB" b="0" i="0" dirty="0">
              <a:solidFill>
                <a:schemeClr val="tx1"/>
              </a:solidFill>
              <a:effectLst/>
              <a:latin typeface="arial" panose="020B0604020202020204" pitchFamily="34" charset="0"/>
            </a:endParaRP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It will be difficult to obtain final translated text grammatically correct and with accurate punctuations.</a:t>
            </a:r>
          </a:p>
          <a:p>
            <a:pPr marR="0" lvl="0" algn="l" rtl="0">
              <a:lnSpc>
                <a:spcPct val="90000"/>
              </a:lnSpc>
              <a:spcBef>
                <a:spcPts val="0"/>
              </a:spcBef>
              <a:spcAft>
                <a:spcPts val="0"/>
              </a:spcAft>
              <a:buClr>
                <a:schemeClr val="dk1"/>
              </a:buClr>
              <a:buSzPts val="1600"/>
            </a:pPr>
            <a:endParaRPr lang="en-GB" dirty="0">
              <a:latin typeface="Calibri" panose="020F0502020204030204" pitchFamily="34" charset="0"/>
              <a:ea typeface="Calibri" panose="020F0502020204030204" pitchFamily="34" charset="0"/>
              <a:cs typeface="Calibri" panose="020F0502020204030204" pitchFamily="34" charset="0"/>
            </a:endParaRPr>
          </a:p>
          <a:p>
            <a:pPr marR="0" lvl="0" algn="l" rtl="0">
              <a:lnSpc>
                <a:spcPct val="90000"/>
              </a:lnSpc>
              <a:spcBef>
                <a:spcPts val="0"/>
              </a:spcBef>
              <a:spcAft>
                <a:spcPts val="0"/>
              </a:spcAft>
              <a:buClr>
                <a:schemeClr val="dk1"/>
              </a:buClr>
              <a:buSzPts val="1600"/>
            </a:pPr>
            <a:r>
              <a:rPr lang="en-GB"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  Every sentence spoken have different context so ai tool      cannot actually transcribe and translate with same context.</a:t>
            </a:r>
          </a:p>
          <a:p>
            <a:pPr marR="0" lvl="0" algn="l" rtl="0">
              <a:lnSpc>
                <a:spcPct val="90000"/>
              </a:lnSpc>
              <a:spcBef>
                <a:spcPts val="0"/>
              </a:spcBef>
              <a:spcAft>
                <a:spcPts val="0"/>
              </a:spcAft>
              <a:buClr>
                <a:schemeClr val="dk1"/>
              </a:buClr>
              <a:buSzPts val="1600"/>
            </a:pPr>
            <a:endParaRPr lang="en-US"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endParaRPr>
          </a:p>
          <a:p>
            <a:pPr marR="0" lvl="0" algn="l" rtl="0">
              <a:lnSpc>
                <a:spcPct val="90000"/>
              </a:lnSpc>
              <a:spcBef>
                <a:spcPts val="0"/>
              </a:spcBef>
              <a:spcAft>
                <a:spcPts val="0"/>
              </a:spcAft>
              <a:buClr>
                <a:schemeClr val="dk1"/>
              </a:buClr>
              <a:buSzPts val="1600"/>
            </a:pPr>
            <a:r>
              <a:rPr lang="en-US" b="0" i="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Word error rate (WER) is a common metric used to measure the performance of speech recognition systems. It is calculated by comparing the output of a speech recognition system to a reference transcript of the spoken words</a:t>
            </a:r>
            <a:endParaRPr lang="en-US"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endParaRPr>
          </a:p>
          <a:p>
            <a:pPr marR="0" lvl="0" algn="l" rtl="0">
              <a:lnSpc>
                <a:spcPct val="90000"/>
              </a:lnSpc>
              <a:spcBef>
                <a:spcPts val="0"/>
              </a:spcBef>
              <a:spcAft>
                <a:spcPts val="0"/>
              </a:spcAft>
              <a:buClr>
                <a:schemeClr val="dk1"/>
              </a:buClr>
              <a:buSzPts val="1600"/>
            </a:pPr>
            <a:r>
              <a:rPr lang="en-US" dirty="0">
                <a:latin typeface="Calibri" panose="020F0502020204030204" pitchFamily="34" charset="0"/>
                <a:ea typeface="Calibri" panose="020F0502020204030204" pitchFamily="34" charset="0"/>
                <a:cs typeface="Calibri" panose="020F0502020204030204" pitchFamily="34" charset="0"/>
              </a:rPr>
              <a:t>.</a:t>
            </a:r>
          </a:p>
          <a:p>
            <a:pPr marR="0" lvl="0" algn="l" rtl="0">
              <a:lnSpc>
                <a:spcPct val="90000"/>
              </a:lnSpc>
              <a:spcBef>
                <a:spcPts val="0"/>
              </a:spcBef>
              <a:spcAft>
                <a:spcPts val="0"/>
              </a:spcAft>
              <a:buClr>
                <a:schemeClr val="dk1"/>
              </a:buClr>
              <a:buSzPts val="1600"/>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
          <p:cNvSpPr txBox="1">
            <a:spLocks noGrp="1"/>
          </p:cNvSpPr>
          <p:nvPr>
            <p:ph type="title"/>
          </p:nvPr>
        </p:nvSpPr>
        <p:spPr>
          <a:xfrm>
            <a:off x="964023" y="879063"/>
            <a:ext cx="661750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a:t>Team Member Details </a:t>
            </a:r>
            <a:endParaRPr/>
          </a:p>
        </p:txBody>
      </p:sp>
      <p:sp>
        <p:nvSpPr>
          <p:cNvPr id="238" name="Google Shape;238;p4"/>
          <p:cNvSpPr txBox="1">
            <a:spLocks noGrp="1"/>
          </p:cNvSpPr>
          <p:nvPr>
            <p:ph type="body" idx="1"/>
          </p:nvPr>
        </p:nvSpPr>
        <p:spPr>
          <a:xfrm>
            <a:off x="964023" y="2062099"/>
            <a:ext cx="11145119" cy="472044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5D7C3F"/>
              </a:buClr>
              <a:buSzPts val="1200"/>
              <a:buNone/>
            </a:pPr>
            <a:r>
              <a:rPr lang="en-US" sz="1200" b="1" dirty="0">
                <a:solidFill>
                  <a:srgbClr val="5D7C3F"/>
                </a:solidFill>
              </a:rPr>
              <a:t>Team Leader Name: </a:t>
            </a:r>
            <a:r>
              <a:rPr lang="en-US" sz="1200" b="1" dirty="0">
                <a:solidFill>
                  <a:schemeClr val="tx1"/>
                </a:solidFill>
              </a:rPr>
              <a:t>Sudesh Bansode</a:t>
            </a:r>
            <a:endParaRPr dirty="0">
              <a:solidFill>
                <a:schemeClr val="tx1"/>
              </a:solidFill>
            </a:endParaRPr>
          </a:p>
          <a:p>
            <a:pPr marL="0" lvl="0" indent="0" algn="l" rtl="0">
              <a:lnSpc>
                <a:spcPct val="90000"/>
              </a:lnSpc>
              <a:spcBef>
                <a:spcPts val="1000"/>
              </a:spcBef>
              <a:spcAft>
                <a:spcPts val="0"/>
              </a:spcAft>
              <a:buClr>
                <a:schemeClr val="dk1"/>
              </a:buClr>
              <a:buSzPts val="1200"/>
              <a:buNone/>
            </a:pPr>
            <a:r>
              <a:rPr lang="en-US" sz="1200" dirty="0"/>
              <a:t>Branch : BE			Stream : IT 			Year : II</a:t>
            </a:r>
            <a:endParaRPr dirty="0"/>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1 Name: </a:t>
            </a:r>
            <a:r>
              <a:rPr lang="en-US" sz="1200" b="1" dirty="0">
                <a:solidFill>
                  <a:schemeClr val="tx1"/>
                </a:solidFill>
              </a:rPr>
              <a:t>Unmesh Kapure</a:t>
            </a:r>
          </a:p>
          <a:p>
            <a:pPr marL="0" lvl="0" indent="0" algn="l" rtl="0">
              <a:lnSpc>
                <a:spcPct val="90000"/>
              </a:lnSpc>
              <a:spcBef>
                <a:spcPts val="1000"/>
              </a:spcBef>
              <a:spcAft>
                <a:spcPts val="0"/>
              </a:spcAft>
              <a:buClr>
                <a:srgbClr val="5D7C3F"/>
              </a:buClr>
              <a:buSzPts val="1200"/>
              <a:buNone/>
            </a:pPr>
            <a:r>
              <a:rPr lang="en-US" sz="1200" dirty="0"/>
              <a:t>Branch : BE			Stream :  IT			Year : II</a:t>
            </a:r>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2 Name: </a:t>
            </a:r>
            <a:r>
              <a:rPr lang="en-US" sz="1200" b="1" dirty="0">
                <a:solidFill>
                  <a:schemeClr val="tx1"/>
                </a:solidFill>
              </a:rPr>
              <a:t>Aditya Shirwalkar</a:t>
            </a:r>
            <a:endParaRPr dirty="0">
              <a:solidFill>
                <a:schemeClr val="tx1"/>
              </a:solidFill>
            </a:endParaRPr>
          </a:p>
          <a:p>
            <a:pPr marL="0" lvl="0" indent="0" algn="l" rtl="0">
              <a:lnSpc>
                <a:spcPct val="90000"/>
              </a:lnSpc>
              <a:spcBef>
                <a:spcPts val="1000"/>
              </a:spcBef>
              <a:spcAft>
                <a:spcPts val="0"/>
              </a:spcAft>
              <a:buClr>
                <a:schemeClr val="dk1"/>
              </a:buClr>
              <a:buSzPts val="1200"/>
              <a:buNone/>
            </a:pPr>
            <a:r>
              <a:rPr lang="en-US" sz="1200" dirty="0"/>
              <a:t>Branch : BE			Stream :  CS			Year : II</a:t>
            </a:r>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3 Name: </a:t>
            </a:r>
            <a:r>
              <a:rPr lang="en-US" sz="1200" b="1" dirty="0">
                <a:solidFill>
                  <a:schemeClr val="tx1"/>
                </a:solidFill>
              </a:rPr>
              <a:t>Jay Joshi </a:t>
            </a:r>
          </a:p>
          <a:p>
            <a:pPr marL="0" lvl="0" indent="0" algn="l" rtl="0">
              <a:lnSpc>
                <a:spcPct val="90000"/>
              </a:lnSpc>
              <a:spcBef>
                <a:spcPts val="1000"/>
              </a:spcBef>
              <a:spcAft>
                <a:spcPts val="0"/>
              </a:spcAft>
              <a:buClr>
                <a:srgbClr val="5D7C3F"/>
              </a:buClr>
              <a:buSzPts val="1200"/>
              <a:buNone/>
            </a:pPr>
            <a:r>
              <a:rPr lang="en-US" sz="1200" dirty="0"/>
              <a:t>Branch : BE			Stream : CS  			Year : II</a:t>
            </a:r>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4 Name: </a:t>
            </a:r>
            <a:r>
              <a:rPr lang="en-US" sz="1200" b="1" dirty="0">
                <a:solidFill>
                  <a:schemeClr val="tx1"/>
                </a:solidFill>
              </a:rPr>
              <a:t>Ketaki Deo</a:t>
            </a:r>
          </a:p>
          <a:p>
            <a:pPr marL="0" lvl="0" indent="0" algn="l" rtl="0">
              <a:lnSpc>
                <a:spcPct val="90000"/>
              </a:lnSpc>
              <a:spcBef>
                <a:spcPts val="1000"/>
              </a:spcBef>
              <a:spcAft>
                <a:spcPts val="0"/>
              </a:spcAft>
              <a:buClr>
                <a:srgbClr val="5D7C3F"/>
              </a:buClr>
              <a:buSzPts val="1200"/>
              <a:buNone/>
            </a:pPr>
            <a:r>
              <a:rPr lang="en-US" sz="1200" dirty="0"/>
              <a:t>Branch : BE			Stream :  CS			Year : II</a:t>
            </a:r>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5 Name: </a:t>
            </a:r>
            <a:r>
              <a:rPr lang="en-US" sz="1200" b="1" dirty="0">
                <a:solidFill>
                  <a:schemeClr val="tx1"/>
                </a:solidFill>
              </a:rPr>
              <a:t>Chaitra Moghe</a:t>
            </a:r>
          </a:p>
          <a:p>
            <a:pPr marL="0" lvl="0" indent="0" algn="l" rtl="0">
              <a:lnSpc>
                <a:spcPct val="90000"/>
              </a:lnSpc>
              <a:spcBef>
                <a:spcPts val="1000"/>
              </a:spcBef>
              <a:spcAft>
                <a:spcPts val="0"/>
              </a:spcAft>
              <a:buClr>
                <a:srgbClr val="5D7C3F"/>
              </a:buClr>
              <a:buSzPts val="1200"/>
              <a:buNone/>
            </a:pPr>
            <a:r>
              <a:rPr lang="en-US" sz="1200" dirty="0"/>
              <a:t>Branch : BE			Stream :  CS			Year : II</a:t>
            </a:r>
          </a:p>
          <a:p>
            <a:pPr marL="0" lvl="0" indent="0" algn="l" rtl="0">
              <a:lnSpc>
                <a:spcPct val="90000"/>
              </a:lnSpc>
              <a:spcBef>
                <a:spcPts val="1000"/>
              </a:spcBef>
              <a:spcAft>
                <a:spcPts val="0"/>
              </a:spcAft>
              <a:buClr>
                <a:srgbClr val="804160"/>
              </a:buClr>
              <a:buSzPts val="1200"/>
              <a:buNone/>
            </a:pPr>
            <a:endParaRPr lang="en-US" dirty="0"/>
          </a:p>
        </p:txBody>
      </p:sp>
    </p:spTree>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229</TotalTime>
  <Words>1073</Words>
  <Application>Microsoft Office PowerPoint</Application>
  <PresentationFormat>Widescreen</PresentationFormat>
  <Paragraphs>80</Paragraphs>
  <Slides>5</Slides>
  <Notes>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5</vt:i4>
      </vt:variant>
    </vt:vector>
  </HeadingPairs>
  <TitlesOfParts>
    <vt:vector size="15" baseType="lpstr">
      <vt:lpstr>Arial</vt:lpstr>
      <vt:lpstr>Arial</vt:lpstr>
      <vt:lpstr>Calibri</vt:lpstr>
      <vt:lpstr>Calibri Light</vt:lpstr>
      <vt:lpstr>Franklin Gothic</vt:lpstr>
      <vt:lpstr>Libre Franklin</vt:lpstr>
      <vt:lpstr>Noto Sans Symbols</vt:lpstr>
      <vt:lpstr>Söhne</vt:lpstr>
      <vt:lpstr>Theme1</vt:lpstr>
      <vt:lpstr>Office Theme</vt:lpstr>
      <vt:lpstr>Team Details and Problem Statement</vt:lpstr>
      <vt:lpstr>Idea/Approach Details</vt:lpstr>
      <vt:lpstr>PowerPoint Presentation</vt:lpstr>
      <vt:lpstr>Idea/Approach Details</vt:lpstr>
      <vt:lpstr>Team Member Details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Jayesh Kapure</cp:lastModifiedBy>
  <cp:revision>14</cp:revision>
  <dcterms:created xsi:type="dcterms:W3CDTF">2022-02-11T07:14:46Z</dcterms:created>
  <dcterms:modified xsi:type="dcterms:W3CDTF">2023-10-02T12:25:47Z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