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60" name="" descr=""/>
          <p:cNvPicPr/>
          <p:nvPr/>
        </p:nvPicPr>
        <p:blipFill>
          <a:blip r:embed="rId2"/>
          <a:stretch/>
        </p:blipFill>
        <p:spPr>
          <a:xfrm>
            <a:off x="3602880" y="1604520"/>
            <a:ext cx="4984920" cy="3977280"/>
          </a:xfrm>
          <a:prstGeom prst="rect">
            <a:avLst/>
          </a:prstGeom>
          <a:ln>
            <a:noFill/>
          </a:ln>
        </p:spPr>
      </p:pic>
      <p:pic>
        <p:nvPicPr>
          <p:cNvPr id="61"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22" name="" descr=""/>
          <p:cNvPicPr/>
          <p:nvPr/>
        </p:nvPicPr>
        <p:blipFill>
          <a:blip r:embed="rId2"/>
          <a:stretch/>
        </p:blipFill>
        <p:spPr>
          <a:xfrm>
            <a:off x="3602880" y="1604520"/>
            <a:ext cx="4984920" cy="3977280"/>
          </a:xfrm>
          <a:prstGeom prst="rect">
            <a:avLst/>
          </a:prstGeom>
          <a:ln>
            <a:noFill/>
          </a:ln>
        </p:spPr>
      </p:pic>
      <p:pic>
        <p:nvPicPr>
          <p:cNvPr id="123"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3"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5"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6"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7"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8"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9"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0"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1"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2"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3"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24"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6" name="PlaceHolder 27"/>
          <p:cNvSpPr>
            <a:spLocks noGrp="1"/>
          </p:cNvSpPr>
          <p:nvPr>
            <p:ph type="title"/>
          </p:nvPr>
        </p:nvSpPr>
        <p:spPr>
          <a:xfrm>
            <a:off x="2593080" y="624240"/>
            <a:ext cx="8911080" cy="1280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3" name="CustomShape 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4" name="CustomShape 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65" name="CustomShape 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66" name="CustomShape 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7" name="CustomShape 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68" name="CustomShape 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69" name="CustomShape 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0" name="CustomShape 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1" name="CustomShape 1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2" name="CustomShape 1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3" name="CustomShape 1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sp>
        <p:nvSpPr>
          <p:cNvPr id="74" name="CustomShape 13"/>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75" name="CustomShape 14"/>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76" name="CustomShape 15"/>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77" name="CustomShape 16"/>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78" name="CustomShape 17"/>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79" name="CustomShape 18"/>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0" name="CustomShape 19"/>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1" name="CustomShape 20"/>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2" name="CustomShape 21"/>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3" name="CustomShape 22"/>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84" name="CustomShape 23"/>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85" name="CustomShape 24"/>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sp>
        <p:nvSpPr>
          <p:cNvPr id="86" name="CustomShape 25"/>
          <p:cNvSpPr/>
          <p:nvPr/>
        </p:nvSpPr>
        <p:spPr>
          <a:xfrm>
            <a:off x="0" y="0"/>
            <a:ext cx="182160" cy="6857280"/>
          </a:xfrm>
          <a:prstGeom prst="rect">
            <a:avLst/>
          </a:prstGeom>
          <a:solidFill>
            <a:schemeClr val="tx2"/>
          </a:solidFill>
          <a:ln>
            <a:noFill/>
          </a:ln>
          <a:effectLst>
            <a:outerShdw blurRad="38100" dir="5400000" dist="254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87" name="CustomShape 26"/>
          <p:cNvSpPr/>
          <p:nvPr/>
        </p:nvSpPr>
        <p:spPr>
          <a:xfrm flipV="1">
            <a:off x="-4320" y="71352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88" name="PlaceHolder 27"/>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89" name="PlaceHolder 2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spark.apache.org/docs/latest/running-on-yarn.html" TargetMode="External"/><Relationship Id="rId2" Type="http://schemas.openxmlformats.org/officeDocument/2006/relationships/hyperlink" Target="https://spark.apache.org/docs/latest/spark-standalone.html" TargetMode="External"/><Relationship Id="rId3" Type="http://schemas.openxmlformats.org/officeDocument/2006/relationships/hyperlink" Target="https://spark.apache.org/docs/latest/running-on-mesos.html" TargetMode="External"/><Relationship Id="rId4" Type="http://schemas.openxmlformats.org/officeDocument/2006/relationships/hyperlink" Target="https://spark.apache.org/docs/latest/running-on-kubernetes.html" TargetMode="External"/><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spark.apache.org/docs/0.9.0/index.html" TargetMode="External"/><Relationship Id="rId2" Type="http://schemas.openxmlformats.org/officeDocument/2006/relationships/hyperlink" Target="https://www.datamation.com/data-center/hadoop-vs.-spark-the-new-age-of-big-data.html" TargetMode="External"/><Relationship Id="rId3" Type="http://schemas.openxmlformats.org/officeDocument/2006/relationships/hyperlink" Target="https://hadoop.apache.org/docs/current/hadoop-yarn/hadoop-yarn-site/YARN.html" TargetMode="External"/><Relationship Id="rId4" Type="http://schemas.openxmlformats.org/officeDocument/2006/relationships/hyperlink" Target="https://jaceklaskowski.gitbooks.io/mastering-apache-spark/yarn/"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spark.apache.org/docs/latest/sql-programming-guide.html" TargetMode="External"/><Relationship Id="rId2" Type="http://schemas.openxmlformats.org/officeDocument/2006/relationships/hyperlink" Target="https://spark.apache.org/docs/latest/ml-guide.html" TargetMode="External"/><Relationship Id="rId3" Type="http://schemas.openxmlformats.org/officeDocument/2006/relationships/hyperlink" Target="https://spark.apache.org/docs/latest/graphx-programming-guide.html" TargetMode="External"/><Relationship Id="rId4" Type="http://schemas.openxmlformats.org/officeDocument/2006/relationships/hyperlink" Target="https://spark.apache.org/docs/latest/streaming-programming-guide.html" TargetMode="External"/><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589120" y="2624400"/>
            <a:ext cx="8914680" cy="2262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4400" spc="-1" strike="noStrike">
                <a:solidFill>
                  <a:srgbClr val="262626"/>
                </a:solidFill>
                <a:uFill>
                  <a:solidFill>
                    <a:srgbClr val="ffffff"/>
                  </a:solidFill>
                </a:uFill>
                <a:latin typeface="Century Gothic"/>
              </a:rPr>
              <a:t>Twitter Sentiment Analysis on Apache Spark in Cluster Mode</a:t>
            </a:r>
            <a:endParaRPr b="0" lang="en-US" sz="1800" spc="-1" strike="noStrike">
              <a:solidFill>
                <a:srgbClr val="000000"/>
              </a:solidFill>
              <a:uFill>
                <a:solidFill>
                  <a:srgbClr val="ffffff"/>
                </a:solidFill>
              </a:uFill>
              <a:latin typeface="Arial"/>
            </a:endParaRPr>
          </a:p>
        </p:txBody>
      </p:sp>
      <p:sp>
        <p:nvSpPr>
          <p:cNvPr id="125" name="CustomShape 2"/>
          <p:cNvSpPr/>
          <p:nvPr/>
        </p:nvSpPr>
        <p:spPr>
          <a:xfrm>
            <a:off x="9128520" y="5426640"/>
            <a:ext cx="2375280" cy="1125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595959"/>
                </a:solidFill>
                <a:uFill>
                  <a:solidFill>
                    <a:srgbClr val="ffffff"/>
                  </a:solidFill>
                </a:uFill>
                <a:latin typeface="Century Gothic"/>
              </a:rPr>
              <a:t>Kartik Deshpande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Century Gothic"/>
              </a:rPr>
              <a:t>Mohit Joshi</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595959"/>
                </a:solidFill>
                <a:uFill>
                  <a:solidFill>
                    <a:srgbClr val="ffffff"/>
                  </a:solidFill>
                </a:uFill>
                <a:latin typeface="Century Gothic"/>
              </a:rPr>
              <a:t>Sagar Rikame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Cluster Manager Types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u="sng">
                <a:solidFill>
                  <a:srgbClr val="0000ff"/>
                </a:solidFill>
                <a:uFill>
                  <a:solidFill>
                    <a:srgbClr val="ffffff"/>
                  </a:solidFill>
                </a:uFill>
                <a:latin typeface="Century Gothic"/>
                <a:hlinkClick r:id="rId1"/>
              </a:rPr>
              <a:t>YARN</a:t>
            </a:r>
            <a:r>
              <a:rPr b="0" lang="en-US" sz="1600" spc="-1" strike="noStrike">
                <a:solidFill>
                  <a:srgbClr val="404040"/>
                </a:solidFill>
                <a:uFill>
                  <a:solidFill>
                    <a:srgbClr val="ffffff"/>
                  </a:solidFill>
                </a:uFill>
                <a:latin typeface="Century Gothic"/>
              </a:rPr>
              <a:t> – </a:t>
            </a:r>
            <a:r>
              <a:rPr b="0" lang="en-US" sz="1600" spc="-1" strike="noStrike">
                <a:solidFill>
                  <a:srgbClr val="404040"/>
                </a:solidFill>
                <a:uFill>
                  <a:solidFill>
                    <a:srgbClr val="ffffff"/>
                  </a:solidFill>
                </a:uFill>
                <a:latin typeface="Century Gothic"/>
              </a:rPr>
              <a:t>Yet Another resource manager.</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u="sng">
                <a:solidFill>
                  <a:srgbClr val="0000ff"/>
                </a:solidFill>
                <a:uFill>
                  <a:solidFill>
                    <a:srgbClr val="ffffff"/>
                  </a:solidFill>
                </a:uFill>
                <a:latin typeface="Century Gothic"/>
                <a:hlinkClick r:id="rId2"/>
              </a:rPr>
              <a:t>Standalone</a:t>
            </a:r>
            <a:r>
              <a:rPr b="0" lang="en-US" sz="1600" spc="-1" strike="noStrike">
                <a:solidFill>
                  <a:srgbClr val="404040"/>
                </a:solidFill>
                <a:uFill>
                  <a:solidFill>
                    <a:srgbClr val="ffffff"/>
                  </a:solidFill>
                </a:uFill>
                <a:latin typeface="Century Gothic"/>
              </a:rPr>
              <a:t> – </a:t>
            </a:r>
            <a:r>
              <a:rPr b="0" lang="en-US" sz="1600" spc="-1" strike="noStrike">
                <a:solidFill>
                  <a:srgbClr val="404040"/>
                </a:solidFill>
                <a:uFill>
                  <a:solidFill>
                    <a:srgbClr val="ffffff"/>
                  </a:solidFill>
                </a:uFill>
                <a:latin typeface="Century Gothic"/>
              </a:rPr>
              <a:t>a simple cluster manager included with Spark that makes it easy to set up a cluster.</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u="sng">
                <a:solidFill>
                  <a:srgbClr val="0000ff"/>
                </a:solidFill>
                <a:uFill>
                  <a:solidFill>
                    <a:srgbClr val="ffffff"/>
                  </a:solidFill>
                </a:uFill>
                <a:latin typeface="Century Gothic"/>
                <a:hlinkClick r:id="rId3"/>
              </a:rPr>
              <a:t>Apache Mesos</a:t>
            </a:r>
            <a:r>
              <a:rPr b="0" lang="en-US" sz="1600" spc="-1" strike="noStrike">
                <a:solidFill>
                  <a:srgbClr val="404040"/>
                </a:solidFill>
                <a:uFill>
                  <a:solidFill>
                    <a:srgbClr val="ffffff"/>
                  </a:solidFill>
                </a:uFill>
                <a:latin typeface="Century Gothic"/>
              </a:rPr>
              <a:t> – </a:t>
            </a:r>
            <a:r>
              <a:rPr b="0" lang="en-US" sz="1600" spc="-1" strike="noStrike">
                <a:solidFill>
                  <a:srgbClr val="404040"/>
                </a:solidFill>
                <a:uFill>
                  <a:solidFill>
                    <a:srgbClr val="ffffff"/>
                  </a:solidFill>
                </a:uFill>
                <a:latin typeface="Century Gothic"/>
              </a:rPr>
              <a:t>a general cluster manager that can also run Hadoop MapReduce and service applications.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u="sng">
                <a:solidFill>
                  <a:srgbClr val="0000ff"/>
                </a:solidFill>
                <a:uFill>
                  <a:solidFill>
                    <a:srgbClr val="ffffff"/>
                  </a:solidFill>
                </a:uFill>
                <a:latin typeface="Century Gothic"/>
                <a:hlinkClick r:id="rId4"/>
              </a:rPr>
              <a:t>Kubernetes</a:t>
            </a:r>
            <a:r>
              <a:rPr b="0" lang="en-US" sz="1600" spc="-1" strike="noStrike">
                <a:solidFill>
                  <a:srgbClr val="404040"/>
                </a:solidFill>
                <a:uFill>
                  <a:solidFill>
                    <a:srgbClr val="ffffff"/>
                  </a:solidFill>
                </a:uFill>
                <a:latin typeface="Century Gothic"/>
              </a:rPr>
              <a:t> – </a:t>
            </a:r>
            <a:r>
              <a:rPr b="0" lang="en-US" sz="1600" spc="-1" strike="noStrike">
                <a:solidFill>
                  <a:srgbClr val="404040"/>
                </a:solidFill>
                <a:uFill>
                  <a:solidFill>
                    <a:srgbClr val="ffffff"/>
                  </a:solidFill>
                </a:uFill>
                <a:latin typeface="Century Gothic"/>
              </a:rPr>
              <a:t>an open-source system for automating deployment, scaling, and management of containerized applications.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66" name="CustomShape 2"/>
          <p:cNvSpPr/>
          <p:nvPr/>
        </p:nvSpPr>
        <p:spPr>
          <a:xfrm>
            <a:off x="1687680" y="624240"/>
            <a:ext cx="62758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62626"/>
                </a:solidFill>
                <a:uFill>
                  <a:solidFill>
                    <a:srgbClr val="ffffff"/>
                  </a:solidFill>
                </a:uFill>
                <a:latin typeface="Century Gothic"/>
              </a:rPr>
              <a:t>Apache Spark : Cluster Mode</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Setting up Spark</a:t>
            </a:r>
            <a:endParaRPr b="0" lang="en-US" sz="1800" spc="-1" strike="noStrike">
              <a:solidFill>
                <a:srgbClr val="000000"/>
              </a:solidFill>
              <a:uFill>
                <a:solidFill>
                  <a:srgbClr val="ffffff"/>
                </a:solidFill>
              </a:uFill>
              <a:latin typeface="Arial"/>
            </a:endParaRPr>
          </a:p>
        </p:txBody>
      </p:sp>
      <p:sp>
        <p:nvSpPr>
          <p:cNvPr id="168"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Installing Spark Binaries and Open-JDK 8</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404040"/>
                </a:solidFill>
                <a:uFill>
                  <a:solidFill>
                    <a:srgbClr val="ffffff"/>
                  </a:solidFill>
                </a:uFill>
                <a:latin typeface="Century Gothic"/>
              </a:rPr>
              <a:t>     </a:t>
            </a:r>
            <a:r>
              <a:rPr b="0" lang="en-US" sz="1800" spc="-1" strike="noStrike">
                <a:solidFill>
                  <a:srgbClr val="404040"/>
                </a:solidFill>
                <a:uFill>
                  <a:solidFill>
                    <a:srgbClr val="ffffff"/>
                  </a:solidFill>
                </a:uFill>
                <a:latin typeface="Century Gothic"/>
              </a:rPr>
              <a:t>Setting up Docker</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SzPct val="45000"/>
              <a:buFont typeface="Symbol"/>
              <a:buChar char=""/>
            </a:pPr>
            <a:r>
              <a:rPr b="0" lang="en-US" sz="1800" spc="-1" strike="noStrike">
                <a:solidFill>
                  <a:srgbClr val="404040"/>
                </a:solidFill>
                <a:uFill>
                  <a:solidFill>
                    <a:srgbClr val="ffffff"/>
                  </a:solidFill>
                </a:uFill>
                <a:latin typeface="Century Gothic"/>
              </a:rPr>
              <a:t>Setting up /etc/hosts</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Installing ssh and configuring password-less login between master and slaves</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Exposing Port 7000 and ssh port of master and slave to the network.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Submit Jobs</a:t>
            </a:r>
            <a:r>
              <a:rPr b="0" lang="en-US" sz="3600" spc="-1" strike="noStrike">
                <a:solidFill>
                  <a:srgbClr val="262626"/>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p:txBody>
      </p:sp>
      <p:sp>
        <p:nvSpPr>
          <p:cNvPr id="170"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Command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/bin/spark-submit --master spark://spark-master:7077 sentAnalysis.py /usr/local/spark/blacklivesmatter.json</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PySpark</a:t>
            </a:r>
            <a:endParaRPr b="0" lang="en-US" sz="1800" spc="-1" strike="noStrike">
              <a:solidFill>
                <a:srgbClr val="000000"/>
              </a:solidFill>
              <a:uFill>
                <a:solidFill>
                  <a:srgbClr val="ffffff"/>
                </a:solidFill>
              </a:uFill>
              <a:latin typeface="Arial"/>
            </a:endParaRPr>
          </a:p>
        </p:txBody>
      </p:sp>
      <p:sp>
        <p:nvSpPr>
          <p:cNvPr id="172"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PySpark is the Python API for Spark.</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Public classes: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SparkContext: Main entry point for Spark functionality</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RDD: A Resilient Distributed Dataset (RDD), the basic abstraction in Spark</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Accumulator: An “add-only” shared variable that tasks can only add values to</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SparkConf: For configuring Spark</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SparkSession: Current session in which the spark context runs.</a:t>
            </a:r>
            <a:r>
              <a:rPr b="0" lang="en-US" sz="1600" spc="-1" strike="noStrike">
                <a:solidFill>
                  <a:srgbClr val="404040"/>
                </a:solidFill>
                <a:uFill>
                  <a:solidFill>
                    <a:srgbClr val="ffffff"/>
                  </a:solidFill>
                </a:uFill>
                <a:latin typeface="Century Gothic"/>
              </a:rPr>
              <a:t>	</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StorageLevel: Finer-grained cache persistence levels</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687680" y="174024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Resilient Distributed Dataset (RDD) is the most fundamental data object used in Spark programming</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Resilient</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Meaning that if a node performing an operation in Spark is lost, the dataset can be reconstructed because Spark knows the lineage of each RDD, which is the sequence of steps to create the RDD</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Distributed</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Meaning the data in RDDs is divided into one or many partitions and distributed as in-memory collections of objects across Worker nodes in the cluster</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Dataset</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RDDs are datasets that consist of records which are uniquely identifiable data collections within a dataset</a:t>
            </a:r>
            <a:endParaRPr b="0" lang="en-US" sz="1800" spc="-1" strike="noStrike">
              <a:solidFill>
                <a:srgbClr val="000000"/>
              </a:solidFill>
              <a:uFill>
                <a:solidFill>
                  <a:srgbClr val="ffffff"/>
                </a:solidFill>
              </a:uFill>
              <a:latin typeface="Arial"/>
            </a:endParaRPr>
          </a:p>
        </p:txBody>
      </p:sp>
      <p:sp>
        <p:nvSpPr>
          <p:cNvPr id="174" name="CustomShape 2"/>
          <p:cNvSpPr/>
          <p:nvPr/>
        </p:nvSpPr>
        <p:spPr>
          <a:xfrm>
            <a:off x="1687680" y="624240"/>
            <a:ext cx="71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62626"/>
                </a:solidFill>
                <a:uFill>
                  <a:solidFill>
                    <a:srgbClr val="ffffff"/>
                  </a:solidFill>
                </a:uFill>
                <a:latin typeface="Century Gothic"/>
              </a:rPr>
              <a:t>Apache Spark : RDD</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687680" y="624240"/>
            <a:ext cx="801360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000" spc="-1" strike="noStrike">
                <a:solidFill>
                  <a:srgbClr val="262626"/>
                </a:solidFill>
                <a:uFill>
                  <a:solidFill>
                    <a:srgbClr val="ffffff"/>
                  </a:solidFill>
                </a:uFill>
                <a:latin typeface="Century Gothic"/>
              </a:rPr>
              <a:t>Apache Spark : Data Locality with RDDs</a:t>
            </a:r>
            <a:endParaRPr b="0" lang="en-US" sz="1800" spc="-1" strike="noStrike">
              <a:solidFill>
                <a:srgbClr val="000000"/>
              </a:solidFill>
              <a:uFill>
                <a:solidFill>
                  <a:srgbClr val="ffffff"/>
                </a:solidFill>
              </a:uFill>
              <a:latin typeface="Arial"/>
            </a:endParaRPr>
          </a:p>
        </p:txBody>
      </p:sp>
      <p:sp>
        <p:nvSpPr>
          <p:cNvPr id="176" name="CustomShape 2"/>
          <p:cNvSpPr/>
          <p:nvPr/>
        </p:nvSpPr>
        <p:spPr>
          <a:xfrm>
            <a:off x="1684080" y="2133720"/>
            <a:ext cx="414000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Spark tries to read data into an RDD from the nodes close to it</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It creates partitions to hold the underlying blocks from the distributed filesystem</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Figure depicts how blocks from a file in a distributed filesystem such as HDFS are used to create RDD partitions on Workers, which are collocated with the data</a:t>
            </a:r>
            <a:endParaRPr b="0" lang="en-US" sz="1800" spc="-1" strike="noStrike">
              <a:solidFill>
                <a:srgbClr val="000000"/>
              </a:solidFill>
              <a:uFill>
                <a:solidFill>
                  <a:srgbClr val="ffffff"/>
                </a:solidFill>
              </a:uFill>
              <a:latin typeface="Arial"/>
            </a:endParaRPr>
          </a:p>
        </p:txBody>
      </p:sp>
      <p:pic>
        <p:nvPicPr>
          <p:cNvPr id="177" name="Content Placeholder 4" descr=""/>
          <p:cNvPicPr/>
          <p:nvPr/>
        </p:nvPicPr>
        <p:blipFill>
          <a:blip r:embed="rId1"/>
          <a:stretch/>
        </p:blipFill>
        <p:spPr>
          <a:xfrm>
            <a:off x="6091920" y="2097000"/>
            <a:ext cx="5450760" cy="23436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Sample Output</a:t>
            </a:r>
            <a:endParaRPr b="0" lang="en-US" sz="1800" spc="-1" strike="noStrike">
              <a:solidFill>
                <a:srgbClr val="000000"/>
              </a:solidFill>
              <a:uFill>
                <a:solidFill>
                  <a:srgbClr val="ffffff"/>
                </a:solidFill>
              </a:uFill>
              <a:latin typeface="Arial"/>
            </a:endParaRPr>
          </a:p>
        </p:txBody>
      </p:sp>
      <p:pic>
        <p:nvPicPr>
          <p:cNvPr id="179" name="Content Placeholder 7" descr=""/>
          <p:cNvPicPr/>
          <p:nvPr/>
        </p:nvPicPr>
        <p:blipFill>
          <a:blip r:embed="rId1"/>
          <a:stretch/>
        </p:blipFill>
        <p:spPr>
          <a:xfrm>
            <a:off x="2593080" y="1905120"/>
            <a:ext cx="8914680" cy="32047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Future Work</a:t>
            </a:r>
            <a:endParaRPr b="0" lang="en-US" sz="1800" spc="-1" strike="noStrike">
              <a:solidFill>
                <a:srgbClr val="000000"/>
              </a:solidFill>
              <a:uFill>
                <a:solidFill>
                  <a:srgbClr val="ffffff"/>
                </a:solidFill>
              </a:uFill>
              <a:latin typeface="Arial"/>
            </a:endParaRPr>
          </a:p>
        </p:txBody>
      </p:sp>
      <p:sp>
        <p:nvSpPr>
          <p:cNvPr id="181"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To deploy application with the help of YARN and support of HDFS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Assessing the Spark framework different aspects.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Challenges</a:t>
            </a:r>
            <a:endParaRPr b="0" lang="en-US" sz="1800" spc="-1" strike="noStrike">
              <a:solidFill>
                <a:srgbClr val="000000"/>
              </a:solidFill>
              <a:uFill>
                <a:solidFill>
                  <a:srgbClr val="ffffff"/>
                </a:solidFill>
              </a:uFill>
              <a:latin typeface="Arial"/>
            </a:endParaRPr>
          </a:p>
        </p:txBody>
      </p:sp>
      <p:sp>
        <p:nvSpPr>
          <p:cNvPr id="183"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Started with the tweepy API, but it has rate limitation on it for the basic mode.</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Used twarc tool to generate a big dataset.</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Working with the rdd.</a:t>
            </a:r>
            <a:endParaRPr b="0" lang="en-US"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References</a:t>
            </a:r>
            <a:endParaRPr b="0" lang="en-US" sz="1800" spc="-1" strike="noStrike">
              <a:solidFill>
                <a:srgbClr val="000000"/>
              </a:solidFill>
              <a:uFill>
                <a:solidFill>
                  <a:srgbClr val="ffffff"/>
                </a:solidFill>
              </a:uFill>
              <a:latin typeface="Arial"/>
            </a:endParaRPr>
          </a:p>
        </p:txBody>
      </p:sp>
      <p:sp>
        <p:nvSpPr>
          <p:cNvPr id="185"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Data Analytics with Spark Using Python, First Edition</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u="sng">
                <a:solidFill>
                  <a:srgbClr val="0000ff"/>
                </a:solidFill>
                <a:uFill>
                  <a:solidFill>
                    <a:srgbClr val="ffffff"/>
                  </a:solidFill>
                </a:uFill>
                <a:latin typeface="Century Gothic"/>
                <a:hlinkClick r:id="rId1"/>
              </a:rPr>
              <a:t>https://spark.apache.org/docs/0.9.0/index.html</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u="sng">
                <a:solidFill>
                  <a:srgbClr val="0000ff"/>
                </a:solidFill>
                <a:uFill>
                  <a:solidFill>
                    <a:srgbClr val="ffffff"/>
                  </a:solidFill>
                </a:uFill>
                <a:latin typeface="Century Gothic"/>
                <a:hlinkClick r:id="rId2"/>
              </a:rPr>
              <a:t>https://www.datamation.com/data-center/hadoop-vs.-spark-the-new-age-of-big-data.html</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u="sng">
                <a:solidFill>
                  <a:srgbClr val="0000ff"/>
                </a:solidFill>
                <a:uFill>
                  <a:solidFill>
                    <a:srgbClr val="ffffff"/>
                  </a:solidFill>
                </a:uFill>
                <a:latin typeface="Century Gothic"/>
                <a:hlinkClick r:id="rId3"/>
              </a:rPr>
              <a:t>https://hadoop.apache.org/docs/current/hadoop-yarn/hadoop-yarn-site/YARN.html</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u="sng">
                <a:solidFill>
                  <a:srgbClr val="0000ff"/>
                </a:solidFill>
                <a:uFill>
                  <a:solidFill>
                    <a:srgbClr val="ffffff"/>
                  </a:solidFill>
                </a:uFill>
                <a:latin typeface="Century Gothic"/>
                <a:hlinkClick r:id="rId4"/>
              </a:rPr>
              <a:t>https://jaceklaskowski.gitbooks.io/mastering-apache-spark/yarn/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Outline</a:t>
            </a:r>
            <a:endParaRPr b="0" lang="en-US" sz="1800" spc="-1" strike="noStrike">
              <a:solidFill>
                <a:srgbClr val="000000"/>
              </a:solidFill>
              <a:uFill>
                <a:solidFill>
                  <a:srgbClr val="ffffff"/>
                </a:solidFill>
              </a:uFill>
              <a:latin typeface="Arial"/>
            </a:endParaRPr>
          </a:p>
        </p:txBody>
      </p:sp>
      <p:sp>
        <p:nvSpPr>
          <p:cNvPr id="127"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Introduction</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Sentiment Analysis</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Spark vs Hadoop</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Apache Spark</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Apache Spark  : Modes</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Apache Spark Setup</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PySpark</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RDD</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Sample Output</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Future work</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Challenges</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References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What is sentiment Analysis?</a:t>
            </a:r>
            <a:endParaRPr b="0" lang="en-US" sz="1800" spc="-1" strike="noStrike">
              <a:solidFill>
                <a:srgbClr val="000000"/>
              </a:solidFill>
              <a:uFill>
                <a:solidFill>
                  <a:srgbClr val="ffffff"/>
                </a:solidFill>
              </a:uFill>
              <a:latin typeface="Arial"/>
            </a:endParaRPr>
          </a:p>
        </p:txBody>
      </p:sp>
      <p:sp>
        <p:nvSpPr>
          <p:cNvPr id="129" name="CustomShape 2"/>
          <p:cNvSpPr/>
          <p:nvPr/>
        </p:nvSpPr>
        <p:spPr>
          <a:xfrm>
            <a:off x="-1681920" y="1478520"/>
            <a:ext cx="5087880" cy="5087880"/>
          </a:xfrm>
          <a:prstGeom prst="blockArc">
            <a:avLst>
              <a:gd name="adj1" fmla="val 18900000"/>
              <a:gd name="adj2" fmla="val 2700000"/>
              <a:gd name="adj3" fmla="val 424"/>
            </a:avLst>
          </a:prstGeom>
          <a:noFill/>
          <a:ln>
            <a:solidFill>
              <a:schemeClr val="accent1">
                <a:shade val="60000"/>
                <a:hueOff val="0"/>
                <a:satOff val="0"/>
                <a:lumOff val="0"/>
                <a:alphaOff val="0"/>
              </a:schemeClr>
            </a:solidFill>
            <a:round/>
          </a:ln>
        </p:spPr>
        <p:style>
          <a:lnRef idx="2"/>
          <a:fillRef idx="0"/>
          <a:effectRef idx="0"/>
          <a:fontRef idx="minor"/>
        </p:style>
      </p:sp>
      <p:sp>
        <p:nvSpPr>
          <p:cNvPr id="130" name="CustomShape 3"/>
          <p:cNvSpPr/>
          <p:nvPr/>
        </p:nvSpPr>
        <p:spPr>
          <a:xfrm>
            <a:off x="2947320" y="2369520"/>
            <a:ext cx="8505720" cy="4716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375120" rIns="55800" tIns="55800" bIns="55800" anchor="ctr"/>
          <a:p>
            <a:pPr>
              <a:lnSpc>
                <a:spcPct val="90000"/>
              </a:lnSpc>
            </a:pPr>
            <a:r>
              <a:rPr b="0" lang="en-US" sz="2200" spc="-1" strike="noStrike">
                <a:solidFill>
                  <a:srgbClr val="ffffff"/>
                </a:solidFill>
                <a:uFill>
                  <a:solidFill>
                    <a:srgbClr val="ffffff"/>
                  </a:solidFill>
                </a:uFill>
                <a:latin typeface="Century Gothic"/>
                <a:ea typeface="DejaVu Sans"/>
              </a:rPr>
              <a:t>Emotions on Social Media</a:t>
            </a:r>
            <a:endParaRPr b="0" lang="en-US" sz="1800" spc="-1" strike="noStrike">
              <a:solidFill>
                <a:srgbClr val="000000"/>
              </a:solidFill>
              <a:uFill>
                <a:solidFill>
                  <a:srgbClr val="ffffff"/>
                </a:solidFill>
              </a:uFill>
              <a:latin typeface="Arial"/>
            </a:endParaRPr>
          </a:p>
        </p:txBody>
      </p:sp>
      <p:sp>
        <p:nvSpPr>
          <p:cNvPr id="131" name="CustomShape 4"/>
          <p:cNvSpPr/>
          <p:nvPr/>
        </p:nvSpPr>
        <p:spPr>
          <a:xfrm>
            <a:off x="2652120" y="2310480"/>
            <a:ext cx="589680" cy="589680"/>
          </a:xfrm>
          <a:prstGeom prst="ellipse">
            <a:avLst/>
          </a:prstGeom>
          <a:solidFill>
            <a:schemeClr val="lt1">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sp>
      <p:sp>
        <p:nvSpPr>
          <p:cNvPr id="132" name="CustomShape 5"/>
          <p:cNvSpPr/>
          <p:nvPr/>
        </p:nvSpPr>
        <p:spPr>
          <a:xfrm>
            <a:off x="3285720" y="3078000"/>
            <a:ext cx="8167320" cy="4716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375120" rIns="55800" tIns="55800" bIns="55800" anchor="ctr"/>
          <a:p>
            <a:pPr>
              <a:lnSpc>
                <a:spcPct val="90000"/>
              </a:lnSpc>
            </a:pPr>
            <a:r>
              <a:rPr b="0" lang="en-US" sz="2200" spc="-1" strike="noStrike">
                <a:solidFill>
                  <a:srgbClr val="ffffff"/>
                </a:solidFill>
                <a:uFill>
                  <a:solidFill>
                    <a:srgbClr val="ffffff"/>
                  </a:solidFill>
                </a:uFill>
                <a:latin typeface="Century Gothic"/>
                <a:ea typeface="DejaVu Sans"/>
              </a:rPr>
              <a:t>Vast amount of Information for predictions</a:t>
            </a:r>
            <a:endParaRPr b="0" lang="en-US" sz="1800" spc="-1" strike="noStrike">
              <a:solidFill>
                <a:srgbClr val="000000"/>
              </a:solidFill>
              <a:uFill>
                <a:solidFill>
                  <a:srgbClr val="ffffff"/>
                </a:solidFill>
              </a:uFill>
              <a:latin typeface="Arial"/>
            </a:endParaRPr>
          </a:p>
        </p:txBody>
      </p:sp>
      <p:sp>
        <p:nvSpPr>
          <p:cNvPr id="133" name="CustomShape 6"/>
          <p:cNvSpPr/>
          <p:nvPr/>
        </p:nvSpPr>
        <p:spPr>
          <a:xfrm>
            <a:off x="2990520" y="3018960"/>
            <a:ext cx="589680" cy="589680"/>
          </a:xfrm>
          <a:prstGeom prst="ellipse">
            <a:avLst/>
          </a:prstGeom>
          <a:solidFill>
            <a:schemeClr val="lt1">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sp>
      <p:sp>
        <p:nvSpPr>
          <p:cNvPr id="134" name="CustomShape 7"/>
          <p:cNvSpPr/>
          <p:nvPr/>
        </p:nvSpPr>
        <p:spPr>
          <a:xfrm>
            <a:off x="3389760" y="3786480"/>
            <a:ext cx="8063280" cy="4716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375120" rIns="55800" tIns="55800" bIns="55800" anchor="ctr"/>
          <a:p>
            <a:pPr>
              <a:lnSpc>
                <a:spcPct val="90000"/>
              </a:lnSpc>
            </a:pPr>
            <a:r>
              <a:rPr b="0" lang="en-US" sz="2200" spc="-1" strike="noStrike">
                <a:solidFill>
                  <a:srgbClr val="ffffff"/>
                </a:solidFill>
                <a:uFill>
                  <a:solidFill>
                    <a:srgbClr val="ffffff"/>
                  </a:solidFill>
                </a:uFill>
                <a:latin typeface="Century Gothic"/>
                <a:ea typeface="DejaVu Sans"/>
              </a:rPr>
              <a:t>It is the classification of polarity of any word or sentence</a:t>
            </a:r>
            <a:endParaRPr b="0" lang="en-US" sz="1800" spc="-1" strike="noStrike">
              <a:solidFill>
                <a:srgbClr val="000000"/>
              </a:solidFill>
              <a:uFill>
                <a:solidFill>
                  <a:srgbClr val="ffffff"/>
                </a:solidFill>
              </a:uFill>
              <a:latin typeface="Arial"/>
            </a:endParaRPr>
          </a:p>
        </p:txBody>
      </p:sp>
      <p:sp>
        <p:nvSpPr>
          <p:cNvPr id="135" name="CustomShape 8"/>
          <p:cNvSpPr/>
          <p:nvPr/>
        </p:nvSpPr>
        <p:spPr>
          <a:xfrm>
            <a:off x="3094560" y="3727440"/>
            <a:ext cx="589680" cy="589680"/>
          </a:xfrm>
          <a:prstGeom prst="ellipse">
            <a:avLst/>
          </a:prstGeom>
          <a:solidFill>
            <a:schemeClr val="lt1">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sp>
      <p:sp>
        <p:nvSpPr>
          <p:cNvPr id="136" name="CustomShape 9"/>
          <p:cNvSpPr/>
          <p:nvPr/>
        </p:nvSpPr>
        <p:spPr>
          <a:xfrm>
            <a:off x="3285720" y="4494960"/>
            <a:ext cx="8167320" cy="4716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375120" rIns="55800" tIns="55800" bIns="55800" anchor="ctr"/>
          <a:p>
            <a:pPr>
              <a:lnSpc>
                <a:spcPct val="90000"/>
              </a:lnSpc>
            </a:pPr>
            <a:r>
              <a:rPr b="0" lang="en-US" sz="2200" spc="-1" strike="noStrike">
                <a:solidFill>
                  <a:srgbClr val="ffffff"/>
                </a:solidFill>
                <a:uFill>
                  <a:solidFill>
                    <a:srgbClr val="ffffff"/>
                  </a:solidFill>
                </a:uFill>
                <a:latin typeface="Century Gothic"/>
                <a:ea typeface="DejaVu Sans"/>
              </a:rPr>
              <a:t>Natural Language Processing to identify the sentiment</a:t>
            </a:r>
            <a:endParaRPr b="0" lang="en-US" sz="1800" spc="-1" strike="noStrike">
              <a:solidFill>
                <a:srgbClr val="000000"/>
              </a:solidFill>
              <a:uFill>
                <a:solidFill>
                  <a:srgbClr val="ffffff"/>
                </a:solidFill>
              </a:uFill>
              <a:latin typeface="Arial"/>
            </a:endParaRPr>
          </a:p>
        </p:txBody>
      </p:sp>
      <p:sp>
        <p:nvSpPr>
          <p:cNvPr id="137" name="CustomShape 10"/>
          <p:cNvSpPr/>
          <p:nvPr/>
        </p:nvSpPr>
        <p:spPr>
          <a:xfrm>
            <a:off x="2990520" y="4435920"/>
            <a:ext cx="589680" cy="589680"/>
          </a:xfrm>
          <a:prstGeom prst="ellipse">
            <a:avLst/>
          </a:prstGeom>
          <a:solidFill>
            <a:schemeClr val="lt1">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sp>
      <p:sp>
        <p:nvSpPr>
          <p:cNvPr id="138" name="CustomShape 11"/>
          <p:cNvSpPr/>
          <p:nvPr/>
        </p:nvSpPr>
        <p:spPr>
          <a:xfrm>
            <a:off x="2947320" y="5203440"/>
            <a:ext cx="8505720" cy="471600"/>
          </a:xfrm>
          <a:prstGeom prst="rect">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375120" rIns="55800" tIns="55800" bIns="55800" anchor="ctr"/>
          <a:p>
            <a:pPr>
              <a:lnSpc>
                <a:spcPct val="90000"/>
              </a:lnSpc>
            </a:pPr>
            <a:r>
              <a:rPr b="0" lang="en-US" sz="2200" spc="-1" strike="noStrike">
                <a:solidFill>
                  <a:srgbClr val="ffffff"/>
                </a:solidFill>
                <a:uFill>
                  <a:solidFill>
                    <a:srgbClr val="ffffff"/>
                  </a:solidFill>
                </a:uFill>
                <a:latin typeface="Century Gothic"/>
                <a:ea typeface="DejaVu Sans"/>
              </a:rPr>
              <a:t>Objective is to determine if it is positive/ negative/ neutral</a:t>
            </a:r>
            <a:endParaRPr b="0" lang="en-US" sz="1800" spc="-1" strike="noStrike">
              <a:solidFill>
                <a:srgbClr val="000000"/>
              </a:solidFill>
              <a:uFill>
                <a:solidFill>
                  <a:srgbClr val="ffffff"/>
                </a:solidFill>
              </a:uFill>
              <a:latin typeface="Arial"/>
            </a:endParaRPr>
          </a:p>
        </p:txBody>
      </p:sp>
      <p:sp>
        <p:nvSpPr>
          <p:cNvPr id="139" name="CustomShape 12"/>
          <p:cNvSpPr/>
          <p:nvPr/>
        </p:nvSpPr>
        <p:spPr>
          <a:xfrm>
            <a:off x="2652120" y="5144400"/>
            <a:ext cx="589680" cy="589680"/>
          </a:xfrm>
          <a:prstGeom prst="ellipse">
            <a:avLst/>
          </a:prstGeom>
          <a:solidFill>
            <a:schemeClr val="lt1">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593080" y="624240"/>
            <a:ext cx="89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62626"/>
                </a:solidFill>
                <a:uFill>
                  <a:solidFill>
                    <a:srgbClr val="ffffff"/>
                  </a:solidFill>
                </a:uFill>
                <a:latin typeface="Century Gothic"/>
              </a:rPr>
              <a:t>Sentiment Analysis</a:t>
            </a:r>
            <a:endParaRPr b="0" lang="en-US" sz="1800" spc="-1" strike="noStrike">
              <a:solidFill>
                <a:srgbClr val="000000"/>
              </a:solidFill>
              <a:uFill>
                <a:solidFill>
                  <a:srgbClr val="ffffff"/>
                </a:solidFill>
              </a:uFill>
              <a:latin typeface="Arial"/>
            </a:endParaRPr>
          </a:p>
        </p:txBody>
      </p:sp>
      <p:sp>
        <p:nvSpPr>
          <p:cNvPr id="141"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The problem is we have a huge data set and computation is to be done in a short duration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600" spc="-1" strike="noStrike">
                <a:solidFill>
                  <a:srgbClr val="404040"/>
                </a:solidFill>
                <a:uFill>
                  <a:solidFill>
                    <a:srgbClr val="ffffff"/>
                  </a:solidFill>
                </a:uFill>
                <a:latin typeface="Century Gothic"/>
              </a:rPr>
              <a:t>How to achieve this?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3" charset="2"/>
              <a:buChar char=""/>
            </a:pPr>
            <a:r>
              <a:rPr b="0" lang="en-US" sz="1600" spc="-1" strike="noStrike">
                <a:solidFill>
                  <a:srgbClr val="404040"/>
                </a:solidFill>
                <a:uFill>
                  <a:solidFill>
                    <a:srgbClr val="ffffff"/>
                  </a:solidFill>
                </a:uFill>
                <a:latin typeface="Century Gothic"/>
              </a:rPr>
              <a:t>Parallel Processing on same machine</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3" charset="2"/>
              <a:buChar char=""/>
            </a:pPr>
            <a:r>
              <a:rPr b="0" lang="en-US" sz="1600" spc="-1" strike="noStrike">
                <a:solidFill>
                  <a:srgbClr val="404040"/>
                </a:solidFill>
                <a:uFill>
                  <a:solidFill>
                    <a:srgbClr val="ffffff"/>
                  </a:solidFill>
                </a:uFill>
                <a:latin typeface="Century Gothic"/>
              </a:rPr>
              <a:t>Distributed computing on multiple nodes</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376520" y="1365840"/>
            <a:ext cx="1897560" cy="1053720"/>
          </a:xfrm>
          <a:prstGeom prst="roundRect">
            <a:avLst>
              <a:gd name="adj" fmla="val 1000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149040" rIns="118080" tIns="149040" bIns="149040" anchor="ctr"/>
          <a:p>
            <a:pPr algn="ctr">
              <a:lnSpc>
                <a:spcPct val="90000"/>
              </a:lnSpc>
            </a:pPr>
            <a:r>
              <a:rPr b="0" lang="en-US" sz="3100" spc="-1" strike="noStrike">
                <a:solidFill>
                  <a:srgbClr val="000000"/>
                </a:solidFill>
                <a:uFill>
                  <a:solidFill>
                    <a:srgbClr val="ffffff"/>
                  </a:solidFill>
                </a:uFill>
                <a:latin typeface="Century Gothic"/>
                <a:ea typeface="DejaVu Sans"/>
              </a:rPr>
              <a:t>Spark</a:t>
            </a:r>
            <a:endParaRPr b="0" lang="en-US" sz="1800" spc="-1" strike="noStrike">
              <a:solidFill>
                <a:srgbClr val="000000"/>
              </a:solidFill>
              <a:uFill>
                <a:solidFill>
                  <a:srgbClr val="ffffff"/>
                </a:solidFill>
              </a:uFill>
              <a:latin typeface="Arial"/>
            </a:endParaRPr>
          </a:p>
        </p:txBody>
      </p:sp>
      <p:sp>
        <p:nvSpPr>
          <p:cNvPr id="143" name="CustomShape 2"/>
          <p:cNvSpPr/>
          <p:nvPr/>
        </p:nvSpPr>
        <p:spPr>
          <a:xfrm>
            <a:off x="7118280" y="1365840"/>
            <a:ext cx="1897560" cy="1053720"/>
          </a:xfrm>
          <a:prstGeom prst="roundRect">
            <a:avLst>
              <a:gd name="adj" fmla="val 1000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txBody>
          <a:bodyPr lIns="149040" rIns="118080" tIns="149040" bIns="149040" anchor="ctr"/>
          <a:p>
            <a:pPr algn="ctr">
              <a:lnSpc>
                <a:spcPct val="90000"/>
              </a:lnSpc>
            </a:pPr>
            <a:r>
              <a:rPr b="0" lang="en-US" sz="3100" spc="-1" strike="noStrike">
                <a:solidFill>
                  <a:srgbClr val="000000"/>
                </a:solidFill>
                <a:uFill>
                  <a:solidFill>
                    <a:srgbClr val="ffffff"/>
                  </a:solidFill>
                </a:uFill>
                <a:latin typeface="Century Gothic"/>
                <a:ea typeface="DejaVu Sans"/>
              </a:rPr>
              <a:t>Hadoop</a:t>
            </a:r>
            <a:endParaRPr b="0" lang="en-US" sz="1800" spc="-1" strike="noStrike">
              <a:solidFill>
                <a:srgbClr val="000000"/>
              </a:solidFill>
              <a:uFill>
                <a:solidFill>
                  <a:srgbClr val="ffffff"/>
                </a:solidFill>
              </a:uFill>
              <a:latin typeface="Arial"/>
            </a:endParaRPr>
          </a:p>
        </p:txBody>
      </p:sp>
      <p:sp>
        <p:nvSpPr>
          <p:cNvPr id="144" name="CustomShape 3"/>
          <p:cNvSpPr/>
          <p:nvPr/>
        </p:nvSpPr>
        <p:spPr>
          <a:xfrm>
            <a:off x="6301080" y="5847480"/>
            <a:ext cx="790200" cy="790200"/>
          </a:xfrm>
          <a:prstGeom prst="triangle">
            <a:avLst>
              <a:gd name="adj" fmla="val 50000"/>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sp>
      <p:sp>
        <p:nvSpPr>
          <p:cNvPr id="145" name="CustomShape 4"/>
          <p:cNvSpPr/>
          <p:nvPr/>
        </p:nvSpPr>
        <p:spPr>
          <a:xfrm>
            <a:off x="4323600" y="5516280"/>
            <a:ext cx="4744800" cy="319680"/>
          </a:xfrm>
          <a:prstGeom prst="rect">
            <a:avLst/>
          </a:prstGeom>
          <a:solidFill>
            <a:schemeClr val="accent1">
              <a:alpha val="90000"/>
              <a:tint val="40000"/>
              <a:hueOff val="0"/>
              <a:satOff val="0"/>
              <a:lumOff val="0"/>
              <a:alphaOff val="0"/>
            </a:schemeClr>
          </a:solidFill>
          <a:ln>
            <a:solidFill>
              <a:schemeClr val="accent1">
                <a:alpha val="90000"/>
                <a:tint val="40000"/>
                <a:hueOff val="0"/>
                <a:satOff val="0"/>
                <a:lumOff val="0"/>
                <a:alphaOff val="0"/>
              </a:schemeClr>
            </a:solidFill>
            <a:round/>
          </a:ln>
        </p:spPr>
        <p:style>
          <a:lnRef idx="2"/>
          <a:fillRef idx="0"/>
          <a:effectRef idx="0"/>
          <a:fontRef idx="minor"/>
        </p:style>
      </p:sp>
      <p:sp>
        <p:nvSpPr>
          <p:cNvPr id="146" name="CustomShape 5"/>
          <p:cNvSpPr/>
          <p:nvPr/>
        </p:nvSpPr>
        <p:spPr>
          <a:xfrm>
            <a:off x="7118280" y="4828680"/>
            <a:ext cx="1897560" cy="64872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73440" rIns="41760" tIns="73440" bIns="73440" anchor="ctr"/>
          <a:p>
            <a:pPr algn="ctr">
              <a:lnSpc>
                <a:spcPct val="90000"/>
              </a:lnSpc>
            </a:pPr>
            <a:r>
              <a:rPr b="0" lang="en-US" sz="1100" spc="-1" strike="noStrike">
                <a:solidFill>
                  <a:srgbClr val="ffffff"/>
                </a:solidFill>
                <a:uFill>
                  <a:solidFill>
                    <a:srgbClr val="ffffff"/>
                  </a:solidFill>
                </a:uFill>
                <a:latin typeface="Century Gothic"/>
                <a:ea typeface="DejaVu Sans"/>
              </a:rPr>
              <a:t>Spark is Comparable to Hadoop Map Reduce </a:t>
            </a:r>
            <a:endParaRPr b="0" lang="en-US" sz="1800" spc="-1" strike="noStrike">
              <a:solidFill>
                <a:srgbClr val="000000"/>
              </a:solidFill>
              <a:uFill>
                <a:solidFill>
                  <a:srgbClr val="ffffff"/>
                </a:solidFill>
              </a:uFill>
              <a:latin typeface="Arial"/>
            </a:endParaRPr>
          </a:p>
        </p:txBody>
      </p:sp>
      <p:sp>
        <p:nvSpPr>
          <p:cNvPr id="147" name="CustomShape 6"/>
          <p:cNvSpPr/>
          <p:nvPr/>
        </p:nvSpPr>
        <p:spPr>
          <a:xfrm>
            <a:off x="7118280" y="4128480"/>
            <a:ext cx="1897560" cy="64872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73440" rIns="41760" tIns="73440" bIns="73440" anchor="ctr"/>
          <a:p>
            <a:pPr algn="ctr">
              <a:lnSpc>
                <a:spcPct val="90000"/>
              </a:lnSpc>
            </a:pPr>
            <a:r>
              <a:rPr b="0" lang="en-US" sz="1100" spc="-1" strike="noStrike">
                <a:solidFill>
                  <a:srgbClr val="ffffff"/>
                </a:solidFill>
                <a:uFill>
                  <a:solidFill>
                    <a:srgbClr val="ffffff"/>
                  </a:solidFill>
                </a:uFill>
                <a:latin typeface="Century Gothic"/>
                <a:ea typeface="DejaVu Sans"/>
              </a:rPr>
              <a:t>Spark is one of the modules</a:t>
            </a:r>
            <a:endParaRPr b="0" lang="en-US" sz="1800" spc="-1" strike="noStrike">
              <a:solidFill>
                <a:srgbClr val="000000"/>
              </a:solidFill>
              <a:uFill>
                <a:solidFill>
                  <a:srgbClr val="ffffff"/>
                </a:solidFill>
              </a:uFill>
              <a:latin typeface="Arial"/>
            </a:endParaRPr>
          </a:p>
        </p:txBody>
      </p:sp>
      <p:sp>
        <p:nvSpPr>
          <p:cNvPr id="148" name="CustomShape 7"/>
          <p:cNvSpPr/>
          <p:nvPr/>
        </p:nvSpPr>
        <p:spPr>
          <a:xfrm>
            <a:off x="7118280" y="3428280"/>
            <a:ext cx="1897560" cy="64872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73440" rIns="41760" tIns="73440" bIns="73440" anchor="ctr"/>
          <a:p>
            <a:pPr algn="ctr">
              <a:lnSpc>
                <a:spcPct val="90000"/>
              </a:lnSpc>
            </a:pPr>
            <a:r>
              <a:rPr b="0" lang="en-US" sz="1100" spc="-1" strike="noStrike">
                <a:solidFill>
                  <a:srgbClr val="ffffff"/>
                </a:solidFill>
                <a:uFill>
                  <a:solidFill>
                    <a:srgbClr val="ffffff"/>
                  </a:solidFill>
                </a:uFill>
                <a:latin typeface="Century Gothic"/>
                <a:ea typeface="DejaVu Sans"/>
              </a:rPr>
              <a:t>Comparatively Complex</a:t>
            </a:r>
            <a:endParaRPr b="0" lang="en-US" sz="1800" spc="-1" strike="noStrike">
              <a:solidFill>
                <a:srgbClr val="000000"/>
              </a:solidFill>
              <a:uFill>
                <a:solidFill>
                  <a:srgbClr val="ffffff"/>
                </a:solidFill>
              </a:uFill>
              <a:latin typeface="Arial"/>
            </a:endParaRPr>
          </a:p>
        </p:txBody>
      </p:sp>
      <p:sp>
        <p:nvSpPr>
          <p:cNvPr id="149" name="CustomShape 8"/>
          <p:cNvSpPr/>
          <p:nvPr/>
        </p:nvSpPr>
        <p:spPr>
          <a:xfrm>
            <a:off x="7118280" y="2715480"/>
            <a:ext cx="1897560" cy="64872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73440" rIns="41760" tIns="73440" bIns="73440" anchor="ctr"/>
          <a:p>
            <a:pPr algn="ctr">
              <a:lnSpc>
                <a:spcPct val="90000"/>
              </a:lnSpc>
            </a:pPr>
            <a:r>
              <a:rPr b="0" lang="en-US" sz="1100" spc="-1" strike="noStrike">
                <a:solidFill>
                  <a:srgbClr val="ffffff"/>
                </a:solidFill>
                <a:uFill>
                  <a:solidFill>
                    <a:srgbClr val="ffffff"/>
                  </a:solidFill>
                </a:uFill>
                <a:latin typeface="Century Gothic"/>
                <a:ea typeface="DejaVu Sans"/>
              </a:rPr>
              <a:t>Disk Bound hence Batch Processing engine</a:t>
            </a:r>
            <a:endParaRPr b="0" lang="en-US" sz="1800" spc="-1" strike="noStrike">
              <a:solidFill>
                <a:srgbClr val="000000"/>
              </a:solidFill>
              <a:uFill>
                <a:solidFill>
                  <a:srgbClr val="ffffff"/>
                </a:solidFill>
              </a:uFill>
              <a:latin typeface="Arial"/>
            </a:endParaRPr>
          </a:p>
        </p:txBody>
      </p:sp>
      <p:sp>
        <p:nvSpPr>
          <p:cNvPr id="150" name="CustomShape 9"/>
          <p:cNvSpPr/>
          <p:nvPr/>
        </p:nvSpPr>
        <p:spPr>
          <a:xfrm>
            <a:off x="4376520" y="4828680"/>
            <a:ext cx="1897560" cy="64872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73440" rIns="41760" tIns="73440" bIns="73440" anchor="ctr"/>
          <a:p>
            <a:pPr algn="ctr">
              <a:lnSpc>
                <a:spcPct val="90000"/>
              </a:lnSpc>
            </a:pPr>
            <a:r>
              <a:rPr b="0" lang="en-US" sz="1100" spc="-1" strike="noStrike">
                <a:solidFill>
                  <a:srgbClr val="ffffff"/>
                </a:solidFill>
                <a:uFill>
                  <a:solidFill>
                    <a:srgbClr val="ffffff"/>
                  </a:solidFill>
                </a:uFill>
                <a:latin typeface="Century Gothic"/>
                <a:ea typeface="DejaVu Sans"/>
              </a:rPr>
              <a:t>Cluster computing framework</a:t>
            </a:r>
            <a:endParaRPr b="0" lang="en-US" sz="1800" spc="-1" strike="noStrike">
              <a:solidFill>
                <a:srgbClr val="000000"/>
              </a:solidFill>
              <a:uFill>
                <a:solidFill>
                  <a:srgbClr val="ffffff"/>
                </a:solidFill>
              </a:uFill>
              <a:latin typeface="Arial"/>
            </a:endParaRPr>
          </a:p>
        </p:txBody>
      </p:sp>
      <p:sp>
        <p:nvSpPr>
          <p:cNvPr id="151" name="CustomShape 10"/>
          <p:cNvSpPr/>
          <p:nvPr/>
        </p:nvSpPr>
        <p:spPr>
          <a:xfrm>
            <a:off x="4376520" y="4128480"/>
            <a:ext cx="1897560" cy="64872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73440" rIns="41760" tIns="73440" bIns="73440" anchor="ctr"/>
          <a:p>
            <a:pPr algn="ctr">
              <a:lnSpc>
                <a:spcPct val="90000"/>
              </a:lnSpc>
            </a:pPr>
            <a:r>
              <a:rPr b="0" lang="en-US" sz="1100" spc="-1" strike="noStrike">
                <a:solidFill>
                  <a:srgbClr val="ffffff"/>
                </a:solidFill>
                <a:uFill>
                  <a:solidFill>
                    <a:srgbClr val="ffffff"/>
                  </a:solidFill>
                </a:uFill>
                <a:latin typeface="Century Gothic"/>
                <a:ea typeface="DejaVu Sans"/>
              </a:rPr>
              <a:t>Compatible with Hadoop modules</a:t>
            </a:r>
            <a:endParaRPr b="0" lang="en-US" sz="1800" spc="-1" strike="noStrike">
              <a:solidFill>
                <a:srgbClr val="000000"/>
              </a:solidFill>
              <a:uFill>
                <a:solidFill>
                  <a:srgbClr val="ffffff"/>
                </a:solidFill>
              </a:uFill>
              <a:latin typeface="Arial"/>
            </a:endParaRPr>
          </a:p>
        </p:txBody>
      </p:sp>
      <p:sp>
        <p:nvSpPr>
          <p:cNvPr id="152" name="CustomShape 11"/>
          <p:cNvSpPr/>
          <p:nvPr/>
        </p:nvSpPr>
        <p:spPr>
          <a:xfrm>
            <a:off x="4376520" y="3428280"/>
            <a:ext cx="1897560" cy="64872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73440" rIns="41760" tIns="73440" bIns="73440" anchor="ctr"/>
          <a:p>
            <a:pPr algn="ctr">
              <a:lnSpc>
                <a:spcPct val="90000"/>
              </a:lnSpc>
            </a:pPr>
            <a:r>
              <a:rPr b="0" lang="en-US" sz="1100" spc="-1" strike="noStrike">
                <a:solidFill>
                  <a:srgbClr val="ffffff"/>
                </a:solidFill>
                <a:uFill>
                  <a:solidFill>
                    <a:srgbClr val="ffffff"/>
                  </a:solidFill>
                </a:uFill>
                <a:latin typeface="Century Gothic"/>
                <a:ea typeface="DejaVu Sans"/>
              </a:rPr>
              <a:t>Well known for its ease of use</a:t>
            </a:r>
            <a:endParaRPr b="0" lang="en-US" sz="1800" spc="-1" strike="noStrike">
              <a:solidFill>
                <a:srgbClr val="000000"/>
              </a:solidFill>
              <a:uFill>
                <a:solidFill>
                  <a:srgbClr val="ffffff"/>
                </a:solidFill>
              </a:uFill>
              <a:latin typeface="Arial"/>
            </a:endParaRPr>
          </a:p>
        </p:txBody>
      </p:sp>
      <p:sp>
        <p:nvSpPr>
          <p:cNvPr id="153" name="CustomShape 12"/>
          <p:cNvSpPr/>
          <p:nvPr/>
        </p:nvSpPr>
        <p:spPr>
          <a:xfrm>
            <a:off x="4376520" y="2715480"/>
            <a:ext cx="1897560" cy="648720"/>
          </a:xfrm>
          <a:prstGeom prst="roundRect">
            <a:avLst>
              <a:gd name="adj" fmla="val 16667"/>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73440" rIns="41760" tIns="73440" bIns="73440" anchor="ctr"/>
          <a:p>
            <a:pPr algn="ctr">
              <a:lnSpc>
                <a:spcPct val="90000"/>
              </a:lnSpc>
            </a:pPr>
            <a:r>
              <a:rPr b="0" lang="en-US" sz="1100" spc="-1" strike="noStrike">
                <a:solidFill>
                  <a:srgbClr val="ffffff"/>
                </a:solidFill>
                <a:uFill>
                  <a:solidFill>
                    <a:srgbClr val="ffffff"/>
                  </a:solidFill>
                </a:uFill>
                <a:latin typeface="Century Gothic"/>
                <a:ea typeface="DejaVu Sans"/>
              </a:rPr>
              <a:t>In-Memory hence Real Time Data Processing</a:t>
            </a:r>
            <a:endParaRPr b="0" lang="en-US" sz="1800" spc="-1" strike="noStrike">
              <a:solidFill>
                <a:srgbClr val="000000"/>
              </a:solidFill>
              <a:uFill>
                <a:solidFill>
                  <a:srgbClr val="ffffff"/>
                </a:solidFill>
              </a:uFill>
              <a:latin typeface="Arial"/>
            </a:endParaRPr>
          </a:p>
        </p:txBody>
      </p:sp>
      <p:sp>
        <p:nvSpPr>
          <p:cNvPr id="154" name="CustomShape 13"/>
          <p:cNvSpPr/>
          <p:nvPr/>
        </p:nvSpPr>
        <p:spPr>
          <a:xfrm>
            <a:off x="1687680" y="624240"/>
            <a:ext cx="71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62626"/>
                </a:solidFill>
                <a:uFill>
                  <a:solidFill>
                    <a:srgbClr val="ffffff"/>
                  </a:solidFill>
                </a:uFill>
                <a:latin typeface="Century Gothic"/>
              </a:rPr>
              <a:t>Spark vs Hadoop</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It is a fast and general-purpose cluster computing system</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It provides high-level APIs in Java, Scala, Python and R, and an optimized engine that supports general execution graphs</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Supports a rich set of higher-level tools like </a:t>
            </a:r>
            <a:r>
              <a:rPr b="0" lang="en-US" sz="2000" spc="-1" strike="noStrike" u="sng">
                <a:solidFill>
                  <a:srgbClr val="0000ff"/>
                </a:solidFill>
                <a:uFill>
                  <a:solidFill>
                    <a:srgbClr val="ffffff"/>
                  </a:solidFill>
                </a:uFill>
                <a:latin typeface="Century Gothic"/>
                <a:hlinkClick r:id="rId1"/>
              </a:rPr>
              <a:t>Spark SQL</a:t>
            </a:r>
            <a:r>
              <a:rPr b="0" lang="en-US" sz="2000" spc="-1" strike="noStrike">
                <a:solidFill>
                  <a:srgbClr val="404040"/>
                </a:solidFill>
                <a:uFill>
                  <a:solidFill>
                    <a:srgbClr val="ffffff"/>
                  </a:solidFill>
                </a:uFill>
                <a:latin typeface="Century Gothic"/>
              </a:rPr>
              <a:t>, </a:t>
            </a:r>
            <a:r>
              <a:rPr b="0" lang="en-US" sz="2000" spc="-1" strike="noStrike" u="sng">
                <a:solidFill>
                  <a:srgbClr val="0000ff"/>
                </a:solidFill>
                <a:uFill>
                  <a:solidFill>
                    <a:srgbClr val="ffffff"/>
                  </a:solidFill>
                </a:uFill>
                <a:latin typeface="Century Gothic"/>
                <a:hlinkClick r:id="rId2"/>
              </a:rPr>
              <a:t>MLlib</a:t>
            </a:r>
            <a:r>
              <a:rPr b="0" lang="en-US" sz="2000" spc="-1" strike="noStrike">
                <a:solidFill>
                  <a:srgbClr val="404040"/>
                </a:solidFill>
                <a:uFill>
                  <a:solidFill>
                    <a:srgbClr val="ffffff"/>
                  </a:solidFill>
                </a:uFill>
                <a:latin typeface="Century Gothic"/>
              </a:rPr>
              <a:t>, </a:t>
            </a:r>
            <a:r>
              <a:rPr b="0" lang="en-US" sz="2000" spc="-1" strike="noStrike" u="sng">
                <a:solidFill>
                  <a:srgbClr val="0000ff"/>
                </a:solidFill>
                <a:uFill>
                  <a:solidFill>
                    <a:srgbClr val="ffffff"/>
                  </a:solidFill>
                </a:uFill>
                <a:latin typeface="Century Gothic"/>
                <a:hlinkClick r:id="rId3"/>
              </a:rPr>
              <a:t>GraphX</a:t>
            </a:r>
            <a:r>
              <a:rPr b="0" lang="en-US" sz="2000" spc="-1" strike="noStrike">
                <a:solidFill>
                  <a:srgbClr val="404040"/>
                </a:solidFill>
                <a:uFill>
                  <a:solidFill>
                    <a:srgbClr val="ffffff"/>
                  </a:solidFill>
                </a:uFill>
                <a:latin typeface="Century Gothic"/>
              </a:rPr>
              <a:t> and </a:t>
            </a:r>
            <a:r>
              <a:rPr b="0" lang="en-US" sz="2000" spc="-1" strike="noStrike" u="sng">
                <a:solidFill>
                  <a:srgbClr val="0000ff"/>
                </a:solidFill>
                <a:uFill>
                  <a:solidFill>
                    <a:srgbClr val="ffffff"/>
                  </a:solidFill>
                </a:uFill>
                <a:latin typeface="Century Gothic"/>
                <a:hlinkClick r:id="rId4"/>
              </a:rPr>
              <a:t>Spark Streaming</a:t>
            </a:r>
            <a:r>
              <a:rPr b="0" lang="en-US" sz="2000" spc="-1" strike="noStrike">
                <a:solidFill>
                  <a:srgbClr val="404040"/>
                </a:solidFill>
                <a:uFill>
                  <a:solidFill>
                    <a:srgbClr val="ffffff"/>
                  </a:solidFill>
                </a:uFill>
                <a:latin typeface="Century Gothic"/>
              </a:rPr>
              <a:t>.</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Features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700" spc="-1" strike="noStrike">
                <a:solidFill>
                  <a:srgbClr val="404040"/>
                </a:solidFill>
                <a:uFill>
                  <a:solidFill>
                    <a:srgbClr val="ffffff"/>
                  </a:solidFill>
                </a:uFill>
                <a:latin typeface="Century Gothic"/>
              </a:rPr>
              <a:t>Real Time Processing</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700" spc="-1" strike="noStrike">
                <a:solidFill>
                  <a:srgbClr val="404040"/>
                </a:solidFill>
                <a:uFill>
                  <a:solidFill>
                    <a:srgbClr val="ffffff"/>
                  </a:solidFill>
                </a:uFill>
                <a:latin typeface="Century Gothic"/>
              </a:rPr>
              <a:t>In-memory cluster computing</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700" spc="-1" strike="noStrike">
                <a:solidFill>
                  <a:srgbClr val="404040"/>
                </a:solidFill>
                <a:uFill>
                  <a:solidFill>
                    <a:srgbClr val="ffffff"/>
                  </a:solidFill>
                </a:uFill>
                <a:latin typeface="Century Gothic"/>
              </a:rPr>
              <a:t>Advanced Analytics</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2000" spc="-1" strike="noStrike">
                <a:solidFill>
                  <a:srgbClr val="404040"/>
                </a:solidFill>
                <a:uFill>
                  <a:solidFill>
                    <a:srgbClr val="ffffff"/>
                  </a:solidFill>
                </a:uFill>
                <a:latin typeface="Century Gothic"/>
              </a:rPr>
              <a:t>Uses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700" spc="-1" strike="noStrike">
                <a:solidFill>
                  <a:srgbClr val="404040"/>
                </a:solidFill>
                <a:uFill>
                  <a:solidFill>
                    <a:srgbClr val="ffffff"/>
                  </a:solidFill>
                </a:uFill>
                <a:latin typeface="Century Gothic"/>
              </a:rPr>
              <a:t>Extract-transform-load (ETL) operations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700" spc="-1" strike="noStrike">
                <a:solidFill>
                  <a:srgbClr val="404040"/>
                </a:solidFill>
                <a:uFill>
                  <a:solidFill>
                    <a:srgbClr val="ffffff"/>
                  </a:solidFill>
                </a:uFill>
                <a:latin typeface="Century Gothic"/>
              </a:rPr>
              <a:t>Predictive analytics and machine learning</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700" spc="-1" strike="noStrike">
                <a:solidFill>
                  <a:srgbClr val="404040"/>
                </a:solidFill>
                <a:uFill>
                  <a:solidFill>
                    <a:srgbClr val="ffffff"/>
                  </a:solidFill>
                </a:uFill>
                <a:latin typeface="Century Gothic"/>
              </a:rPr>
              <a:t>Data access operations, such as SQL queries and visualizations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700" spc="-1" strike="noStrike">
                <a:solidFill>
                  <a:srgbClr val="404040"/>
                </a:solidFill>
                <a:uFill>
                  <a:solidFill>
                    <a:srgbClr val="ffffff"/>
                  </a:solidFill>
                </a:uFill>
                <a:latin typeface="Century Gothic"/>
              </a:rPr>
              <a:t>Text mining and text processing</a:t>
            </a: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1687680" y="624240"/>
            <a:ext cx="71110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62626"/>
                </a:solidFill>
                <a:uFill>
                  <a:solidFill>
                    <a:srgbClr val="ffffff"/>
                  </a:solidFill>
                </a:uFill>
                <a:latin typeface="Century Gothic"/>
              </a:rPr>
              <a:t>Apache Spark</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687680" y="624240"/>
            <a:ext cx="732492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62626"/>
                </a:solidFill>
                <a:uFill>
                  <a:solidFill>
                    <a:srgbClr val="ffffff"/>
                  </a:solidFill>
                </a:uFill>
                <a:latin typeface="Century Gothic"/>
              </a:rPr>
              <a:t>Apache Spark : Standalone Mode</a:t>
            </a:r>
            <a:endParaRPr b="0" lang="en-US" sz="1800" spc="-1" strike="noStrike">
              <a:solidFill>
                <a:srgbClr val="000000"/>
              </a:solidFill>
              <a:uFill>
                <a:solidFill>
                  <a:srgbClr val="ffffff"/>
                </a:solidFill>
              </a:uFill>
              <a:latin typeface="Arial"/>
            </a:endParaRPr>
          </a:p>
        </p:txBody>
      </p:sp>
      <p:sp>
        <p:nvSpPr>
          <p:cNvPr id="158" name="CustomShape 2"/>
          <p:cNvSpPr/>
          <p:nvPr/>
        </p:nvSpPr>
        <p:spPr>
          <a:xfrm>
            <a:off x="1684080" y="2133720"/>
            <a:ext cx="4140000" cy="42663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400" spc="-1" strike="noStrike">
                <a:solidFill>
                  <a:srgbClr val="000000"/>
                </a:solidFill>
                <a:uFill>
                  <a:solidFill>
                    <a:srgbClr val="ffffff"/>
                  </a:solidFill>
                </a:uFill>
                <a:latin typeface="Century Gothic"/>
              </a:rPr>
              <a:t>Spark Driver</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400" spc="-1" strike="noStrike">
                <a:solidFill>
                  <a:srgbClr val="404040"/>
                </a:solidFill>
                <a:uFill>
                  <a:solidFill>
                    <a:srgbClr val="ffffff"/>
                  </a:solidFill>
                </a:uFill>
                <a:latin typeface="Century Gothic"/>
              </a:rPr>
              <a:t>Driver is the process that clients use to submit applications in Spark</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400" spc="-1" strike="noStrike">
                <a:solidFill>
                  <a:srgbClr val="000000"/>
                </a:solidFill>
                <a:uFill>
                  <a:solidFill>
                    <a:srgbClr val="ffffff"/>
                  </a:solidFill>
                </a:uFill>
                <a:latin typeface="Century Gothic"/>
              </a:rPr>
              <a:t>Spark Workers and Executors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400" spc="-1" strike="noStrike">
                <a:solidFill>
                  <a:srgbClr val="404040"/>
                </a:solidFill>
                <a:uFill>
                  <a:solidFill>
                    <a:srgbClr val="ffffff"/>
                  </a:solidFill>
                </a:uFill>
                <a:latin typeface="Century Gothic"/>
              </a:rPr>
              <a:t>Spark Executors are the processes on which Spark DAG tasks run</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400" spc="-1" strike="noStrike">
                <a:solidFill>
                  <a:srgbClr val="404040"/>
                </a:solidFill>
                <a:uFill>
                  <a:solidFill>
                    <a:srgbClr val="ffffff"/>
                  </a:solidFill>
                </a:uFill>
                <a:latin typeface="Century Gothic"/>
              </a:rPr>
              <a:t>Worker node—which hosts the Executor process—has a finite or fixed number of Executors allocated at any point in time</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400" spc="-1" strike="noStrike">
                <a:solidFill>
                  <a:srgbClr val="000000"/>
                </a:solidFill>
                <a:uFill>
                  <a:solidFill>
                    <a:srgbClr val="ffffff"/>
                  </a:solidFill>
                </a:uFill>
                <a:latin typeface="Century Gothic"/>
              </a:rPr>
              <a:t>The Spark Master and Cluster Manager</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400" spc="-1" strike="noStrike">
                <a:solidFill>
                  <a:srgbClr val="404040"/>
                </a:solidFill>
                <a:uFill>
                  <a:solidFill>
                    <a:srgbClr val="ffffff"/>
                  </a:solidFill>
                </a:uFill>
                <a:latin typeface="Century Gothic"/>
              </a:rPr>
              <a:t>Spark Master is the process that requests resources in the cluster and makes them available to the Spark Driver</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400" spc="-1" strike="noStrike">
                <a:solidFill>
                  <a:srgbClr val="404040"/>
                </a:solidFill>
                <a:uFill>
                  <a:solidFill>
                    <a:srgbClr val="ffffff"/>
                  </a:solidFill>
                </a:uFill>
                <a:latin typeface="Century Gothic"/>
              </a:rPr>
              <a:t>Cluster Manager is the process responsible for monitoring the Worker nodes and reserving resources on these nodes upon request by the Master</a:t>
            </a:r>
            <a:endParaRPr b="0" lang="en-US" sz="1800" spc="-1" strike="noStrike">
              <a:solidFill>
                <a:srgbClr val="000000"/>
              </a:solidFill>
              <a:uFill>
                <a:solidFill>
                  <a:srgbClr val="ffffff"/>
                </a:solidFill>
              </a:uFill>
              <a:latin typeface="Arial"/>
            </a:endParaRPr>
          </a:p>
        </p:txBody>
      </p:sp>
      <p:pic>
        <p:nvPicPr>
          <p:cNvPr id="159" name="Content Placeholder 4" descr=""/>
          <p:cNvPicPr/>
          <p:nvPr/>
        </p:nvPicPr>
        <p:blipFill>
          <a:blip r:embed="rId1"/>
          <a:stretch/>
        </p:blipFill>
        <p:spPr>
          <a:xfrm>
            <a:off x="6095880" y="2133720"/>
            <a:ext cx="5659560" cy="34945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Spark applications run as independent sets of processes on a cluster, coordinated by the SparkContext object in your main program (called the </a:t>
            </a:r>
            <a:r>
              <a:rPr b="0" i="1" lang="en-US" sz="1800" spc="-1" strike="noStrike">
                <a:solidFill>
                  <a:srgbClr val="404040"/>
                </a:solidFill>
                <a:uFill>
                  <a:solidFill>
                    <a:srgbClr val="ffffff"/>
                  </a:solidFill>
                </a:uFill>
                <a:latin typeface="Century Gothic"/>
              </a:rPr>
              <a:t>driver program</a:t>
            </a:r>
            <a:r>
              <a:rPr b="0" lang="en-US" sz="1800" spc="-1" strike="noStrike">
                <a:solidFill>
                  <a:srgbClr val="404040"/>
                </a:solidFill>
                <a:uFill>
                  <a:solidFill>
                    <a:srgbClr val="ffffff"/>
                  </a:solidFill>
                </a:uFill>
                <a:latin typeface="Century Gothic"/>
              </a:rPr>
              <a:t>).</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To run on a cluster, the SparkContext can connect to several types of </a:t>
            </a:r>
            <a:r>
              <a:rPr b="0" i="1" lang="en-US" sz="1800" spc="-1" strike="noStrike">
                <a:solidFill>
                  <a:srgbClr val="404040"/>
                </a:solidFill>
                <a:uFill>
                  <a:solidFill>
                    <a:srgbClr val="ffffff"/>
                  </a:solidFill>
                </a:uFill>
                <a:latin typeface="Century Gothic"/>
              </a:rPr>
              <a:t>cluster managers</a:t>
            </a:r>
            <a:r>
              <a:rPr b="0" lang="en-US" sz="1800" spc="-1" strike="noStrike">
                <a:solidFill>
                  <a:srgbClr val="404040"/>
                </a:solidFill>
                <a:uFill>
                  <a:solidFill>
                    <a:srgbClr val="ffffff"/>
                  </a:solidFill>
                </a:uFill>
                <a:latin typeface="Century Gothic"/>
              </a:rPr>
              <a:t> (either Spark’s own standalone cluster manager, Mesos or YARN), which allocate resources across applications.</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Once connected, Spark acquires </a:t>
            </a:r>
            <a:r>
              <a:rPr b="0" i="1" lang="en-US" sz="1800" spc="-1" strike="noStrike">
                <a:solidFill>
                  <a:srgbClr val="404040"/>
                </a:solidFill>
                <a:uFill>
                  <a:solidFill>
                    <a:srgbClr val="ffffff"/>
                  </a:solidFill>
                </a:uFill>
                <a:latin typeface="Century Gothic"/>
              </a:rPr>
              <a:t>executors</a:t>
            </a:r>
            <a:r>
              <a:rPr b="0" lang="en-US" sz="1800" spc="-1" strike="noStrike">
                <a:solidFill>
                  <a:srgbClr val="404040"/>
                </a:solidFill>
                <a:uFill>
                  <a:solidFill>
                    <a:srgbClr val="ffffff"/>
                  </a:solidFill>
                </a:uFill>
                <a:latin typeface="Century Gothic"/>
              </a:rPr>
              <a:t> on nodes in the cluster, which are processes that run computations and store data for your application.</a:t>
            </a:r>
            <a:endParaRPr b="0" lang="en-US" sz="1800" spc="-1" strike="noStrike">
              <a:solidFill>
                <a:srgbClr val="000000"/>
              </a:solidFill>
              <a:uFill>
                <a:solidFill>
                  <a:srgbClr val="ffffff"/>
                </a:solidFill>
              </a:uFill>
              <a:latin typeface="Arial"/>
            </a:endParaRPr>
          </a:p>
          <a:p>
            <a:pPr marL="343080" indent="-342360">
              <a:lnSpc>
                <a:spcPct val="100000"/>
              </a:lnSpc>
              <a:buClr>
                <a:srgbClr val="a53010"/>
              </a:buClr>
              <a:buFont typeface="Wingdings 3" charset="2"/>
              <a:buChar char=""/>
            </a:pPr>
            <a:r>
              <a:rPr b="0" lang="en-US" sz="1800" spc="-1" strike="noStrike">
                <a:solidFill>
                  <a:srgbClr val="404040"/>
                </a:solidFill>
                <a:uFill>
                  <a:solidFill>
                    <a:srgbClr val="ffffff"/>
                  </a:solidFill>
                </a:uFill>
                <a:latin typeface="Century Gothic"/>
              </a:rPr>
              <a:t>Next, it sends your application code (defined by JAR or Python files passed to SparkContext) to the executors. Finally, SparkContext sends </a:t>
            </a:r>
            <a:r>
              <a:rPr b="0" i="1" lang="en-US" sz="1800" spc="-1" strike="noStrike">
                <a:solidFill>
                  <a:srgbClr val="404040"/>
                </a:solidFill>
                <a:uFill>
                  <a:solidFill>
                    <a:srgbClr val="ffffff"/>
                  </a:solidFill>
                </a:uFill>
                <a:latin typeface="Century Gothic"/>
              </a:rPr>
              <a:t>tasks</a:t>
            </a:r>
            <a:r>
              <a:rPr b="0" lang="en-US" sz="1800" spc="-1" strike="noStrike">
                <a:solidFill>
                  <a:srgbClr val="404040"/>
                </a:solidFill>
                <a:uFill>
                  <a:solidFill>
                    <a:srgbClr val="ffffff"/>
                  </a:solidFill>
                </a:uFill>
                <a:latin typeface="Century Gothic"/>
              </a:rPr>
              <a:t> to the executors to run.</a:t>
            </a:r>
            <a:endParaRPr b="0" lang="en-US" sz="1800" spc="-1" strike="noStrike">
              <a:solidFill>
                <a:srgbClr val="000000"/>
              </a:solidFill>
              <a:uFill>
                <a:solidFill>
                  <a:srgbClr val="ffffff"/>
                </a:solidFill>
              </a:uFill>
              <a:latin typeface="Arial"/>
            </a:endParaRPr>
          </a:p>
        </p:txBody>
      </p:sp>
      <p:sp>
        <p:nvSpPr>
          <p:cNvPr id="161" name="CustomShape 2"/>
          <p:cNvSpPr/>
          <p:nvPr/>
        </p:nvSpPr>
        <p:spPr>
          <a:xfrm>
            <a:off x="1687680" y="624240"/>
            <a:ext cx="62758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62626"/>
                </a:solidFill>
                <a:uFill>
                  <a:solidFill>
                    <a:srgbClr val="ffffff"/>
                  </a:solidFill>
                </a:uFill>
                <a:latin typeface="Century Gothic"/>
                <a:ea typeface="DejaVu Sans"/>
              </a:rPr>
              <a:t>Apache Spark : Cluster Mode</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687680" y="624240"/>
            <a:ext cx="6275880" cy="128016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262626"/>
                </a:solidFill>
                <a:uFill>
                  <a:solidFill>
                    <a:srgbClr val="ffffff"/>
                  </a:solidFill>
                </a:uFill>
                <a:latin typeface="Century Gothic"/>
              </a:rPr>
              <a:t>Apache Spark : Cluster Mode</a:t>
            </a:r>
            <a:endParaRPr b="0" lang="en-US" sz="1800" spc="-1" strike="noStrike">
              <a:solidFill>
                <a:srgbClr val="000000"/>
              </a:solidFill>
              <a:uFill>
                <a:solidFill>
                  <a:srgbClr val="ffffff"/>
                </a:solidFill>
              </a:uFill>
              <a:latin typeface="Arial"/>
            </a:endParaRPr>
          </a:p>
        </p:txBody>
      </p:sp>
      <p:sp>
        <p:nvSpPr>
          <p:cNvPr id="163" name="CustomShape 2"/>
          <p:cNvSpPr/>
          <p:nvPr/>
        </p:nvSpPr>
        <p:spPr>
          <a:xfrm>
            <a:off x="1684080" y="2133720"/>
            <a:ext cx="4140000" cy="377676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a53010"/>
              </a:buClr>
              <a:buFont typeface="Wingdings 3" charset="2"/>
              <a:buChar char=""/>
            </a:pPr>
            <a:r>
              <a:rPr b="0" lang="en-US" sz="1600" spc="-1" strike="noStrike">
                <a:solidFill>
                  <a:srgbClr val="000000"/>
                </a:solidFill>
                <a:uFill>
                  <a:solidFill>
                    <a:srgbClr val="ffffff"/>
                  </a:solidFill>
                </a:uFill>
                <a:latin typeface="Century Gothic"/>
              </a:rPr>
              <a:t>There are several useful things to note about this architecture:</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Each application gets its own executor processes, which stay up for the duration of the whole application and run tasks in multiple threads</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Spark is agnostic to the underlying cluster manager</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The driver program must listen for and accept incoming connections from its executors throughout its lifetime</a:t>
            </a:r>
            <a:endParaRPr b="0" lang="en-US" sz="1800" spc="-1" strike="noStrike">
              <a:solidFill>
                <a:srgbClr val="000000"/>
              </a:solidFill>
              <a:uFill>
                <a:solidFill>
                  <a:srgbClr val="ffffff"/>
                </a:solidFill>
              </a:uFill>
              <a:latin typeface="Arial"/>
            </a:endParaRPr>
          </a:p>
          <a:p>
            <a:pPr lvl="1" marL="743040" indent="-285120">
              <a:lnSpc>
                <a:spcPct val="100000"/>
              </a:lnSpc>
              <a:buClr>
                <a:srgbClr val="a53010"/>
              </a:buClr>
              <a:buFont typeface="Wingdings" charset="2"/>
              <a:buChar char=""/>
            </a:pPr>
            <a:r>
              <a:rPr b="0" lang="en-US" sz="1600" spc="-1" strike="noStrike">
                <a:solidFill>
                  <a:srgbClr val="404040"/>
                </a:solidFill>
                <a:uFill>
                  <a:solidFill>
                    <a:srgbClr val="ffffff"/>
                  </a:solidFill>
                </a:uFill>
                <a:latin typeface="Century Gothic"/>
              </a:rPr>
              <a:t>Driver schedules tasks on the cluster, it should be run close to the worker nodes</a:t>
            </a:r>
            <a:endParaRPr b="0" lang="en-US" sz="1800" spc="-1" strike="noStrike">
              <a:solidFill>
                <a:srgbClr val="000000"/>
              </a:solidFill>
              <a:uFill>
                <a:solidFill>
                  <a:srgbClr val="ffffff"/>
                </a:solidFill>
              </a:uFill>
              <a:latin typeface="Arial"/>
            </a:endParaRPr>
          </a:p>
        </p:txBody>
      </p:sp>
      <p:pic>
        <p:nvPicPr>
          <p:cNvPr id="164" name="Picture 4" descr=""/>
          <p:cNvPicPr/>
          <p:nvPr/>
        </p:nvPicPr>
        <p:blipFill>
          <a:blip r:embed="rId1"/>
          <a:stretch/>
        </p:blipFill>
        <p:spPr>
          <a:xfrm>
            <a:off x="6091920" y="1960920"/>
            <a:ext cx="5450760" cy="26154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415</TotalTime>
  <Application>LibreOffice/5.1.6.2$Linux_X86_64 LibreOffice_project/10m0$Build-2</Application>
  <Words>811</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2018-12-06T16:25:04Z</dcterms:created>
  <dc:creator>Sagar Rikame</dc:creator>
  <dc:description/>
  <dc:language>en-US</dc:language>
  <cp:lastModifiedBy/>
  <dcterms:modified xsi:type="dcterms:W3CDTF">2018-12-07T20:20:38Z</dcterms:modified>
  <cp:revision>21</cp:revision>
  <dc:subject/>
  <dc:title>Twitter Sentiment Analysis on Apache Spark in Cluster Mode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