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86" r:id="rId6"/>
    <p:sldId id="287" r:id="rId7"/>
    <p:sldId id="260" r:id="rId8"/>
    <p:sldId id="261" r:id="rId9"/>
    <p:sldId id="28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9" r:id="rId23"/>
    <p:sldId id="290" r:id="rId24"/>
    <p:sldId id="274" r:id="rId25"/>
    <p:sldId id="275" r:id="rId26"/>
    <p:sldId id="276" r:id="rId27"/>
    <p:sldId id="277" r:id="rId28"/>
    <p:sldId id="278" r:id="rId29"/>
    <p:sldId id="291" r:id="rId30"/>
    <p:sldId id="279" r:id="rId31"/>
    <p:sldId id="280" r:id="rId32"/>
    <p:sldId id="281" r:id="rId33"/>
    <p:sldId id="283" r:id="rId34"/>
    <p:sldId id="284" r:id="rId35"/>
    <p:sldId id="292" r:id="rId36"/>
    <p:sldId id="293" r:id="rId37"/>
    <p:sldId id="294" r:id="rId38"/>
    <p:sldId id="295" r:id="rId39"/>
    <p:sldId id="322" r:id="rId40"/>
    <p:sldId id="323" r:id="rId41"/>
    <p:sldId id="324" r:id="rId42"/>
    <p:sldId id="325" r:id="rId43"/>
    <p:sldId id="296" r:id="rId44"/>
    <p:sldId id="297" r:id="rId45"/>
    <p:sldId id="298" r:id="rId46"/>
    <p:sldId id="299" r:id="rId47"/>
    <p:sldId id="317" r:id="rId48"/>
    <p:sldId id="326" r:id="rId49"/>
    <p:sldId id="327" r:id="rId50"/>
    <p:sldId id="332" r:id="rId51"/>
    <p:sldId id="328" r:id="rId52"/>
    <p:sldId id="333" r:id="rId53"/>
    <p:sldId id="329" r:id="rId54"/>
    <p:sldId id="330" r:id="rId55"/>
    <p:sldId id="331" r:id="rId56"/>
    <p:sldId id="300" r:id="rId57"/>
    <p:sldId id="301" r:id="rId58"/>
    <p:sldId id="302" r:id="rId59"/>
    <p:sldId id="335" r:id="rId60"/>
    <p:sldId id="334" r:id="rId61"/>
    <p:sldId id="336" r:id="rId62"/>
    <p:sldId id="337" r:id="rId63"/>
    <p:sldId id="303" r:id="rId64"/>
    <p:sldId id="338" r:id="rId65"/>
    <p:sldId id="339" r:id="rId66"/>
    <p:sldId id="340" r:id="rId67"/>
    <p:sldId id="304" r:id="rId68"/>
    <p:sldId id="305" r:id="rId69"/>
    <p:sldId id="306" r:id="rId70"/>
    <p:sldId id="307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93528-2CE4-437A-98D6-5834F6639326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EA1A1-2CF9-44CB-B11D-8BAA8E2CF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release/python-350/" TargetMode="External"/><Relationship Id="rId2" Type="http://schemas.openxmlformats.org/officeDocument/2006/relationships/hyperlink" Target="http://www.python.org/download/release/3.3.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x.org/" TargetMode="External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Python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239000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Amit</a:t>
            </a:r>
            <a:r>
              <a:rPr lang="en-US" dirty="0" smtClean="0">
                <a:solidFill>
                  <a:schemeClr val="tx1"/>
                </a:solidFill>
              </a:rPr>
              <a:t> Sharma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Ambala College of Engineering and Applied Research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Ambala </a:t>
            </a:r>
            <a:r>
              <a:rPr lang="en-US" sz="2600" dirty="0" err="1" smtClean="0">
                <a:solidFill>
                  <a:schemeClr val="tx1"/>
                </a:solidFill>
              </a:rPr>
              <a:t>Cantt</a:t>
            </a:r>
            <a:r>
              <a:rPr lang="en-US" sz="2600" dirty="0" smtClean="0">
                <a:solidFill>
                  <a:schemeClr val="tx1"/>
                </a:solidFill>
              </a:rPr>
              <a:t>. 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a</a:t>
            </a:r>
            <a:r>
              <a:rPr lang="en-US" sz="2600" dirty="0" smtClean="0">
                <a:solidFill>
                  <a:schemeClr val="tx1"/>
                </a:solidFill>
              </a:rPr>
              <a:t>mit_rks@yahoo.com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4252" y="4966252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702" y="1066800"/>
            <a:ext cx="370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Who created Python?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42022" y="1610380"/>
            <a:ext cx="2962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Guido Van </a:t>
            </a:r>
            <a:r>
              <a:rPr lang="en-US" sz="2800" b="1" dirty="0" err="1" smtClean="0">
                <a:solidFill>
                  <a:srgbClr val="FF0000"/>
                </a:solidFill>
              </a:rPr>
              <a:t>Rossum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702" y="2143780"/>
            <a:ext cx="3985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Is Python Open source?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61902" y="2677180"/>
            <a:ext cx="66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Yes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502" y="3124200"/>
            <a:ext cx="741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Python support ______ &amp; ______Programming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61902" y="3667780"/>
            <a:ext cx="482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Procedure and Object Oriented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502" y="4191000"/>
            <a:ext cx="79440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4. Main features of Python are:</a:t>
            </a:r>
          </a:p>
          <a:p>
            <a:pPr marL="514350" indent="-514350"/>
            <a:r>
              <a:rPr lang="en-US" sz="2800" dirty="0" smtClean="0"/>
              <a:t>     a.  Portable		b. Multi paradigm Language</a:t>
            </a:r>
          </a:p>
          <a:p>
            <a:pPr marL="514350" indent="-514350"/>
            <a:r>
              <a:rPr lang="en-US" sz="2800" dirty="0" smtClean="0"/>
              <a:t>     c.  Interactive		d. All of the above.    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572780"/>
            <a:ext cx="691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5. Python is main language for ____________.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61902" y="602998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Raspberry Pi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9144000" cy="4190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6. Match the following:</a:t>
            </a:r>
          </a:p>
          <a:p>
            <a:pPr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Django</a:t>
            </a:r>
            <a:r>
              <a:rPr lang="en-US" sz="2800" dirty="0" smtClean="0"/>
              <a:t> 		A.   R-</a:t>
            </a:r>
            <a:r>
              <a:rPr lang="en-US" sz="2800" dirty="0" err="1" smtClean="0"/>
              <a:t>Progamming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2. </a:t>
            </a:r>
            <a:r>
              <a:rPr lang="en-US" sz="2800" dirty="0" err="1" smtClean="0"/>
              <a:t>NumPy</a:t>
            </a:r>
            <a:r>
              <a:rPr lang="en-US" sz="2800" dirty="0" smtClean="0"/>
              <a:t> 		B.   Algorithm and mathematical tools</a:t>
            </a:r>
          </a:p>
          <a:p>
            <a:pPr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SciPy</a:t>
            </a:r>
            <a:r>
              <a:rPr lang="en-US" sz="2800" dirty="0" smtClean="0"/>
              <a:t>  		C.   Statistics, data analysis</a:t>
            </a:r>
          </a:p>
          <a:p>
            <a:pPr>
              <a:buNone/>
            </a:pPr>
            <a:r>
              <a:rPr lang="en-US" sz="2800" dirty="0" smtClean="0"/>
              <a:t>4. Pandas 		D.   Machine Learning &amp; data mining</a:t>
            </a:r>
          </a:p>
          <a:p>
            <a:pPr>
              <a:buNone/>
            </a:pPr>
            <a:r>
              <a:rPr lang="en-US" sz="2800" dirty="0" smtClean="0"/>
              <a:t>5.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 	E.   Numerical methods, array processing</a:t>
            </a:r>
          </a:p>
          <a:p>
            <a:pPr>
              <a:buNone/>
            </a:pPr>
            <a:r>
              <a:rPr lang="en-US" sz="2800" dirty="0" smtClean="0"/>
              <a:t>6. </a:t>
            </a:r>
            <a:r>
              <a:rPr lang="en-US" sz="2800" dirty="0" err="1" smtClean="0"/>
              <a:t>Scrapy</a:t>
            </a:r>
            <a:r>
              <a:rPr lang="en-US" sz="2800" dirty="0" smtClean="0"/>
              <a:t> 		F.    Web application framework</a:t>
            </a:r>
          </a:p>
          <a:p>
            <a:pPr>
              <a:buNone/>
            </a:pPr>
            <a:r>
              <a:rPr lang="en-US" sz="2800" dirty="0" smtClean="0"/>
              <a:t>7. </a:t>
            </a:r>
            <a:r>
              <a:rPr lang="en-US" sz="2800" dirty="0" err="1" smtClean="0"/>
              <a:t>Rpy</a:t>
            </a:r>
            <a:r>
              <a:rPr lang="en-US" sz="2800" dirty="0" smtClean="0"/>
              <a:t> 		G.   Web Scraping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67245" y="5739825"/>
            <a:ext cx="5266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1-F, 2-E, 3-B, 4-C, 5-D, 6-G, 7-A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" y="2941320"/>
            <a:ext cx="640080" cy="640080"/>
          </a:xfrm>
          <a:prstGeom prst="rect">
            <a:avLst/>
          </a:prstGeom>
        </p:spPr>
      </p:pic>
      <p:pic>
        <p:nvPicPr>
          <p:cNvPr id="8" name="Picture 7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4320" y="202692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496" y="1390471"/>
            <a:ext cx="658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7.  Python is an official language of :</a:t>
            </a:r>
          </a:p>
          <a:p>
            <a:pPr marL="342900" indent="-342900"/>
            <a:r>
              <a:rPr lang="en-US" sz="2400" dirty="0" smtClean="0"/>
              <a:t>	a.    AT&amp;T			b.     Sun </a:t>
            </a:r>
            <a:r>
              <a:rPr lang="en-US" sz="2400" dirty="0" err="1" smtClean="0"/>
              <a:t>Microsystem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	c.    Microsoft		d.     Google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3496" y="2667000"/>
            <a:ext cx="6863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8.  Which of the following is not developed in Python:</a:t>
            </a:r>
          </a:p>
          <a:p>
            <a:pPr marL="342900" indent="-342900"/>
            <a:r>
              <a:rPr lang="en-US" sz="2400" dirty="0" smtClean="0"/>
              <a:t>	a.   Google Map		b.     YouTube</a:t>
            </a:r>
          </a:p>
          <a:p>
            <a:pPr marL="457200" indent="-457200"/>
            <a:r>
              <a:rPr lang="en-US" sz="2400" dirty="0" smtClean="0"/>
              <a:t>     c.    </a:t>
            </a:r>
            <a:r>
              <a:rPr lang="en-US" sz="2400" dirty="0" err="1" smtClean="0"/>
              <a:t>Instagram</a:t>
            </a:r>
            <a:r>
              <a:rPr lang="en-US" sz="2400" dirty="0" smtClean="0"/>
              <a:t>		d.     </a:t>
            </a:r>
            <a:r>
              <a:rPr lang="en-US" sz="2400" dirty="0" err="1" smtClean="0"/>
              <a:t>Dropbox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3496" y="3886200"/>
            <a:ext cx="53001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9.  Match the following:</a:t>
            </a:r>
          </a:p>
          <a:p>
            <a:pPr marL="457200" indent="-457200"/>
            <a:r>
              <a:rPr lang="en-US" sz="2400" dirty="0" smtClean="0"/>
              <a:t>	1.  AT&amp;T			A.    Python</a:t>
            </a:r>
          </a:p>
          <a:p>
            <a:pPr marL="457200" indent="-457200"/>
            <a:r>
              <a:rPr lang="en-US" sz="2400" dirty="0" smtClean="0"/>
              <a:t>	2.  Sun </a:t>
            </a:r>
            <a:r>
              <a:rPr lang="en-US" sz="2400" dirty="0" err="1" smtClean="0"/>
              <a:t>microsystem</a:t>
            </a:r>
            <a:r>
              <a:rPr lang="en-US" sz="2400" dirty="0" smtClean="0"/>
              <a:t>	B.    C#</a:t>
            </a:r>
          </a:p>
          <a:p>
            <a:pPr marL="457200" indent="-457200"/>
            <a:r>
              <a:rPr lang="en-US" sz="2400" dirty="0" smtClean="0"/>
              <a:t>	3.  Microsoft		C.    Java</a:t>
            </a:r>
          </a:p>
          <a:p>
            <a:pPr marL="457200" indent="-457200"/>
            <a:r>
              <a:rPr lang="en-US" sz="2400" dirty="0" smtClean="0"/>
              <a:t>	4.  Google			D.    C++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8451" y="5943600"/>
            <a:ext cx="2705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1-D, 2-C, 3-B, 4-A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Windows 7 (32 bit)-----------&gt; Python 3.3.0</a:t>
            </a:r>
          </a:p>
          <a:p>
            <a:r>
              <a:rPr lang="en-US" dirty="0" smtClean="0"/>
              <a:t>Windows 7 (64 bit)---------</a:t>
            </a:r>
            <a:r>
              <a:rPr lang="en-US" dirty="0" smtClean="0">
                <a:sym typeface="Wingdings" pitchFamily="2" charset="2"/>
              </a:rPr>
              <a:t>--&gt; Python 3.5.0</a:t>
            </a:r>
          </a:p>
          <a:p>
            <a:r>
              <a:rPr lang="en-US" dirty="0" smtClean="0">
                <a:sym typeface="Wingdings" pitchFamily="2" charset="2"/>
              </a:rPr>
              <a:t>Windows 8 (32 bit)-----------&gt; Python 3.3.0</a:t>
            </a:r>
          </a:p>
          <a:p>
            <a:r>
              <a:rPr lang="en-US" dirty="0" smtClean="0">
                <a:sym typeface="Wingdings" pitchFamily="2" charset="2"/>
              </a:rPr>
              <a:t>Windows 8 (64 bit)-----------&gt; Python 3.5.0</a:t>
            </a:r>
          </a:p>
          <a:p>
            <a:r>
              <a:rPr lang="en-US" dirty="0" smtClean="0">
                <a:sym typeface="Wingdings" pitchFamily="2" charset="2"/>
              </a:rPr>
              <a:t>Windows 10 (64 bit)---------&gt; Python 3.5.0</a:t>
            </a:r>
          </a:p>
          <a:p>
            <a:r>
              <a:rPr lang="en-US" dirty="0" smtClean="0">
                <a:sym typeface="Wingdings" pitchFamily="2" charset="2"/>
              </a:rPr>
              <a:t>Download Python 3.3.0 from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  <a:hlinkClick r:id="rId2"/>
              </a:rPr>
              <a:t>www.python.org/download/release/3.3.0/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Download Python 3.5.0 from</a:t>
            </a:r>
          </a:p>
          <a:p>
            <a:pPr lvl="1"/>
            <a:r>
              <a:rPr lang="en-US" dirty="0" smtClean="0">
                <a:sym typeface="Wingdings" pitchFamily="2" charset="2"/>
                <a:hlinkClick r:id="rId3"/>
              </a:rPr>
              <a:t>www.python.org/download/release/python-350/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1630363"/>
          </a:xfrm>
        </p:spPr>
        <p:txBody>
          <a:bodyPr/>
          <a:lstStyle/>
          <a:p>
            <a:r>
              <a:rPr lang="en-US" dirty="0" smtClean="0"/>
              <a:t>After installation, open command prompt</a:t>
            </a:r>
          </a:p>
          <a:p>
            <a:pPr lvl="1">
              <a:buNone/>
            </a:pPr>
            <a:r>
              <a:rPr lang="en-US" dirty="0" smtClean="0"/>
              <a:t>C:\&gt;python</a:t>
            </a:r>
          </a:p>
        </p:txBody>
      </p:sp>
      <p:pic>
        <p:nvPicPr>
          <p:cNvPr id="4" name="Picture 3" descr="cmdpython.png"/>
          <p:cNvPicPr>
            <a:picLocks noChangeAspect="1"/>
          </p:cNvPicPr>
          <p:nvPr/>
        </p:nvPicPr>
        <p:blipFill>
          <a:blip r:embed="rId2"/>
          <a:srcRect l="21666" t="30000" r="25833" b="27333"/>
          <a:stretch>
            <a:fillRect/>
          </a:stretch>
        </p:blipFill>
        <p:spPr>
          <a:xfrm>
            <a:off x="457200" y="2362200"/>
            <a:ext cx="8229600" cy="4180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python.png"/>
          <p:cNvPicPr>
            <a:picLocks noChangeAspect="1"/>
          </p:cNvPicPr>
          <p:nvPr/>
        </p:nvPicPr>
        <p:blipFill>
          <a:blip r:embed="rId2"/>
          <a:srcRect l="4167" t="4667" r="42500" b="64666"/>
          <a:stretch>
            <a:fillRect/>
          </a:stretch>
        </p:blipFill>
        <p:spPr>
          <a:xfrm>
            <a:off x="381000" y="2133600"/>
            <a:ext cx="8229600" cy="2957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257800"/>
            <a:ext cx="75438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none of this happened, that means something went wrong with installation.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double click on Python IDLE icon, </a:t>
            </a:r>
            <a:r>
              <a:rPr lang="en-US" sz="2400" dirty="0" smtClean="0"/>
              <a:t>Python shell will open </a:t>
            </a:r>
          </a:p>
          <a:p>
            <a:pPr lvl="1"/>
            <a:r>
              <a:rPr lang="en-US" sz="2400" dirty="0" smtClean="0"/>
              <a:t>Command prompt appears “&gt;&gt;&gt;”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First Program “HELLO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Interactive mode programming</a:t>
            </a:r>
          </a:p>
          <a:p>
            <a:pPr lvl="1"/>
            <a:r>
              <a:rPr lang="en-US" dirty="0" smtClean="0"/>
              <a:t>Open Python Shell and run</a:t>
            </a:r>
          </a:p>
          <a:p>
            <a:pPr lvl="1">
              <a:buNone/>
            </a:pPr>
            <a:r>
              <a:rPr lang="en-US" dirty="0" smtClean="0"/>
              <a:t>&gt;&gt;&gt; print(“HELLO WORLD”)</a:t>
            </a:r>
          </a:p>
          <a:p>
            <a:pPr lvl="1">
              <a:buNone/>
            </a:pPr>
            <a:r>
              <a:rPr lang="en-US" dirty="0" smtClean="0"/>
              <a:t>HELLO WORLD</a:t>
            </a:r>
          </a:p>
          <a:p>
            <a:pPr lvl="1">
              <a:buNone/>
            </a:pPr>
            <a:r>
              <a:rPr lang="en-US" dirty="0" smtClean="0"/>
              <a:t>&gt;&gt;&gt;</a:t>
            </a:r>
          </a:p>
          <a:p>
            <a:r>
              <a:rPr lang="en-US" dirty="0" smtClean="0"/>
              <a:t>Script mode programming</a:t>
            </a:r>
          </a:p>
          <a:p>
            <a:pPr lvl="1"/>
            <a:r>
              <a:rPr lang="en-US" dirty="0" smtClean="0"/>
              <a:t>Extension of python file is .</a:t>
            </a:r>
            <a:r>
              <a:rPr lang="en-US" dirty="0" err="1" smtClean="0"/>
              <a:t>py</a:t>
            </a:r>
            <a:endParaRPr lang="en-US" dirty="0" smtClean="0"/>
          </a:p>
          <a:p>
            <a:pPr lvl="1"/>
            <a:r>
              <a:rPr lang="en-US" dirty="0" smtClean="0"/>
              <a:t>Write code in notepad and run on CMD</a:t>
            </a:r>
          </a:p>
          <a:p>
            <a:pPr lvl="1"/>
            <a:r>
              <a:rPr lang="en-US" dirty="0" smtClean="0"/>
              <a:t>Write code in file using python IDLE and run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have A-Z, a-z, underscore(_), 0-9.</a:t>
            </a:r>
          </a:p>
          <a:p>
            <a:r>
              <a:rPr lang="en-US" dirty="0" smtClean="0"/>
              <a:t>Must start with A-Z, or a-z, or an underscore(_)</a:t>
            </a:r>
          </a:p>
          <a:p>
            <a:r>
              <a:rPr lang="en-US" dirty="0" smtClean="0"/>
              <a:t>Followed by any number of occurrence of alphabets, digits or underscore.</a:t>
            </a:r>
          </a:p>
          <a:p>
            <a:r>
              <a:rPr lang="en-US" dirty="0" smtClean="0"/>
              <a:t>No special characters such as @, $ and % allowed.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Python is CASE SENSITIVE.</a:t>
            </a:r>
          </a:p>
          <a:p>
            <a:r>
              <a:rPr lang="en-US" dirty="0" smtClean="0"/>
              <a:t>It should not matched with python reserve words.</a:t>
            </a:r>
          </a:p>
          <a:p>
            <a:r>
              <a:rPr lang="en-US" dirty="0" smtClean="0"/>
              <a:t>No data type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Reserve Words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76400"/>
          <a:ext cx="7467600" cy="409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1"/>
                <a:gridCol w="1143000"/>
                <a:gridCol w="1143000"/>
                <a:gridCol w="1295400"/>
                <a:gridCol w="1219200"/>
                <a:gridCol w="1295399"/>
              </a:tblGrid>
              <a:tr h="5695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and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def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exec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 if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not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return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0252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assert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del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finally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import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or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try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7165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break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elif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for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 in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pass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while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7566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class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else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 from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is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print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with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10252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continue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except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 global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 lambda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 raise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yield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114800"/>
            <a:ext cx="640080" cy="640080"/>
          </a:xfrm>
          <a:prstGeom prst="rect">
            <a:avLst/>
          </a:prstGeom>
        </p:spPr>
      </p:pic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920" y="266700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Which of the following is/are true regarding Python IDLE?</a:t>
            </a:r>
          </a:p>
          <a:p>
            <a:pPr marL="514350" indent="-514350">
              <a:buNone/>
            </a:pPr>
            <a:r>
              <a:rPr lang="en-US" dirty="0" smtClean="0"/>
              <a:t>	a.  It is an integrated development &amp; Learning 	environment for Python</a:t>
            </a:r>
          </a:p>
          <a:p>
            <a:pPr marL="514350" indent="-514350">
              <a:buNone/>
            </a:pPr>
            <a:r>
              <a:rPr lang="en-US" dirty="0" smtClean="0"/>
              <a:t>	b.  It is OS required for running Python</a:t>
            </a:r>
          </a:p>
          <a:p>
            <a:pPr marL="514350" indent="-514350">
              <a:buNone/>
            </a:pPr>
            <a:r>
              <a:rPr lang="en-US" dirty="0" smtClean="0"/>
              <a:t>	c.  It is a Python Shell</a:t>
            </a:r>
          </a:p>
          <a:p>
            <a:pPr marL="514350" indent="-514350">
              <a:buNone/>
            </a:pPr>
            <a:r>
              <a:rPr lang="en-US" dirty="0" smtClean="0"/>
              <a:t>	d.  It is only a run time environment for Python</a:t>
            </a:r>
          </a:p>
          <a:p>
            <a:pPr marL="514350" indent="-51435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 general purpose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High level programming language.</a:t>
            </a:r>
          </a:p>
          <a:p>
            <a:r>
              <a:rPr lang="en-US" dirty="0" smtClean="0"/>
              <a:t>Created by Guido van </a:t>
            </a:r>
            <a:r>
              <a:rPr lang="en-US" dirty="0" err="1" smtClean="0"/>
              <a:t>Rossum</a:t>
            </a:r>
            <a:r>
              <a:rPr lang="en-US" dirty="0" smtClean="0"/>
              <a:t> during 1985-1990</a:t>
            </a:r>
          </a:p>
          <a:p>
            <a:r>
              <a:rPr lang="en-US" dirty="0" smtClean="0"/>
              <a:t>Solid foundation for Cloud Computing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" y="431292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Which of the following confirms successful installation of Python on windows:</a:t>
            </a:r>
          </a:p>
          <a:p>
            <a:pPr>
              <a:buNone/>
            </a:pPr>
            <a:r>
              <a:rPr lang="en-US" dirty="0" smtClean="0"/>
              <a:t>	a.  Open Python interpreter by typing ‘python’        	on command prompt. You will get &gt;&gt;&gt;</a:t>
            </a:r>
          </a:p>
          <a:p>
            <a:pPr>
              <a:buNone/>
            </a:pPr>
            <a:r>
              <a:rPr lang="en-US" dirty="0" smtClean="0"/>
              <a:t>	b.  Open IDLE, A GUI open with prompt &gt;&gt;&gt;.</a:t>
            </a:r>
          </a:p>
          <a:p>
            <a:pPr>
              <a:buNone/>
            </a:pPr>
            <a:r>
              <a:rPr lang="en-US" dirty="0" smtClean="0"/>
              <a:t>	c.   Both a and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" y="370332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Which of the following statement False with respect to interpreter:</a:t>
            </a:r>
          </a:p>
          <a:p>
            <a:pPr>
              <a:buNone/>
            </a:pPr>
            <a:r>
              <a:rPr lang="en-US" dirty="0" smtClean="0"/>
              <a:t>	a.	It translates and executes one instruction 	at a time.</a:t>
            </a:r>
          </a:p>
          <a:p>
            <a:pPr>
              <a:buNone/>
            </a:pPr>
            <a:r>
              <a:rPr lang="en-US" dirty="0" smtClean="0"/>
              <a:t>	b.	Object code is saved for future use.</a:t>
            </a:r>
          </a:p>
          <a:p>
            <a:pPr>
              <a:buNone/>
            </a:pPr>
            <a:r>
              <a:rPr lang="en-US" dirty="0" smtClean="0"/>
              <a:t>	c.	It is relatively slower than a compiler.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953000"/>
            <a:ext cx="640080" cy="640080"/>
          </a:xfrm>
          <a:prstGeom prst="rect">
            <a:avLst/>
          </a:prstGeom>
        </p:spPr>
      </p:pic>
      <p:pic>
        <p:nvPicPr>
          <p:cNvPr id="5" name="Picture 4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343400"/>
            <a:ext cx="640080" cy="640080"/>
          </a:xfrm>
          <a:prstGeom prst="rect">
            <a:avLst/>
          </a:prstGeom>
        </p:spPr>
      </p:pic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920" y="381000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4. Which of the following is/are not variable names in python?</a:t>
            </a:r>
          </a:p>
          <a:p>
            <a:pPr marL="514350" indent="-514350">
              <a:buNone/>
            </a:pPr>
            <a:r>
              <a:rPr lang="en-US" dirty="0" smtClean="0"/>
              <a:t>	a.  _age</a:t>
            </a:r>
          </a:p>
          <a:p>
            <a:pPr marL="514350" indent="-514350">
              <a:buNone/>
            </a:pPr>
            <a:r>
              <a:rPr lang="en-US" dirty="0" smtClean="0"/>
              <a:t>	b.  _1234</a:t>
            </a:r>
          </a:p>
          <a:p>
            <a:pPr marL="514350" indent="-514350">
              <a:buNone/>
            </a:pPr>
            <a:r>
              <a:rPr lang="en-US" dirty="0" smtClean="0"/>
              <a:t>	c.  in</a:t>
            </a:r>
          </a:p>
          <a:p>
            <a:pPr marL="514350" indent="-514350">
              <a:buNone/>
            </a:pPr>
            <a:r>
              <a:rPr lang="en-US" dirty="0" smtClean="0"/>
              <a:t>	d.  100_emp</a:t>
            </a:r>
          </a:p>
          <a:p>
            <a:pPr marL="514350" indent="-514350">
              <a:buNone/>
            </a:pPr>
            <a:r>
              <a:rPr lang="en-US" dirty="0" smtClean="0"/>
              <a:t>	e.  </a:t>
            </a:r>
            <a:r>
              <a:rPr lang="en-US" dirty="0" err="1" smtClean="0"/>
              <a:t>abc</a:t>
            </a:r>
            <a:r>
              <a:rPr lang="en-US" dirty="0" smtClean="0"/>
              <a:t>$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34340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4. Observe the following Python code snippet: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3000" dirty="0" smtClean="0"/>
              <a:t>1. print(“This will print the value of my variable”)</a:t>
            </a:r>
          </a:p>
          <a:p>
            <a:pPr marL="514350" indent="-514350">
              <a:buNone/>
            </a:pPr>
            <a:r>
              <a:rPr lang="en-US" sz="3000" dirty="0" smtClean="0"/>
              <a:t>	2. </a:t>
            </a:r>
            <a:r>
              <a:rPr lang="en-US" sz="3000" dirty="0" err="1" smtClean="0"/>
              <a:t>my_variable</a:t>
            </a:r>
            <a:r>
              <a:rPr lang="en-US" sz="3000" dirty="0" smtClean="0"/>
              <a:t> = 10</a:t>
            </a:r>
          </a:p>
          <a:p>
            <a:pPr marL="514350" indent="-514350">
              <a:buNone/>
            </a:pPr>
            <a:r>
              <a:rPr lang="en-US" sz="3000" dirty="0" smtClean="0"/>
              <a:t>	3. print(“Value is : ”,</a:t>
            </a:r>
            <a:r>
              <a:rPr lang="en-US" sz="3000" dirty="0" err="1" smtClean="0"/>
              <a:t>my_Variable</a:t>
            </a:r>
            <a:r>
              <a:rPr lang="en-US" sz="3000" dirty="0" smtClean="0"/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What will be the output of the code?</a:t>
            </a:r>
          </a:p>
          <a:p>
            <a:pPr marL="514350" indent="-514350">
              <a:buNone/>
            </a:pPr>
            <a:r>
              <a:rPr lang="en-US" dirty="0" smtClean="0"/>
              <a:t>	a.  Value is: 10</a:t>
            </a:r>
          </a:p>
          <a:p>
            <a:pPr marL="514350" indent="-514350">
              <a:buNone/>
            </a:pPr>
            <a:r>
              <a:rPr lang="en-US" dirty="0" smtClean="0"/>
              <a:t>	b.  Error in Line 3</a:t>
            </a:r>
          </a:p>
          <a:p>
            <a:pPr marL="514350" indent="-514350">
              <a:buNone/>
            </a:pPr>
            <a:r>
              <a:rPr lang="en-US" dirty="0" smtClean="0"/>
              <a:t>	c.   Error in line 2  </a:t>
            </a:r>
          </a:p>
          <a:p>
            <a:pPr marL="514350" indent="-514350">
              <a:buNone/>
            </a:pPr>
            <a:r>
              <a:rPr lang="en-US" dirty="0" smtClean="0"/>
              <a:t>	d.	 Error in line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+ 15</a:t>
            </a:r>
          </a:p>
          <a:p>
            <a:r>
              <a:rPr lang="en-US" dirty="0" smtClean="0"/>
              <a:t>print(“Hello World”)</a:t>
            </a:r>
          </a:p>
          <a:p>
            <a:r>
              <a:rPr lang="en-US" dirty="0" smtClean="0"/>
              <a:t>45 – 34</a:t>
            </a:r>
          </a:p>
          <a:p>
            <a:r>
              <a:rPr lang="en-US" dirty="0" smtClean="0"/>
              <a:t>8 * 2</a:t>
            </a:r>
          </a:p>
          <a:p>
            <a:r>
              <a:rPr lang="en-US" dirty="0" smtClean="0"/>
              <a:t>print(“</a:t>
            </a:r>
            <a:r>
              <a:rPr lang="en-US" dirty="0" err="1" smtClean="0"/>
              <a:t>Rahul’s</a:t>
            </a:r>
            <a:r>
              <a:rPr lang="en-US" dirty="0" smtClean="0"/>
              <a:t> age is”,45)</a:t>
            </a:r>
          </a:p>
          <a:p>
            <a:r>
              <a:rPr lang="en-US" dirty="0" smtClean="0"/>
              <a:t>print(“I have ”,10,”mangoes and”,12,” apples”)</a:t>
            </a:r>
          </a:p>
          <a:p>
            <a:r>
              <a:rPr lang="en-US" dirty="0" smtClean="0"/>
              <a:t>print(“I have %d mangoes”%10)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emp_number</a:t>
            </a:r>
            <a:r>
              <a:rPr lang="en-US" dirty="0" smtClean="0"/>
              <a:t> = 1233</a:t>
            </a:r>
          </a:p>
          <a:p>
            <a:r>
              <a:rPr lang="en-US" dirty="0" smtClean="0"/>
              <a:t>print(“Employee Number:”,</a:t>
            </a:r>
            <a:r>
              <a:rPr lang="en-US" dirty="0" err="1" smtClean="0"/>
              <a:t>emp_number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emp_salary</a:t>
            </a:r>
            <a:r>
              <a:rPr lang="en-US" dirty="0" smtClean="0"/>
              <a:t> = 16745.50</a:t>
            </a:r>
          </a:p>
          <a:p>
            <a:r>
              <a:rPr lang="en-US" dirty="0" err="1" smtClean="0"/>
              <a:t>emp_name</a:t>
            </a:r>
            <a:r>
              <a:rPr lang="en-US" dirty="0" smtClean="0"/>
              <a:t> = “AMIT SHARMA”</a:t>
            </a:r>
          </a:p>
          <a:p>
            <a:r>
              <a:rPr lang="en-US" dirty="0" smtClean="0"/>
              <a:t>print(“</a:t>
            </a:r>
            <a:r>
              <a:rPr lang="en-US" sz="2800" dirty="0" smtClean="0"/>
              <a:t>Salary and NAME</a:t>
            </a:r>
            <a:r>
              <a:rPr lang="en-US" dirty="0" smtClean="0"/>
              <a:t>:”,</a:t>
            </a:r>
            <a:r>
              <a:rPr lang="en-US" dirty="0" err="1" smtClean="0"/>
              <a:t>emp_salary,emp_name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Single Quote (‘)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print(‘Hello World’)</a:t>
            </a:r>
          </a:p>
          <a:p>
            <a:r>
              <a:rPr lang="en-US" dirty="0" smtClean="0"/>
              <a:t>Double Quote(“)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print(“Hello World”)</a:t>
            </a:r>
          </a:p>
          <a:p>
            <a:r>
              <a:rPr lang="en-US" dirty="0" smtClean="0"/>
              <a:t>Triple Single Quote(‘’’) // used for Multiline String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print(‘’’ Hello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World’’’)</a:t>
            </a:r>
          </a:p>
          <a:p>
            <a:r>
              <a:rPr lang="en-US" dirty="0" smtClean="0"/>
              <a:t>Triple Double Quote(“””)// </a:t>
            </a:r>
            <a:r>
              <a:rPr lang="en-US" sz="2800" dirty="0" smtClean="0"/>
              <a:t>used for Multiline String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print(“”” Hello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World”””)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Single Line comment using (#)</a:t>
            </a:r>
          </a:p>
          <a:p>
            <a:pPr lvl="1"/>
            <a:r>
              <a:rPr lang="en-US" dirty="0" smtClean="0"/>
              <a:t># This is a comment line</a:t>
            </a:r>
          </a:p>
          <a:p>
            <a:r>
              <a:rPr lang="en-US" dirty="0" smtClean="0"/>
              <a:t>Multi line comment using either(‘’’) or (“””)</a:t>
            </a:r>
          </a:p>
          <a:p>
            <a:pPr lvl="1">
              <a:buNone/>
            </a:pPr>
            <a:r>
              <a:rPr lang="en-US" dirty="0" smtClean="0"/>
              <a:t>‘’’</a:t>
            </a:r>
          </a:p>
          <a:p>
            <a:pPr lvl="1">
              <a:buNone/>
            </a:pPr>
            <a:r>
              <a:rPr lang="en-US" dirty="0" smtClean="0"/>
              <a:t>	All this lines are commented using Triple Single Quote</a:t>
            </a:r>
          </a:p>
          <a:p>
            <a:pPr lvl="1">
              <a:buNone/>
            </a:pPr>
            <a:r>
              <a:rPr lang="en-US" dirty="0" smtClean="0"/>
              <a:t>	These will not be executed by Python</a:t>
            </a:r>
          </a:p>
          <a:p>
            <a:pPr lvl="1">
              <a:buNone/>
            </a:pPr>
            <a:r>
              <a:rPr lang="en-US" dirty="0" smtClean="0"/>
              <a:t>‘’’</a:t>
            </a:r>
          </a:p>
          <a:p>
            <a:pPr lvl="1">
              <a:buNone/>
            </a:pPr>
            <a:r>
              <a:rPr lang="en-US" dirty="0" smtClean="0"/>
              <a:t>“””</a:t>
            </a:r>
          </a:p>
          <a:p>
            <a:pPr lvl="1">
              <a:buNone/>
            </a:pPr>
            <a:r>
              <a:rPr lang="en-US" dirty="0" smtClean="0"/>
              <a:t>	All this lines are commented using Triple double Quote</a:t>
            </a:r>
          </a:p>
          <a:p>
            <a:pPr lvl="1">
              <a:buNone/>
            </a:pPr>
            <a:r>
              <a:rPr lang="en-US" dirty="0" smtClean="0"/>
              <a:t>	These will not be executed by Python</a:t>
            </a:r>
          </a:p>
          <a:p>
            <a:pPr lvl="1">
              <a:buNone/>
            </a:pPr>
            <a:r>
              <a:rPr lang="en-US" dirty="0" smtClean="0"/>
              <a:t>“””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No need to define data type of variable.</a:t>
            </a:r>
          </a:p>
          <a:p>
            <a:r>
              <a:rPr lang="en-US" dirty="0" smtClean="0"/>
              <a:t>Data type of variable depends upon its value</a:t>
            </a:r>
          </a:p>
          <a:p>
            <a:r>
              <a:rPr lang="en-US" dirty="0" smtClean="0"/>
              <a:t>Basic data types are: (all are immutable)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type()</a:t>
            </a:r>
          </a:p>
          <a:p>
            <a:pPr lvl="1"/>
            <a:r>
              <a:rPr lang="en-US" dirty="0" smtClean="0"/>
              <a:t>Use to identify data type of any variable</a:t>
            </a:r>
          </a:p>
          <a:p>
            <a:r>
              <a:rPr lang="en-US" dirty="0" smtClean="0"/>
              <a:t>id()</a:t>
            </a:r>
          </a:p>
          <a:p>
            <a:pPr lvl="1"/>
            <a:r>
              <a:rPr lang="en-US" dirty="0" smtClean="0"/>
              <a:t>Use to find the address of object</a:t>
            </a:r>
          </a:p>
          <a:p>
            <a:r>
              <a:rPr lang="en-US" dirty="0" smtClean="0"/>
              <a:t>input()</a:t>
            </a:r>
          </a:p>
          <a:p>
            <a:pPr lvl="1"/>
            <a:r>
              <a:rPr lang="en-US" dirty="0" smtClean="0"/>
              <a:t>Use to accept the value from user</a:t>
            </a:r>
          </a:p>
          <a:p>
            <a:pPr lvl="1"/>
            <a:r>
              <a:rPr lang="en-US" dirty="0" smtClean="0"/>
              <a:t>Default type is string.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Easy-to-learn</a:t>
            </a:r>
          </a:p>
          <a:p>
            <a:r>
              <a:rPr lang="en-US" dirty="0" smtClean="0"/>
              <a:t>Easy-to-read</a:t>
            </a:r>
          </a:p>
          <a:p>
            <a:r>
              <a:rPr lang="en-US" dirty="0" smtClean="0"/>
              <a:t>Easy-to-maintain</a:t>
            </a:r>
          </a:p>
          <a:p>
            <a:r>
              <a:rPr lang="en-US" dirty="0" smtClean="0"/>
              <a:t>Interactive mode</a:t>
            </a:r>
          </a:p>
          <a:p>
            <a:r>
              <a:rPr lang="en-US" dirty="0" smtClean="0"/>
              <a:t>Multi-paradigm programming language</a:t>
            </a:r>
          </a:p>
          <a:p>
            <a:r>
              <a:rPr lang="en-US" dirty="0" smtClean="0"/>
              <a:t>Procedure and Object Oriented programming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Broad library support</a:t>
            </a:r>
          </a:p>
          <a:p>
            <a:r>
              <a:rPr lang="en-US" dirty="0" smtClean="0"/>
              <a:t>Database Connectivity</a:t>
            </a:r>
          </a:p>
          <a:p>
            <a:r>
              <a:rPr lang="en-US" dirty="0" smtClean="0"/>
              <a:t>GUI Programming</a:t>
            </a:r>
          </a:p>
          <a:p>
            <a:r>
              <a:rPr lang="en-US" dirty="0" smtClean="0"/>
              <a:t>Open Source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Operators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Operator</a:t>
            </a:r>
          </a:p>
          <a:p>
            <a:pPr lvl="1"/>
            <a:r>
              <a:rPr lang="en-US" dirty="0" smtClean="0"/>
              <a:t>Addition (+)</a:t>
            </a:r>
          </a:p>
          <a:p>
            <a:pPr lvl="1"/>
            <a:r>
              <a:rPr lang="en-US" dirty="0" smtClean="0"/>
              <a:t>Subtraction (-)</a:t>
            </a:r>
          </a:p>
          <a:p>
            <a:pPr lvl="1"/>
            <a:r>
              <a:rPr lang="en-US" dirty="0" smtClean="0"/>
              <a:t>Multiplication (*)</a:t>
            </a:r>
          </a:p>
          <a:p>
            <a:pPr lvl="1"/>
            <a:r>
              <a:rPr lang="en-US" dirty="0" smtClean="0"/>
              <a:t>Division (/) ……..floating point division</a:t>
            </a:r>
          </a:p>
          <a:p>
            <a:pPr lvl="1"/>
            <a:r>
              <a:rPr lang="en-US" dirty="0" smtClean="0"/>
              <a:t>Quotient (//)</a:t>
            </a:r>
          </a:p>
          <a:p>
            <a:pPr lvl="1"/>
            <a:r>
              <a:rPr lang="en-US" dirty="0" smtClean="0"/>
              <a:t>Remainder (%)</a:t>
            </a:r>
          </a:p>
          <a:p>
            <a:pPr lvl="1"/>
            <a:r>
              <a:rPr lang="en-US" dirty="0" smtClean="0"/>
              <a:t>Raise to power (**)</a:t>
            </a:r>
          </a:p>
          <a:p>
            <a:r>
              <a:rPr lang="en-US" dirty="0" smtClean="0"/>
              <a:t>Assignment Operator</a:t>
            </a:r>
          </a:p>
          <a:p>
            <a:pPr lvl="1">
              <a:buNone/>
            </a:pPr>
            <a:r>
              <a:rPr lang="en-US" dirty="0" smtClean="0"/>
              <a:t>=, +=, -=, /=, *=, %=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Operators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Operators</a:t>
            </a:r>
          </a:p>
          <a:p>
            <a:pPr lvl="1"/>
            <a:r>
              <a:rPr lang="en-US" dirty="0" smtClean="0"/>
              <a:t>Equal to (==)</a:t>
            </a:r>
          </a:p>
          <a:p>
            <a:pPr lvl="1"/>
            <a:r>
              <a:rPr lang="en-US" dirty="0" smtClean="0"/>
              <a:t>Not equal to (!=)</a:t>
            </a:r>
          </a:p>
          <a:p>
            <a:pPr lvl="1"/>
            <a:r>
              <a:rPr lang="en-US" dirty="0" smtClean="0"/>
              <a:t>Greater than (&gt;)</a:t>
            </a:r>
          </a:p>
          <a:p>
            <a:pPr lvl="1"/>
            <a:r>
              <a:rPr lang="en-US" dirty="0" smtClean="0"/>
              <a:t>Less than (&lt;)</a:t>
            </a:r>
          </a:p>
          <a:p>
            <a:pPr lvl="1"/>
            <a:r>
              <a:rPr lang="en-US" dirty="0" smtClean="0"/>
              <a:t>Greater than equal to (&gt;=)</a:t>
            </a:r>
          </a:p>
          <a:p>
            <a:pPr lvl="1"/>
            <a:r>
              <a:rPr lang="en-US" dirty="0" smtClean="0"/>
              <a:t>Less than Equal to (&lt;=)</a:t>
            </a:r>
          </a:p>
          <a:p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and, or, not</a:t>
            </a:r>
          </a:p>
          <a:p>
            <a:r>
              <a:rPr lang="en-US" dirty="0" smtClean="0"/>
              <a:t>Membership Operators</a:t>
            </a:r>
          </a:p>
          <a:p>
            <a:pPr lvl="1"/>
            <a:r>
              <a:rPr lang="en-US" dirty="0" smtClean="0"/>
              <a:t>in, not in</a:t>
            </a:r>
          </a:p>
          <a:p>
            <a:r>
              <a:rPr lang="en-US" dirty="0" smtClean="0"/>
              <a:t>Identity Operators</a:t>
            </a:r>
          </a:p>
          <a:p>
            <a:pPr lvl="1"/>
            <a:r>
              <a:rPr lang="en-US" dirty="0" smtClean="0"/>
              <a:t>is,  is not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</a:p>
          <a:p>
            <a:pPr lvl="1"/>
            <a:r>
              <a:rPr lang="en-US" dirty="0" smtClean="0"/>
              <a:t>AND (&amp;)</a:t>
            </a:r>
          </a:p>
          <a:p>
            <a:pPr lvl="1"/>
            <a:r>
              <a:rPr lang="en-US" dirty="0" smtClean="0"/>
              <a:t>OR  (|)</a:t>
            </a:r>
          </a:p>
          <a:p>
            <a:pPr lvl="1"/>
            <a:r>
              <a:rPr lang="en-US" dirty="0" smtClean="0"/>
              <a:t>XOR (^)</a:t>
            </a:r>
          </a:p>
          <a:p>
            <a:pPr lvl="1"/>
            <a:r>
              <a:rPr lang="en-US" dirty="0" smtClean="0"/>
              <a:t>NOT (~)</a:t>
            </a:r>
          </a:p>
          <a:p>
            <a:pPr lvl="1"/>
            <a:r>
              <a:rPr lang="en-US" dirty="0" smtClean="0"/>
              <a:t>SHIFT LEFT (&lt;&lt;)</a:t>
            </a:r>
          </a:p>
          <a:p>
            <a:pPr lvl="1"/>
            <a:r>
              <a:rPr lang="en-US" dirty="0" smtClean="0"/>
              <a:t>SHIFT RIGHT (&gt;&gt;)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What is the output of this code?</a:t>
            </a:r>
          </a:p>
          <a:p>
            <a:pPr marL="514350" indent="-514350">
              <a:buNone/>
            </a:pPr>
            <a:r>
              <a:rPr lang="en-US" dirty="0" smtClean="0"/>
              <a:t>	x = 4 + 5.6j</a:t>
            </a:r>
          </a:p>
          <a:p>
            <a:pPr marL="514350" indent="-514350">
              <a:buNone/>
            </a:pPr>
            <a:r>
              <a:rPr lang="en-US" dirty="0" smtClean="0"/>
              <a:t>	y = </a:t>
            </a:r>
            <a:r>
              <a:rPr lang="en-US" dirty="0" err="1" smtClean="0"/>
              <a:t>x.imag</a:t>
            </a:r>
            <a:r>
              <a:rPr lang="en-US" dirty="0" smtClean="0"/>
              <a:t> + 6</a:t>
            </a:r>
          </a:p>
          <a:p>
            <a:pPr marL="514350" indent="-514350">
              <a:buNone/>
            </a:pPr>
            <a:r>
              <a:rPr lang="en-US" dirty="0" smtClean="0"/>
              <a:t>	print(“</a:t>
            </a:r>
            <a:r>
              <a:rPr lang="en-US" dirty="0" err="1" smtClean="0"/>
              <a:t>x.real</a:t>
            </a:r>
            <a:r>
              <a:rPr lang="en-US" dirty="0" smtClean="0"/>
              <a:t> = “,</a:t>
            </a:r>
            <a:r>
              <a:rPr lang="en-US" dirty="0" err="1" smtClean="0"/>
              <a:t>x.real</a:t>
            </a:r>
            <a:r>
              <a:rPr lang="en-US" dirty="0" smtClean="0"/>
              <a:t>)</a:t>
            </a:r>
          </a:p>
          <a:p>
            <a:pPr marL="514350" indent="-514350">
              <a:buNone/>
            </a:pPr>
            <a:r>
              <a:rPr lang="en-US" dirty="0" smtClean="0"/>
              <a:t>	print(“y = “,y)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x.real</a:t>
            </a:r>
            <a:r>
              <a:rPr lang="en-US" dirty="0" smtClean="0"/>
              <a:t> = ?</a:t>
            </a:r>
          </a:p>
          <a:p>
            <a:pPr marL="514350" indent="-514350">
              <a:buAutoNum type="alphaLcPeriod"/>
            </a:pPr>
            <a:r>
              <a:rPr lang="en-US" dirty="0" smtClean="0"/>
              <a:t>y =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5078" y="459850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4.0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5078" y="515202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11.6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Guess the data type if id() function is used ?</a:t>
            </a:r>
          </a:p>
          <a:p>
            <a:pPr>
              <a:buNone/>
            </a:pPr>
            <a:r>
              <a:rPr lang="en-US" dirty="0" smtClean="0"/>
              <a:t>a.	  x = 30</a:t>
            </a:r>
          </a:p>
          <a:p>
            <a:pPr marL="514350" indent="-514350">
              <a:buAutoNum type="alphaLcPeriod" startAt="2"/>
            </a:pPr>
            <a:r>
              <a:rPr lang="en-US" dirty="0" err="1" smtClean="0"/>
              <a:t>is_true</a:t>
            </a:r>
            <a:r>
              <a:rPr lang="en-US" dirty="0" smtClean="0"/>
              <a:t> = true</a:t>
            </a:r>
          </a:p>
          <a:p>
            <a:pPr marL="514350" indent="-514350">
              <a:buAutoNum type="alphaLcPeriod" startAt="2"/>
            </a:pPr>
            <a:r>
              <a:rPr lang="en-US" dirty="0" smtClean="0"/>
              <a:t>name = “AMIT”</a:t>
            </a:r>
          </a:p>
          <a:p>
            <a:pPr marL="514350" indent="-514350">
              <a:buAutoNum type="alphaLcPeriod" startAt="2"/>
            </a:pPr>
            <a:r>
              <a:rPr lang="en-US" dirty="0" smtClean="0"/>
              <a:t>amount = 160.50 </a:t>
            </a:r>
          </a:p>
          <a:p>
            <a:pPr marL="514350" indent="-514350">
              <a:buAutoNum type="alphaLcPeriod" startAt="2"/>
            </a:pPr>
            <a:r>
              <a:rPr lang="en-US" dirty="0" smtClean="0"/>
              <a:t>y = 3 + 5j</a:t>
            </a:r>
          </a:p>
          <a:p>
            <a:pPr marL="514350" indent="-514350">
              <a:buAutoNum type="alphaLcPeriod" startAt="2"/>
            </a:pPr>
            <a:r>
              <a:rPr lang="en-US" dirty="0" smtClean="0"/>
              <a:t>temp = “True”</a:t>
            </a:r>
          </a:p>
          <a:p>
            <a:pPr marL="514350" indent="-514350">
              <a:buAutoNum type="alphaLcPeriod" startAt="2"/>
            </a:pPr>
            <a:r>
              <a:rPr lang="en-US" dirty="0" err="1" smtClean="0"/>
              <a:t>is_even</a:t>
            </a:r>
            <a:r>
              <a:rPr lang="en-US" dirty="0" smtClean="0"/>
              <a:t> = False</a:t>
            </a:r>
          </a:p>
          <a:p>
            <a:pPr marL="514350" indent="-514350">
              <a:buAutoNum type="alphaLcPeriod" startAt="2"/>
            </a:pPr>
            <a:r>
              <a:rPr lang="en-US" dirty="0" err="1" smtClean="0"/>
              <a:t>marital_status</a:t>
            </a:r>
            <a:r>
              <a:rPr lang="en-US" dirty="0" smtClean="0"/>
              <a:t> = ‘M’</a:t>
            </a:r>
          </a:p>
          <a:p>
            <a:pPr marL="514350" indent="-514350">
              <a:buAutoNum type="alphaLcPeriod" startAt="2"/>
            </a:pPr>
            <a:r>
              <a:rPr lang="en-US" dirty="0" smtClean="0"/>
              <a:t>z = 5 + 10i</a:t>
            </a:r>
          </a:p>
          <a:p>
            <a:pPr marL="514350" indent="-514350">
              <a:buAutoNum type="alphaLcPeriod" startAt="2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0108" y="1981200"/>
            <a:ext cx="58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3108" y="2438400"/>
            <a:ext cx="932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5508" y="2892528"/>
            <a:ext cx="102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2297" y="3352800"/>
            <a:ext cx="87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float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5945" y="3810000"/>
            <a:ext cx="143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complex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1745" y="4267200"/>
            <a:ext cx="102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473458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boolean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1254" y="5191780"/>
            <a:ext cx="102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5652052"/>
            <a:ext cx="932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Choose the Correct Output</a:t>
            </a:r>
          </a:p>
          <a:p>
            <a:pPr marL="514350" indent="-514350">
              <a:buAutoNum type="arabicPeriod"/>
            </a:pPr>
            <a:r>
              <a:rPr lang="en-US" dirty="0" smtClean="0"/>
              <a:t>a = 10</a:t>
            </a:r>
          </a:p>
          <a:p>
            <a:pPr marL="514350" indent="-514350">
              <a:buAutoNum type="arabicPeriod"/>
            </a:pPr>
            <a:r>
              <a:rPr lang="en-US" dirty="0" smtClean="0"/>
              <a:t>a = “XYZ”</a:t>
            </a:r>
          </a:p>
          <a:p>
            <a:pPr marL="514350" indent="-514350">
              <a:buAutoNum type="arabicPeriod"/>
            </a:pPr>
            <a:r>
              <a:rPr lang="en-US" dirty="0" smtClean="0"/>
              <a:t>print(a)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10</a:t>
            </a:r>
          </a:p>
          <a:p>
            <a:pPr marL="514350" indent="-514350">
              <a:buAutoNum type="alphaLcPeriod"/>
            </a:pPr>
            <a:r>
              <a:rPr lang="en-US" dirty="0" smtClean="0"/>
              <a:t>XYZ</a:t>
            </a:r>
          </a:p>
          <a:p>
            <a:pPr marL="514350" indent="-514350">
              <a:buAutoNum type="alphaLcPeriod"/>
            </a:pPr>
            <a:r>
              <a:rPr lang="en-US" dirty="0" smtClean="0"/>
              <a:t>Syntax Error</a:t>
            </a:r>
          </a:p>
          <a:p>
            <a:pPr marL="514350" indent="-514350">
              <a:buAutoNum type="alphaL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22732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What is the output of the following code:</a:t>
            </a:r>
          </a:p>
          <a:p>
            <a:pPr>
              <a:buNone/>
            </a:pPr>
            <a:r>
              <a:rPr lang="en-US" dirty="0" smtClean="0"/>
              <a:t>	a = 10</a:t>
            </a:r>
          </a:p>
          <a:p>
            <a:pPr>
              <a:buNone/>
            </a:pPr>
            <a:r>
              <a:rPr lang="en-US" dirty="0" smtClean="0"/>
              <a:t>	print(a)</a:t>
            </a:r>
          </a:p>
          <a:p>
            <a:pPr>
              <a:buNone/>
            </a:pPr>
            <a:r>
              <a:rPr lang="en-US" dirty="0" smtClean="0"/>
              <a:t>	a +=2</a:t>
            </a:r>
          </a:p>
          <a:p>
            <a:pPr>
              <a:buNone/>
            </a:pPr>
            <a:r>
              <a:rPr lang="en-US" dirty="0" smtClean="0"/>
              <a:t>	print(a)</a:t>
            </a:r>
          </a:p>
          <a:p>
            <a:pPr>
              <a:buNone/>
            </a:pPr>
            <a:endParaRPr lang="en-US" sz="1600" dirty="0" smtClean="0"/>
          </a:p>
          <a:p>
            <a:pPr marL="514350" indent="-514350">
              <a:buNone/>
            </a:pPr>
            <a:r>
              <a:rPr lang="en-US" dirty="0" smtClean="0"/>
              <a:t>A.  10    2</a:t>
            </a:r>
          </a:p>
          <a:p>
            <a:pPr marL="514350" indent="-514350">
              <a:buAutoNum type="alphaUcPeriod" startAt="2"/>
            </a:pPr>
            <a:r>
              <a:rPr lang="en-US" dirty="0" smtClean="0"/>
              <a:t>10    10</a:t>
            </a:r>
          </a:p>
          <a:p>
            <a:pPr marL="514350" indent="-514350">
              <a:buAutoNum type="alphaUcPeriod" startAt="2"/>
            </a:pPr>
            <a:r>
              <a:rPr lang="en-US" dirty="0" smtClean="0"/>
              <a:t>10     12</a:t>
            </a:r>
          </a:p>
          <a:p>
            <a:pPr marL="514350" indent="-514350">
              <a:buAutoNum type="alphaUcPeriod" startAt="2"/>
            </a:pPr>
            <a:r>
              <a:rPr lang="en-US" dirty="0" smtClean="0"/>
              <a:t>None of the above</a:t>
            </a:r>
          </a:p>
          <a:p>
            <a:pPr marL="514350" indent="-514350">
              <a:buAutoNum type="alphaU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34340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Consider the following code and select the correct answer:</a:t>
            </a:r>
          </a:p>
          <a:p>
            <a:pPr algn="just">
              <a:buNone/>
            </a:pPr>
            <a:r>
              <a:rPr lang="en-US" dirty="0" err="1" smtClean="0"/>
              <a:t>a,b,c</a:t>
            </a:r>
            <a:r>
              <a:rPr lang="en-US" dirty="0" smtClean="0"/>
              <a:t> = 10, “ABC”, True</a:t>
            </a:r>
          </a:p>
          <a:p>
            <a:pPr algn="just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</a:p>
          <a:p>
            <a:pPr algn="just">
              <a:buNone/>
            </a:pPr>
            <a:endParaRPr lang="en-US" dirty="0" smtClean="0"/>
          </a:p>
          <a:p>
            <a:pPr marL="514350" indent="-514350" algn="just">
              <a:buAutoNum type="alphaLcPeriod"/>
            </a:pPr>
            <a:r>
              <a:rPr lang="en-US" dirty="0" smtClean="0"/>
              <a:t>10  “ABC”  True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Syntax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71272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will give output 8?</a:t>
            </a:r>
          </a:p>
          <a:p>
            <a:pPr marL="514350" indent="-514350">
              <a:buAutoNum type="alphaLcPeriod"/>
            </a:pPr>
            <a:r>
              <a:rPr lang="en-US" dirty="0" smtClean="0"/>
              <a:t>2*3</a:t>
            </a:r>
          </a:p>
          <a:p>
            <a:pPr marL="514350" indent="-514350">
              <a:buAutoNum type="alphaLcPeriod"/>
            </a:pPr>
            <a:r>
              <a:rPr lang="en-US" dirty="0" smtClean="0"/>
              <a:t>2**3</a:t>
            </a:r>
          </a:p>
          <a:p>
            <a:pPr marL="514350" indent="-514350">
              <a:buAutoNum type="alphaLcPeriod"/>
            </a:pPr>
            <a:r>
              <a:rPr lang="en-US" dirty="0" smtClean="0"/>
              <a:t>2^^3</a:t>
            </a:r>
          </a:p>
          <a:p>
            <a:pPr marL="514350" indent="-514350">
              <a:buAutoNum type="alphaL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characters in order</a:t>
            </a:r>
          </a:p>
          <a:p>
            <a:r>
              <a:rPr lang="en-US" dirty="0" smtClean="0"/>
              <a:t>No limit in the number of characters in string</a:t>
            </a:r>
          </a:p>
          <a:p>
            <a:r>
              <a:rPr lang="en-US" dirty="0" smtClean="0"/>
              <a:t>Strings are immutable</a:t>
            </a:r>
          </a:p>
          <a:p>
            <a:r>
              <a:rPr lang="en-US" dirty="0" smtClean="0"/>
              <a:t>First character will be at index 0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Library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Django</a:t>
            </a:r>
            <a:r>
              <a:rPr lang="en-US" dirty="0" smtClean="0"/>
              <a:t> 	(Web application framework)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	(Numerical methods, array processing)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  	(algorithms and mathematical tools)</a:t>
            </a:r>
          </a:p>
          <a:p>
            <a:r>
              <a:rPr lang="en-US" dirty="0" smtClean="0"/>
              <a:t>Pandas 	(statistics, data analysis)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(machine Learning &amp; data mining)</a:t>
            </a:r>
          </a:p>
          <a:p>
            <a:r>
              <a:rPr lang="en-US" dirty="0" err="1" smtClean="0"/>
              <a:t>Scrapy</a:t>
            </a:r>
            <a:r>
              <a:rPr lang="en-US" dirty="0" smtClean="0"/>
              <a:t> 	(for Web scraping)</a:t>
            </a:r>
          </a:p>
          <a:p>
            <a:r>
              <a:rPr lang="en-US" dirty="0" err="1" smtClean="0"/>
              <a:t>Rpy</a:t>
            </a:r>
            <a:r>
              <a:rPr lang="en-US" dirty="0" smtClean="0"/>
              <a:t> 	(R-Programming)</a:t>
            </a:r>
          </a:p>
          <a:p>
            <a:r>
              <a:rPr lang="en-US" dirty="0" smtClean="0"/>
              <a:t>And many more…..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Concatenation</a:t>
            </a:r>
          </a:p>
          <a:p>
            <a:pPr lvl="1">
              <a:buNone/>
            </a:pPr>
            <a:r>
              <a:rPr lang="en-US" dirty="0" smtClean="0"/>
              <a:t>&gt;&gt;&gt; a = “23”</a:t>
            </a:r>
          </a:p>
          <a:p>
            <a:pPr lvl="1">
              <a:buNone/>
            </a:pPr>
            <a:r>
              <a:rPr lang="en-US" dirty="0" smtClean="0"/>
              <a:t>&gt;&gt;&gt; b = “5”</a:t>
            </a:r>
          </a:p>
          <a:p>
            <a:pPr lvl="1">
              <a:buNone/>
            </a:pPr>
            <a:r>
              <a:rPr lang="en-US" dirty="0" smtClean="0"/>
              <a:t>&gt;&gt;&gt; a + b</a:t>
            </a:r>
          </a:p>
          <a:p>
            <a:r>
              <a:rPr lang="en-US" dirty="0" err="1" smtClean="0"/>
              <a:t>Repitition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&gt;&gt;&gt; a = “AMIT”</a:t>
            </a:r>
          </a:p>
          <a:p>
            <a:pPr lvl="1">
              <a:buNone/>
            </a:pPr>
            <a:r>
              <a:rPr lang="en-US" dirty="0" smtClean="0"/>
              <a:t>&gt;&gt;&gt; a * 3</a:t>
            </a:r>
          </a:p>
          <a:p>
            <a:r>
              <a:rPr lang="en-US" dirty="0" smtClean="0"/>
              <a:t>Indexing</a:t>
            </a:r>
          </a:p>
          <a:p>
            <a:pPr lvl="1">
              <a:buNone/>
            </a:pPr>
            <a:r>
              <a:rPr lang="en-US" dirty="0" smtClean="0"/>
              <a:t>&gt;&gt;&gt; a = “AMIT”</a:t>
            </a:r>
          </a:p>
          <a:p>
            <a:pPr lvl="1">
              <a:buNone/>
            </a:pPr>
            <a:r>
              <a:rPr lang="en-US" dirty="0" smtClean="0"/>
              <a:t>&gt;&gt;&gt; a[0]</a:t>
            </a:r>
          </a:p>
          <a:p>
            <a:pPr lvl="1">
              <a:buNone/>
            </a:pPr>
            <a:r>
              <a:rPr lang="en-US" dirty="0" smtClean="0"/>
              <a:t>&gt;&gt;&gt; a[1]</a:t>
            </a:r>
          </a:p>
          <a:p>
            <a:pPr lvl="1">
              <a:buNone/>
            </a:pPr>
            <a:r>
              <a:rPr lang="en-US" dirty="0" smtClean="0"/>
              <a:t>&gt;&gt;&gt; a[-1]</a:t>
            </a:r>
          </a:p>
          <a:p>
            <a:pPr lvl="1">
              <a:buNone/>
            </a:pPr>
            <a:r>
              <a:rPr lang="en-US" dirty="0" smtClean="0"/>
              <a:t>&gt;&gt;&gt; a[-4]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Length of string</a:t>
            </a:r>
          </a:p>
          <a:p>
            <a:pPr lvl="1">
              <a:buNone/>
            </a:pPr>
            <a:r>
              <a:rPr lang="en-US" dirty="0" smtClean="0"/>
              <a:t>&gt;&gt;&gt; a = “AMIT”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(a)     </a:t>
            </a:r>
          </a:p>
          <a:p>
            <a:r>
              <a:rPr lang="en-US" dirty="0" smtClean="0"/>
              <a:t>Upper and lower</a:t>
            </a:r>
          </a:p>
          <a:p>
            <a:pPr lvl="1">
              <a:buNone/>
            </a:pPr>
            <a:r>
              <a:rPr lang="en-US" dirty="0" smtClean="0"/>
              <a:t>&gt;&gt;&gt; a = “</a:t>
            </a:r>
            <a:r>
              <a:rPr lang="en-US" dirty="0" err="1" smtClean="0"/>
              <a:t>Amit</a:t>
            </a:r>
            <a:r>
              <a:rPr lang="en-US" dirty="0" smtClean="0"/>
              <a:t>”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a.upper</a:t>
            </a:r>
            <a:r>
              <a:rPr lang="en-US" dirty="0" smtClean="0"/>
              <a:t>()    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a.lower</a:t>
            </a:r>
            <a:r>
              <a:rPr lang="en-US" dirty="0" smtClean="0"/>
              <a:t>()     </a:t>
            </a:r>
          </a:p>
          <a:p>
            <a:r>
              <a:rPr lang="en-US" dirty="0" smtClean="0"/>
              <a:t>Type conversion</a:t>
            </a:r>
          </a:p>
          <a:p>
            <a:pPr lvl="1">
              <a:buNone/>
            </a:pPr>
            <a:r>
              <a:rPr lang="en-US" dirty="0" smtClean="0"/>
              <a:t>&gt;&gt;&gt; a = “10”</a:t>
            </a:r>
          </a:p>
          <a:p>
            <a:pPr lvl="1">
              <a:buNone/>
            </a:pPr>
            <a:r>
              <a:rPr lang="en-US" dirty="0" smtClean="0"/>
              <a:t>&gt;&gt;&gt; b = 5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(a) + b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Slicing (accessing substring)</a:t>
            </a:r>
          </a:p>
          <a:p>
            <a:r>
              <a:rPr lang="en-US" dirty="0" smtClean="0"/>
              <a:t>S[</a:t>
            </a:r>
            <a:r>
              <a:rPr lang="en-US" dirty="0" err="1" smtClean="0"/>
              <a:t>start:end</a:t>
            </a:r>
            <a:r>
              <a:rPr lang="en-US" dirty="0" smtClean="0"/>
              <a:t>] where start &lt; end</a:t>
            </a:r>
          </a:p>
          <a:p>
            <a:pPr lvl="1">
              <a:buNone/>
            </a:pPr>
            <a:r>
              <a:rPr lang="en-US" dirty="0" smtClean="0"/>
              <a:t>&gt;&gt;&gt; s = “programming”</a:t>
            </a:r>
          </a:p>
          <a:p>
            <a:pPr lvl="1">
              <a:buNone/>
            </a:pPr>
            <a:r>
              <a:rPr lang="en-US" dirty="0" smtClean="0"/>
              <a:t>&gt;&gt;&gt; s[4:9]   # from 4</a:t>
            </a:r>
            <a:r>
              <a:rPr lang="en-US" baseline="30000" dirty="0" smtClean="0"/>
              <a:t>th</a:t>
            </a:r>
            <a:r>
              <a:rPr lang="en-US" dirty="0" smtClean="0"/>
              <a:t> to 8</a:t>
            </a:r>
            <a:r>
              <a:rPr lang="en-US" baseline="30000" dirty="0" smtClean="0"/>
              <a:t>th</a:t>
            </a:r>
            <a:r>
              <a:rPr lang="en-US" dirty="0" smtClean="0"/>
              <a:t> character</a:t>
            </a:r>
          </a:p>
          <a:p>
            <a:pPr lvl="1">
              <a:buNone/>
            </a:pPr>
            <a:r>
              <a:rPr lang="en-US" dirty="0" smtClean="0"/>
              <a:t>&gt;&gt;&gt; s[4:]    # from 4</a:t>
            </a:r>
            <a:r>
              <a:rPr lang="en-US" baseline="30000" dirty="0" smtClean="0"/>
              <a:t>th</a:t>
            </a:r>
            <a:r>
              <a:rPr lang="en-US" dirty="0" smtClean="0"/>
              <a:t> to last character</a:t>
            </a:r>
          </a:p>
          <a:p>
            <a:pPr lvl="1">
              <a:buNone/>
            </a:pPr>
            <a:r>
              <a:rPr lang="en-US" dirty="0" smtClean="0"/>
              <a:t>&gt;&gt;&gt; s[:4]    # from 0</a:t>
            </a:r>
            <a:r>
              <a:rPr lang="en-US" baseline="30000" dirty="0" smtClean="0"/>
              <a:t>th</a:t>
            </a:r>
            <a:r>
              <a:rPr lang="en-US" dirty="0" smtClean="0"/>
              <a:t> to 3</a:t>
            </a:r>
            <a:r>
              <a:rPr lang="en-US" baseline="30000" dirty="0" smtClean="0"/>
              <a:t>rd</a:t>
            </a:r>
            <a:r>
              <a:rPr lang="en-US" dirty="0" smtClean="0"/>
              <a:t> character</a:t>
            </a:r>
          </a:p>
          <a:p>
            <a:pPr lvl="1">
              <a:buNone/>
            </a:pPr>
            <a:r>
              <a:rPr lang="en-US" dirty="0" smtClean="0"/>
              <a:t>&gt;&gt;&gt; s[:]      # from 0</a:t>
            </a:r>
            <a:r>
              <a:rPr lang="en-US" baseline="30000" dirty="0" smtClean="0"/>
              <a:t>th</a:t>
            </a:r>
            <a:r>
              <a:rPr lang="en-US" dirty="0" smtClean="0"/>
              <a:t> to last character</a:t>
            </a:r>
          </a:p>
          <a:p>
            <a:pPr lvl="1">
              <a:buNone/>
            </a:pPr>
            <a:r>
              <a:rPr lang="en-US" dirty="0" smtClean="0"/>
              <a:t>&gt;&gt;&gt; s[10:4]  # null string</a:t>
            </a:r>
          </a:p>
          <a:p>
            <a:pPr lvl="1">
              <a:buNone/>
            </a:pPr>
            <a:r>
              <a:rPr lang="en-US" dirty="0" smtClean="0"/>
              <a:t>&gt;&gt;&gt; s[-10:-3]  # from -10</a:t>
            </a:r>
            <a:r>
              <a:rPr lang="en-US" baseline="30000" dirty="0" smtClean="0"/>
              <a:t>th</a:t>
            </a:r>
            <a:r>
              <a:rPr lang="en-US" dirty="0" smtClean="0"/>
              <a:t> to -2</a:t>
            </a:r>
            <a:r>
              <a:rPr lang="en-US" baseline="30000" dirty="0" smtClean="0"/>
              <a:t>nd</a:t>
            </a:r>
            <a:r>
              <a:rPr lang="en-US" dirty="0" smtClean="0"/>
              <a:t> character</a:t>
            </a:r>
          </a:p>
          <a:p>
            <a:pPr lvl="1">
              <a:buNone/>
            </a:pPr>
            <a:r>
              <a:rPr lang="en-US" dirty="0" smtClean="0"/>
              <a:t>&gt;&gt;&gt; s[-6:-10]</a:t>
            </a:r>
          </a:p>
          <a:p>
            <a:pPr lvl="1">
              <a:buNone/>
            </a:pPr>
            <a:r>
              <a:rPr lang="en-US" dirty="0" smtClean="0"/>
              <a:t>&gt;&gt;&gt; s[-10:10]</a:t>
            </a:r>
          </a:p>
          <a:p>
            <a:pPr lvl="1">
              <a:buNone/>
            </a:pPr>
            <a:r>
              <a:rPr lang="en-US" dirty="0" smtClean="0"/>
              <a:t>&gt;&gt;&gt;s[-8:]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024" y="4478572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the output of the following code?</a:t>
            </a:r>
          </a:p>
          <a:p>
            <a:pPr>
              <a:buNone/>
            </a:pPr>
            <a:r>
              <a:rPr lang="en-US" dirty="0" smtClean="0"/>
              <a:t>	&gt;&gt;&gt; “40” + 7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407</a:t>
            </a:r>
          </a:p>
          <a:p>
            <a:pPr marL="514350" indent="-514350">
              <a:buAutoNum type="alphaLcPeriod"/>
            </a:pPr>
            <a:r>
              <a:rPr lang="en-US" dirty="0" smtClean="0"/>
              <a:t>47</a:t>
            </a:r>
          </a:p>
          <a:p>
            <a:pPr marL="514350" indent="-514350">
              <a:buAutoNum type="alphaLcPeriod"/>
            </a:pPr>
            <a:r>
              <a:rPr lang="en-US" dirty="0" smtClean="0"/>
              <a:t>Error</a:t>
            </a:r>
          </a:p>
          <a:p>
            <a:pPr marL="514350" indent="-514350">
              <a:buAutoNum type="alphaLcPeriod"/>
            </a:pPr>
            <a:r>
              <a:rPr lang="en-US" dirty="0" smtClean="0"/>
              <a:t>Garbage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216" y="4922520"/>
            <a:ext cx="640080" cy="640080"/>
          </a:xfrm>
          <a:prstGeom prst="rect">
            <a:avLst/>
          </a:prstGeom>
        </p:spPr>
      </p:pic>
      <p:pic>
        <p:nvPicPr>
          <p:cNvPr id="5" name="Picture 4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343400"/>
            <a:ext cx="640080" cy="640080"/>
          </a:xfrm>
          <a:prstGeom prst="rect">
            <a:avLst/>
          </a:prstGeom>
        </p:spPr>
      </p:pic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712" y="320040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give the output as 23? (Choose all applicable)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(“20”) + 3</a:t>
            </a:r>
          </a:p>
          <a:p>
            <a:pPr marL="514350" indent="-514350">
              <a:buAutoNum type="alphaLcPeriod"/>
            </a:pPr>
            <a:r>
              <a:rPr lang="en-US" dirty="0" smtClean="0"/>
              <a:t>&gt;&gt;&gt; “20” + </a:t>
            </a:r>
            <a:r>
              <a:rPr lang="en-US" dirty="0" err="1" smtClean="0"/>
              <a:t>str</a:t>
            </a:r>
            <a:r>
              <a:rPr lang="en-US" dirty="0" smtClean="0"/>
              <a:t>(3)</a:t>
            </a:r>
          </a:p>
          <a:p>
            <a:pPr marL="514350" indent="-514350">
              <a:buAutoNum type="alphaLcPeriod"/>
            </a:pPr>
            <a:r>
              <a:rPr lang="en-US" dirty="0" smtClean="0"/>
              <a:t>&gt;&gt;&gt; </a:t>
            </a:r>
            <a:r>
              <a:rPr lang="en-US" dirty="0" err="1" smtClean="0"/>
              <a:t>int</a:t>
            </a:r>
            <a:r>
              <a:rPr lang="en-US" dirty="0" smtClean="0"/>
              <a:t>(20) + </a:t>
            </a:r>
            <a:r>
              <a:rPr lang="en-US" dirty="0" err="1" smtClean="0"/>
              <a:t>int</a:t>
            </a:r>
            <a:r>
              <a:rPr lang="en-US" dirty="0" smtClean="0"/>
              <a:t>(“3”)</a:t>
            </a:r>
          </a:p>
          <a:p>
            <a:pPr marL="514350" indent="-514350">
              <a:buAutoNum type="alphaLcPeriod"/>
            </a:pPr>
            <a:r>
              <a:rPr lang="en-US" dirty="0" smtClean="0"/>
              <a:t>&gt;&gt;&gt; </a:t>
            </a:r>
            <a:r>
              <a:rPr lang="en-US" dirty="0" err="1" smtClean="0"/>
              <a:t>str</a:t>
            </a:r>
            <a:r>
              <a:rPr lang="en-US" dirty="0" smtClean="0"/>
              <a:t>(20+3)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772" y="4495800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Consider the following code:</a:t>
            </a:r>
          </a:p>
          <a:p>
            <a:pPr>
              <a:buNone/>
            </a:pPr>
            <a:r>
              <a:rPr lang="en-US" dirty="0" smtClean="0"/>
              <a:t>	x = input(“Enter the first number”)</a:t>
            </a:r>
          </a:p>
          <a:p>
            <a:pPr>
              <a:buNone/>
            </a:pPr>
            <a:r>
              <a:rPr lang="en-US" dirty="0" smtClean="0"/>
              <a:t>	y = input(“Enter the second number”)</a:t>
            </a:r>
          </a:p>
          <a:p>
            <a:pPr>
              <a:buNone/>
            </a:pPr>
            <a:r>
              <a:rPr lang="en-US" dirty="0" smtClean="0"/>
              <a:t>	z = x + y</a:t>
            </a:r>
          </a:p>
          <a:p>
            <a:pPr>
              <a:buNone/>
            </a:pPr>
            <a:r>
              <a:rPr lang="en-US" dirty="0" smtClean="0"/>
              <a:t>	print(“sum of two number is “,z)</a:t>
            </a:r>
          </a:p>
          <a:p>
            <a:pPr>
              <a:buNone/>
            </a:pPr>
            <a:r>
              <a:rPr lang="en-US" dirty="0" smtClean="0"/>
              <a:t>Let user enter for x as 10 and y as 5, output ?</a:t>
            </a:r>
          </a:p>
          <a:p>
            <a:pPr>
              <a:buNone/>
            </a:pPr>
            <a:endParaRPr lang="en-US" sz="2100" dirty="0" smtClean="0"/>
          </a:p>
          <a:p>
            <a:pPr marL="514350" indent="-514350">
              <a:buAutoNum type="alphaLcPeriod"/>
            </a:pPr>
            <a:r>
              <a:rPr lang="en-US" dirty="0" smtClean="0"/>
              <a:t>Sum of two number is 105</a:t>
            </a:r>
          </a:p>
          <a:p>
            <a:pPr marL="514350" indent="-514350">
              <a:buAutoNum type="alphaLcPeriod"/>
            </a:pPr>
            <a:r>
              <a:rPr lang="en-US" dirty="0" smtClean="0"/>
              <a:t>Sum of two number is 15</a:t>
            </a:r>
          </a:p>
          <a:p>
            <a:pPr marL="514350" indent="-514350">
              <a:buAutoNum type="alphaLcPeriod"/>
            </a:pPr>
            <a:r>
              <a:rPr lang="en-US" dirty="0" smtClean="0"/>
              <a:t>Syntax Error</a:t>
            </a:r>
          </a:p>
          <a:p>
            <a:pPr marL="514350" indent="-514350">
              <a:buAutoNum type="alphaL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Single if statement</a:t>
            </a:r>
          </a:p>
          <a:p>
            <a:pPr>
              <a:buNone/>
            </a:pPr>
            <a:r>
              <a:rPr lang="en-US" dirty="0" smtClean="0"/>
              <a:t>if(condition):</a:t>
            </a:r>
          </a:p>
          <a:p>
            <a:pPr>
              <a:buNone/>
            </a:pPr>
            <a:r>
              <a:rPr lang="en-US" dirty="0" smtClean="0"/>
              <a:t>	statement 1</a:t>
            </a:r>
          </a:p>
          <a:p>
            <a:pPr>
              <a:buNone/>
            </a:pPr>
            <a:r>
              <a:rPr lang="en-US" dirty="0" smtClean="0"/>
              <a:t>	statement 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 3      # This is not the part of if, no error shown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if-else statement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If(condition):</a:t>
            </a:r>
          </a:p>
          <a:p>
            <a:pPr>
              <a:buNone/>
            </a:pPr>
            <a:r>
              <a:rPr lang="en-US" dirty="0" smtClean="0"/>
              <a:t>	statement 1</a:t>
            </a:r>
          </a:p>
          <a:p>
            <a:pPr>
              <a:buNone/>
            </a:pPr>
            <a:r>
              <a:rPr lang="en-US" dirty="0" smtClean="0"/>
              <a:t>	statement 2	</a:t>
            </a:r>
          </a:p>
          <a:p>
            <a:pPr>
              <a:buNone/>
            </a:pPr>
            <a:r>
              <a:rPr lang="en-US" dirty="0" smtClean="0"/>
              <a:t>else:</a:t>
            </a:r>
          </a:p>
          <a:p>
            <a:pPr>
              <a:buNone/>
            </a:pPr>
            <a:r>
              <a:rPr lang="en-US" dirty="0" smtClean="0"/>
              <a:t>	statement 4</a:t>
            </a:r>
          </a:p>
          <a:p>
            <a:pPr>
              <a:buNone/>
            </a:pPr>
            <a:r>
              <a:rPr lang="en-US" dirty="0" smtClean="0"/>
              <a:t>	statement 5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 6      # This is not the part of else, no error shown</a:t>
            </a:r>
            <a:endParaRPr lang="en-US" dirty="0" smtClean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Values/Items enclosed in []</a:t>
            </a:r>
          </a:p>
          <a:p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Values/Items enclosed in ()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Key-Value pair separated by : and enclose in {}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versatile data structure.</a:t>
            </a:r>
          </a:p>
          <a:p>
            <a:r>
              <a:rPr lang="en-US" dirty="0" smtClean="0"/>
              <a:t>Comma-separated values (items)</a:t>
            </a:r>
          </a:p>
          <a:p>
            <a:r>
              <a:rPr lang="en-US" dirty="0" smtClean="0"/>
              <a:t>Enclosed in square brackets [].</a:t>
            </a:r>
          </a:p>
          <a:p>
            <a:r>
              <a:rPr lang="en-US" dirty="0" smtClean="0"/>
              <a:t>Items need not to be of same type.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Heterogeneous data structure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Creating empty list</a:t>
            </a:r>
          </a:p>
          <a:p>
            <a:pPr lvl="1">
              <a:buNone/>
            </a:pPr>
            <a:r>
              <a:rPr lang="en-US" dirty="0" smtClean="0"/>
              <a:t>&gt;&gt;&gt; fruits = []</a:t>
            </a:r>
          </a:p>
          <a:p>
            <a:pPr lvl="1">
              <a:buNone/>
            </a:pPr>
            <a:r>
              <a:rPr lang="en-US" dirty="0" smtClean="0"/>
              <a:t>&gt;&gt;&gt; type(fruits)</a:t>
            </a:r>
          </a:p>
          <a:p>
            <a:pPr lvl="1">
              <a:buNone/>
            </a:pPr>
            <a:r>
              <a:rPr lang="en-US" dirty="0" smtClean="0"/>
              <a:t>&gt;&gt;&gt; fruits</a:t>
            </a:r>
          </a:p>
          <a:p>
            <a:r>
              <a:rPr lang="en-US" dirty="0" smtClean="0"/>
              <a:t>Creating list with some items</a:t>
            </a:r>
          </a:p>
          <a:p>
            <a:pPr lvl="1">
              <a:buNone/>
            </a:pPr>
            <a:r>
              <a:rPr lang="en-US" dirty="0" smtClean="0"/>
              <a:t>&gt;&gt;&gt; fruits = [“</a:t>
            </a:r>
            <a:r>
              <a:rPr lang="en-US" dirty="0" err="1" smtClean="0"/>
              <a:t>apple”,”orange”,”mango”,”banana</a:t>
            </a:r>
            <a:r>
              <a:rPr lang="en-US" dirty="0" smtClean="0"/>
              <a:t>”]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(fruits)</a:t>
            </a:r>
          </a:p>
          <a:p>
            <a:pPr lvl="1">
              <a:buNone/>
            </a:pPr>
            <a:r>
              <a:rPr lang="en-US" dirty="0" smtClean="0"/>
              <a:t>&gt;&gt;&gt; fruits[1]</a:t>
            </a:r>
          </a:p>
          <a:p>
            <a:pPr lvl="1">
              <a:buNone/>
            </a:pPr>
            <a:r>
              <a:rPr lang="en-US" dirty="0" smtClean="0"/>
              <a:t>&gt;&gt;&gt; fruits[1:3]</a:t>
            </a:r>
          </a:p>
          <a:p>
            <a:pPr lvl="1">
              <a:buNone/>
            </a:pPr>
            <a:r>
              <a:rPr lang="en-US" dirty="0" smtClean="0"/>
              <a:t>&gt;&gt;&gt; fruits[1:]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to learn, read and maintain</a:t>
            </a:r>
          </a:p>
          <a:p>
            <a:r>
              <a:rPr lang="en-US" dirty="0" smtClean="0"/>
              <a:t>Code is 3-5 times shorter then java</a:t>
            </a:r>
          </a:p>
          <a:p>
            <a:r>
              <a:rPr lang="en-US" dirty="0" smtClean="0"/>
              <a:t>Code is 5-10 times shorter than C and C++</a:t>
            </a:r>
          </a:p>
          <a:p>
            <a:pPr algn="just"/>
            <a:r>
              <a:rPr lang="en-US" dirty="0" smtClean="0"/>
              <a:t>Can be used in broad range of applications like Machine learning, data analysis, image processing.</a:t>
            </a:r>
          </a:p>
          <a:p>
            <a:r>
              <a:rPr lang="en-US" dirty="0" smtClean="0"/>
              <a:t>Main language for Raspberry Pi</a:t>
            </a:r>
          </a:p>
          <a:p>
            <a:r>
              <a:rPr lang="en-US" dirty="0" smtClean="0"/>
              <a:t>Rising demands for Python programmers in</a:t>
            </a:r>
          </a:p>
          <a:p>
            <a:pPr lvl="1"/>
            <a:r>
              <a:rPr lang="en-US" dirty="0" smtClean="0"/>
              <a:t>Nokia, Disney, Yahoo, IBM, Google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Appending item in a list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fruits.append</a:t>
            </a:r>
            <a:r>
              <a:rPr lang="en-US" dirty="0" smtClean="0"/>
              <a:t>(“pear”)</a:t>
            </a:r>
          </a:p>
          <a:p>
            <a:r>
              <a:rPr lang="en-US" dirty="0" smtClean="0"/>
              <a:t>Removing item from a list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fruits.remove</a:t>
            </a:r>
            <a:r>
              <a:rPr lang="en-US" dirty="0" smtClean="0"/>
              <a:t>(“mango”)</a:t>
            </a:r>
          </a:p>
          <a:p>
            <a:r>
              <a:rPr lang="en-US" dirty="0" smtClean="0"/>
              <a:t>Inserting an item into a list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fruits.insert</a:t>
            </a:r>
            <a:r>
              <a:rPr lang="en-US" dirty="0" smtClean="0"/>
              <a:t>(1,”MANGO”)</a:t>
            </a:r>
          </a:p>
          <a:p>
            <a:r>
              <a:rPr lang="en-US" dirty="0" smtClean="0"/>
              <a:t>Updating an item in a list</a:t>
            </a:r>
          </a:p>
          <a:p>
            <a:pPr lvl="1">
              <a:buNone/>
            </a:pPr>
            <a:r>
              <a:rPr lang="en-US" dirty="0" smtClean="0"/>
              <a:t>&gt;&gt;&gt; fruits[1]=23</a:t>
            </a:r>
          </a:p>
          <a:p>
            <a:r>
              <a:rPr lang="en-US" dirty="0" smtClean="0"/>
              <a:t>Combining list</a:t>
            </a:r>
          </a:p>
          <a:p>
            <a:pPr lvl="1">
              <a:buNone/>
            </a:pPr>
            <a:r>
              <a:rPr lang="en-US" dirty="0" smtClean="0"/>
              <a:t>&gt;&gt;&gt; vegetable = [“</a:t>
            </a:r>
            <a:r>
              <a:rPr lang="en-US" dirty="0" err="1" smtClean="0"/>
              <a:t>potato”,”onion”,”beans</a:t>
            </a:r>
            <a:r>
              <a:rPr lang="en-US" dirty="0" smtClean="0"/>
              <a:t>”]</a:t>
            </a:r>
          </a:p>
          <a:p>
            <a:pPr lvl="1">
              <a:buNone/>
            </a:pPr>
            <a:r>
              <a:rPr lang="en-US" dirty="0" smtClean="0"/>
              <a:t>&gt;&gt;&gt; eat = fruits + vegetables</a:t>
            </a:r>
          </a:p>
          <a:p>
            <a:r>
              <a:rPr lang="en-US" dirty="0" smtClean="0"/>
              <a:t>Check item is present in the list or not</a:t>
            </a:r>
          </a:p>
          <a:p>
            <a:pPr lvl="1">
              <a:buNone/>
            </a:pPr>
            <a:r>
              <a:rPr lang="en-US" dirty="0" smtClean="0"/>
              <a:t>&gt;&gt;&gt; “potato” in 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err="1" smtClean="0"/>
              <a:t>Tuples</a:t>
            </a:r>
            <a:r>
              <a:rPr lang="en-US" dirty="0" smtClean="0"/>
              <a:t> are just like Lists</a:t>
            </a:r>
          </a:p>
          <a:p>
            <a:r>
              <a:rPr lang="en-US" dirty="0" smtClean="0"/>
              <a:t>Heterogeneous data structure</a:t>
            </a:r>
          </a:p>
          <a:p>
            <a:r>
              <a:rPr lang="en-US" dirty="0" smtClean="0"/>
              <a:t>Difference is </a:t>
            </a:r>
          </a:p>
          <a:p>
            <a:pPr lvl="1"/>
            <a:r>
              <a:rPr lang="en-US" dirty="0" err="1" smtClean="0"/>
              <a:t>Tuples</a:t>
            </a:r>
            <a:r>
              <a:rPr lang="en-US" dirty="0" smtClean="0"/>
              <a:t> are immutable</a:t>
            </a:r>
          </a:p>
          <a:p>
            <a:pPr lvl="1"/>
            <a:r>
              <a:rPr lang="en-US" dirty="0" smtClean="0"/>
              <a:t>Comma-separated items enclosed in parentheses () whereas List uses square brackets []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Creating empty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&gt;&gt;&gt; fruits = ()</a:t>
            </a:r>
          </a:p>
          <a:p>
            <a:pPr lvl="1">
              <a:buNone/>
            </a:pPr>
            <a:r>
              <a:rPr lang="en-US" dirty="0" smtClean="0"/>
              <a:t>&gt;&gt;&gt; type(fruits)</a:t>
            </a:r>
          </a:p>
          <a:p>
            <a:pPr lvl="1">
              <a:buNone/>
            </a:pPr>
            <a:r>
              <a:rPr lang="en-US" dirty="0" smtClean="0"/>
              <a:t>&gt;&gt;&gt; fruits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tuple</a:t>
            </a:r>
            <a:r>
              <a:rPr lang="en-US" dirty="0" smtClean="0"/>
              <a:t> with some items</a:t>
            </a:r>
          </a:p>
          <a:p>
            <a:pPr lvl="1">
              <a:buNone/>
            </a:pPr>
            <a:r>
              <a:rPr lang="en-US" dirty="0" smtClean="0"/>
              <a:t>&gt;&gt;&gt; fruits = (“</a:t>
            </a:r>
            <a:r>
              <a:rPr lang="en-US" dirty="0" err="1" smtClean="0"/>
              <a:t>apple”,”orange”,”mango”,”banana</a:t>
            </a:r>
            <a:r>
              <a:rPr lang="en-US" dirty="0" smtClean="0"/>
              <a:t>”)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(fruits)</a:t>
            </a:r>
          </a:p>
          <a:p>
            <a:pPr lvl="1">
              <a:buNone/>
            </a:pPr>
            <a:r>
              <a:rPr lang="en-US" dirty="0" smtClean="0"/>
              <a:t>&gt;&gt;&gt; fruits[1]</a:t>
            </a:r>
          </a:p>
          <a:p>
            <a:pPr lvl="1">
              <a:buNone/>
            </a:pPr>
            <a:r>
              <a:rPr lang="en-US" dirty="0" smtClean="0"/>
              <a:t>&gt;&gt;&gt; fruits[1:3]</a:t>
            </a:r>
          </a:p>
          <a:p>
            <a:pPr lvl="1">
              <a:buNone/>
            </a:pPr>
            <a:r>
              <a:rPr lang="en-US" dirty="0" smtClean="0"/>
              <a:t>&gt;&gt;&gt; fruits[1:]</a:t>
            </a:r>
          </a:p>
          <a:p>
            <a:r>
              <a:rPr lang="en-US" dirty="0" smtClean="0"/>
              <a:t>Combining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&gt;&gt;&gt; vegetable = (“</a:t>
            </a:r>
            <a:r>
              <a:rPr lang="en-US" dirty="0" err="1" smtClean="0"/>
              <a:t>potato”,”onion”,”beans</a:t>
            </a:r>
            <a:r>
              <a:rPr lang="en-US" dirty="0" smtClean="0"/>
              <a:t>”)</a:t>
            </a:r>
          </a:p>
          <a:p>
            <a:pPr lvl="1">
              <a:buNone/>
            </a:pPr>
            <a:r>
              <a:rPr lang="en-US" dirty="0" smtClean="0"/>
              <a:t>&gt;&gt;&gt; eat = fruits + vegetables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Key-Value pair</a:t>
            </a:r>
          </a:p>
          <a:p>
            <a:r>
              <a:rPr lang="en-US" dirty="0" smtClean="0"/>
              <a:t>Keys can be of any data type (number and strings are commonly used)</a:t>
            </a:r>
          </a:p>
          <a:p>
            <a:r>
              <a:rPr lang="en-US" dirty="0" smtClean="0"/>
              <a:t>Values can be of any data type</a:t>
            </a:r>
          </a:p>
          <a:p>
            <a:r>
              <a:rPr lang="en-US" dirty="0" smtClean="0"/>
              <a:t>Keys and values are separated by “:”</a:t>
            </a:r>
          </a:p>
          <a:p>
            <a:r>
              <a:rPr lang="en-US" dirty="0" smtClean="0"/>
              <a:t>Key-value pairs are separated by comma and enclosed in {}</a:t>
            </a:r>
          </a:p>
          <a:p>
            <a:r>
              <a:rPr lang="en-US" dirty="0" smtClean="0"/>
              <a:t>Mutable.</a:t>
            </a:r>
          </a:p>
          <a:p>
            <a:r>
              <a:rPr lang="en-US" dirty="0" smtClean="0"/>
              <a:t>Heterogeneous data structure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Creating empty dictionary</a:t>
            </a:r>
          </a:p>
          <a:p>
            <a:pPr lvl="1">
              <a:buNone/>
            </a:pPr>
            <a:r>
              <a:rPr lang="en-US" dirty="0" smtClean="0"/>
              <a:t>&gt;&gt;&gt; student = {}</a:t>
            </a:r>
          </a:p>
          <a:p>
            <a:pPr lvl="1">
              <a:buNone/>
            </a:pPr>
            <a:r>
              <a:rPr lang="en-US" dirty="0" smtClean="0"/>
              <a:t>&gt;&gt;&gt; type(student)</a:t>
            </a:r>
          </a:p>
          <a:p>
            <a:r>
              <a:rPr lang="en-US" dirty="0" smtClean="0"/>
              <a:t>Creating dictionary with items</a:t>
            </a:r>
          </a:p>
          <a:p>
            <a:pPr lvl="1">
              <a:buNone/>
            </a:pPr>
            <a:r>
              <a:rPr lang="en-US" dirty="0" smtClean="0"/>
              <a:t>&gt;&gt;&gt; student = {“id”:1001}</a:t>
            </a:r>
          </a:p>
          <a:p>
            <a:r>
              <a:rPr lang="en-US" dirty="0" smtClean="0"/>
              <a:t>Adding new key-value pair</a:t>
            </a:r>
          </a:p>
          <a:p>
            <a:pPr lvl="1"/>
            <a:r>
              <a:rPr lang="en-US" dirty="0" smtClean="0"/>
              <a:t>student[key name] = value</a:t>
            </a:r>
          </a:p>
          <a:p>
            <a:pPr lvl="1">
              <a:buNone/>
            </a:pPr>
            <a:r>
              <a:rPr lang="en-US" dirty="0" smtClean="0"/>
              <a:t>&gt;&gt;&gt; student[“name”] = “AMIT”</a:t>
            </a:r>
          </a:p>
          <a:p>
            <a:pPr lvl="1">
              <a:buNone/>
            </a:pPr>
            <a:r>
              <a:rPr lang="en-US" dirty="0" smtClean="0"/>
              <a:t>&gt;&gt;&gt; student[“branch”] = “CSE”</a:t>
            </a:r>
          </a:p>
          <a:p>
            <a:r>
              <a:rPr lang="en-US" dirty="0" smtClean="0"/>
              <a:t>Length of dictionary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len</a:t>
            </a:r>
            <a:r>
              <a:rPr lang="en-US" dirty="0" smtClean="0"/>
              <a:t>(student)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Value of a particular key</a:t>
            </a:r>
          </a:p>
          <a:p>
            <a:pPr lvl="1">
              <a:buNone/>
            </a:pPr>
            <a:r>
              <a:rPr lang="en-US" dirty="0" smtClean="0"/>
              <a:t>&gt;&gt;&gt; student[“name”]</a:t>
            </a:r>
          </a:p>
          <a:p>
            <a:r>
              <a:rPr lang="en-US" dirty="0" smtClean="0"/>
              <a:t>Get all items from dictionary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student.items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Get all keys from dictionary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student.keys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Get all values from dictionary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student.values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Combine one dictionary with other</a:t>
            </a:r>
          </a:p>
          <a:p>
            <a:pPr lvl="1">
              <a:buNone/>
            </a:pPr>
            <a:r>
              <a:rPr lang="en-US" dirty="0" smtClean="0"/>
              <a:t>&gt;&gt;&gt; b = {“</a:t>
            </a:r>
            <a:r>
              <a:rPr lang="en-US" dirty="0" err="1" smtClean="0"/>
              <a:t>addr</a:t>
            </a:r>
            <a:r>
              <a:rPr lang="en-US" dirty="0" smtClean="0"/>
              <a:t>”:”CHD”, ”Phone”:9050345451}</a:t>
            </a:r>
          </a:p>
          <a:p>
            <a:pPr lvl="1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student.update</a:t>
            </a:r>
            <a:r>
              <a:rPr lang="en-US" dirty="0" smtClean="0"/>
              <a:t>(b)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  <a:p>
            <a:pPr>
              <a:buNone/>
            </a:pPr>
            <a:r>
              <a:rPr lang="en-US" dirty="0" smtClean="0"/>
              <a:t>while(condition):</a:t>
            </a:r>
          </a:p>
          <a:p>
            <a:pPr>
              <a:buNone/>
            </a:pPr>
            <a:r>
              <a:rPr lang="en-US" dirty="0" smtClean="0"/>
              <a:t>	statement 1</a:t>
            </a:r>
          </a:p>
          <a:p>
            <a:pPr>
              <a:buNone/>
            </a:pPr>
            <a:r>
              <a:rPr lang="en-US" dirty="0" smtClean="0"/>
              <a:t>	statement 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 3   # this is not the part of while loop</a:t>
            </a:r>
          </a:p>
          <a:p>
            <a:r>
              <a:rPr lang="en-US" dirty="0" smtClean="0"/>
              <a:t>break and continue same as that of C language in while as well as 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pPr>
              <a:buNone/>
            </a:pPr>
            <a:r>
              <a:rPr lang="en-US" dirty="0" smtClean="0"/>
              <a:t>for  variable in sequence:</a:t>
            </a:r>
          </a:p>
          <a:p>
            <a:pPr>
              <a:buNone/>
            </a:pPr>
            <a:r>
              <a:rPr lang="en-US" dirty="0" smtClean="0"/>
              <a:t>	statement 1</a:t>
            </a:r>
          </a:p>
          <a:p>
            <a:pPr>
              <a:buNone/>
            </a:pPr>
            <a:r>
              <a:rPr lang="en-US" dirty="0" smtClean="0"/>
              <a:t>	statement 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statement 3   # this is not the part of for loop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 1</a:t>
            </a:r>
          </a:p>
          <a:p>
            <a:pPr>
              <a:buNone/>
            </a:pPr>
            <a:r>
              <a:rPr lang="en-US" dirty="0" smtClean="0"/>
              <a:t>for x in (1,2,3,4):</a:t>
            </a:r>
          </a:p>
          <a:p>
            <a:pPr>
              <a:buNone/>
            </a:pPr>
            <a:r>
              <a:rPr lang="en-US" dirty="0" smtClean="0"/>
              <a:t>	print(“</a:t>
            </a:r>
            <a:r>
              <a:rPr lang="en-US" dirty="0" err="1" smtClean="0"/>
              <a:t>AMIT”,x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2</a:t>
            </a:r>
          </a:p>
          <a:p>
            <a:pPr>
              <a:buNone/>
            </a:pPr>
            <a:r>
              <a:rPr lang="en-US" dirty="0" smtClean="0"/>
              <a:t>name=“AMIT”</a:t>
            </a:r>
          </a:p>
          <a:p>
            <a:pPr>
              <a:buNone/>
            </a:pPr>
            <a:r>
              <a:rPr lang="en-US" dirty="0" smtClean="0"/>
              <a:t>for x in name: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3</a:t>
            </a:r>
          </a:p>
          <a:p>
            <a:pPr>
              <a:buNone/>
            </a:pPr>
            <a:r>
              <a:rPr lang="en-US" dirty="0" smtClean="0"/>
              <a:t>for x in range(5):</a:t>
            </a:r>
          </a:p>
          <a:p>
            <a:pPr>
              <a:buNone/>
            </a:pPr>
            <a:r>
              <a:rPr lang="en-US" dirty="0" smtClean="0"/>
              <a:t>	print(“</a:t>
            </a:r>
            <a:r>
              <a:rPr lang="en-US" dirty="0" err="1" smtClean="0"/>
              <a:t>AMIT”,x</a:t>
            </a:r>
            <a:r>
              <a:rPr lang="en-US" dirty="0" smtClean="0"/>
              <a:t>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4</a:t>
            </a:r>
          </a:p>
          <a:p>
            <a:pPr>
              <a:buNone/>
            </a:pPr>
            <a:r>
              <a:rPr lang="en-US" dirty="0" smtClean="0"/>
              <a:t>for x in range(1,5):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5</a:t>
            </a:r>
          </a:p>
          <a:p>
            <a:pPr>
              <a:buNone/>
            </a:pPr>
            <a:r>
              <a:rPr lang="en-US" dirty="0" smtClean="0"/>
              <a:t>for x in range(1,10,2):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6</a:t>
            </a:r>
          </a:p>
          <a:p>
            <a:pPr>
              <a:buNone/>
            </a:pPr>
            <a:r>
              <a:rPr lang="en-US" dirty="0" smtClean="0"/>
              <a:t>for x in range(10,1,-2):</a:t>
            </a:r>
          </a:p>
          <a:p>
            <a:pPr>
              <a:buNone/>
            </a:pPr>
            <a:r>
              <a:rPr lang="en-US" dirty="0" smtClean="0"/>
              <a:t>	print(“</a:t>
            </a:r>
            <a:r>
              <a:rPr lang="en-US" dirty="0" err="1" smtClean="0"/>
              <a:t>AMIT”,x</a:t>
            </a:r>
            <a:r>
              <a:rPr lang="en-US" dirty="0" smtClean="0"/>
              <a:t>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s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82926"/>
            <a:ext cx="5029200" cy="3341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pic>
        <p:nvPicPr>
          <p:cNvPr id="4" name="Picture 3" descr="ras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87348"/>
            <a:ext cx="5486400" cy="3737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 7</a:t>
            </a:r>
          </a:p>
          <a:p>
            <a:pPr>
              <a:buNone/>
            </a:pPr>
            <a:r>
              <a:rPr lang="en-US" dirty="0" smtClean="0"/>
              <a:t>fruits = [“mango”, “banana”, “orange”] </a:t>
            </a:r>
          </a:p>
          <a:p>
            <a:pPr>
              <a:buNone/>
            </a:pPr>
            <a:r>
              <a:rPr lang="en-US" dirty="0" smtClean="0"/>
              <a:t>for x in fruits: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8</a:t>
            </a:r>
          </a:p>
          <a:p>
            <a:pPr>
              <a:buNone/>
            </a:pPr>
            <a:r>
              <a:rPr lang="en-US" dirty="0" smtClean="0"/>
              <a:t>for x in fruits: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r>
              <a:rPr lang="en-US" dirty="0" smtClean="0"/>
              <a:t>	for y in x:</a:t>
            </a:r>
          </a:p>
          <a:p>
            <a:pPr>
              <a:buNone/>
            </a:pPr>
            <a:r>
              <a:rPr lang="en-US" dirty="0" smtClean="0"/>
              <a:t>		print(y)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9</a:t>
            </a:r>
          </a:p>
          <a:p>
            <a:pPr>
              <a:buNone/>
            </a:pPr>
            <a:r>
              <a:rPr lang="en-US" dirty="0" smtClean="0"/>
              <a:t>for x in range(5):</a:t>
            </a:r>
          </a:p>
          <a:p>
            <a:pPr>
              <a:buNone/>
            </a:pPr>
            <a:r>
              <a:rPr lang="en-US" dirty="0" smtClean="0"/>
              <a:t>	print(“</a:t>
            </a:r>
            <a:r>
              <a:rPr lang="en-US" dirty="0" err="1" smtClean="0"/>
              <a:t>AMIT”,x</a:t>
            </a:r>
            <a:r>
              <a:rPr lang="en-US" dirty="0" smtClean="0"/>
              <a:t>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 10</a:t>
            </a:r>
          </a:p>
          <a:p>
            <a:pPr>
              <a:buNone/>
            </a:pPr>
            <a:r>
              <a:rPr lang="en-US" dirty="0" smtClean="0"/>
              <a:t>student = {“id”:1001,”name”:”</a:t>
            </a:r>
            <a:r>
              <a:rPr lang="en-US" dirty="0" err="1" smtClean="0"/>
              <a:t>AMIT”,”branch</a:t>
            </a:r>
            <a:r>
              <a:rPr lang="en-US" dirty="0" smtClean="0"/>
              <a:t>”:”CSE”}  </a:t>
            </a:r>
          </a:p>
          <a:p>
            <a:pPr>
              <a:buNone/>
            </a:pPr>
            <a:r>
              <a:rPr lang="en-US" dirty="0" smtClean="0"/>
              <a:t>for x in student: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10</a:t>
            </a:r>
          </a:p>
          <a:p>
            <a:pPr>
              <a:buNone/>
            </a:pPr>
            <a:r>
              <a:rPr lang="en-US" dirty="0" smtClean="0"/>
              <a:t>for x in </a:t>
            </a:r>
            <a:r>
              <a:rPr lang="en-US" dirty="0" err="1" smtClean="0"/>
              <a:t>student.items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11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x,y</a:t>
            </a:r>
            <a:r>
              <a:rPr lang="en-US" dirty="0" smtClean="0"/>
              <a:t> in </a:t>
            </a:r>
            <a:r>
              <a:rPr lang="en-US" dirty="0" err="1" smtClean="0"/>
              <a:t>student.items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x,y</a:t>
            </a:r>
            <a:r>
              <a:rPr lang="en-US" dirty="0" smtClean="0"/>
              <a:t>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12</a:t>
            </a:r>
          </a:p>
          <a:p>
            <a:pPr>
              <a:buNone/>
            </a:pPr>
            <a:r>
              <a:rPr lang="en-US" dirty="0" smtClean="0"/>
              <a:t>student = {“id”:1001,”name”:”</a:t>
            </a:r>
            <a:r>
              <a:rPr lang="en-US" dirty="0" err="1" smtClean="0"/>
              <a:t>AMIT”,”branch</a:t>
            </a:r>
            <a:r>
              <a:rPr lang="en-US" dirty="0" smtClean="0"/>
              <a:t>”:”CSE”}  </a:t>
            </a:r>
          </a:p>
          <a:p>
            <a:pPr>
              <a:buNone/>
            </a:pPr>
            <a:r>
              <a:rPr lang="en-US" dirty="0" smtClean="0"/>
              <a:t>for x in </a:t>
            </a:r>
            <a:r>
              <a:rPr lang="en-US" dirty="0" err="1" smtClean="0"/>
              <a:t>student.keys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print(x,”  “,student[x])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Example 13</a:t>
            </a:r>
          </a:p>
          <a:p>
            <a:pPr>
              <a:buNone/>
            </a:pPr>
            <a:r>
              <a:rPr lang="en-US" dirty="0" smtClean="0"/>
              <a:t>for x in </a:t>
            </a:r>
            <a:r>
              <a:rPr lang="en-US" dirty="0" err="1" smtClean="0"/>
              <a:t>student.values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print(x)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add(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c = </a:t>
            </a:r>
            <a:r>
              <a:rPr lang="en-US" dirty="0" err="1" smtClean="0"/>
              <a:t>a+b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return(c)</a:t>
            </a:r>
          </a:p>
          <a:p>
            <a:pPr>
              <a:buNone/>
            </a:pPr>
            <a:r>
              <a:rPr lang="en-US" dirty="0" smtClean="0"/>
              <a:t>sum = add(2,3)</a:t>
            </a:r>
          </a:p>
          <a:p>
            <a:pPr>
              <a:buNone/>
            </a:pPr>
            <a:r>
              <a:rPr lang="en-US" dirty="0" smtClean="0"/>
              <a:t>print(sum)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2 (Keyword arguments)</a:t>
            </a:r>
          </a:p>
          <a:p>
            <a:pPr lvl="1"/>
            <a:r>
              <a:rPr lang="en-US" dirty="0" smtClean="0"/>
              <a:t>Order of actual parameters does not matter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add(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c = </a:t>
            </a:r>
            <a:r>
              <a:rPr lang="en-US" dirty="0" err="1" smtClean="0"/>
              <a:t>a+b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return(c)</a:t>
            </a:r>
          </a:p>
          <a:p>
            <a:pPr>
              <a:buNone/>
            </a:pPr>
            <a:r>
              <a:rPr lang="en-US" dirty="0" smtClean="0"/>
              <a:t>sum = add(b=10,a=20)</a:t>
            </a:r>
          </a:p>
          <a:p>
            <a:pPr>
              <a:buNone/>
            </a:pPr>
            <a:r>
              <a:rPr lang="en-US" dirty="0" smtClean="0"/>
              <a:t>print(sum)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3 (Default arguments)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add(</a:t>
            </a:r>
            <a:r>
              <a:rPr lang="en-US" dirty="0" err="1" smtClean="0"/>
              <a:t>a,b</a:t>
            </a:r>
            <a:r>
              <a:rPr lang="en-US" dirty="0" smtClean="0"/>
              <a:t>=6):</a:t>
            </a:r>
          </a:p>
          <a:p>
            <a:pPr>
              <a:buNone/>
            </a:pPr>
            <a:r>
              <a:rPr lang="en-US" dirty="0" smtClean="0"/>
              <a:t>	c = </a:t>
            </a:r>
            <a:r>
              <a:rPr lang="en-US" dirty="0" err="1" smtClean="0"/>
              <a:t>a+b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return(c)</a:t>
            </a:r>
          </a:p>
          <a:p>
            <a:pPr>
              <a:buNone/>
            </a:pPr>
            <a:r>
              <a:rPr lang="en-US" dirty="0" smtClean="0"/>
              <a:t>sum = add(10)</a:t>
            </a:r>
          </a:p>
          <a:p>
            <a:pPr>
              <a:buNone/>
            </a:pPr>
            <a:r>
              <a:rPr lang="en-US" dirty="0" smtClean="0"/>
              <a:t>print(sum) </a:t>
            </a:r>
          </a:p>
          <a:p>
            <a:pPr>
              <a:buNone/>
            </a:pPr>
            <a:r>
              <a:rPr lang="en-US" dirty="0" smtClean="0"/>
              <a:t>sum = add(10,20)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3 (variable length arguments)</a:t>
            </a:r>
          </a:p>
          <a:p>
            <a:r>
              <a:rPr lang="en-US" dirty="0" smtClean="0"/>
              <a:t>Variable length argument must be the last one</a:t>
            </a:r>
          </a:p>
          <a:p>
            <a:r>
              <a:rPr lang="en-US" dirty="0" smtClean="0"/>
              <a:t>Only one variable length arguments are allowed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show(name, *b):</a:t>
            </a:r>
          </a:p>
          <a:p>
            <a:pPr>
              <a:buNone/>
            </a:pPr>
            <a:r>
              <a:rPr lang="en-US" dirty="0" smtClean="0"/>
              <a:t>	print(name)</a:t>
            </a:r>
          </a:p>
          <a:p>
            <a:pPr>
              <a:buNone/>
            </a:pPr>
            <a:r>
              <a:rPr lang="en-US" dirty="0" smtClean="0"/>
              <a:t>	for x in b:</a:t>
            </a:r>
          </a:p>
          <a:p>
            <a:pPr>
              <a:buNone/>
            </a:pPr>
            <a:r>
              <a:rPr lang="en-US" dirty="0" smtClean="0"/>
              <a:t>		print(x)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show(“AMIT”)</a:t>
            </a:r>
          </a:p>
          <a:p>
            <a:pPr>
              <a:buNone/>
            </a:pPr>
            <a:r>
              <a:rPr lang="en-US" dirty="0" smtClean="0"/>
              <a:t>show(“AMIT”,”CSE”,”CHD”,9050345451)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Working with Eclipse IDE</a:t>
            </a:r>
          </a:p>
          <a:p>
            <a:r>
              <a:rPr lang="en-US" dirty="0" smtClean="0"/>
              <a:t>File handling</a:t>
            </a:r>
          </a:p>
          <a:p>
            <a:r>
              <a:rPr lang="en-US" dirty="0" smtClean="0"/>
              <a:t>Python GUI programming</a:t>
            </a:r>
          </a:p>
          <a:p>
            <a:r>
              <a:rPr lang="en-US" dirty="0" smtClean="0"/>
              <a:t>Python database integration</a:t>
            </a:r>
          </a:p>
          <a:p>
            <a:r>
              <a:rPr lang="en-US" dirty="0" smtClean="0"/>
              <a:t>Object oriented concepts using Python</a:t>
            </a:r>
          </a:p>
          <a:p>
            <a:r>
              <a:rPr lang="en-US" dirty="0" smtClean="0"/>
              <a:t>Working with different library support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Web framework in Python</a:t>
            </a:r>
          </a:p>
          <a:p>
            <a:r>
              <a:rPr lang="en-US" dirty="0" smtClean="0"/>
              <a:t>Python-Android integration</a:t>
            </a:r>
          </a:p>
          <a:p>
            <a:r>
              <a:rPr lang="en-US" dirty="0" smtClean="0"/>
              <a:t>And many more……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for beginners certification</a:t>
            </a:r>
          </a:p>
          <a:p>
            <a:r>
              <a:rPr lang="en-US" dirty="0" smtClean="0"/>
              <a:t>Advanced Python certification</a:t>
            </a:r>
          </a:p>
          <a:p>
            <a:r>
              <a:rPr lang="en-US" dirty="0" smtClean="0"/>
              <a:t>Machine Learning with Python</a:t>
            </a:r>
          </a:p>
          <a:p>
            <a:r>
              <a:rPr lang="en-US" dirty="0" smtClean="0"/>
              <a:t>Data scientist with Python</a:t>
            </a:r>
          </a:p>
          <a:p>
            <a:r>
              <a:rPr lang="en-US" dirty="0" smtClean="0"/>
              <a:t>And many more….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www.coursera.org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www.edx.org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www.tutorialspoint.com/python</a:t>
            </a:r>
            <a:endParaRPr lang="en-US" dirty="0" smtClean="0"/>
          </a:p>
          <a:p>
            <a:r>
              <a:rPr lang="en-US" dirty="0" smtClean="0"/>
              <a:t>Learning python: The hard way (BOOK)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64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 WORLD”);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724400" y="1676400"/>
            <a:ext cx="685800" cy="381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56940" y="3286780"/>
            <a:ext cx="3610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print(“HELLO WORLD”)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Official languages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5025" y="1777425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AT&amp;T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488050"/>
            <a:ext cx="3027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Sun </a:t>
            </a:r>
            <a:r>
              <a:rPr lang="en-US" sz="3200" dirty="0" err="1" smtClean="0"/>
              <a:t>Microsystem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62108" y="3301425"/>
            <a:ext cx="179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Microsoft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063425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Google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3587" y="1828800"/>
            <a:ext cx="81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C++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4661" y="2541150"/>
            <a:ext cx="978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JAVA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3327975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938" y="4038600"/>
            <a:ext cx="1373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Python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oo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76200"/>
            <a:ext cx="2743200" cy="2743200"/>
          </a:xfrm>
          <a:prstGeom prst="rect">
            <a:avLst/>
          </a:prstGeom>
        </p:spPr>
      </p:pic>
      <p:pic>
        <p:nvPicPr>
          <p:cNvPr id="6" name="Picture 5" descr="yout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400"/>
            <a:ext cx="3200400" cy="1991452"/>
          </a:xfrm>
          <a:prstGeom prst="rect">
            <a:avLst/>
          </a:prstGeom>
        </p:spPr>
      </p:pic>
      <p:pic>
        <p:nvPicPr>
          <p:cNvPr id="8" name="Picture 7" descr="b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596259"/>
            <a:ext cx="1828800" cy="1823341"/>
          </a:xfrm>
          <a:prstGeom prst="rect">
            <a:avLst/>
          </a:prstGeom>
        </p:spPr>
      </p:pic>
      <p:pic>
        <p:nvPicPr>
          <p:cNvPr id="9" name="Picture 8" descr="drop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267200"/>
            <a:ext cx="1828800" cy="2334738"/>
          </a:xfrm>
          <a:prstGeom prst="rect">
            <a:avLst/>
          </a:prstGeom>
        </p:spPr>
      </p:pic>
      <p:pic>
        <p:nvPicPr>
          <p:cNvPr id="10" name="Picture 9" descr="yahooma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016459"/>
            <a:ext cx="2743200" cy="1117141"/>
          </a:xfrm>
          <a:prstGeom prst="rect">
            <a:avLst/>
          </a:prstGeom>
        </p:spPr>
      </p:pic>
      <p:pic>
        <p:nvPicPr>
          <p:cNvPr id="11" name="Picture 10" descr="insta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2564296"/>
            <a:ext cx="2743200" cy="1827838"/>
          </a:xfrm>
          <a:prstGeom prst="rect">
            <a:avLst/>
          </a:prstGeom>
        </p:spPr>
      </p:pic>
      <p:pic>
        <p:nvPicPr>
          <p:cNvPr id="12" name="Picture 11" descr="hipmunk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667000"/>
            <a:ext cx="2743200" cy="1543050"/>
          </a:xfrm>
          <a:prstGeom prst="rect">
            <a:avLst/>
          </a:prstGeom>
        </p:spPr>
      </p:pic>
      <p:pic>
        <p:nvPicPr>
          <p:cNvPr id="13" name="Picture 12" descr="quora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4648200"/>
            <a:ext cx="2743200" cy="1828800"/>
          </a:xfrm>
          <a:prstGeom prst="rect">
            <a:avLst/>
          </a:prstGeom>
        </p:spPr>
      </p:pic>
      <p:pic>
        <p:nvPicPr>
          <p:cNvPr id="14" name="Picture 13" descr="reddi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2800" y="5010150"/>
            <a:ext cx="2743200" cy="1543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2000" y="253425"/>
            <a:ext cx="780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These applications are developed in PYTHON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2036</Words>
  <Application>Microsoft Office PowerPoint</Application>
  <PresentationFormat>On-screen Show (4:3)</PresentationFormat>
  <Paragraphs>663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Python Fundamentals</vt:lpstr>
      <vt:lpstr>Introduction</vt:lpstr>
      <vt:lpstr>Features</vt:lpstr>
      <vt:lpstr>Broad Library Support</vt:lpstr>
      <vt:lpstr>Why Python?</vt:lpstr>
      <vt:lpstr>Raspberry Pi</vt:lpstr>
      <vt:lpstr>Shorter Code</vt:lpstr>
      <vt:lpstr>Official languages</vt:lpstr>
      <vt:lpstr>Slide 9</vt:lpstr>
      <vt:lpstr>Quiz Time??</vt:lpstr>
      <vt:lpstr>QUIZ Time??</vt:lpstr>
      <vt:lpstr>Quiz Time??</vt:lpstr>
      <vt:lpstr>Python software</vt:lpstr>
      <vt:lpstr>Python Installation</vt:lpstr>
      <vt:lpstr>Python Installation</vt:lpstr>
      <vt:lpstr>Python First Program “HELLO WORLD”</vt:lpstr>
      <vt:lpstr>Python variables</vt:lpstr>
      <vt:lpstr>Python Reserve Words</vt:lpstr>
      <vt:lpstr>QUIZ Time??</vt:lpstr>
      <vt:lpstr>QUIZ Time??</vt:lpstr>
      <vt:lpstr>QUIZ Time??</vt:lpstr>
      <vt:lpstr>QUIZ Time??</vt:lpstr>
      <vt:lpstr>QUIZ Time??</vt:lpstr>
      <vt:lpstr>Observe the output</vt:lpstr>
      <vt:lpstr>Observe the output</vt:lpstr>
      <vt:lpstr>Quotation in Python</vt:lpstr>
      <vt:lpstr>Comment in Python</vt:lpstr>
      <vt:lpstr>Data Types</vt:lpstr>
      <vt:lpstr>Built in Function</vt:lpstr>
      <vt:lpstr>Operators in Python</vt:lpstr>
      <vt:lpstr>Operators in Python</vt:lpstr>
      <vt:lpstr>Operator in Python</vt:lpstr>
      <vt:lpstr>QUIZ Time??</vt:lpstr>
      <vt:lpstr>QUIZ Time??</vt:lpstr>
      <vt:lpstr>QUIZ Time??</vt:lpstr>
      <vt:lpstr>QUIZ Time??</vt:lpstr>
      <vt:lpstr>QUIZ Time??</vt:lpstr>
      <vt:lpstr>QUIZ Time??</vt:lpstr>
      <vt:lpstr>String</vt:lpstr>
      <vt:lpstr>Operation on Strings</vt:lpstr>
      <vt:lpstr>Operation on Strings</vt:lpstr>
      <vt:lpstr>Operation on Strings</vt:lpstr>
      <vt:lpstr>QUIZ Time??</vt:lpstr>
      <vt:lpstr>QUIZ Time??</vt:lpstr>
      <vt:lpstr>QUIZ Time??</vt:lpstr>
      <vt:lpstr>If statement</vt:lpstr>
      <vt:lpstr>Python Data Structure</vt:lpstr>
      <vt:lpstr>LIST</vt:lpstr>
      <vt:lpstr>Working with List</vt:lpstr>
      <vt:lpstr>Working with List</vt:lpstr>
      <vt:lpstr>Tuples</vt:lpstr>
      <vt:lpstr>Working with Tuple</vt:lpstr>
      <vt:lpstr>Dictionary</vt:lpstr>
      <vt:lpstr>Working with Dictionary</vt:lpstr>
      <vt:lpstr>Working with Dictionary</vt:lpstr>
      <vt:lpstr>Loop control structure</vt:lpstr>
      <vt:lpstr>Loop Control Structure</vt:lpstr>
      <vt:lpstr>For loop Example</vt:lpstr>
      <vt:lpstr>For loop Example</vt:lpstr>
      <vt:lpstr>For loop Example</vt:lpstr>
      <vt:lpstr>For loop Example</vt:lpstr>
      <vt:lpstr>For loop Example</vt:lpstr>
      <vt:lpstr>Functions in Python</vt:lpstr>
      <vt:lpstr>Functions in Python</vt:lpstr>
      <vt:lpstr>Functions in Python</vt:lpstr>
      <vt:lpstr>Functions in Python</vt:lpstr>
      <vt:lpstr>Future Learning</vt:lpstr>
      <vt:lpstr>Certification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ARJUN</dc:creator>
  <cp:lastModifiedBy>ARJUN</cp:lastModifiedBy>
  <cp:revision>118</cp:revision>
  <dcterms:created xsi:type="dcterms:W3CDTF">2006-08-16T00:00:00Z</dcterms:created>
  <dcterms:modified xsi:type="dcterms:W3CDTF">2017-08-30T07:32:36Z</dcterms:modified>
</cp:coreProperties>
</file>