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6" r:id="rId8"/>
    <p:sldId id="267" r:id="rId9"/>
    <p:sldId id="268" r:id="rId10"/>
    <p:sldId id="263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Sheet2!$A$4:$A$6</c:f>
              <c:strCache>
                <c:ptCount val="2"/>
                <c:pt idx="0">
                  <c:v>Female  </c:v>
                </c:pt>
                <c:pt idx="1">
                  <c:v>Male   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2283.1909847832299</c:v>
                </c:pt>
                <c:pt idx="1">
                  <c:v>2283.40786136939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DB-4239-827B-5C5F4064B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912744"/>
        <c:axId val="248912088"/>
      </c:barChart>
      <c:catAx>
        <c:axId val="248912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12088"/>
        <c:crosses val="autoZero"/>
        <c:auto val="1"/>
        <c:lblAlgn val="ctr"/>
        <c:lblOffset val="100"/>
        <c:noMultiLvlLbl val="0"/>
      </c:catAx>
      <c:valAx>
        <c:axId val="24891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12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[Book1]Sheet3!PivotTable4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Sheet3!$A$4:$A$8</c:f>
              <c:strCache>
                <c:ptCount val="4"/>
                <c:pt idx="0">
                  <c:v>Bank transfer (automatic)       </c:v>
                </c:pt>
                <c:pt idx="1">
                  <c:v>Credit card (automatic) </c:v>
                </c:pt>
                <c:pt idx="2">
                  <c:v>Electronic check        </c:v>
                </c:pt>
                <c:pt idx="3">
                  <c:v>Mailed check    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756</c:v>
                </c:pt>
                <c:pt idx="1">
                  <c:v>770</c:v>
                </c:pt>
                <c:pt idx="2">
                  <c:v>1195</c:v>
                </c:pt>
                <c:pt idx="3">
                  <c:v>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F7-4555-BDAF-66ACC6AFA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860320"/>
        <c:axId val="355859336"/>
      </c:barChart>
      <c:catAx>
        <c:axId val="35586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59336"/>
        <c:crosses val="autoZero"/>
        <c:auto val="1"/>
        <c:lblAlgn val="ctr"/>
        <c:lblOffset val="100"/>
        <c:noMultiLvlLbl val="0"/>
      </c:catAx>
      <c:valAx>
        <c:axId val="355859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6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[Book1]Sheet5!PivotTable5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Sheet5!$A$4:$A$11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Sheet5!$B$4:$B$11</c:f>
              <c:numCache>
                <c:formatCode>General</c:formatCode>
                <c:ptCount val="7"/>
                <c:pt idx="0">
                  <c:v>1217</c:v>
                </c:pt>
                <c:pt idx="1">
                  <c:v>624</c:v>
                </c:pt>
                <c:pt idx="2">
                  <c:v>511</c:v>
                </c:pt>
                <c:pt idx="3">
                  <c:v>445</c:v>
                </c:pt>
                <c:pt idx="4">
                  <c:v>496</c:v>
                </c:pt>
                <c:pt idx="5">
                  <c:v>657</c:v>
                </c:pt>
                <c:pt idx="6">
                  <c:v>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7-46D7-B2A1-F5CE2732A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265000"/>
        <c:axId val="249608288"/>
      </c:barChart>
      <c:catAx>
        <c:axId val="24826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608288"/>
        <c:crosses val="autoZero"/>
        <c:auto val="1"/>
        <c:lblAlgn val="ctr"/>
        <c:lblOffset val="100"/>
        <c:noMultiLvlLbl val="0"/>
      </c:catAx>
      <c:valAx>
        <c:axId val="2496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26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[Book1]Sheet7!PivotTable6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Sheet7!$A$2:$A$4</c:f>
              <c:strCache>
                <c:ptCount val="2"/>
                <c:pt idx="0">
                  <c:v>DSL     </c:v>
                </c:pt>
                <c:pt idx="1">
                  <c:v>Fiber optic     </c:v>
                </c:pt>
              </c:strCache>
            </c:strRef>
          </c:cat>
          <c:val>
            <c:numRef>
              <c:f>Sheet7!$B$2:$B$4</c:f>
              <c:numCache>
                <c:formatCode>General</c:formatCode>
                <c:ptCount val="2"/>
                <c:pt idx="0">
                  <c:v>2421</c:v>
                </c:pt>
                <c:pt idx="1">
                  <c:v>3096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7-4C8C-8545-AAD8DCD46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9842968"/>
        <c:axId val="359844608"/>
      </c:barChart>
      <c:catAx>
        <c:axId val="359842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844608"/>
        <c:crosses val="autoZero"/>
        <c:auto val="1"/>
        <c:lblAlgn val="ctr"/>
        <c:lblOffset val="100"/>
        <c:noMultiLvlLbl val="0"/>
      </c:catAx>
      <c:valAx>
        <c:axId val="35984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84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0089-E517-4C8F-A0CB-98F75EE9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919" y="0"/>
            <a:ext cx="8825658" cy="3329581"/>
          </a:xfrm>
        </p:spPr>
        <p:txBody>
          <a:bodyPr/>
          <a:lstStyle/>
          <a:p>
            <a:r>
              <a:rPr lang="en-US" sz="4400" dirty="0"/>
              <a:t>Analyzing Customer Churn using telco dataset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Telecom Domain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09F00-5521-433E-A3F6-1C09D8819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609" y="4680399"/>
            <a:ext cx="10300947" cy="12168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Big data analytics track                                Mohit kumar-upx1131</a:t>
            </a:r>
          </a:p>
          <a:p>
            <a:r>
              <a:rPr lang="en-US" dirty="0"/>
              <a:t>                                                                                 Mohitkumar.cse@gmail.com</a:t>
            </a:r>
          </a:p>
          <a:p>
            <a:endParaRPr lang="en-US" dirty="0"/>
          </a:p>
          <a:p>
            <a:r>
              <a:rPr lang="en-US" dirty="0"/>
              <a:t>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5" y="1177582"/>
            <a:ext cx="11479482" cy="5350895"/>
          </a:xfrm>
        </p:spPr>
        <p:txBody>
          <a:bodyPr>
            <a:normAutofit/>
          </a:bodyPr>
          <a:lstStyle/>
          <a:p>
            <a:pPr marL="400050"/>
            <a:r>
              <a:rPr lang="en-US" b="1" dirty="0"/>
              <a:t>Q5:Which is the most preferred internet service used by the </a:t>
            </a:r>
            <a:r>
              <a:rPr lang="en-US" b="1" dirty="0" err="1"/>
              <a:t>customer,is</a:t>
            </a:r>
            <a:r>
              <a:rPr lang="en-US" b="1" dirty="0"/>
              <a:t> it </a:t>
            </a:r>
            <a:r>
              <a:rPr lang="en-US" b="1" dirty="0" err="1"/>
              <a:t>Fibre</a:t>
            </a:r>
            <a:r>
              <a:rPr lang="en-US" b="1" dirty="0"/>
              <a:t> Optic or DSL.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Do a group by on the InternetService and get the counts of each of the internet service In descending order and then set limit to 1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Hive Query : “</a:t>
            </a:r>
            <a:r>
              <a:rPr lang="en-US" dirty="0"/>
              <a:t>select InternetService ,count(*) as </a:t>
            </a:r>
            <a:r>
              <a:rPr lang="en-US" dirty="0" err="1"/>
              <a:t>noofconns</a:t>
            </a:r>
            <a:r>
              <a:rPr lang="en-US" dirty="0"/>
              <a:t> from </a:t>
            </a:r>
            <a:r>
              <a:rPr lang="en-US" dirty="0" err="1"/>
              <a:t>telco_data</a:t>
            </a:r>
            <a:r>
              <a:rPr lang="en-US" dirty="0"/>
              <a:t> where InternetService !='No' group by InternetService order by </a:t>
            </a:r>
            <a:r>
              <a:rPr lang="en-US" dirty="0" err="1"/>
              <a:t>noofconns</a:t>
            </a:r>
            <a:r>
              <a:rPr lang="en-US" dirty="0"/>
              <a:t> desc limit 1; ”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F28310-9BF5-4900-BE0F-B37FD3C19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632694"/>
              </p:ext>
            </p:extLst>
          </p:nvPr>
        </p:nvGraphicFramePr>
        <p:xfrm>
          <a:off x="2244436" y="3428999"/>
          <a:ext cx="5167746" cy="2985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05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Q6:Count the total number of senior citizens who have dependents and give them discount of 20%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Find the senior citizens who have dependent and then calculate 0.8 times.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Hive Query </a:t>
            </a:r>
            <a:r>
              <a:rPr lang="en-US" dirty="0"/>
              <a:t>: “select count(*),(sum(TotalCharges)*0.8) from </a:t>
            </a:r>
            <a:r>
              <a:rPr lang="en-US" dirty="0" err="1"/>
              <a:t>telco_data</a:t>
            </a:r>
            <a:r>
              <a:rPr lang="en-US" dirty="0"/>
              <a:t> where SeniorCitizen=1 and Dependents='Yes’;”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: There are 91 senior citizen ,and post giving 20% discount CSP will receive  280407.2 from the Senior Citizens. </a:t>
            </a:r>
            <a:endParaRPr lang="en-US" b="1" dirty="0"/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6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Q6:Customer who are using streaming movies option. Calculate its final bill by increasing monthly bill by 9.5%.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Find the customers who have </a:t>
            </a:r>
            <a:r>
              <a:rPr lang="en-US" dirty="0" err="1"/>
              <a:t>StreamingMovies</a:t>
            </a:r>
            <a:r>
              <a:rPr lang="en-US" dirty="0"/>
              <a:t> =‘Yes and then calculate 1.095 times of Monthly charges added to </a:t>
            </a:r>
            <a:r>
              <a:rPr lang="en-US" dirty="0" err="1"/>
              <a:t>TotalCharges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Hive Query </a:t>
            </a:r>
            <a:r>
              <a:rPr lang="en-US" dirty="0"/>
              <a:t>: “select </a:t>
            </a:r>
            <a:r>
              <a:rPr lang="en-US" dirty="0" err="1"/>
              <a:t>customerid</a:t>
            </a:r>
            <a:r>
              <a:rPr lang="en-US" dirty="0"/>
              <a:t> ,</a:t>
            </a:r>
            <a:r>
              <a:rPr lang="en-US" dirty="0" err="1"/>
              <a:t>TotalCharges</a:t>
            </a:r>
            <a:r>
              <a:rPr lang="en-US" dirty="0"/>
              <a:t>+(</a:t>
            </a:r>
            <a:r>
              <a:rPr lang="en-US" dirty="0" err="1"/>
              <a:t>MonthlyCharges</a:t>
            </a:r>
            <a:r>
              <a:rPr lang="en-US" dirty="0"/>
              <a:t>*1.095) from </a:t>
            </a:r>
            <a:r>
              <a:rPr lang="en-US" dirty="0" err="1"/>
              <a:t>telco_data</a:t>
            </a:r>
            <a:r>
              <a:rPr lang="en-US" dirty="0"/>
              <a:t> where </a:t>
            </a:r>
            <a:r>
              <a:rPr lang="en-US" dirty="0" err="1"/>
              <a:t>StreamingMovies</a:t>
            </a:r>
            <a:r>
              <a:rPr lang="en-US" dirty="0"/>
              <a:t> ='Yes';”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:Below is the output for sample 5 customers from full list.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9305-CDSKC      929.61675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7892-POOKP      3160.806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8091-TTVAX      5790.98325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0280-XJGEX      5149.8515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5129-JLPIS      2801.5725</a:t>
            </a:r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9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Average of Total Charges paid by Males are higher as compared to Females.</a:t>
            </a:r>
          </a:p>
          <a:p>
            <a:pPr lvl="1"/>
            <a:r>
              <a:rPr lang="en-US" b="1" dirty="0"/>
              <a:t>Electronic Check is the most frequently used payment method.</a:t>
            </a:r>
          </a:p>
          <a:p>
            <a:pPr lvl="1"/>
            <a:r>
              <a:rPr lang="en-US" b="1" dirty="0"/>
              <a:t>The minimum bill paid for a customer who </a:t>
            </a:r>
            <a:r>
              <a:rPr lang="en-US" b="1" dirty="0" err="1"/>
              <a:t>doesnt</a:t>
            </a:r>
            <a:r>
              <a:rPr lang="en-US" b="1" dirty="0"/>
              <a:t> have internet connection is &lt;20.</a:t>
            </a:r>
          </a:p>
          <a:p>
            <a:pPr lvl="1"/>
            <a:r>
              <a:rPr lang="en-US" b="1" dirty="0"/>
              <a:t>Majority of the customer who have opted for paperless billing method are within tenure of 1 year.</a:t>
            </a:r>
          </a:p>
          <a:p>
            <a:pPr lvl="1"/>
            <a:r>
              <a:rPr lang="en-US" b="1" dirty="0"/>
              <a:t>Fiber Optic is the most preferred internet service by customer.</a:t>
            </a:r>
          </a:p>
          <a:p>
            <a:pPr lvl="1"/>
            <a:r>
              <a:rPr lang="en-US" b="1" dirty="0"/>
              <a:t>From the given dataset there are 91 senior citizen who have dependents.</a:t>
            </a:r>
          </a:p>
          <a:p>
            <a:pPr marL="457200" lvl="1" indent="0">
              <a:buNone/>
            </a:pPr>
            <a:endParaRPr lang="en-US" b="1" dirty="0"/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Brief info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Domain</a:t>
            </a:r>
            <a:r>
              <a:rPr lang="en-US" dirty="0"/>
              <a:t> :Telecom</a:t>
            </a:r>
          </a:p>
          <a:p>
            <a:r>
              <a:rPr lang="en-US" b="1" dirty="0"/>
              <a:t>Technology Used</a:t>
            </a:r>
            <a:r>
              <a:rPr lang="en-US" dirty="0"/>
              <a:t>: Hive on Hadoop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CSP is concerned about the customers leaving its landline business for other cable operators.</a:t>
            </a:r>
          </a:p>
          <a:p>
            <a:r>
              <a:rPr lang="en-US" dirty="0"/>
              <a:t>CSP intends to analyze the customer’s churn and the possible reasons for the same.</a:t>
            </a:r>
          </a:p>
          <a:p>
            <a:r>
              <a:rPr lang="en-US" dirty="0"/>
              <a:t>CSP in turn intends to see how they can reduce customer churn</a:t>
            </a:r>
          </a:p>
          <a:p>
            <a:pPr marL="0" indent="0">
              <a:buNone/>
            </a:pPr>
            <a:r>
              <a:rPr lang="en-US" dirty="0"/>
              <a:t>     by the analyzing the past churn data and also provide lucrative      </a:t>
            </a:r>
          </a:p>
          <a:p>
            <a:pPr marL="0" indent="0">
              <a:buNone/>
            </a:pPr>
            <a:r>
              <a:rPr lang="en-US" dirty="0"/>
              <a:t>     offers and discounts to customer who can possibly move to other </a:t>
            </a:r>
          </a:p>
          <a:p>
            <a:pPr marL="0" indent="0">
              <a:buNone/>
            </a:pPr>
            <a:r>
              <a:rPr lang="en-US" dirty="0"/>
              <a:t>     CSP in the future.</a:t>
            </a:r>
          </a:p>
          <a:p>
            <a:endParaRPr lang="en-US" dirty="0"/>
          </a:p>
          <a:p>
            <a:pPr marL="457200"/>
            <a:endParaRPr lang="en-US" dirty="0"/>
          </a:p>
          <a:p>
            <a:pPr marL="1257300" lvl="2" indent="-3429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8346"/>
            <a:ext cx="8946541" cy="4195481"/>
          </a:xfrm>
        </p:spPr>
        <p:txBody>
          <a:bodyPr/>
          <a:lstStyle/>
          <a:p>
            <a:r>
              <a:rPr lang="en-US"/>
              <a:t>We have dataset of a telco service provider.</a:t>
            </a:r>
          </a:p>
          <a:p>
            <a:r>
              <a:rPr lang="en-US"/>
              <a:t>Dataset contains information pertaining to telco customer such as.</a:t>
            </a:r>
          </a:p>
          <a:p>
            <a:pPr lvl="2"/>
            <a:r>
              <a:rPr lang="en-US"/>
              <a:t>Customer Id</a:t>
            </a:r>
          </a:p>
          <a:p>
            <a:pPr lvl="2"/>
            <a:r>
              <a:rPr lang="en-US"/>
              <a:t>Gender, Senior Citizen, Dependent</a:t>
            </a:r>
          </a:p>
          <a:p>
            <a:pPr lvl="2"/>
            <a:r>
              <a:rPr lang="en-US"/>
              <a:t>CSP’s Services used by customer</a:t>
            </a:r>
          </a:p>
          <a:p>
            <a:pPr lvl="2"/>
            <a:r>
              <a:rPr lang="en-US"/>
              <a:t>Churn Info</a:t>
            </a:r>
          </a:p>
          <a:p>
            <a:pPr lvl="2"/>
            <a:r>
              <a:rPr lang="en-US"/>
              <a:t>Billing details.</a:t>
            </a:r>
          </a:p>
          <a:p>
            <a:r>
              <a:rPr lang="en-US"/>
              <a:t>As part of this project I will be analyzing this data to get various insights and analyze the churn trend of this telco CSP.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E4E793-33E8-4ED2-ABBA-45F82E298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3275"/>
              </p:ext>
            </p:extLst>
          </p:nvPr>
        </p:nvGraphicFramePr>
        <p:xfrm>
          <a:off x="714806" y="1288107"/>
          <a:ext cx="10762388" cy="511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826">
                  <a:extLst>
                    <a:ext uri="{9D8B030D-6E8A-4147-A177-3AD203B41FA5}">
                      <a16:colId xmlns:a16="http://schemas.microsoft.com/office/drawing/2014/main" val="787430638"/>
                    </a:ext>
                  </a:extLst>
                </a:gridCol>
                <a:gridCol w="5726562">
                  <a:extLst>
                    <a:ext uri="{9D8B030D-6E8A-4147-A177-3AD203B41FA5}">
                      <a16:colId xmlns:a16="http://schemas.microsoft.com/office/drawing/2014/main" val="73033953"/>
                    </a:ext>
                  </a:extLst>
                </a:gridCol>
              </a:tblGrid>
              <a:tr h="51171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customerID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gender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SeniorCitizen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Partner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Dependents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tenure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PhoneService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MultipleLines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InternetService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OnlineSecurity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OnlineBackup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DeviceProtection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TechSupport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StreamingTV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StreamingMovies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Contract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PaperlessBilling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PaymentMethod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MonthlyCharges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TotalCharges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Churn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98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0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Step 1- Create table in Hive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table telco_data (customerID string ,gender </a:t>
            </a:r>
            <a:r>
              <a:rPr lang="en-US" dirty="0" err="1"/>
              <a:t>string,SeniorCitizen</a:t>
            </a:r>
            <a:r>
              <a:rPr lang="en-US" dirty="0"/>
              <a:t> string ,Partner string ,Dependents </a:t>
            </a:r>
            <a:r>
              <a:rPr lang="en-US" dirty="0" err="1"/>
              <a:t>string,tenure</a:t>
            </a:r>
            <a:r>
              <a:rPr lang="en-US" dirty="0"/>
              <a:t> </a:t>
            </a:r>
            <a:r>
              <a:rPr lang="en-US" dirty="0" err="1"/>
              <a:t>int,PhoneService</a:t>
            </a:r>
            <a:r>
              <a:rPr lang="en-US" dirty="0"/>
              <a:t> string ,MultipleLines string ,InternetService string ,OnlineSecurity string ,OnlineBackup </a:t>
            </a:r>
            <a:r>
              <a:rPr lang="en-US" dirty="0" err="1"/>
              <a:t>string,DeviceProtection</a:t>
            </a:r>
            <a:r>
              <a:rPr lang="en-US" dirty="0"/>
              <a:t> </a:t>
            </a:r>
            <a:r>
              <a:rPr lang="en-US" dirty="0" err="1"/>
              <a:t>string,TechSupport</a:t>
            </a:r>
            <a:r>
              <a:rPr lang="en-US" dirty="0"/>
              <a:t> </a:t>
            </a:r>
            <a:r>
              <a:rPr lang="en-US" dirty="0" err="1"/>
              <a:t>string,StreamingTV</a:t>
            </a:r>
            <a:r>
              <a:rPr lang="en-US" dirty="0"/>
              <a:t> </a:t>
            </a:r>
            <a:r>
              <a:rPr lang="en-US" dirty="0" err="1"/>
              <a:t>string,StreamingMovies</a:t>
            </a:r>
            <a:r>
              <a:rPr lang="en-US" dirty="0"/>
              <a:t> </a:t>
            </a:r>
            <a:r>
              <a:rPr lang="en-US" dirty="0" err="1"/>
              <a:t>string,Contract</a:t>
            </a:r>
            <a:r>
              <a:rPr lang="en-US" dirty="0"/>
              <a:t> </a:t>
            </a:r>
            <a:r>
              <a:rPr lang="en-US" dirty="0" err="1"/>
              <a:t>string,PaperlessBilling</a:t>
            </a:r>
            <a:r>
              <a:rPr lang="en-US" dirty="0"/>
              <a:t> </a:t>
            </a:r>
            <a:r>
              <a:rPr lang="en-US" dirty="0" err="1"/>
              <a:t>string,PaymentMethod</a:t>
            </a:r>
            <a:r>
              <a:rPr lang="en-US" dirty="0"/>
              <a:t> </a:t>
            </a:r>
            <a:r>
              <a:rPr lang="en-US" dirty="0" err="1"/>
              <a:t>string,MonthlyCharges</a:t>
            </a:r>
            <a:r>
              <a:rPr lang="en-US" dirty="0"/>
              <a:t> </a:t>
            </a:r>
            <a:r>
              <a:rPr lang="en-US" dirty="0" err="1"/>
              <a:t>double,TotalCharges</a:t>
            </a:r>
            <a:r>
              <a:rPr lang="en-US" dirty="0"/>
              <a:t> </a:t>
            </a:r>
            <a:r>
              <a:rPr lang="en-US" dirty="0" err="1"/>
              <a:t>double,Churn</a:t>
            </a:r>
            <a:r>
              <a:rPr lang="en-US" dirty="0"/>
              <a:t> string) row format delimited fields terminated by ',' </a:t>
            </a:r>
            <a:r>
              <a:rPr lang="en-US" dirty="0" err="1"/>
              <a:t>tblproperties</a:t>
            </a:r>
            <a:r>
              <a:rPr lang="en-US" dirty="0"/>
              <a:t>("</a:t>
            </a:r>
            <a:r>
              <a:rPr lang="en-US" dirty="0" err="1"/>
              <a:t>skip.header.line.count</a:t>
            </a:r>
            <a:r>
              <a:rPr lang="en-US" dirty="0"/>
              <a:t>"="1");</a:t>
            </a:r>
          </a:p>
          <a:p>
            <a:r>
              <a:rPr lang="en-US" b="1" dirty="0"/>
              <a:t>Step 2- Load Data in Hive table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load data local </a:t>
            </a:r>
            <a:r>
              <a:rPr lang="en-US" dirty="0" err="1"/>
              <a:t>inpath</a:t>
            </a:r>
            <a:r>
              <a:rPr lang="en-US" dirty="0"/>
              <a:t> '/home/data/</a:t>
            </a:r>
            <a:r>
              <a:rPr lang="en-US" dirty="0" err="1"/>
              <a:t>hadoopproject</a:t>
            </a:r>
            <a:r>
              <a:rPr lang="en-US" dirty="0"/>
              <a:t>/telcocustomerchurn.csv' into table telco_data 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Q1:Display average bill paid by male and female.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Do a group by on the gender and get the avg of </a:t>
            </a:r>
            <a:r>
              <a:rPr lang="en-US" dirty="0" err="1"/>
              <a:t>totalcharges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Hive Query </a:t>
            </a:r>
            <a:r>
              <a:rPr lang="en-US" dirty="0"/>
              <a:t>: “select gender ,avg(TotalCharges) from </a:t>
            </a:r>
            <a:r>
              <a:rPr lang="en-US" dirty="0" err="1"/>
              <a:t>telco_data</a:t>
            </a:r>
            <a:r>
              <a:rPr lang="en-US" dirty="0"/>
              <a:t> group by gender;”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Visualization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95EEAD-79E0-41A8-9041-ADE99918E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59835"/>
              </p:ext>
            </p:extLst>
          </p:nvPr>
        </p:nvGraphicFramePr>
        <p:xfrm>
          <a:off x="3491346" y="3054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967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5" y="889679"/>
            <a:ext cx="11479482" cy="53508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400050"/>
            <a:r>
              <a:rPr lang="en-US" b="1" dirty="0"/>
              <a:t>Q2:Display the most frequently used payment method used by a male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Do a group by on the </a:t>
            </a:r>
            <a:r>
              <a:rPr lang="en-US" dirty="0" err="1"/>
              <a:t>paymentMethod</a:t>
            </a:r>
            <a:r>
              <a:rPr lang="en-US" dirty="0"/>
              <a:t> and get the counts of each in descending order and then set limit to 1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Hive Query : “</a:t>
            </a:r>
            <a:r>
              <a:rPr lang="en-US" dirty="0"/>
              <a:t>select PaymentMethod ,count(*) as </a:t>
            </a:r>
            <a:r>
              <a:rPr lang="en-US" dirty="0" err="1"/>
              <a:t>cnt</a:t>
            </a:r>
            <a:r>
              <a:rPr lang="en-US" dirty="0"/>
              <a:t> from </a:t>
            </a:r>
            <a:r>
              <a:rPr lang="en-US" dirty="0" err="1"/>
              <a:t>telco_data</a:t>
            </a:r>
            <a:r>
              <a:rPr lang="en-US" dirty="0"/>
              <a:t> where gender='Male' group by PaymentMethod order by </a:t>
            </a:r>
            <a:r>
              <a:rPr lang="en-US" dirty="0" err="1"/>
              <a:t>cnt</a:t>
            </a:r>
            <a:r>
              <a:rPr lang="en-US" dirty="0"/>
              <a:t> desc limit 1;”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b="1" dirty="0"/>
              <a:t>  Output:  </a:t>
            </a:r>
            <a:r>
              <a:rPr lang="en-US" dirty="0"/>
              <a:t>Electronic check 1195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9D23DA-B688-4360-B429-5FF9D100B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15060"/>
              </p:ext>
            </p:extLst>
          </p:nvPr>
        </p:nvGraphicFramePr>
        <p:xfrm>
          <a:off x="3283527" y="40067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4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5" y="1177582"/>
            <a:ext cx="11479482" cy="5350895"/>
          </a:xfrm>
        </p:spPr>
        <p:txBody>
          <a:bodyPr>
            <a:normAutofit/>
          </a:bodyPr>
          <a:lstStyle/>
          <a:p>
            <a:pPr marL="400050"/>
            <a:r>
              <a:rPr lang="en-US" b="1" dirty="0"/>
              <a:t>Q3:If the customer doesn’t have any internet connection what is the minimum bill paid by the customer.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Approach :Find the distinct value of InternetService and then using this find the minimum bill details.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Hive Queries: “select distinct(InternetService) from </a:t>
            </a:r>
            <a:r>
              <a:rPr lang="en-US" b="1" dirty="0" err="1"/>
              <a:t>telco_data</a:t>
            </a:r>
            <a:r>
              <a:rPr lang="en-US" b="1" dirty="0"/>
              <a:t>;” , “select min(TotalCharges) from </a:t>
            </a:r>
            <a:r>
              <a:rPr lang="en-US" b="1" dirty="0" err="1"/>
              <a:t>telco_data</a:t>
            </a:r>
            <a:r>
              <a:rPr lang="en-US" b="1" dirty="0"/>
              <a:t> where InternetService='No’;”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Distinct values of Internet Services</a:t>
            </a:r>
            <a:r>
              <a:rPr lang="en-US" dirty="0"/>
              <a:t>-&gt; DSL, Fiber optic, No</a:t>
            </a:r>
            <a:endParaRPr lang="en-US" b="1" dirty="0"/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b="1" dirty="0"/>
              <a:t>Minimum Charges- </a:t>
            </a:r>
            <a:r>
              <a:rPr lang="en-US" dirty="0"/>
              <a:t>18.8</a:t>
            </a: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1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921-AB46-4963-AE64-92FB6851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5" y="329523"/>
            <a:ext cx="9088732" cy="560156"/>
          </a:xfrm>
        </p:spPr>
        <p:txBody>
          <a:bodyPr/>
          <a:lstStyle/>
          <a:p>
            <a:r>
              <a:rPr lang="en-US" dirty="0"/>
              <a:t>Business questions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1983-BA41-48BE-8EAD-1D621E51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30" y="1331259"/>
            <a:ext cx="11479482" cy="5350895"/>
          </a:xfrm>
        </p:spPr>
        <p:txBody>
          <a:bodyPr>
            <a:normAutofit/>
          </a:bodyPr>
          <a:lstStyle/>
          <a:p>
            <a:r>
              <a:rPr lang="en-US" b="1" dirty="0"/>
              <a:t>Q4:Display the </a:t>
            </a:r>
            <a:r>
              <a:rPr lang="en-US" b="1" dirty="0" err="1"/>
              <a:t>customerid</a:t>
            </a:r>
            <a:r>
              <a:rPr lang="en-US" b="1" dirty="0"/>
              <a:t> and their tenure whose tenure is more than 20years and are using paperless billing method to save environment.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Approach</a:t>
            </a:r>
            <a:r>
              <a:rPr lang="en-US" dirty="0"/>
              <a:t>: Convert the months to years and select customer where </a:t>
            </a:r>
            <a:r>
              <a:rPr lang="en-US" dirty="0" err="1"/>
              <a:t>paperlessBilling</a:t>
            </a:r>
            <a:r>
              <a:rPr lang="en-US" dirty="0"/>
              <a:t> is ‘Yes’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Hive Query </a:t>
            </a:r>
            <a:r>
              <a:rPr lang="en-US" dirty="0"/>
              <a:t>: “select customerID ,tenure from </a:t>
            </a:r>
            <a:r>
              <a:rPr lang="en-US" dirty="0" err="1"/>
              <a:t>telco_data</a:t>
            </a:r>
            <a:r>
              <a:rPr lang="en-US" dirty="0"/>
              <a:t> where (tenure/12)&gt;20 and PaperlessBilling='Yes’;”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customer matching this criteria. Different customer counts/tenure is as below</a:t>
            </a:r>
          </a:p>
          <a:p>
            <a:pPr marL="457200" lvl="1" indent="0">
              <a:buNone/>
            </a:pPr>
            <a:r>
              <a:rPr lang="en-US" b="1" dirty="0"/>
              <a:t>   </a:t>
            </a:r>
          </a:p>
          <a:p>
            <a:pPr marL="514350" lvl="1" indent="0">
              <a:buNone/>
            </a:pPr>
            <a:endParaRPr lang="en-US" b="1" dirty="0"/>
          </a:p>
          <a:p>
            <a:pPr marL="400050"/>
            <a:endParaRPr lang="en-US" b="1" dirty="0"/>
          </a:p>
          <a:p>
            <a:pPr lvl="2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B16DE0-3D93-468E-99D7-F8C0D1C50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367440"/>
              </p:ext>
            </p:extLst>
          </p:nvPr>
        </p:nvGraphicFramePr>
        <p:xfrm>
          <a:off x="2479964" y="3664526"/>
          <a:ext cx="4572000" cy="3017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567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968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Analyzing Customer Churn using telco dataset  Telecom Domain </vt:lpstr>
      <vt:lpstr>Brief info of the project</vt:lpstr>
      <vt:lpstr>Dataset Description</vt:lpstr>
      <vt:lpstr>Metadata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Business questions identified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using telco dataset</dc:title>
  <dc:creator>Mohit</dc:creator>
  <cp:lastModifiedBy>Mohit</cp:lastModifiedBy>
  <cp:revision>70</cp:revision>
  <dcterms:created xsi:type="dcterms:W3CDTF">2018-04-22T16:29:14Z</dcterms:created>
  <dcterms:modified xsi:type="dcterms:W3CDTF">2018-04-23T18:38:51Z</dcterms:modified>
</cp:coreProperties>
</file>