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87" r:id="rId5"/>
    <p:sldId id="261" r:id="rId6"/>
    <p:sldId id="289" r:id="rId7"/>
    <p:sldId id="290" r:id="rId8"/>
    <p:sldId id="288" r:id="rId9"/>
    <p:sldId id="291"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F0089-E517-4C8F-A0CB-98F75EE959D8}"/>
              </a:ext>
            </a:extLst>
          </p:cNvPr>
          <p:cNvSpPr>
            <a:spLocks noGrp="1"/>
          </p:cNvSpPr>
          <p:nvPr>
            <p:ph type="ctrTitle"/>
          </p:nvPr>
        </p:nvSpPr>
        <p:spPr>
          <a:xfrm>
            <a:off x="586919" y="0"/>
            <a:ext cx="8825658" cy="3329581"/>
          </a:xfrm>
        </p:spPr>
        <p:txBody>
          <a:bodyPr/>
          <a:lstStyle/>
          <a:p>
            <a:r>
              <a:rPr lang="en-US" sz="4400" dirty="0" smtClean="0"/>
              <a:t>Log Analytics -POC</a:t>
            </a:r>
            <a:r>
              <a:rPr lang="en-US" sz="4400" dirty="0"/>
              <a:t/>
            </a:r>
            <a:br>
              <a:rPr lang="en-US" sz="4400" dirty="0"/>
            </a:br>
            <a:r>
              <a:rPr lang="en-US" sz="4400" dirty="0"/>
              <a:t/>
            </a:r>
            <a:br>
              <a:rPr lang="en-US" sz="4400" dirty="0"/>
            </a:br>
            <a:endParaRPr lang="en-US" sz="4400" dirty="0"/>
          </a:p>
        </p:txBody>
      </p:sp>
      <p:sp>
        <p:nvSpPr>
          <p:cNvPr id="3" name="Subtitle 2">
            <a:extLst>
              <a:ext uri="{FF2B5EF4-FFF2-40B4-BE49-F238E27FC236}">
                <a16:creationId xmlns:a16="http://schemas.microsoft.com/office/drawing/2014/main" xmlns="" id="{29609F00-5521-433E-A3F6-1C09D881933B}"/>
              </a:ext>
            </a:extLst>
          </p:cNvPr>
          <p:cNvSpPr>
            <a:spLocks noGrp="1"/>
          </p:cNvSpPr>
          <p:nvPr>
            <p:ph type="subTitle" idx="1"/>
          </p:nvPr>
        </p:nvSpPr>
        <p:spPr>
          <a:xfrm>
            <a:off x="586919" y="3168689"/>
            <a:ext cx="10300947" cy="1216818"/>
          </a:xfrm>
        </p:spPr>
        <p:txBody>
          <a:bodyPr>
            <a:normAutofit lnSpcReduction="10000"/>
          </a:bodyPr>
          <a:lstStyle/>
          <a:p>
            <a:r>
              <a:rPr lang="en-US" dirty="0"/>
              <a:t>Big data analytics </a:t>
            </a:r>
            <a:r>
              <a:rPr lang="en-US" dirty="0" smtClean="0"/>
              <a:t>				      Mohit kumar</a:t>
            </a:r>
          </a:p>
          <a:p>
            <a:endParaRPr lang="en-US" dirty="0"/>
          </a:p>
          <a:p>
            <a:r>
              <a:rPr lang="en-US" dirty="0"/>
              <a:t>             </a:t>
            </a:r>
          </a:p>
          <a:p>
            <a:endParaRPr lang="en-US" dirty="0"/>
          </a:p>
        </p:txBody>
      </p:sp>
    </p:spTree>
    <p:extLst>
      <p:ext uri="{BB962C8B-B14F-4D97-AF65-F5344CB8AC3E}">
        <p14:creationId xmlns:p14="http://schemas.microsoft.com/office/powerpoint/2010/main" val="33781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2199135426"/>
              </p:ext>
            </p:extLst>
          </p:nvPr>
        </p:nvGraphicFramePr>
        <p:xfrm>
          <a:off x="417019" y="708624"/>
          <a:ext cx="9404723" cy="4818116"/>
        </p:xfrm>
        <a:graphic>
          <a:graphicData uri="http://schemas.openxmlformats.org/drawingml/2006/table">
            <a:tbl>
              <a:tblPr firstRow="1" bandRow="1">
                <a:tableStyleId>{5C22544A-7EE6-4342-B048-85BDC9FD1C3A}</a:tableStyleId>
              </a:tblPr>
              <a:tblGrid>
                <a:gridCol w="9404723">
                  <a:extLst>
                    <a:ext uri="{9D8B030D-6E8A-4147-A177-3AD203B41FA5}">
                      <a16:colId xmlns:a16="http://schemas.microsoft.com/office/drawing/2014/main" xmlns="" val="787430638"/>
                    </a:ext>
                  </a:extLst>
                </a:gridCol>
              </a:tblGrid>
              <a:tr h="4818116">
                <a:tc>
                  <a:txBody>
                    <a:bodyPr/>
                    <a:lstStyle/>
                    <a:p>
                      <a:pPr marL="0" indent="0">
                        <a:buFont typeface="Arial" panose="020B0604020202020204" pitchFamily="34" charset="0"/>
                        <a:buNone/>
                      </a:pPr>
                      <a:r>
                        <a:rPr lang="en-US" sz="1200" dirty="0" smtClean="0"/>
                        <a:t>  </a:t>
                      </a:r>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                                                                              </a:t>
                      </a:r>
                      <a:r>
                        <a:rPr lang="en-US" sz="3600" dirty="0" smtClean="0"/>
                        <a:t>THANK</a:t>
                      </a:r>
                      <a:r>
                        <a:rPr lang="en-US" sz="3600" baseline="0" dirty="0" smtClean="0"/>
                        <a:t> You !</a:t>
                      </a:r>
                      <a:endParaRPr lang="en-US" sz="3600" dirty="0" smtClean="0"/>
                    </a:p>
                  </a:txBody>
                  <a:tcPr>
                    <a:noFill/>
                  </a:tcPr>
                </a:tc>
                <a:extLst>
                  <a:ext uri="{0D108BD9-81ED-4DB2-BD59-A6C34878D82A}">
                    <a16:rowId xmlns:a16="http://schemas.microsoft.com/office/drawing/2014/main" xmlns="" val="1831985748"/>
                  </a:ext>
                </a:extLst>
              </a:tr>
            </a:tbl>
          </a:graphicData>
        </a:graphic>
      </p:graphicFrame>
    </p:spTree>
    <p:extLst>
      <p:ext uri="{BB962C8B-B14F-4D97-AF65-F5344CB8AC3E}">
        <p14:creationId xmlns:p14="http://schemas.microsoft.com/office/powerpoint/2010/main" val="4050041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u="sng" dirty="0"/>
              <a:t>Brief info of the </a:t>
            </a:r>
            <a:r>
              <a:rPr lang="en-US" u="sng" dirty="0" smtClean="0"/>
              <a:t>POC</a:t>
            </a:r>
            <a:endParaRPr lang="en-US" u="sng"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260914" y="1264891"/>
            <a:ext cx="8946541" cy="4195481"/>
          </a:xfrm>
        </p:spPr>
        <p:txBody>
          <a:bodyPr>
            <a:normAutofit lnSpcReduction="10000"/>
          </a:bodyPr>
          <a:lstStyle/>
          <a:p>
            <a:pPr lvl="2"/>
            <a:r>
              <a:rPr lang="en-US" dirty="0"/>
              <a:t>Technology used – HDFS and </a:t>
            </a:r>
            <a:r>
              <a:rPr lang="en-US" dirty="0" smtClean="0"/>
              <a:t>SPARK</a:t>
            </a:r>
          </a:p>
          <a:p>
            <a:pPr lvl="2"/>
            <a:r>
              <a:rPr lang="en-US" dirty="0" smtClean="0"/>
              <a:t>In Turbo Charging Product we investigate many CM/RPL issue.</a:t>
            </a:r>
          </a:p>
          <a:p>
            <a:pPr lvl="2"/>
            <a:r>
              <a:rPr lang="en-US" dirty="0" smtClean="0"/>
              <a:t>During investigation in most of the times we check ABPAuditLog files which contains the transaction level logging for each CM/RPL API.</a:t>
            </a:r>
          </a:p>
          <a:p>
            <a:pPr lvl="2"/>
            <a:r>
              <a:rPr lang="en-US" dirty="0" smtClean="0"/>
              <a:t>During investigation we often write scripts ranging from very simple to complex to identify a pattern for the issue.</a:t>
            </a:r>
          </a:p>
          <a:p>
            <a:pPr lvl="2"/>
            <a:r>
              <a:rPr lang="en-US" dirty="0" smtClean="0"/>
              <a:t>Here if we get some framework where these logs can be investigated using queries like sql etc it can give better analysis result –by using sql like framework we can use join ,group by ,order to name a few very basic sql functions.</a:t>
            </a:r>
          </a:p>
          <a:p>
            <a:pPr lvl="2"/>
            <a:r>
              <a:rPr lang="en-US" dirty="0" smtClean="0"/>
              <a:t>Thus the sql level analysis will help developer with faster investigation and lead to quicker RCAs</a:t>
            </a:r>
          </a:p>
          <a:p>
            <a:pPr lvl="2"/>
            <a:r>
              <a:rPr lang="en-US" dirty="0" smtClean="0"/>
              <a:t>Small POC was done to investigate Dummy ABPAuditLogs created in Turbo charging product for checking CM /RPL.</a:t>
            </a:r>
          </a:p>
        </p:txBody>
      </p:sp>
    </p:spTree>
    <p:extLst>
      <p:ext uri="{BB962C8B-B14F-4D97-AF65-F5344CB8AC3E}">
        <p14:creationId xmlns:p14="http://schemas.microsoft.com/office/powerpoint/2010/main" val="99834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a:xfrm>
            <a:off x="265761" y="349480"/>
            <a:ext cx="9404723" cy="1400530"/>
          </a:xfrm>
        </p:spPr>
        <p:txBody>
          <a:bodyPr/>
          <a:lstStyle/>
          <a:p>
            <a:r>
              <a:rPr lang="en-US" u="sng" dirty="0" smtClean="0"/>
              <a:t>ABPAuditLogs Info</a:t>
            </a:r>
            <a:br>
              <a:rPr lang="en-US" u="sng" dirty="0" smtClean="0"/>
            </a:br>
            <a:endParaRPr lang="en-US" u="sng"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533760" y="1124782"/>
            <a:ext cx="8946541" cy="4195481"/>
          </a:xfrm>
        </p:spPr>
        <p:txBody>
          <a:bodyPr>
            <a:normAutofit/>
          </a:bodyPr>
          <a:lstStyle/>
          <a:p>
            <a:pPr marL="457200"/>
            <a:endParaRPr lang="en-US" dirty="0"/>
          </a:p>
          <a:p>
            <a:pPr lvl="2"/>
            <a:r>
              <a:rPr lang="en-US" dirty="0" smtClean="0"/>
              <a:t>Logs contains first five lines as headers</a:t>
            </a:r>
          </a:p>
          <a:p>
            <a:pPr lvl="2"/>
            <a:r>
              <a:rPr lang="en-US" dirty="0" smtClean="0"/>
              <a:t>Logs structure is as below field wise.</a:t>
            </a:r>
          </a:p>
          <a:p>
            <a:pPr marL="1371600" lvl="3" indent="0">
              <a:buNone/>
            </a:pPr>
            <a:r>
              <a:rPr lang="en-US" sz="1200" dirty="0" smtClean="0"/>
              <a:t>thread_id;event-UTC-time </a:t>
            </a:r>
            <a:r>
              <a:rPr lang="en-US" sz="1200" dirty="0"/>
              <a:t>(YYYY-MM-DD HH24:MI::SS.SSS);user-name;api-name;api-return-status (S=success/F=failure);component-name;customisation-level;cpu-time-in-millisec;run-mode(EJB</a:t>
            </a:r>
            <a:r>
              <a:rPr lang="en-US" sz="1200" dirty="0" smtClean="0"/>
              <a:t>, Batch_Mode</a:t>
            </a:r>
            <a:r>
              <a:rPr lang="en-US" sz="1200" dirty="0"/>
              <a:t>);error-code-if-failure;input-parameters(Separated by </a:t>
            </a:r>
            <a:r>
              <a:rPr lang="en-US" sz="1200" dirty="0" smtClean="0"/>
              <a:t>&lt;&lt;&lt;);</a:t>
            </a:r>
          </a:p>
          <a:p>
            <a:pPr marL="1371600" lvl="3" indent="0">
              <a:buNone/>
            </a:pPr>
            <a:r>
              <a:rPr lang="en-US" sz="1200" dirty="0" smtClean="0"/>
              <a:t>Logs contains first five lines as headers</a:t>
            </a:r>
          </a:p>
          <a:p>
            <a:pPr lvl="2"/>
            <a:r>
              <a:rPr lang="en-US" dirty="0" smtClean="0"/>
              <a:t>A small section of logs is shown in the next slide.</a:t>
            </a:r>
            <a:endParaRPr lang="en-US" dirty="0"/>
          </a:p>
          <a:p>
            <a:pPr marL="1371600" lvl="3" indent="0">
              <a:buNone/>
            </a:pPr>
            <a:endParaRPr lang="en-US" sz="1200" dirty="0"/>
          </a:p>
        </p:txBody>
      </p:sp>
    </p:spTree>
    <p:extLst>
      <p:ext uri="{BB962C8B-B14F-4D97-AF65-F5344CB8AC3E}">
        <p14:creationId xmlns:p14="http://schemas.microsoft.com/office/powerpoint/2010/main" val="99816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a:xfrm>
            <a:off x="265761" y="349480"/>
            <a:ext cx="9404723" cy="1400530"/>
          </a:xfrm>
        </p:spPr>
        <p:txBody>
          <a:bodyPr/>
          <a:lstStyle/>
          <a:p>
            <a:r>
              <a:rPr lang="en-US" u="sng" dirty="0" smtClean="0"/>
              <a:t>Sample ABPAuditLogs</a:t>
            </a:r>
            <a:br>
              <a:rPr lang="en-US" u="sng" dirty="0" smtClean="0"/>
            </a:br>
            <a:endParaRPr lang="en-US" u="sng"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normAutofit/>
          </a:bodyPr>
          <a:lstStyle/>
          <a:p>
            <a:pPr marL="457200"/>
            <a:endParaRPr lang="en-US" dirty="0"/>
          </a:p>
          <a:p>
            <a:pPr marL="1257300" lvl="2" indent="-342900">
              <a:buFont typeface="+mj-lt"/>
              <a:buAutoNum type="alphaUcPeriod"/>
            </a:pPr>
            <a:endParaRPr lang="en-US" dirty="0"/>
          </a:p>
        </p:txBody>
      </p:sp>
      <p:pic>
        <p:nvPicPr>
          <p:cNvPr id="4" name="Picture 3"/>
          <p:cNvPicPr/>
          <p:nvPr/>
        </p:nvPicPr>
        <p:blipFill>
          <a:blip r:embed="rId2"/>
          <a:stretch>
            <a:fillRect/>
          </a:stretch>
        </p:blipFill>
        <p:spPr>
          <a:xfrm>
            <a:off x="265761" y="1331259"/>
            <a:ext cx="11258550" cy="5161547"/>
          </a:xfrm>
          <a:prstGeom prst="rect">
            <a:avLst/>
          </a:prstGeom>
        </p:spPr>
      </p:pic>
    </p:spTree>
    <p:extLst>
      <p:ext uri="{BB962C8B-B14F-4D97-AF65-F5344CB8AC3E}">
        <p14:creationId xmlns:p14="http://schemas.microsoft.com/office/powerpoint/2010/main" val="3692449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2626619378"/>
              </p:ext>
            </p:extLst>
          </p:nvPr>
        </p:nvGraphicFramePr>
        <p:xfrm>
          <a:off x="646110" y="1246364"/>
          <a:ext cx="9404723" cy="3491891"/>
        </p:xfrm>
        <a:graphic>
          <a:graphicData uri="http://schemas.openxmlformats.org/drawingml/2006/table">
            <a:tbl>
              <a:tblPr firstRow="1" bandRow="1">
                <a:tableStyleId>{5C22544A-7EE6-4342-B048-85BDC9FD1C3A}</a:tableStyleId>
              </a:tblPr>
              <a:tblGrid>
                <a:gridCol w="9404723">
                  <a:extLst>
                    <a:ext uri="{9D8B030D-6E8A-4147-A177-3AD203B41FA5}">
                      <a16:colId xmlns:a16="http://schemas.microsoft.com/office/drawing/2014/main" xmlns="" val="787430638"/>
                    </a:ext>
                  </a:extLst>
                </a:gridCol>
              </a:tblGrid>
              <a:tr h="3491891">
                <a:tc>
                  <a:txBody>
                    <a:bodyPr/>
                    <a:lstStyle/>
                    <a:p>
                      <a:pPr marL="0" indent="0">
                        <a:buFont typeface="Arial" panose="020B0604020202020204" pitchFamily="34" charset="0"/>
                        <a:buNone/>
                      </a:pPr>
                      <a:r>
                        <a:rPr lang="en-US" u="sng" dirty="0" smtClean="0">
                          <a:solidFill>
                            <a:schemeClr val="accent3">
                              <a:lumMod val="40000"/>
                              <a:lumOff val="60000"/>
                            </a:schemeClr>
                          </a:solidFill>
                        </a:rPr>
                        <a:t>Log </a:t>
                      </a:r>
                      <a:r>
                        <a:rPr lang="en-US" u="sng" baseline="0" dirty="0" smtClean="0">
                          <a:solidFill>
                            <a:schemeClr val="accent3">
                              <a:lumMod val="40000"/>
                              <a:lumOff val="60000"/>
                            </a:schemeClr>
                          </a:solidFill>
                        </a:rPr>
                        <a:t>Data fields</a:t>
                      </a:r>
                    </a:p>
                    <a:p>
                      <a:pPr marL="0" indent="0">
                        <a:buFont typeface="Arial" panose="020B0604020202020204" pitchFamily="34" charset="0"/>
                        <a:buNone/>
                      </a:pPr>
                      <a:endParaRPr lang="en-US" sz="1200" dirty="0" smtClean="0"/>
                    </a:p>
                    <a:p>
                      <a:pPr marL="171450" indent="-171450">
                        <a:buFont typeface="Arial" panose="020B0604020202020204" pitchFamily="34" charset="0"/>
                        <a:buChar char="•"/>
                      </a:pPr>
                      <a:r>
                        <a:rPr lang="en-US" sz="1200" dirty="0" smtClean="0"/>
                        <a:t>thread_id;</a:t>
                      </a:r>
                    </a:p>
                    <a:p>
                      <a:pPr marL="171450" indent="-171450">
                        <a:buFont typeface="Arial" panose="020B0604020202020204" pitchFamily="34" charset="0"/>
                        <a:buChar char="•"/>
                      </a:pPr>
                      <a:r>
                        <a:rPr lang="en-US" sz="1200" dirty="0" smtClean="0"/>
                        <a:t>event-UTC-time (YYYY-MM-DD HH24:MI::SS.SSS);</a:t>
                      </a:r>
                    </a:p>
                    <a:p>
                      <a:pPr marL="171450" indent="-171450">
                        <a:buFont typeface="Arial" panose="020B0604020202020204" pitchFamily="34" charset="0"/>
                        <a:buChar char="•"/>
                      </a:pPr>
                      <a:r>
                        <a:rPr lang="en-US" sz="1200" dirty="0" smtClean="0"/>
                        <a:t>user-name;</a:t>
                      </a:r>
                    </a:p>
                    <a:p>
                      <a:pPr marL="171450" indent="-171450">
                        <a:buFont typeface="Arial" panose="020B0604020202020204" pitchFamily="34" charset="0"/>
                        <a:buChar char="•"/>
                      </a:pPr>
                      <a:r>
                        <a:rPr lang="en-US" sz="1200" dirty="0" smtClean="0"/>
                        <a:t>api-name;</a:t>
                      </a:r>
                    </a:p>
                    <a:p>
                      <a:pPr marL="171450" indent="-171450">
                        <a:buFont typeface="Arial" panose="020B0604020202020204" pitchFamily="34" charset="0"/>
                        <a:buChar char="•"/>
                      </a:pPr>
                      <a:r>
                        <a:rPr lang="en-US" sz="1200" dirty="0" smtClean="0"/>
                        <a:t>api-return-status (S=success/F=failure);</a:t>
                      </a:r>
                    </a:p>
                    <a:p>
                      <a:pPr marL="171450" indent="-171450">
                        <a:buFont typeface="Arial" panose="020B0604020202020204" pitchFamily="34" charset="0"/>
                        <a:buChar char="•"/>
                      </a:pPr>
                      <a:r>
                        <a:rPr lang="en-US" sz="1200" dirty="0" smtClean="0"/>
                        <a:t>component-name;</a:t>
                      </a:r>
                    </a:p>
                    <a:p>
                      <a:pPr marL="171450" indent="-171450">
                        <a:buFont typeface="Arial" panose="020B0604020202020204" pitchFamily="34" charset="0"/>
                        <a:buChar char="•"/>
                      </a:pPr>
                      <a:r>
                        <a:rPr lang="en-US" sz="1200" dirty="0" smtClean="0"/>
                        <a:t>customisation-level;</a:t>
                      </a:r>
                    </a:p>
                    <a:p>
                      <a:pPr marL="171450" indent="-171450">
                        <a:buFont typeface="Arial" panose="020B0604020202020204" pitchFamily="34" charset="0"/>
                        <a:buChar char="•"/>
                      </a:pPr>
                      <a:r>
                        <a:rPr lang="en-US" sz="1200" dirty="0" smtClean="0"/>
                        <a:t>cpu-time-in-</a:t>
                      </a:r>
                      <a:r>
                        <a:rPr lang="en-US" sz="1200" dirty="0" err="1" smtClean="0"/>
                        <a:t>millisec</a:t>
                      </a:r>
                      <a:r>
                        <a:rPr lang="en-US" sz="1200" dirty="0" smtClean="0"/>
                        <a:t>;</a:t>
                      </a:r>
                    </a:p>
                    <a:p>
                      <a:pPr marL="171450" indent="-171450">
                        <a:buFont typeface="Arial" panose="020B0604020202020204" pitchFamily="34" charset="0"/>
                        <a:buChar char="•"/>
                      </a:pPr>
                      <a:r>
                        <a:rPr lang="en-US" sz="1200" dirty="0" smtClean="0"/>
                        <a:t>run-mode(EJB, Batch_Mode);</a:t>
                      </a:r>
                    </a:p>
                    <a:p>
                      <a:pPr marL="171450" indent="-171450">
                        <a:buFont typeface="Arial" panose="020B0604020202020204" pitchFamily="34" charset="0"/>
                        <a:buChar char="•"/>
                      </a:pPr>
                      <a:r>
                        <a:rPr lang="en-US" sz="1200" dirty="0" smtClean="0"/>
                        <a:t>error-code-if-failure;</a:t>
                      </a:r>
                    </a:p>
                    <a:p>
                      <a:pPr marL="171450" indent="-171450">
                        <a:buFont typeface="Arial" panose="020B0604020202020204" pitchFamily="34" charset="0"/>
                        <a:buChar char="•"/>
                      </a:pPr>
                      <a:r>
                        <a:rPr lang="en-US" sz="1200" dirty="0" smtClean="0"/>
                        <a:t>input-parameters(Separated by &lt;&lt;&lt;);</a:t>
                      </a:r>
                    </a:p>
                  </a:txBody>
                  <a:tcPr>
                    <a:noFill/>
                  </a:tcPr>
                </a:tc>
                <a:extLst>
                  <a:ext uri="{0D108BD9-81ED-4DB2-BD59-A6C34878D82A}">
                    <a16:rowId xmlns:a16="http://schemas.microsoft.com/office/drawing/2014/main" xmlns="" val="1831985748"/>
                  </a:ext>
                </a:extLst>
              </a:tr>
            </a:tbl>
          </a:graphicData>
        </a:graphic>
      </p:graphicFrame>
    </p:spTree>
    <p:extLst>
      <p:ext uri="{BB962C8B-B14F-4D97-AF65-F5344CB8AC3E}">
        <p14:creationId xmlns:p14="http://schemas.microsoft.com/office/powerpoint/2010/main" val="231380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smtClean="0"/>
              <a:t>Querying Logs just as SQL</a:t>
            </a:r>
            <a:endParaRPr lang="en-US"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665664543"/>
              </p:ext>
            </p:extLst>
          </p:nvPr>
        </p:nvGraphicFramePr>
        <p:xfrm>
          <a:off x="646110" y="1246364"/>
          <a:ext cx="10968245" cy="4527630"/>
        </p:xfrm>
        <a:graphic>
          <a:graphicData uri="http://schemas.openxmlformats.org/drawingml/2006/table">
            <a:tbl>
              <a:tblPr firstRow="1" bandRow="1">
                <a:tableStyleId>{5C22544A-7EE6-4342-B048-85BDC9FD1C3A}</a:tableStyleId>
              </a:tblPr>
              <a:tblGrid>
                <a:gridCol w="10968245">
                  <a:extLst>
                    <a:ext uri="{9D8B030D-6E8A-4147-A177-3AD203B41FA5}">
                      <a16:colId xmlns:a16="http://schemas.microsoft.com/office/drawing/2014/main" xmlns="" val="787430638"/>
                    </a:ext>
                  </a:extLst>
                </a:gridCol>
              </a:tblGrid>
              <a:tr h="4527630">
                <a:tc>
                  <a:txBody>
                    <a:bodyPr/>
                    <a:lstStyle/>
                    <a:p>
                      <a:pPr marL="171450" indent="-171450">
                        <a:buFont typeface="Arial" panose="020B0604020202020204" pitchFamily="34" charset="0"/>
                        <a:buChar char="•"/>
                      </a:pPr>
                      <a:r>
                        <a:rPr lang="en-US" sz="1200" dirty="0" smtClean="0">
                          <a:solidFill>
                            <a:schemeClr val="accent3">
                              <a:lumMod val="40000"/>
                              <a:lumOff val="60000"/>
                            </a:schemeClr>
                          </a:solidFill>
                        </a:rPr>
                        <a:t>Get</a:t>
                      </a:r>
                      <a:r>
                        <a:rPr lang="en-US" sz="1200" baseline="0" dirty="0" smtClean="0">
                          <a:solidFill>
                            <a:schemeClr val="accent3">
                              <a:lumMod val="40000"/>
                              <a:lumOff val="60000"/>
                            </a:schemeClr>
                          </a:solidFill>
                        </a:rPr>
                        <a:t> details of all transaction which Passed –Below simple spark sql was used to get details</a:t>
                      </a:r>
                      <a:endParaRPr lang="en-US" sz="1200" dirty="0" smtClean="0">
                        <a:solidFill>
                          <a:schemeClr val="accent3">
                            <a:lumMod val="40000"/>
                            <a:lumOff val="60000"/>
                          </a:schemeClr>
                        </a:solidFill>
                      </a:endParaRPr>
                    </a:p>
                  </a:txBody>
                  <a:tcPr>
                    <a:noFill/>
                  </a:tcPr>
                </a:tc>
                <a:extLst>
                  <a:ext uri="{0D108BD9-81ED-4DB2-BD59-A6C34878D82A}">
                    <a16:rowId xmlns:a16="http://schemas.microsoft.com/office/drawing/2014/main" xmlns="" val="1831985748"/>
                  </a:ext>
                </a:extLst>
              </a:tr>
            </a:tbl>
          </a:graphicData>
        </a:graphic>
      </p:graphicFrame>
      <p:pic>
        <p:nvPicPr>
          <p:cNvPr id="5" name="Picture 4"/>
          <p:cNvPicPr/>
          <p:nvPr/>
        </p:nvPicPr>
        <p:blipFill>
          <a:blip r:embed="rId2"/>
          <a:stretch>
            <a:fillRect/>
          </a:stretch>
        </p:blipFill>
        <p:spPr>
          <a:xfrm>
            <a:off x="717093" y="1915579"/>
            <a:ext cx="10631791" cy="1752733"/>
          </a:xfrm>
          <a:prstGeom prst="rect">
            <a:avLst/>
          </a:prstGeom>
        </p:spPr>
      </p:pic>
    </p:spTree>
    <p:extLst>
      <p:ext uri="{BB962C8B-B14F-4D97-AF65-F5344CB8AC3E}">
        <p14:creationId xmlns:p14="http://schemas.microsoft.com/office/powerpoint/2010/main" val="342335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smtClean="0"/>
              <a:t>Querying Logs just as SQL</a:t>
            </a:r>
            <a:endParaRPr lang="en-US"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308169548"/>
              </p:ext>
            </p:extLst>
          </p:nvPr>
        </p:nvGraphicFramePr>
        <p:xfrm>
          <a:off x="646110" y="1246364"/>
          <a:ext cx="10968245" cy="4527630"/>
        </p:xfrm>
        <a:graphic>
          <a:graphicData uri="http://schemas.openxmlformats.org/drawingml/2006/table">
            <a:tbl>
              <a:tblPr firstRow="1" bandRow="1">
                <a:tableStyleId>{5C22544A-7EE6-4342-B048-85BDC9FD1C3A}</a:tableStyleId>
              </a:tblPr>
              <a:tblGrid>
                <a:gridCol w="10968245">
                  <a:extLst>
                    <a:ext uri="{9D8B030D-6E8A-4147-A177-3AD203B41FA5}">
                      <a16:colId xmlns:a16="http://schemas.microsoft.com/office/drawing/2014/main" xmlns="" val="787430638"/>
                    </a:ext>
                  </a:extLst>
                </a:gridCol>
              </a:tblGrid>
              <a:tr h="4527630">
                <a:tc>
                  <a:txBody>
                    <a:bodyPr/>
                    <a:lstStyle/>
                    <a:p>
                      <a:pPr marL="171450" indent="-171450">
                        <a:buFont typeface="Arial" panose="020B0604020202020204" pitchFamily="34" charset="0"/>
                        <a:buChar char="•"/>
                      </a:pPr>
                      <a:r>
                        <a:rPr lang="en-US" sz="1200" dirty="0" smtClean="0">
                          <a:solidFill>
                            <a:schemeClr val="accent3">
                              <a:lumMod val="40000"/>
                              <a:lumOff val="60000"/>
                            </a:schemeClr>
                          </a:solidFill>
                        </a:rPr>
                        <a:t>Get</a:t>
                      </a:r>
                      <a:r>
                        <a:rPr lang="en-US" sz="1200" baseline="0" dirty="0" smtClean="0">
                          <a:solidFill>
                            <a:schemeClr val="accent3">
                              <a:lumMod val="40000"/>
                              <a:lumOff val="60000"/>
                            </a:schemeClr>
                          </a:solidFill>
                        </a:rPr>
                        <a:t> List of all APIs–Below simple spark sql was used to get details</a:t>
                      </a:r>
                      <a:endParaRPr lang="en-US" sz="1200" dirty="0" smtClean="0">
                        <a:solidFill>
                          <a:schemeClr val="accent3">
                            <a:lumMod val="40000"/>
                            <a:lumOff val="60000"/>
                          </a:schemeClr>
                        </a:solidFill>
                      </a:endParaRPr>
                    </a:p>
                  </a:txBody>
                  <a:tcPr>
                    <a:noFill/>
                  </a:tcPr>
                </a:tc>
                <a:extLst>
                  <a:ext uri="{0D108BD9-81ED-4DB2-BD59-A6C34878D82A}">
                    <a16:rowId xmlns:a16="http://schemas.microsoft.com/office/drawing/2014/main" xmlns="" val="1831985748"/>
                  </a:ext>
                </a:extLst>
              </a:tr>
            </a:tbl>
          </a:graphicData>
        </a:graphic>
      </p:graphicFrame>
      <p:pic>
        <p:nvPicPr>
          <p:cNvPr id="6" name="Picture 5"/>
          <p:cNvPicPr/>
          <p:nvPr/>
        </p:nvPicPr>
        <p:blipFill>
          <a:blip r:embed="rId2"/>
          <a:stretch>
            <a:fillRect/>
          </a:stretch>
        </p:blipFill>
        <p:spPr>
          <a:xfrm>
            <a:off x="787898" y="1631848"/>
            <a:ext cx="10273788" cy="4142146"/>
          </a:xfrm>
          <a:prstGeom prst="rect">
            <a:avLst/>
          </a:prstGeom>
        </p:spPr>
      </p:pic>
    </p:spTree>
    <p:extLst>
      <p:ext uri="{BB962C8B-B14F-4D97-AF65-F5344CB8AC3E}">
        <p14:creationId xmlns:p14="http://schemas.microsoft.com/office/powerpoint/2010/main" val="163025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smtClean="0"/>
              <a:t>Logic written in SPARK-</a:t>
            </a:r>
            <a:r>
              <a:rPr lang="en-US" dirty="0" err="1" smtClean="0"/>
              <a:t>BigDataTech</a:t>
            </a:r>
            <a:endParaRPr lang="en-US"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2943977689"/>
              </p:ext>
            </p:extLst>
          </p:nvPr>
        </p:nvGraphicFramePr>
        <p:xfrm>
          <a:off x="646110" y="1246364"/>
          <a:ext cx="9404723" cy="4874217"/>
        </p:xfrm>
        <a:graphic>
          <a:graphicData uri="http://schemas.openxmlformats.org/drawingml/2006/table">
            <a:tbl>
              <a:tblPr firstRow="1" bandRow="1">
                <a:tableStyleId>{5C22544A-7EE6-4342-B048-85BDC9FD1C3A}</a:tableStyleId>
              </a:tblPr>
              <a:tblGrid>
                <a:gridCol w="9404723">
                  <a:extLst>
                    <a:ext uri="{9D8B030D-6E8A-4147-A177-3AD203B41FA5}">
                      <a16:colId xmlns:a16="http://schemas.microsoft.com/office/drawing/2014/main" xmlns="" val="787430638"/>
                    </a:ext>
                  </a:extLst>
                </a:gridCol>
              </a:tblGrid>
              <a:tr h="4874217">
                <a:tc>
                  <a:txBody>
                    <a:bodyPr/>
                    <a:lstStyle/>
                    <a:p>
                      <a:pPr marL="0" indent="0">
                        <a:buFont typeface="Arial" panose="020B0604020202020204" pitchFamily="34" charset="0"/>
                        <a:buNone/>
                      </a:pPr>
                      <a:r>
                        <a:rPr lang="en-US" sz="1200" u="sng" dirty="0" smtClean="0">
                          <a:solidFill>
                            <a:schemeClr val="accent3">
                              <a:lumMod val="40000"/>
                              <a:lumOff val="60000"/>
                            </a:schemeClr>
                          </a:solidFill>
                        </a:rPr>
                        <a:t>Getting Framework</a:t>
                      </a:r>
                      <a:r>
                        <a:rPr lang="en-US" sz="1200" u="sng" baseline="0" dirty="0" smtClean="0">
                          <a:solidFill>
                            <a:schemeClr val="accent3">
                              <a:lumMod val="40000"/>
                              <a:lumOff val="60000"/>
                            </a:schemeClr>
                          </a:solidFill>
                        </a:rPr>
                        <a:t> ready – One time step</a:t>
                      </a:r>
                      <a:endParaRPr lang="en-US" sz="1200" u="sng" dirty="0" smtClean="0">
                        <a:solidFill>
                          <a:schemeClr val="accent3">
                            <a:lumMod val="40000"/>
                            <a:lumOff val="60000"/>
                          </a:schemeClr>
                        </a:solidFill>
                      </a:endParaRPr>
                    </a:p>
                    <a:p>
                      <a:pPr marL="0" indent="0">
                        <a:buFont typeface="Arial" panose="020B0604020202020204" pitchFamily="34" charset="0"/>
                        <a:buNone/>
                      </a:pPr>
                      <a:r>
                        <a:rPr lang="en-US" sz="1200" dirty="0" smtClean="0"/>
                        <a:t>val logs=</a:t>
                      </a:r>
                      <a:r>
                        <a:rPr lang="en-US" sz="1200" dirty="0" err="1" smtClean="0"/>
                        <a:t>sc.textFile</a:t>
                      </a:r>
                      <a:r>
                        <a:rPr lang="en-US" sz="1200" dirty="0" smtClean="0"/>
                        <a:t>("/user/mohitkumarcse1352/ABPAPIAuditLogInputParameters_20160501053305.log")</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val first =logs.first</a:t>
                      </a:r>
                    </a:p>
                    <a:p>
                      <a:pPr marL="0" indent="0">
                        <a:buFont typeface="Arial" panose="020B0604020202020204" pitchFamily="34" charset="0"/>
                        <a:buNone/>
                      </a:pPr>
                      <a:r>
                        <a:rPr lang="en-US" sz="1200" dirty="0" smtClean="0"/>
                        <a:t>val data1 =logs.filter(_ != first)</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val header2 =data1.first</a:t>
                      </a:r>
                    </a:p>
                    <a:p>
                      <a:pPr marL="0" indent="0">
                        <a:buFont typeface="Arial" panose="020B0604020202020204" pitchFamily="34" charset="0"/>
                        <a:buNone/>
                      </a:pPr>
                      <a:r>
                        <a:rPr lang="en-US" sz="1200" dirty="0" smtClean="0"/>
                        <a:t>val data2 =data1.filter(_ != header2)</a:t>
                      </a:r>
                    </a:p>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val header3 =data2.first</a:t>
                      </a:r>
                    </a:p>
                    <a:p>
                      <a:pPr marL="0" indent="0">
                        <a:buFont typeface="Arial" panose="020B0604020202020204" pitchFamily="34" charset="0"/>
                        <a:buNone/>
                      </a:pPr>
                      <a:r>
                        <a:rPr lang="en-US" sz="1200" dirty="0" smtClean="0"/>
                        <a:t>val data3 =data2.filter(_ != header3)</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val header4 =data3.first</a:t>
                      </a:r>
                    </a:p>
                    <a:p>
                      <a:pPr marL="0" indent="0">
                        <a:buFont typeface="Arial" panose="020B0604020202020204" pitchFamily="34" charset="0"/>
                        <a:buNone/>
                      </a:pPr>
                      <a:r>
                        <a:rPr lang="en-US" sz="1200" dirty="0" smtClean="0"/>
                        <a:t>val data4 =data3.filter(_ != header4)</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case class LogCC(thread_id:Integer,event_UTC_time:String,user_name:String,api_name:String, api_return_status:String, component_name:String, customisation_level:String,cpu_time_in_millisec:Double,run_mode:String,error_code_if_failure:String, input_parameters:String)</a:t>
                      </a:r>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dirty="0" smtClean="0"/>
                        <a:t>val logApplyCC1=data4.map(_.split(";")).map(row =&gt;LogCC(row(0).trim.toInt,row(1),row(2),row(3),row(4),row(5),row(6),row(7).trim.toDouble,row(8),row(9),row(10))).toDF()</a:t>
                      </a:r>
                    </a:p>
                    <a:p>
                      <a:pPr marL="0" indent="0">
                        <a:buFont typeface="Arial" panose="020B0604020202020204" pitchFamily="34" charset="0"/>
                        <a:buNone/>
                      </a:pPr>
                      <a:r>
                        <a:rPr lang="en-US" sz="1200" dirty="0" smtClean="0"/>
                        <a:t>logApplyCC1.createOrReplaceTempView("abp_input_logs")</a:t>
                      </a:r>
                    </a:p>
                  </a:txBody>
                  <a:tcPr>
                    <a:noFill/>
                  </a:tcPr>
                </a:tc>
                <a:extLst>
                  <a:ext uri="{0D108BD9-81ED-4DB2-BD59-A6C34878D82A}">
                    <a16:rowId xmlns:a16="http://schemas.microsoft.com/office/drawing/2014/main" xmlns="" val="1831985748"/>
                  </a:ext>
                </a:extLst>
              </a:tr>
            </a:tbl>
          </a:graphicData>
        </a:graphic>
      </p:graphicFrame>
    </p:spTree>
    <p:extLst>
      <p:ext uri="{BB962C8B-B14F-4D97-AF65-F5344CB8AC3E}">
        <p14:creationId xmlns:p14="http://schemas.microsoft.com/office/powerpoint/2010/main" val="85106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E9921-AB46-4963-AE64-92FB685162A5}"/>
              </a:ext>
            </a:extLst>
          </p:cNvPr>
          <p:cNvSpPr>
            <a:spLocks noGrp="1"/>
          </p:cNvSpPr>
          <p:nvPr>
            <p:ph type="title"/>
          </p:nvPr>
        </p:nvSpPr>
        <p:spPr/>
        <p:txBody>
          <a:bodyPr/>
          <a:lstStyle/>
          <a:p>
            <a:r>
              <a:rPr lang="en-US" dirty="0" smtClean="0"/>
              <a:t>Firing SPARK-SQLs to get results</a:t>
            </a:r>
            <a:endParaRPr lang="en-US" dirty="0"/>
          </a:p>
        </p:txBody>
      </p:sp>
      <p:sp>
        <p:nvSpPr>
          <p:cNvPr id="3" name="Content Placeholder 2">
            <a:extLst>
              <a:ext uri="{FF2B5EF4-FFF2-40B4-BE49-F238E27FC236}">
                <a16:creationId xmlns:a16="http://schemas.microsoft.com/office/drawing/2014/main" xmlns="" id="{16091983-BA41-48BE-8EAD-1D621E51C13E}"/>
              </a:ext>
            </a:extLst>
          </p:cNvPr>
          <p:cNvSpPr>
            <a:spLocks noGrp="1"/>
          </p:cNvSpPr>
          <p:nvPr>
            <p:ph idx="1"/>
          </p:nvPr>
        </p:nvSpPr>
        <p:spPr>
          <a:xfrm>
            <a:off x="646111" y="1331259"/>
            <a:ext cx="8946541" cy="4195481"/>
          </a:xfrm>
        </p:spPr>
        <p:txBody>
          <a:bodyPr/>
          <a:lstStyle/>
          <a:p>
            <a:pPr marL="0" indent="0">
              <a:buNone/>
            </a:pPr>
            <a:endParaRPr lang="en-US" dirty="0"/>
          </a:p>
          <a:p>
            <a:pPr lvl="2"/>
            <a:endParaRPr lang="en-US" dirty="0"/>
          </a:p>
        </p:txBody>
      </p:sp>
      <p:graphicFrame>
        <p:nvGraphicFramePr>
          <p:cNvPr id="4" name="Table 3">
            <a:extLst>
              <a:ext uri="{FF2B5EF4-FFF2-40B4-BE49-F238E27FC236}">
                <a16:creationId xmlns:a16="http://schemas.microsoft.com/office/drawing/2014/main" xmlns="" id="{D0E4E793-33E8-4ED2-ABBA-45F82E2985FD}"/>
              </a:ext>
            </a:extLst>
          </p:cNvPr>
          <p:cNvGraphicFramePr>
            <a:graphicFrameLocks noGrp="1"/>
          </p:cNvGraphicFramePr>
          <p:nvPr>
            <p:extLst>
              <p:ext uri="{D42A27DB-BD31-4B8C-83A1-F6EECF244321}">
                <p14:modId xmlns:p14="http://schemas.microsoft.com/office/powerpoint/2010/main" val="668225720"/>
              </p:ext>
            </p:extLst>
          </p:nvPr>
        </p:nvGraphicFramePr>
        <p:xfrm>
          <a:off x="749350" y="1152983"/>
          <a:ext cx="10769141" cy="4535004"/>
        </p:xfrm>
        <a:graphic>
          <a:graphicData uri="http://schemas.openxmlformats.org/drawingml/2006/table">
            <a:tbl>
              <a:tblPr firstRow="1" bandRow="1">
                <a:tableStyleId>{5C22544A-7EE6-4342-B048-85BDC9FD1C3A}</a:tableStyleId>
              </a:tblPr>
              <a:tblGrid>
                <a:gridCol w="10769141">
                  <a:extLst>
                    <a:ext uri="{9D8B030D-6E8A-4147-A177-3AD203B41FA5}">
                      <a16:colId xmlns:a16="http://schemas.microsoft.com/office/drawing/2014/main" xmlns="" val="787430638"/>
                    </a:ext>
                  </a:extLst>
                </a:gridCol>
              </a:tblGrid>
              <a:tr h="4535004">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Get</a:t>
                      </a:r>
                      <a:r>
                        <a:rPr lang="en-US" sz="1200" baseline="0" dirty="0" smtClean="0"/>
                        <a:t> details of all transaction which Passed –Below simple spark sql was used to get details</a:t>
                      </a: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r>
                        <a:rPr lang="en-US" sz="1200" i="1" dirty="0" smtClean="0">
                          <a:solidFill>
                            <a:srgbClr val="FFFF00"/>
                          </a:solidFill>
                        </a:rPr>
                        <a:t>spark.sql("select thread_id,event_UTC_time,user_name,api_name, api_return_status, component_name,                customisation_level,cpu_time_in_millisec,run_mode,error_code_if_failure from abp_input_logs where input_parameters like '%3001%'").show()  </a:t>
                      </a:r>
                    </a:p>
                    <a:p>
                      <a:pPr marL="0" indent="0">
                        <a:buFont typeface="Arial" panose="020B0604020202020204" pitchFamily="34" charset="0"/>
                        <a:buNone/>
                      </a:pPr>
                      <a:endParaRPr lang="en-US" sz="1200" i="1" dirty="0" smtClean="0">
                        <a:solidFill>
                          <a:srgbClr val="FFFF00"/>
                        </a:solidFill>
                      </a:endParaRPr>
                    </a:p>
                    <a:p>
                      <a:pPr marL="0" indent="0">
                        <a:buFont typeface="Arial" panose="020B0604020202020204" pitchFamily="34" charset="0"/>
                        <a:buNone/>
                      </a:pPr>
                      <a:endParaRPr lang="en-US" sz="1200" i="1" dirty="0" smtClean="0">
                        <a:solidFill>
                          <a:srgbClr val="FFFF00"/>
                        </a:solidFill>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Get</a:t>
                      </a:r>
                      <a:r>
                        <a:rPr lang="en-US" sz="1200" baseline="0" dirty="0" smtClean="0"/>
                        <a:t> List of all APIs–Below simple spark sql was used to get details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solidFill>
                            <a:srgbClr val="FFFF00"/>
                          </a:solidFill>
                        </a:rPr>
                        <a:t>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solidFill>
                            <a:srgbClr val="FFFF00"/>
                          </a:solidFill>
                        </a:rPr>
                        <a:t>spark.sql("select distinct api_name from abp_input_logs ").show(false) </a:t>
                      </a:r>
                    </a:p>
                    <a:p>
                      <a:pPr marL="0" indent="0">
                        <a:buFont typeface="Arial" panose="020B0604020202020204" pitchFamily="34" charset="0"/>
                        <a:buNone/>
                      </a:pPr>
                      <a:endParaRPr lang="en-US" sz="1200" i="1" dirty="0" smtClean="0">
                        <a:solidFill>
                          <a:srgbClr val="FFFF00"/>
                        </a:solidFill>
                      </a:endParaRPr>
                    </a:p>
                  </a:txBody>
                  <a:tcPr>
                    <a:noFill/>
                  </a:tcPr>
                </a:tc>
                <a:extLst>
                  <a:ext uri="{0D108BD9-81ED-4DB2-BD59-A6C34878D82A}">
                    <a16:rowId xmlns:a16="http://schemas.microsoft.com/office/drawing/2014/main" xmlns="" val="1831985748"/>
                  </a:ext>
                </a:extLst>
              </a:tr>
            </a:tbl>
          </a:graphicData>
        </a:graphic>
      </p:graphicFrame>
    </p:spTree>
    <p:extLst>
      <p:ext uri="{BB962C8B-B14F-4D97-AF65-F5344CB8AC3E}">
        <p14:creationId xmlns:p14="http://schemas.microsoft.com/office/powerpoint/2010/main" val="2358714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737</TotalTime>
  <Words>467</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Log Analytics -POC  </vt:lpstr>
      <vt:lpstr>Brief info of the POC</vt:lpstr>
      <vt:lpstr>ABPAuditLogs Info </vt:lpstr>
      <vt:lpstr>Sample ABPAuditLogs </vt:lpstr>
      <vt:lpstr>Metadata</vt:lpstr>
      <vt:lpstr>Querying Logs just as SQL</vt:lpstr>
      <vt:lpstr>Querying Logs just as SQL</vt:lpstr>
      <vt:lpstr>Logic written in SPARK-BigDataTech</vt:lpstr>
      <vt:lpstr>Firing SPARK-SQLs to get results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Churn using telco dataset</dc:title>
  <dc:creator>Mohit</dc:creator>
  <cp:lastModifiedBy>Mohit Kumar (Moh)</cp:lastModifiedBy>
  <cp:revision>263</cp:revision>
  <dcterms:created xsi:type="dcterms:W3CDTF">2018-04-22T16:29:14Z</dcterms:created>
  <dcterms:modified xsi:type="dcterms:W3CDTF">2018-08-07T05:27:57Z</dcterms:modified>
</cp:coreProperties>
</file>