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4A9E-2C9C-F517-2650-6528BD6BF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11DB-9873-BB56-016B-2AF735C3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544B-2A69-C742-1F0A-A1F5074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797-C96B-F8D6-D1F3-A87107F2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CFF4-75AF-5BBF-B2F0-9DEED5F2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D82F-89EB-306C-30B7-54D950E2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1BFD8-BCAE-5423-EB1F-0972D7009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AD84-AEB0-C70E-2FB3-FD93E18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9747-E28E-58D3-C98F-66B1E08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1ECF-5303-D30E-85B7-13F566D4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DB039-E75F-DF60-250B-BE78DBE8A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3AAAD-F562-70AF-FF0C-894CC6E9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CA73-EC66-2FC9-F80C-711CE92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746E-3AC7-16A6-7C02-24BBE24C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457B-A128-CBD7-529B-15A7E2F6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D65B-DEEA-878F-AE88-2465A9AE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993-8CDC-C2FB-1A2D-F1C2BEFF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9487-7937-1964-8838-DB4D7FA8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65E0-1894-5583-6DD5-9690F459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89E0-F819-5932-1F2D-AD727A7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F15-4726-200E-E199-8EC099FA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B96C-EBF1-F086-B93E-E0AE2FAE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84B6-7849-B0C4-8FC6-019E891D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5183-A46D-6DCF-85E8-71B32F94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668E-B2AC-1B5F-2225-E365BF07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0630-4A67-5AA0-16D9-275F33C9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2B72-019C-150B-A5E9-13E4AA121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3382-A5D4-6F82-EC6E-356BFB1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519D0-31F4-1D4B-1E1F-1424DABE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DF81-E8B2-BC05-8BA9-2CB59264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ACE71-9B10-2958-DB40-A5F37E86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E93E-45BB-40FD-3A32-FF43992A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DE42-6D7F-0649-7C7C-30A244BA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9B36-CD37-B472-2257-C2EDDBD87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537C0-97A6-F8BB-B687-2BCF8991E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EA0A4-84A4-51B6-B97C-FEDB8A653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D53FE-C092-82C7-5FAF-B00A0564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E59E1-6FED-3A66-3C9E-B6571C63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4E04B-0FC2-A3EC-782E-D398CFBA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F391-1751-1FD5-93ED-0F4A44C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F83C8-B191-DD2B-5B36-8CDA3CF5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D1BCD-A020-5DBB-712A-4CCC2C58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EBCBA-B85B-D90B-AC10-54E98AD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9CDB6-4575-6001-1F6E-1FEB3D1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8251-A8DB-27DD-1AC8-598268C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ED1BD-DF9E-1E72-531D-319D694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3FC0-1591-D6C2-4586-FEE4454D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16BF-B426-5CD1-8F8A-02FA06A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3BEA-0793-AA5A-6E6F-A791311F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7EA4-5BCC-D64B-588E-E2C43550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21D3-2EEA-12C3-6301-CD64F3DC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C1A8-D567-96F4-7F1E-D4C8952C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605F-4037-55DB-44D9-7603B16A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56AD-AD65-91EA-49FE-E54DC3FE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12B94-D99A-63AB-2DC6-59103D4E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1E24-3536-AB01-5D72-1C81DD06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EF35-F5E2-7FB1-F30E-66003A64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8524-6BF4-2626-5522-59457AE9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ADD38-7D6B-A3B8-B0E5-96D02F1E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6124-E58E-1EDD-8040-FE91CCED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E892-3015-7D58-1B8D-BB263EC8B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0F4BE-5590-41C3-B900-874C097753B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75D3-02AA-61B9-0343-2FCD984A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CB7A-5834-6BB6-784E-DE4C3312A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FBF9B-2ACB-4574-AA73-E9FC9B25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talog.data.gov/dataset/nypd-arrest-data-year-to-d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simple-linear-regression-using-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qualtrics.com/experience-management/research/anova/" TargetMode="External"/><Relationship Id="rId5" Type="http://schemas.openxmlformats.org/officeDocument/2006/relationships/hyperlink" Target="https://www.geeksforgeeks.org/hypothesis-testing-in-r-programming/" TargetMode="External"/><Relationship Id="rId4" Type="http://schemas.openxmlformats.org/officeDocument/2006/relationships/hyperlink" Target="https://www.kaggle.com/datasets/hunter0007/ecommerce-dataset-for-predictive-market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DA5139-F65A-D49C-BC66-DB11A43F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51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8D29-BC5B-7A2D-30F6-6AF73EA1598F}"/>
              </a:ext>
            </a:extLst>
          </p:cNvPr>
          <p:cNvSpPr txBox="1"/>
          <p:nvPr/>
        </p:nvSpPr>
        <p:spPr>
          <a:xfrm>
            <a:off x="0" y="3240156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Final Project Presentation</a:t>
            </a:r>
            <a:endParaRPr lang="en-US" sz="2400" b="0" dirty="0">
              <a:effectLst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Group No.: 4</a:t>
            </a:r>
            <a:endParaRPr lang="en-US" b="0" dirty="0">
              <a:effectLst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Sharvil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Wadekar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Mohit Kamble, Soham Mane &amp;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Jiangyu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Qin (David)</a:t>
            </a:r>
            <a:endParaRPr lang="en-US" b="0" dirty="0">
              <a:effectLst/>
            </a:endParaRPr>
          </a:p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College of Professional Studies,  Northeastern University</a:t>
            </a:r>
            <a:endParaRPr lang="en-US" b="0" dirty="0">
              <a:effectLst/>
            </a:endParaRPr>
          </a:p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ALY (6070): </a:t>
            </a:r>
            <a:r>
              <a:rPr lang="en-US" i="0" dirty="0">
                <a:effectLst/>
                <a:latin typeface="Georgia" panose="02040502050405020303" pitchFamily="18" charset="0"/>
              </a:rPr>
              <a:t>Communicate/Visual Data Analysis</a:t>
            </a:r>
          </a:p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Prof.: Jack Bergersen</a:t>
            </a:r>
            <a:endParaRPr lang="en-US" b="0" dirty="0">
              <a:effectLst/>
            </a:endParaRPr>
          </a:p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February 13, 2024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A9E4E-3DED-E0F4-7F5B-72D5AA6C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5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DA5139-F65A-D49C-BC66-DB11A43F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8D29-BC5B-7A2D-30F6-6AF73EA1598F}"/>
              </a:ext>
            </a:extLst>
          </p:cNvPr>
          <p:cNvSpPr txBox="1"/>
          <p:nvPr/>
        </p:nvSpPr>
        <p:spPr>
          <a:xfrm>
            <a:off x="0" y="97403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Overview </a:t>
            </a:r>
            <a:endParaRPr lang="en-US" sz="2800" b="0" dirty="0">
              <a:solidFill>
                <a:srgbClr val="FF0000"/>
              </a:solidFill>
              <a:effectLst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marL="285750" indent="-285750" algn="just">
              <a:buBlip>
                <a:blip r:embed="rId3"/>
              </a:buBlip>
            </a:pPr>
            <a:r>
              <a:rPr lang="en-US" dirty="0">
                <a:latin typeface="Georgia" panose="02040502050405020303" pitchFamily="18" charset="0"/>
              </a:rPr>
              <a:t>In studying NYPD arrest data using Tableau, we discovered trends in gender, offense frequencies, spatial variations, and changing age demographics.</a:t>
            </a:r>
          </a:p>
          <a:p>
            <a:pPr marL="285750" indent="-285750" algn="just">
              <a:buBlip>
                <a:blip r:embed="rId3"/>
              </a:buBlip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just">
              <a:buBlip>
                <a:blip r:embed="rId3"/>
              </a:buBlip>
            </a:pPr>
            <a:r>
              <a:rPr lang="en-US" dirty="0">
                <a:latin typeface="Georgia" panose="02040502050405020303" pitchFamily="18" charset="0"/>
              </a:rPr>
              <a:t>These insights inform policing strategies and deepen our understanding of society.</a:t>
            </a:r>
          </a:p>
          <a:p>
            <a:pPr marL="285750" indent="-285750">
              <a:buBlip>
                <a:blip r:embed="rId3"/>
              </a:buBlip>
            </a:pP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A0087-5EE1-B58F-1876-0CFD39C0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9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DA5139-F65A-D49C-BC66-DB11A43F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8D29-BC5B-7A2D-30F6-6AF73EA1598F}"/>
              </a:ext>
            </a:extLst>
          </p:cNvPr>
          <p:cNvSpPr txBox="1"/>
          <p:nvPr/>
        </p:nvSpPr>
        <p:spPr>
          <a:xfrm>
            <a:off x="0" y="974035"/>
            <a:ext cx="1219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Research Questions</a:t>
            </a: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b="1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Q1)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How do arrest rates differ across New York City boroughs, considering the gender of the individuals involved?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E1F54-F05E-1E07-D8D5-B511C49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C30F9-68CE-A3B4-5FBE-16F2046FC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9" y="2350168"/>
            <a:ext cx="10547684" cy="43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1D907-645C-ABC3-99E2-4B8FC247A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408BC7-F0B6-E0AF-53C2-8AFE0CB5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63A33-786E-9B7F-982E-B018DCE39AAA}"/>
              </a:ext>
            </a:extLst>
          </p:cNvPr>
          <p:cNvSpPr txBox="1"/>
          <p:nvPr/>
        </p:nvSpPr>
        <p:spPr>
          <a:xfrm>
            <a:off x="0" y="974035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Research Questions</a:t>
            </a: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b="1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Q2)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What are the primary categories of offenses in the NYPD arrest dataset, and how do their frequencies compare?</a:t>
            </a:r>
            <a:endParaRPr lang="en-US" sz="1800" b="1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2CD11-7F10-8CC6-60ED-761A5D4F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CDEA1-48F7-BB85-EDE6-042EC239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27" y="2302042"/>
            <a:ext cx="10475494" cy="44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F73A-F98C-C612-CE86-1021052CA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0D964A-D9C3-3903-8611-00432693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60009-814C-61A1-BC0B-ED02CD3180E5}"/>
              </a:ext>
            </a:extLst>
          </p:cNvPr>
          <p:cNvSpPr txBox="1"/>
          <p:nvPr/>
        </p:nvSpPr>
        <p:spPr>
          <a:xfrm>
            <a:off x="0" y="97403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Research Questions</a:t>
            </a: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b="1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Q3)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How do arrest counts vary spatially across the boroughs of New York City?</a:t>
            </a:r>
            <a:endParaRPr lang="en-US" sz="1800" b="1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BB48E-B483-7F36-FB64-059EB5C8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5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211D-290B-5B66-502B-E8701376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7" y="2051253"/>
            <a:ext cx="10451431" cy="47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3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BF65-4D9B-3D36-38F9-5820D2D5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1B6EB2-EE04-3969-FCDF-AAEE8DEF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CAA32-B989-1419-380F-81319E3E0D27}"/>
              </a:ext>
            </a:extLst>
          </p:cNvPr>
          <p:cNvSpPr txBox="1"/>
          <p:nvPr/>
        </p:nvSpPr>
        <p:spPr>
          <a:xfrm>
            <a:off x="0" y="974035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Research Questions</a:t>
            </a: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algn="just"/>
            <a:endParaRPr lang="en-US" sz="1800" b="0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b="1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Q4)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How does the distribution of arrests vary by age group over time, as depicted by the area chart visualization?</a:t>
            </a:r>
            <a:endParaRPr lang="en-US" sz="1800" b="1" i="0" u="none" strike="noStrike" dirty="0">
              <a:solidFill>
                <a:srgbClr val="25252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F3423-847E-E7CE-8471-D3712B0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fld>
            <a:endParaRPr lang="en-US" sz="1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DF730-A187-614C-D7C0-EF81982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4" y="2328252"/>
            <a:ext cx="10700083" cy="44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DA5139-F65A-D49C-BC66-DB11A43F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8D29-BC5B-7A2D-30F6-6AF73EA1598F}"/>
              </a:ext>
            </a:extLst>
          </p:cNvPr>
          <p:cNvSpPr txBox="1"/>
          <p:nvPr/>
        </p:nvSpPr>
        <p:spPr>
          <a:xfrm>
            <a:off x="0" y="974035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Conclusion</a:t>
            </a:r>
            <a:endParaRPr lang="en-US" sz="2800" b="0" dirty="0">
              <a:solidFill>
                <a:srgbClr val="FF0000"/>
              </a:solidFill>
              <a:effectLst/>
            </a:endParaRPr>
          </a:p>
          <a:p>
            <a:br>
              <a:rPr lang="en-US" sz="2800" dirty="0">
                <a:solidFill>
                  <a:srgbClr val="FF0000"/>
                </a:solidFill>
              </a:rPr>
            </a:br>
            <a:endParaRPr lang="en-US" sz="2000" b="0" i="0" u="none" strike="noStrike" dirty="0"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0CB6F-0C09-F5D1-C73E-D4FF7A630C64}"/>
              </a:ext>
            </a:extLst>
          </p:cNvPr>
          <p:cNvSpPr txBox="1"/>
          <p:nvPr/>
        </p:nvSpPr>
        <p:spPr>
          <a:xfrm>
            <a:off x="0" y="698720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Bef>
                <a:spcPts val="120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1800" b="1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Insights: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I used linear regression to examine if the day of the week influences the order count.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The model indicates a potential decrease in order count as the day of the week increases.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While the p-value for </a:t>
            </a:r>
            <a:r>
              <a:rPr lang="en-US" sz="1800" b="0" i="0" u="none" strike="noStrike" dirty="0" err="1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order_dow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 is slightly above 0.05, suggesting caution, the intercept is statistically significant.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5289-C80B-E21D-77DB-EA8CFFB62E27}"/>
              </a:ext>
            </a:extLst>
          </p:cNvPr>
          <p:cNvSpPr txBox="1"/>
          <p:nvPr/>
        </p:nvSpPr>
        <p:spPr>
          <a:xfrm>
            <a:off x="0" y="171947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In wrapping up our exploration of NYPD arrest data using Tableau, we've unearthed significant insights into gender-specific trends, offense frequencies, spatial variations, and evolving age demographics.</a:t>
            </a:r>
          </a:p>
          <a:p>
            <a:pPr marL="285750" indent="-285750" algn="just">
              <a:buBlip>
                <a:blip r:embed="rId3"/>
              </a:buBlip>
            </a:pP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These findings aren't just numbers, they represent real stories in the New York city.</a:t>
            </a:r>
          </a:p>
          <a:p>
            <a:pPr marL="285750" indent="-285750" algn="just">
              <a:buBlip>
                <a:blip r:embed="rId3"/>
              </a:buBlip>
            </a:pP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The power of visualizations has not only revealed patterns but has armed us with knowledge crucial for shaping effective policing strategies and fostering a deeper understanding of the society.</a:t>
            </a:r>
          </a:p>
          <a:p>
            <a:pPr marL="285750" indent="-285750" algn="just">
              <a:buBlip>
                <a:blip r:embed="rId3"/>
              </a:buBlip>
            </a:pPr>
            <a:endParaRPr lang="en-US" dirty="0">
              <a:solidFill>
                <a:srgbClr val="252525"/>
              </a:solidFill>
              <a:latin typeface="Georgia" panose="02040502050405020303" pitchFamily="18" charset="0"/>
            </a:endParaRP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This journey exemplifies how data visualization transforms complex information into actionable intelligence, guiding us towards more informed discussions and decisions in law enforcement and community engagement.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F8FBA-EFE0-F7CA-2BED-EDE8877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7</a:t>
            </a:fld>
            <a:endParaRPr lang="en-US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F8ECB-7756-2DB3-6158-BA9CDA927AA1}"/>
              </a:ext>
            </a:extLst>
          </p:cNvPr>
          <p:cNvSpPr txBox="1"/>
          <p:nvPr/>
        </p:nvSpPr>
        <p:spPr>
          <a:xfrm>
            <a:off x="0" y="486799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Citations</a:t>
            </a:r>
            <a:endParaRPr lang="en-US" sz="2800" b="0" i="0" u="none" strike="noStrike" dirty="0"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FAF35-02CF-8035-8371-706E3A1C7E9C}"/>
              </a:ext>
            </a:extLst>
          </p:cNvPr>
          <p:cNvSpPr txBox="1"/>
          <p:nvPr/>
        </p:nvSpPr>
        <p:spPr>
          <a:xfrm>
            <a:off x="0" y="552352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Bef>
                <a:spcPts val="1200"/>
              </a:spcBef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Dataset: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DA5139-F65A-D49C-BC66-DB11A43F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1910" cy="974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045289-C80B-E21D-77DB-EA8CFFB62E27}"/>
              </a:ext>
            </a:extLst>
          </p:cNvPr>
          <p:cNvSpPr txBox="1"/>
          <p:nvPr/>
        </p:nvSpPr>
        <p:spPr>
          <a:xfrm>
            <a:off x="-69574" y="7008095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To summarize, In analyzing the dataset on E-commerce consumer behavior, I explored two questions to understand the relationships between variables.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Firstly, I investigated if the count of orders depended on the hour of the day.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The linear regression and hypothesis testing showed a moderate relationship, with a p-value close to the significance level.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Secondly, I examined the impact of the day of the week on the order count.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The results, while not reaching conventional significance, suggested a potential trend. In conclusion, the data suggests some associations between the timing of orders and order counts, though further investigation may be needed for conclusive insights.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0C6FE-F0B0-1F7B-8DDB-C2D9F00B7A3D}"/>
              </a:ext>
            </a:extLst>
          </p:cNvPr>
          <p:cNvSpPr txBox="1"/>
          <p:nvPr/>
        </p:nvSpPr>
        <p:spPr>
          <a:xfrm>
            <a:off x="-69574" y="710042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Dataset: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4"/>
              </a:rPr>
              <a:t>source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Hypothesis Testing in R: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5"/>
              </a:rPr>
              <a:t>source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buBlip>
                <a:blip r:embed="rId3"/>
              </a:buBlip>
            </a:pPr>
            <a:r>
              <a:rPr lang="en-US" sz="1800" b="0" i="0" u="none" strike="noStrike" dirty="0" err="1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Anova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 Test: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6"/>
              </a:rPr>
              <a:t>source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buBlip>
                <a:blip r:embed="rId3"/>
              </a:buBlip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Linear Regression: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7"/>
              </a:rPr>
              <a:t>source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EFDD1-178D-9D2A-83E3-0F466588A7C1}"/>
              </a:ext>
            </a:extLst>
          </p:cNvPr>
          <p:cNvSpPr txBox="1"/>
          <p:nvPr/>
        </p:nvSpPr>
        <p:spPr>
          <a:xfrm>
            <a:off x="0" y="797244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9600" b="1" dirty="0">
                <a:solidFill>
                  <a:srgbClr val="FF0000"/>
                </a:solidFill>
                <a:latin typeface="Georgia" panose="02040502050405020303" pitchFamily="18" charset="0"/>
              </a:rPr>
              <a:t>Thank You!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B9A743-A7E9-2732-8AAA-58F3900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2CCF-E996-4B7C-8544-34C2B72424EF}" type="slidenum">
              <a:rPr lang="en-US" sz="1400" b="1" smtClean="0">
                <a:solidFill>
                  <a:srgbClr val="FF0000"/>
                </a:solidFill>
                <a:latin typeface="Georgia" panose="02040502050405020303" pitchFamily="18" charset="0"/>
              </a:rPr>
              <a:t>8</a:t>
            </a:fld>
            <a:endParaRPr lang="en-US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Ravindra Kamble</dc:creator>
  <cp:lastModifiedBy>Mohit Ravindra Kamble</cp:lastModifiedBy>
  <cp:revision>7</cp:revision>
  <dcterms:created xsi:type="dcterms:W3CDTF">2024-02-13T22:39:27Z</dcterms:created>
  <dcterms:modified xsi:type="dcterms:W3CDTF">2024-02-13T23:45:26Z</dcterms:modified>
</cp:coreProperties>
</file>