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F9B8-1791-5820-08EC-FF1C68A783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2BF544-5557-5157-17AF-59BD192DF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CE77A-3AC7-CFED-B61C-ADD4B98512FF}"/>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5" name="Footer Placeholder 4">
            <a:extLst>
              <a:ext uri="{FF2B5EF4-FFF2-40B4-BE49-F238E27FC236}">
                <a16:creationId xmlns:a16="http://schemas.microsoft.com/office/drawing/2014/main" id="{9A0837F5-8FF2-46C2-1C04-CCBD20CE9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E5A3E-CF2E-3072-DDF1-689684AAFA1D}"/>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417863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F8E6-2D1E-0C41-8571-2FD2305D6A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8302C-D478-F5E2-DEC0-526F0AFCDF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10DEE-6CDC-7D3D-6D20-24D2B3B7CCC5}"/>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5" name="Footer Placeholder 4">
            <a:extLst>
              <a:ext uri="{FF2B5EF4-FFF2-40B4-BE49-F238E27FC236}">
                <a16:creationId xmlns:a16="http://schemas.microsoft.com/office/drawing/2014/main" id="{FB09FC6D-39B8-68C0-5721-92F2B3555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6848C-363F-9E5A-A039-CB0197292BBF}"/>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253138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D3EA9-6333-6A2F-0959-47F599151C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94D75-BBF7-3F02-3BC5-2E665CE49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06DE3-AC7F-66C0-8697-7A02D83340D3}"/>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5" name="Footer Placeholder 4">
            <a:extLst>
              <a:ext uri="{FF2B5EF4-FFF2-40B4-BE49-F238E27FC236}">
                <a16:creationId xmlns:a16="http://schemas.microsoft.com/office/drawing/2014/main" id="{F278AACD-69F4-EDBE-D864-CDE48D3D5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9BDE8-CE95-91AE-8B58-5CE9E99AF0E8}"/>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160918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7EEB-DD48-CD2C-231F-AB2B3B246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DC6E6-F3FC-57E7-3281-6375A3E30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D5E78-5D32-0C87-1154-F5875A9B4B0E}"/>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5" name="Footer Placeholder 4">
            <a:extLst>
              <a:ext uri="{FF2B5EF4-FFF2-40B4-BE49-F238E27FC236}">
                <a16:creationId xmlns:a16="http://schemas.microsoft.com/office/drawing/2014/main" id="{1C643300-3825-8638-8DAB-A6FDABC49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38220-BC42-5107-8F99-9F8B19A7426E}"/>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82622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6C81-8F05-AE0E-FE4C-57ADB3805A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1EB594-91A8-18D0-F5B0-69754E109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5A768-B049-DFFC-CD3B-B9A6442DFE70}"/>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5" name="Footer Placeholder 4">
            <a:extLst>
              <a:ext uri="{FF2B5EF4-FFF2-40B4-BE49-F238E27FC236}">
                <a16:creationId xmlns:a16="http://schemas.microsoft.com/office/drawing/2014/main" id="{620B8735-0C56-0D27-AC91-29C44D6A2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432A1-3C43-81D0-EA3C-93D5B41443E6}"/>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256819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237-416E-C261-2684-21AA176FA4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FE359-765C-2D34-0EDC-0F4133B7D9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0E9FC3-71A9-8570-9C72-A646B40039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8503C1-0A71-5457-7CD6-871C4A3C059A}"/>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6" name="Footer Placeholder 5">
            <a:extLst>
              <a:ext uri="{FF2B5EF4-FFF2-40B4-BE49-F238E27FC236}">
                <a16:creationId xmlns:a16="http://schemas.microsoft.com/office/drawing/2014/main" id="{050C3D37-5D3B-509F-8D4F-8A7A05152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0E4C8-00AE-83A6-4E9B-7D930DDBAAD4}"/>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295372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AC9C-7477-3856-314F-809377297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2C3B93-2105-695D-F094-BA04A610A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6E80B-76CA-25F3-5209-37F78113CB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29E231-4F21-F2D7-3C51-A7D0BE74D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3EC375-79CB-1A49-71B3-780FB3950B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417E77-5DC2-E064-CD33-4BBE00559D94}"/>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8" name="Footer Placeholder 7">
            <a:extLst>
              <a:ext uri="{FF2B5EF4-FFF2-40B4-BE49-F238E27FC236}">
                <a16:creationId xmlns:a16="http://schemas.microsoft.com/office/drawing/2014/main" id="{A536B195-EE4C-D5FB-4090-6C30313C78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6C3FE8-0405-DC41-28D8-C2D8B2462024}"/>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308432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3435-0DC9-27BE-D935-6A4F637140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70B12F-163F-1B60-0A26-62E813B78FF6}"/>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4" name="Footer Placeholder 3">
            <a:extLst>
              <a:ext uri="{FF2B5EF4-FFF2-40B4-BE49-F238E27FC236}">
                <a16:creationId xmlns:a16="http://schemas.microsoft.com/office/drawing/2014/main" id="{6479BDEF-85DA-386F-7B3B-7CAFD6D07B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B170D4-4658-D71E-DB57-DD52E8BB6983}"/>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158240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8D9BD-1340-AABC-FCDE-39D40FF42248}"/>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3" name="Footer Placeholder 2">
            <a:extLst>
              <a:ext uri="{FF2B5EF4-FFF2-40B4-BE49-F238E27FC236}">
                <a16:creationId xmlns:a16="http://schemas.microsoft.com/office/drawing/2014/main" id="{C4875AA4-7E52-1444-F232-FFCE93F5A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D4C38-E312-4E7C-8698-A5ED84A74278}"/>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48980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8463-5354-1FC8-BF4F-DDFC78641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9E7B6E-263C-3C22-CE20-CF64C2749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B87FD-EE00-549C-435C-0483F76FD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7B0FA-5D19-51ED-EB78-ECA2282D843B}"/>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6" name="Footer Placeholder 5">
            <a:extLst>
              <a:ext uri="{FF2B5EF4-FFF2-40B4-BE49-F238E27FC236}">
                <a16:creationId xmlns:a16="http://schemas.microsoft.com/office/drawing/2014/main" id="{0DCAE73B-5EAC-E071-AA03-BE2987529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8E4A4-D67E-96FA-B2B1-DAE88E45746E}"/>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96482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9B3E-568A-2247-A7B7-D0D5ABB93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A2A4B9-10F2-CE87-5F1B-CD9608F84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DFD80-182C-10A2-7AE7-5D1BA5008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30452-1C4F-FB60-1CA4-6F2FF5F9FADC}"/>
              </a:ext>
            </a:extLst>
          </p:cNvPr>
          <p:cNvSpPr>
            <a:spLocks noGrp="1"/>
          </p:cNvSpPr>
          <p:nvPr>
            <p:ph type="dt" sz="half" idx="10"/>
          </p:nvPr>
        </p:nvSpPr>
        <p:spPr/>
        <p:txBody>
          <a:bodyPr/>
          <a:lstStyle/>
          <a:p>
            <a:fld id="{89D5703E-64EC-4708-9ABB-6333935BE6F2}" type="datetimeFigureOut">
              <a:rPr lang="en-US" smtClean="0"/>
              <a:t>2/1/2024</a:t>
            </a:fld>
            <a:endParaRPr lang="en-US"/>
          </a:p>
        </p:txBody>
      </p:sp>
      <p:sp>
        <p:nvSpPr>
          <p:cNvPr id="6" name="Footer Placeholder 5">
            <a:extLst>
              <a:ext uri="{FF2B5EF4-FFF2-40B4-BE49-F238E27FC236}">
                <a16:creationId xmlns:a16="http://schemas.microsoft.com/office/drawing/2014/main" id="{1FDDB13A-BB79-B477-272C-8C1100201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5A0B9-ACF7-2E4E-C6D0-C4AED6A18C6C}"/>
              </a:ext>
            </a:extLst>
          </p:cNvPr>
          <p:cNvSpPr>
            <a:spLocks noGrp="1"/>
          </p:cNvSpPr>
          <p:nvPr>
            <p:ph type="sldNum" sz="quarter" idx="12"/>
          </p:nvPr>
        </p:nvSpPr>
        <p:spPr/>
        <p:txBody>
          <a:bodyPr/>
          <a:lstStyle/>
          <a:p>
            <a:fld id="{B7970B88-BF4C-460A-BFEC-32B8C104E7A5}" type="slidenum">
              <a:rPr lang="en-US" smtClean="0"/>
              <a:t>‹#›</a:t>
            </a:fld>
            <a:endParaRPr lang="en-US"/>
          </a:p>
        </p:txBody>
      </p:sp>
    </p:spTree>
    <p:extLst>
      <p:ext uri="{BB962C8B-B14F-4D97-AF65-F5344CB8AC3E}">
        <p14:creationId xmlns:p14="http://schemas.microsoft.com/office/powerpoint/2010/main" val="2306738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AEFA6F-A331-B07A-32DE-BF9A9147D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F3F5B-7CC4-12C9-79EE-F1EC5F3B9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6E22F-7DD5-F61C-5D6B-AE7F0E6E1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5703E-64EC-4708-9ABB-6333935BE6F2}" type="datetimeFigureOut">
              <a:rPr lang="en-US" smtClean="0"/>
              <a:t>2/1/2024</a:t>
            </a:fld>
            <a:endParaRPr lang="en-US"/>
          </a:p>
        </p:txBody>
      </p:sp>
      <p:sp>
        <p:nvSpPr>
          <p:cNvPr id="5" name="Footer Placeholder 4">
            <a:extLst>
              <a:ext uri="{FF2B5EF4-FFF2-40B4-BE49-F238E27FC236}">
                <a16:creationId xmlns:a16="http://schemas.microsoft.com/office/drawing/2014/main" id="{C9B6848A-95F2-BE3D-87D4-2DB4C9CEE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926B8-8358-ECDB-3B7E-40ACAB90E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70B88-BF4C-460A-BFEC-32B8C104E7A5}" type="slidenum">
              <a:rPr lang="en-US" smtClean="0"/>
              <a:t>‹#›</a:t>
            </a:fld>
            <a:endParaRPr lang="en-US"/>
          </a:p>
        </p:txBody>
      </p:sp>
    </p:spTree>
    <p:extLst>
      <p:ext uri="{BB962C8B-B14F-4D97-AF65-F5344CB8AC3E}">
        <p14:creationId xmlns:p14="http://schemas.microsoft.com/office/powerpoint/2010/main" val="298693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ableau.com/blog/5-built-stats-functions-you-didnt-know-tableau-had-71047" TargetMode="External"/><Relationship Id="rId2" Type="http://schemas.openxmlformats.org/officeDocument/2006/relationships/hyperlink" Target="https://catalog.data.gov/dataset/nypd-arrest-data-year-to-da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10434-628E-6BDF-0CF6-85910BD0A0F5}"/>
              </a:ext>
            </a:extLst>
          </p:cNvPr>
          <p:cNvSpPr>
            <a:spLocks noGrp="1"/>
          </p:cNvSpPr>
          <p:nvPr>
            <p:ph type="ctrTitle"/>
          </p:nvPr>
        </p:nvSpPr>
        <p:spPr>
          <a:xfrm>
            <a:off x="1155546" y="973731"/>
            <a:ext cx="4284417" cy="1665386"/>
          </a:xfrm>
        </p:spPr>
        <p:txBody>
          <a:bodyPr anchor="t">
            <a:normAutofit/>
          </a:bodyPr>
          <a:lstStyle/>
          <a:p>
            <a:pPr algn="l"/>
            <a:r>
              <a:rPr lang="en-US" sz="2800" i="0" dirty="0">
                <a:solidFill>
                  <a:schemeClr val="bg1"/>
                </a:solidFill>
                <a:effectLst/>
                <a:latin typeface="Georgia Pro Light" panose="020F0502020204030204" pitchFamily="18" charset="0"/>
              </a:rPr>
              <a:t>ALY6017: COMMUNICATION / VISUAL DATA ANALYSIS</a:t>
            </a:r>
            <a:endParaRPr lang="en-US" sz="2800" dirty="0">
              <a:solidFill>
                <a:schemeClr val="bg1"/>
              </a:solidFill>
              <a:latin typeface="Georgia Pro Light" panose="020F0502020204030204" pitchFamily="18" charset="0"/>
            </a:endParaRPr>
          </a:p>
        </p:txBody>
      </p:sp>
      <p:sp>
        <p:nvSpPr>
          <p:cNvPr id="28" name="Rectangle 2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C5A7452-BF1D-B66D-451F-BDE637E4AA88}"/>
              </a:ext>
            </a:extLst>
          </p:cNvPr>
          <p:cNvSpPr>
            <a:spLocks noGrp="1"/>
          </p:cNvSpPr>
          <p:nvPr>
            <p:ph type="subTitle" idx="1"/>
          </p:nvPr>
        </p:nvSpPr>
        <p:spPr>
          <a:xfrm>
            <a:off x="6723653" y="2480242"/>
            <a:ext cx="3960246" cy="4218883"/>
          </a:xfrm>
        </p:spPr>
        <p:txBody>
          <a:bodyPr anchor="t">
            <a:noAutofit/>
          </a:bodyPr>
          <a:lstStyle/>
          <a:p>
            <a:pPr algn="l">
              <a:spcBef>
                <a:spcPts val="0"/>
              </a:spcBef>
              <a:spcAft>
                <a:spcPts val="600"/>
              </a:spcAft>
            </a:pPr>
            <a:r>
              <a:rPr lang="en-US" sz="1800" b="0" i="0" u="none" strike="noStrike" dirty="0">
                <a:effectLst/>
                <a:latin typeface="Georgia" panose="02040502050405020303" pitchFamily="18" charset="0"/>
                <a:cs typeface="Times New Roman" panose="02020603050405020304" pitchFamily="18" charset="0"/>
              </a:rPr>
              <a:t>College of Professional Studies, Northeastern University</a:t>
            </a:r>
            <a:endParaRPr lang="en-US" sz="1800" dirty="0">
              <a:latin typeface="Georgia" panose="02040502050405020303" pitchFamily="18" charset="0"/>
              <a:cs typeface="Times New Roman" panose="02020603050405020304" pitchFamily="18" charset="0"/>
            </a:endParaRPr>
          </a:p>
          <a:p>
            <a:pPr algn="l">
              <a:spcBef>
                <a:spcPts val="0"/>
              </a:spcBef>
              <a:spcAft>
                <a:spcPts val="600"/>
              </a:spcAft>
            </a:pPr>
            <a:br>
              <a:rPr lang="en-US" sz="1800" b="0" dirty="0">
                <a:effectLst/>
                <a:latin typeface="Georgia" panose="02040502050405020303" pitchFamily="18" charset="0"/>
                <a:cs typeface="Times New Roman" panose="02020603050405020304" pitchFamily="18" charset="0"/>
              </a:rPr>
            </a:br>
            <a:r>
              <a:rPr lang="en-US" sz="1800" b="0" i="0" u="none" strike="noStrike" dirty="0">
                <a:effectLst/>
                <a:latin typeface="Georgia" panose="02040502050405020303" pitchFamily="18" charset="0"/>
                <a:cs typeface="Times New Roman" panose="02020603050405020304" pitchFamily="18" charset="0"/>
              </a:rPr>
              <a:t>Prof. J</a:t>
            </a:r>
            <a:r>
              <a:rPr lang="en-US" sz="1800" b="0" i="0" dirty="0">
                <a:effectLst/>
                <a:latin typeface="Georgia" panose="02040502050405020303" pitchFamily="18" charset="0"/>
              </a:rPr>
              <a:t>ack </a:t>
            </a:r>
            <a:r>
              <a:rPr lang="en-US" sz="1800" b="0" i="0" dirty="0" err="1">
                <a:effectLst/>
                <a:latin typeface="Georgia" panose="02040502050405020303" pitchFamily="18" charset="0"/>
              </a:rPr>
              <a:t>Bergerson</a:t>
            </a:r>
            <a:endParaRPr lang="en-US" sz="1800" b="0" i="0" dirty="0">
              <a:effectLst/>
              <a:latin typeface="Georgia" panose="02040502050405020303" pitchFamily="18" charset="0"/>
            </a:endParaRPr>
          </a:p>
          <a:p>
            <a:pPr algn="l">
              <a:spcBef>
                <a:spcPts val="0"/>
              </a:spcBef>
              <a:spcAft>
                <a:spcPts val="600"/>
              </a:spcAft>
            </a:pPr>
            <a:endParaRPr lang="en-US" sz="1800" dirty="0">
              <a:latin typeface="Georgia" panose="02040502050405020303" pitchFamily="18" charset="0"/>
            </a:endParaRPr>
          </a:p>
          <a:p>
            <a:pPr algn="l">
              <a:spcBef>
                <a:spcPts val="0"/>
              </a:spcBef>
              <a:spcAft>
                <a:spcPts val="600"/>
              </a:spcAft>
            </a:pPr>
            <a:r>
              <a:rPr lang="en-US" sz="1800" b="1" dirty="0">
                <a:latin typeface="Georgia" panose="02040502050405020303" pitchFamily="18" charset="0"/>
              </a:rPr>
              <a:t>Group No.: 4</a:t>
            </a:r>
          </a:p>
          <a:p>
            <a:pPr algn="l">
              <a:spcBef>
                <a:spcPts val="0"/>
              </a:spcBef>
              <a:spcAft>
                <a:spcPts val="600"/>
              </a:spcAft>
            </a:pPr>
            <a:r>
              <a:rPr lang="en-US" sz="1800" b="1" dirty="0">
                <a:latin typeface="Georgia" panose="02040502050405020303" pitchFamily="18" charset="0"/>
              </a:rPr>
              <a:t>Group Members:</a:t>
            </a:r>
          </a:p>
          <a:p>
            <a:pPr algn="l">
              <a:spcBef>
                <a:spcPts val="0"/>
              </a:spcBef>
              <a:spcAft>
                <a:spcPts val="600"/>
              </a:spcAft>
            </a:pPr>
            <a:r>
              <a:rPr lang="en-US" sz="1800" dirty="0" err="1">
                <a:latin typeface="Georgia" panose="02040502050405020303" pitchFamily="18" charset="0"/>
              </a:rPr>
              <a:t>Sharvil</a:t>
            </a:r>
            <a:r>
              <a:rPr lang="en-US" sz="1800" dirty="0">
                <a:latin typeface="Georgia" panose="02040502050405020303" pitchFamily="18" charset="0"/>
              </a:rPr>
              <a:t> </a:t>
            </a:r>
            <a:r>
              <a:rPr lang="en-US" sz="1800" dirty="0" err="1">
                <a:latin typeface="Georgia" panose="02040502050405020303" pitchFamily="18" charset="0"/>
              </a:rPr>
              <a:t>Wadekar</a:t>
            </a:r>
            <a:endParaRPr lang="en-US" sz="1800" dirty="0">
              <a:latin typeface="Georgia" panose="02040502050405020303" pitchFamily="18" charset="0"/>
            </a:endParaRPr>
          </a:p>
          <a:p>
            <a:pPr algn="l">
              <a:spcBef>
                <a:spcPts val="0"/>
              </a:spcBef>
              <a:spcAft>
                <a:spcPts val="600"/>
              </a:spcAft>
            </a:pPr>
            <a:r>
              <a:rPr lang="en-US" sz="1800" dirty="0">
                <a:latin typeface="Georgia" panose="02040502050405020303" pitchFamily="18" charset="0"/>
              </a:rPr>
              <a:t>Mohit Kamble</a:t>
            </a:r>
          </a:p>
          <a:p>
            <a:pPr algn="l">
              <a:spcBef>
                <a:spcPts val="0"/>
              </a:spcBef>
              <a:spcAft>
                <a:spcPts val="600"/>
              </a:spcAft>
            </a:pPr>
            <a:r>
              <a:rPr lang="en-US" sz="1800" dirty="0">
                <a:latin typeface="Georgia" panose="02040502050405020303" pitchFamily="18" charset="0"/>
              </a:rPr>
              <a:t>Soham Mane</a:t>
            </a:r>
          </a:p>
          <a:p>
            <a:pPr algn="l">
              <a:spcBef>
                <a:spcPts val="0"/>
              </a:spcBef>
              <a:spcAft>
                <a:spcPts val="600"/>
              </a:spcAft>
            </a:pPr>
            <a:r>
              <a:rPr lang="en-US" sz="1800" dirty="0" err="1">
                <a:latin typeface="Georgia" panose="02040502050405020303" pitchFamily="18" charset="0"/>
              </a:rPr>
              <a:t>Jiangyu</a:t>
            </a:r>
            <a:r>
              <a:rPr lang="en-US" sz="1800" dirty="0">
                <a:latin typeface="Georgia" panose="02040502050405020303" pitchFamily="18" charset="0"/>
              </a:rPr>
              <a:t> Qin</a:t>
            </a:r>
          </a:p>
          <a:p>
            <a:pPr algn="l">
              <a:spcBef>
                <a:spcPts val="0"/>
              </a:spcBef>
              <a:spcAft>
                <a:spcPts val="600"/>
              </a:spcAft>
            </a:pPr>
            <a:br>
              <a:rPr lang="en-US" sz="1800" dirty="0">
                <a:latin typeface="Georgia" panose="02040502050405020303" pitchFamily="18" charset="0"/>
              </a:rPr>
            </a:br>
            <a:r>
              <a:rPr lang="en-US" sz="1800" dirty="0">
                <a:latin typeface="Georgia" panose="02040502050405020303" pitchFamily="18" charset="0"/>
              </a:rPr>
              <a:t>01 February 2024 </a:t>
            </a:r>
          </a:p>
          <a:p>
            <a:pPr algn="l">
              <a:spcBef>
                <a:spcPts val="0"/>
              </a:spcBef>
              <a:spcAft>
                <a:spcPts val="600"/>
              </a:spcAft>
            </a:pPr>
            <a:endParaRPr lang="en-US" sz="1800" dirty="0">
              <a:latin typeface="Georgia" panose="02040502050405020303"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420" y="242631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logo with text and a torch&#10;&#10;Description automatically generated">
            <a:extLst>
              <a:ext uri="{FF2B5EF4-FFF2-40B4-BE49-F238E27FC236}">
                <a16:creationId xmlns:a16="http://schemas.microsoft.com/office/drawing/2014/main" id="{A1CEF6B7-5AA0-4DC6-2939-D082D4473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01" y="2639117"/>
            <a:ext cx="3579308" cy="3579308"/>
          </a:xfrm>
          <a:prstGeom prst="rect">
            <a:avLst/>
          </a:prstGeom>
        </p:spPr>
      </p:pic>
    </p:spTree>
    <p:extLst>
      <p:ext uri="{BB962C8B-B14F-4D97-AF65-F5344CB8AC3E}">
        <p14:creationId xmlns:p14="http://schemas.microsoft.com/office/powerpoint/2010/main" val="320269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7561CE9-5BC9-2016-1691-CA2BEA8DD090}"/>
              </a:ext>
            </a:extLst>
          </p:cNvPr>
          <p:cNvSpPr>
            <a:spLocks noGrp="1"/>
          </p:cNvSpPr>
          <p:nvPr>
            <p:ph type="title"/>
          </p:nvPr>
        </p:nvSpPr>
        <p:spPr>
          <a:xfrm>
            <a:off x="3315031" y="1380754"/>
            <a:ext cx="5561938" cy="2513516"/>
          </a:xfrm>
        </p:spPr>
        <p:txBody>
          <a:bodyPr vert="horz" lIns="91440" tIns="45720" rIns="91440" bIns="45720" rtlCol="0" anchor="b">
            <a:normAutofit fontScale="90000"/>
          </a:bodyPr>
          <a:lstStyle/>
          <a:p>
            <a:pPr algn="ctr"/>
            <a:r>
              <a:rPr lang="en-US" sz="9600" b="1" kern="1200" dirty="0">
                <a:latin typeface="Georgia Pro Light" panose="02040302050405020303" pitchFamily="18" charset="0"/>
              </a:rPr>
              <a:t>Thank You</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41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5DB923EF-0E31-5445-EF92-8B6A65FAF530}"/>
              </a:ext>
            </a:extLst>
          </p:cNvPr>
          <p:cNvPicPr>
            <a:picLocks noChangeAspect="1"/>
          </p:cNvPicPr>
          <p:nvPr/>
        </p:nvPicPr>
        <p:blipFill rotWithShape="1">
          <a:blip r:embed="rId2"/>
          <a:srcRect r="5882" b="-1"/>
          <a:stretch/>
        </p:blipFill>
        <p:spPr>
          <a:xfrm>
            <a:off x="-3047"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862275-07DB-C9B4-6182-A84C7DB812A4}"/>
              </a:ext>
            </a:extLst>
          </p:cNvPr>
          <p:cNvSpPr>
            <a:spLocks noGrp="1"/>
          </p:cNvSpPr>
          <p:nvPr>
            <p:ph type="title"/>
          </p:nvPr>
        </p:nvSpPr>
        <p:spPr>
          <a:xfrm>
            <a:off x="7531610" y="365125"/>
            <a:ext cx="3822189" cy="1899912"/>
          </a:xfrm>
        </p:spPr>
        <p:txBody>
          <a:bodyPr>
            <a:normAutofit/>
          </a:bodyPr>
          <a:lstStyle/>
          <a:p>
            <a:r>
              <a:rPr lang="en-US" sz="4000" dirty="0">
                <a:latin typeface="Georgia Pro Light" panose="02040302050405020303" pitchFamily="18" charset="0"/>
              </a:rPr>
              <a:t>Context</a:t>
            </a:r>
          </a:p>
        </p:txBody>
      </p:sp>
      <p:sp>
        <p:nvSpPr>
          <p:cNvPr id="3" name="Content Placeholder 2">
            <a:extLst>
              <a:ext uri="{FF2B5EF4-FFF2-40B4-BE49-F238E27FC236}">
                <a16:creationId xmlns:a16="http://schemas.microsoft.com/office/drawing/2014/main" id="{9D048DBC-4AAD-2D90-50FA-5EA2A3AC76E0}"/>
              </a:ext>
            </a:extLst>
          </p:cNvPr>
          <p:cNvSpPr>
            <a:spLocks noGrp="1"/>
          </p:cNvSpPr>
          <p:nvPr>
            <p:ph idx="1"/>
          </p:nvPr>
        </p:nvSpPr>
        <p:spPr>
          <a:xfrm>
            <a:off x="7531610" y="2434201"/>
            <a:ext cx="3822189" cy="3742762"/>
          </a:xfrm>
        </p:spPr>
        <p:txBody>
          <a:bodyPr>
            <a:normAutofit/>
          </a:bodyPr>
          <a:lstStyle/>
          <a:p>
            <a:r>
              <a:rPr lang="en-US" dirty="0">
                <a:latin typeface="Georgia Pro Light" panose="02040302050405020303" pitchFamily="18" charset="0"/>
              </a:rPr>
              <a:t>Abstract</a:t>
            </a:r>
          </a:p>
          <a:p>
            <a:r>
              <a:rPr lang="en-US" dirty="0">
                <a:latin typeface="Georgia Pro Light" panose="02040302050405020303" pitchFamily="18" charset="0"/>
              </a:rPr>
              <a:t>Analysis &amp; Findings</a:t>
            </a:r>
          </a:p>
          <a:p>
            <a:r>
              <a:rPr lang="en-US" dirty="0">
                <a:latin typeface="Georgia Pro Light" panose="02040302050405020303" pitchFamily="18" charset="0"/>
              </a:rPr>
              <a:t>Dashboard</a:t>
            </a:r>
          </a:p>
          <a:p>
            <a:r>
              <a:rPr lang="en-US" dirty="0">
                <a:latin typeface="Georgia Pro Light" panose="02040302050405020303" pitchFamily="18" charset="0"/>
              </a:rPr>
              <a:t>Conclusion</a:t>
            </a:r>
          </a:p>
          <a:p>
            <a:r>
              <a:rPr lang="en-US" dirty="0">
                <a:latin typeface="Georgia Pro Light" panose="02040302050405020303" pitchFamily="18" charset="0"/>
              </a:rPr>
              <a:t>References</a:t>
            </a:r>
          </a:p>
        </p:txBody>
      </p:sp>
    </p:spTree>
    <p:extLst>
      <p:ext uri="{BB962C8B-B14F-4D97-AF65-F5344CB8AC3E}">
        <p14:creationId xmlns:p14="http://schemas.microsoft.com/office/powerpoint/2010/main" val="365709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F3215-5FB8-C399-B798-D1CD18CAA3BA}"/>
              </a:ext>
            </a:extLst>
          </p:cNvPr>
          <p:cNvSpPr>
            <a:spLocks noGrp="1"/>
          </p:cNvSpPr>
          <p:nvPr>
            <p:ph type="title"/>
          </p:nvPr>
        </p:nvSpPr>
        <p:spPr>
          <a:xfrm>
            <a:off x="838200" y="365125"/>
            <a:ext cx="10515600" cy="1325563"/>
          </a:xfrm>
        </p:spPr>
        <p:txBody>
          <a:bodyPr>
            <a:normAutofit/>
          </a:bodyPr>
          <a:lstStyle/>
          <a:p>
            <a:r>
              <a:rPr lang="en-US" sz="5400" dirty="0">
                <a:latin typeface="Georgia Pro Light" panose="02040302050405020303" pitchFamily="18" charset="0"/>
              </a:rPr>
              <a:t>Abstract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3A2C6-F98C-7696-59E2-03D7181E6235}"/>
              </a:ext>
            </a:extLst>
          </p:cNvPr>
          <p:cNvSpPr>
            <a:spLocks noGrp="1"/>
          </p:cNvSpPr>
          <p:nvPr>
            <p:ph idx="1"/>
          </p:nvPr>
        </p:nvSpPr>
        <p:spPr>
          <a:xfrm>
            <a:off x="838200" y="1929384"/>
            <a:ext cx="10515600" cy="4251960"/>
          </a:xfrm>
        </p:spPr>
        <p:txBody>
          <a:bodyPr>
            <a:normAutofit/>
          </a:bodyPr>
          <a:lstStyle/>
          <a:p>
            <a:pPr algn="just"/>
            <a:r>
              <a:rPr lang="en-US" sz="2400" dirty="0">
                <a:latin typeface="Georgia Pro Light" panose="02040302050405020303" pitchFamily="18" charset="0"/>
              </a:rPr>
              <a:t>This dataset, which includes New York Police Department arrest statistics, provides insight into crime trends. Analyzing the top ten offenses indicates common criminal activities, which aids law enforcement efforts. Identifying the most common offenses and offender demographics, such as age, reveals patterns in criminal activity. This specialized examination of age-related phenomena informs targeted initiatives, assisting policymakers in tackling specific issues within the jurisdiction. The dataset is an invaluable resource, allowing for a concise yet thorough examination of arrest dynamics, ultimately leading to informed decision-making and improved public safety measures in New York City.</a:t>
            </a:r>
          </a:p>
        </p:txBody>
      </p:sp>
    </p:spTree>
    <p:extLst>
      <p:ext uri="{BB962C8B-B14F-4D97-AF65-F5344CB8AC3E}">
        <p14:creationId xmlns:p14="http://schemas.microsoft.com/office/powerpoint/2010/main" val="155962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E3BF5-0400-50DF-1A59-39650E4AE3F7}"/>
              </a:ext>
            </a:extLst>
          </p:cNvPr>
          <p:cNvSpPr>
            <a:spLocks noGrp="1"/>
          </p:cNvSpPr>
          <p:nvPr>
            <p:ph type="title"/>
          </p:nvPr>
        </p:nvSpPr>
        <p:spPr>
          <a:xfrm>
            <a:off x="572493" y="238539"/>
            <a:ext cx="11018520" cy="1434415"/>
          </a:xfrm>
        </p:spPr>
        <p:txBody>
          <a:bodyPr anchor="b">
            <a:normAutofit/>
          </a:bodyPr>
          <a:lstStyle/>
          <a:p>
            <a:r>
              <a:rPr lang="en-US" sz="5400" dirty="0">
                <a:latin typeface="Georgia Pro Light" panose="02040302050405020303" pitchFamily="18" charset="0"/>
              </a:rPr>
              <a:t>Analysis &amp; Findings</a:t>
            </a:r>
          </a:p>
        </p:txBody>
      </p:sp>
      <p:sp>
        <p:nvSpPr>
          <p:cNvPr id="104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D2CA70-A6C6-7CCA-E0A8-47489D81D200}"/>
              </a:ext>
            </a:extLst>
          </p:cNvPr>
          <p:cNvSpPr>
            <a:spLocks noGrp="1"/>
          </p:cNvSpPr>
          <p:nvPr>
            <p:ph idx="1"/>
          </p:nvPr>
        </p:nvSpPr>
        <p:spPr>
          <a:xfrm>
            <a:off x="572493" y="2071316"/>
            <a:ext cx="5242770" cy="4119172"/>
          </a:xfrm>
        </p:spPr>
        <p:txBody>
          <a:bodyPr anchor="t">
            <a:normAutofit fontScale="92500"/>
          </a:bodyPr>
          <a:lstStyle/>
          <a:p>
            <a:pPr marL="0" indent="0">
              <a:buNone/>
            </a:pPr>
            <a:r>
              <a:rPr lang="en-US" sz="3000" u="sng" dirty="0">
                <a:latin typeface="Georgia Pro Light" panose="02040302050405020303" pitchFamily="18" charset="0"/>
              </a:rPr>
              <a:t>Questions asked about the data</a:t>
            </a:r>
          </a:p>
          <a:p>
            <a:pPr rtl="0" fontAlgn="base">
              <a:spcBef>
                <a:spcPts val="0"/>
              </a:spcBef>
              <a:spcAft>
                <a:spcPts val="0"/>
              </a:spcAft>
              <a:buFont typeface="+mj-lt"/>
              <a:buAutoNum type="arabicPeriod"/>
            </a:pPr>
            <a:endParaRPr lang="en-US" sz="2200" b="0" i="0" u="none" strike="noStrike" dirty="0">
              <a:effectLst/>
              <a:latin typeface="Georgia Pro Light" panose="02040302050405020303" pitchFamily="18" charset="0"/>
            </a:endParaRPr>
          </a:p>
          <a:p>
            <a:pPr fontAlgn="base">
              <a:spcBef>
                <a:spcPts val="0"/>
              </a:spcBef>
              <a:buFont typeface="+mj-lt"/>
              <a:buAutoNum type="arabicPeriod"/>
            </a:pPr>
            <a:r>
              <a:rPr lang="en-US" sz="2200" b="1" dirty="0">
                <a:latin typeface="Georgia Pro Light" panose="02040302050405020303" pitchFamily="18" charset="0"/>
              </a:rPr>
              <a:t> </a:t>
            </a:r>
            <a:r>
              <a:rPr lang="en-US" sz="2200" b="1" i="0" u="none" strike="noStrike" dirty="0">
                <a:effectLst/>
                <a:latin typeface="Georgia Pro Light" panose="02040302050405020303" pitchFamily="18" charset="0"/>
              </a:rPr>
              <a:t>What are the top 10 offenses?</a:t>
            </a:r>
          </a:p>
          <a:p>
            <a:pPr marL="0" indent="0" fontAlgn="base">
              <a:spcBef>
                <a:spcPts val="0"/>
              </a:spcBef>
              <a:buNone/>
            </a:pPr>
            <a:endParaRPr lang="en-US" sz="2200" b="0" i="0" u="none" strike="noStrike" dirty="0">
              <a:effectLst/>
              <a:latin typeface="Georgia Pro Light" panose="02040302050405020303" pitchFamily="18" charset="0"/>
            </a:endParaRPr>
          </a:p>
          <a:p>
            <a:pPr fontAlgn="base">
              <a:lnSpc>
                <a:spcPct val="150000"/>
              </a:lnSpc>
              <a:spcBef>
                <a:spcPts val="0"/>
              </a:spcBef>
              <a:buFont typeface="Wingdings" panose="05000000000000000000" pitchFamily="2" charset="2"/>
              <a:buChar char="Ø"/>
            </a:pPr>
            <a:r>
              <a:rPr lang="en-US" sz="2200" b="0" i="0" u="none" strike="noStrike" dirty="0">
                <a:effectLst/>
                <a:latin typeface="Georgia Pro Light" panose="02040302050405020303" pitchFamily="18" charset="0"/>
              </a:rPr>
              <a:t>Top offenses: Assault 3, Petit Larceny, Felony Assault. </a:t>
            </a:r>
          </a:p>
          <a:p>
            <a:pPr fontAlgn="base">
              <a:lnSpc>
                <a:spcPct val="150000"/>
              </a:lnSpc>
              <a:spcBef>
                <a:spcPts val="0"/>
              </a:spcBef>
              <a:buFont typeface="Wingdings" panose="05000000000000000000" pitchFamily="2" charset="2"/>
              <a:buChar char="Ø"/>
            </a:pPr>
            <a:r>
              <a:rPr lang="en-US" sz="2200" b="0" i="0" u="none" strike="noStrike" dirty="0">
                <a:effectLst/>
                <a:latin typeface="Georgia Pro Light" panose="02040302050405020303" pitchFamily="18" charset="0"/>
              </a:rPr>
              <a:t>Drug impact: 11,526 arrests, emphasizing public health and law enforcement efforts. Traffic laws nexus: 9,442 cases, highlighting their role in overall crime rates.</a:t>
            </a:r>
          </a:p>
          <a:p>
            <a:pPr marL="0" indent="0" fontAlgn="base">
              <a:spcBef>
                <a:spcPts val="0"/>
              </a:spcBef>
              <a:buNone/>
            </a:pPr>
            <a:endParaRPr lang="en-US" sz="2200" dirty="0">
              <a:latin typeface="Georgia Pro Light" panose="02040302050405020303" pitchFamily="18" charset="0"/>
            </a:endParaRPr>
          </a:p>
        </p:txBody>
      </p:sp>
      <p:pic>
        <p:nvPicPr>
          <p:cNvPr id="7" name="Picture 6">
            <a:extLst>
              <a:ext uri="{FF2B5EF4-FFF2-40B4-BE49-F238E27FC236}">
                <a16:creationId xmlns:a16="http://schemas.microsoft.com/office/drawing/2014/main" id="{39EBD6B0-0035-1DEF-2A88-4A8376FF89CD}"/>
              </a:ext>
            </a:extLst>
          </p:cNvPr>
          <p:cNvPicPr>
            <a:picLocks noChangeAspect="1"/>
          </p:cNvPicPr>
          <p:nvPr/>
        </p:nvPicPr>
        <p:blipFill>
          <a:blip r:embed="rId2"/>
          <a:stretch>
            <a:fillRect/>
          </a:stretch>
        </p:blipFill>
        <p:spPr>
          <a:xfrm>
            <a:off x="5815262" y="2071316"/>
            <a:ext cx="6205287" cy="4786684"/>
          </a:xfrm>
          <a:prstGeom prst="rect">
            <a:avLst/>
          </a:prstGeom>
        </p:spPr>
      </p:pic>
    </p:spTree>
    <p:extLst>
      <p:ext uri="{BB962C8B-B14F-4D97-AF65-F5344CB8AC3E}">
        <p14:creationId xmlns:p14="http://schemas.microsoft.com/office/powerpoint/2010/main" val="95063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E3BF5-0400-50DF-1A59-39650E4AE3F7}"/>
              </a:ext>
            </a:extLst>
          </p:cNvPr>
          <p:cNvSpPr>
            <a:spLocks noGrp="1"/>
          </p:cNvSpPr>
          <p:nvPr>
            <p:ph type="title"/>
          </p:nvPr>
        </p:nvSpPr>
        <p:spPr>
          <a:xfrm>
            <a:off x="572493" y="238539"/>
            <a:ext cx="11018520" cy="1434415"/>
          </a:xfrm>
        </p:spPr>
        <p:txBody>
          <a:bodyPr anchor="b">
            <a:normAutofit/>
          </a:bodyPr>
          <a:lstStyle/>
          <a:p>
            <a:r>
              <a:rPr lang="en-US" sz="5400" dirty="0">
                <a:latin typeface="Georgia Pro Light" panose="02040302050405020303" pitchFamily="18" charset="0"/>
              </a:rPr>
              <a:t>Analysis &amp; Findings</a:t>
            </a:r>
          </a:p>
        </p:txBody>
      </p:sp>
      <p:sp>
        <p:nvSpPr>
          <p:cNvPr id="208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D2CA70-A6C6-7CCA-E0A8-47489D81D200}"/>
              </a:ext>
            </a:extLst>
          </p:cNvPr>
          <p:cNvSpPr>
            <a:spLocks noGrp="1"/>
          </p:cNvSpPr>
          <p:nvPr>
            <p:ph idx="1"/>
          </p:nvPr>
        </p:nvSpPr>
        <p:spPr>
          <a:xfrm>
            <a:off x="572493" y="2071316"/>
            <a:ext cx="5218707" cy="4119172"/>
          </a:xfrm>
        </p:spPr>
        <p:txBody>
          <a:bodyPr anchor="t">
            <a:normAutofit/>
          </a:bodyPr>
          <a:lstStyle/>
          <a:p>
            <a:pPr marL="0" indent="0" fontAlgn="base">
              <a:spcBef>
                <a:spcPts val="0"/>
              </a:spcBef>
              <a:buNone/>
            </a:pPr>
            <a:r>
              <a:rPr lang="en-US" sz="2200" b="1" i="0" u="none" strike="noStrike" dirty="0">
                <a:effectLst/>
                <a:latin typeface="Georgia Pro Light" panose="02040302050405020303" pitchFamily="18" charset="0"/>
              </a:rPr>
              <a:t>2. What is the most common offense and the most common offenders?</a:t>
            </a:r>
          </a:p>
          <a:p>
            <a:pPr marL="0" indent="0" fontAlgn="base">
              <a:spcBef>
                <a:spcPts val="0"/>
              </a:spcBef>
              <a:buNone/>
            </a:pPr>
            <a:endParaRPr lang="en-US" sz="2200" b="0" i="0" u="none" strike="noStrike" dirty="0">
              <a:effectLst/>
              <a:latin typeface="Georgia Pro Light" panose="02040302050405020303" pitchFamily="18" charset="0"/>
            </a:endParaRPr>
          </a:p>
          <a:p>
            <a:pPr fontAlgn="base">
              <a:spcBef>
                <a:spcPts val="0"/>
              </a:spcBef>
              <a:buFont typeface="Wingdings" panose="05000000000000000000" pitchFamily="2" charset="2"/>
              <a:buChar char="Ø"/>
            </a:pPr>
            <a:r>
              <a:rPr lang="en-US" sz="2200" b="0" i="0" u="none" strike="noStrike" dirty="0">
                <a:effectLst/>
                <a:latin typeface="Georgia Pro Light" panose="02040302050405020303" pitchFamily="18" charset="0"/>
              </a:rPr>
              <a:t> Assaults by males (25-44): Significant cases involving Black Hispanic, White Hispanic, and Black males.</a:t>
            </a:r>
          </a:p>
          <a:p>
            <a:pPr fontAlgn="base">
              <a:spcBef>
                <a:spcPts val="0"/>
              </a:spcBef>
              <a:buFont typeface="Wingdings" panose="05000000000000000000" pitchFamily="2" charset="2"/>
              <a:buChar char="Ø"/>
            </a:pPr>
            <a:endParaRPr lang="en-US" sz="2200" b="0" i="0" u="none" strike="noStrike" dirty="0">
              <a:effectLst/>
              <a:latin typeface="Georgia Pro Light" panose="02040302050405020303" pitchFamily="18" charset="0"/>
            </a:endParaRPr>
          </a:p>
          <a:p>
            <a:pPr fontAlgn="base">
              <a:spcBef>
                <a:spcPts val="0"/>
              </a:spcBef>
              <a:buFont typeface="Wingdings" panose="05000000000000000000" pitchFamily="2" charset="2"/>
              <a:buChar char="Ø"/>
            </a:pPr>
            <a:r>
              <a:rPr lang="en-US" sz="2200" b="0" i="0" u="none" strike="noStrike" dirty="0">
                <a:effectLst/>
                <a:latin typeface="Georgia Pro Light" panose="02040302050405020303" pitchFamily="18" charset="0"/>
              </a:rPr>
              <a:t>Racial Disparities: Highlighting issues in Assault 3 &amp; Related Offenses for Black and White Hispanic individuals (25-44), prompting targeted interventions and law enforcement strategies.</a:t>
            </a:r>
          </a:p>
          <a:p>
            <a:pPr marL="0" indent="0" fontAlgn="base">
              <a:spcBef>
                <a:spcPts val="0"/>
              </a:spcBef>
              <a:buNone/>
            </a:pPr>
            <a:endParaRPr lang="en-US" sz="2200" b="0" i="0" u="none" strike="noStrike" dirty="0">
              <a:effectLst/>
              <a:latin typeface="Georgia Pro Light" panose="02040302050405020303" pitchFamily="18" charset="0"/>
            </a:endParaRPr>
          </a:p>
          <a:p>
            <a:pPr marL="0" indent="0" fontAlgn="base">
              <a:spcBef>
                <a:spcPts val="0"/>
              </a:spcBef>
              <a:buNone/>
            </a:pPr>
            <a:endParaRPr lang="en-US" sz="2200" dirty="0">
              <a:latin typeface="Georgia Pro Light" panose="02040302050405020303" pitchFamily="18" charset="0"/>
            </a:endParaRPr>
          </a:p>
        </p:txBody>
      </p:sp>
      <p:pic>
        <p:nvPicPr>
          <p:cNvPr id="3076" name="Picture 4">
            <a:extLst>
              <a:ext uri="{FF2B5EF4-FFF2-40B4-BE49-F238E27FC236}">
                <a16:creationId xmlns:a16="http://schemas.microsoft.com/office/drawing/2014/main" id="{4F1DAF3C-D38C-DFBD-9342-111A57DE27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9" r="4496"/>
          <a:stretch/>
        </p:blipFill>
        <p:spPr bwMode="auto">
          <a:xfrm>
            <a:off x="5858186" y="2089604"/>
            <a:ext cx="5836509" cy="319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04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6" name="Rectangle 31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E3BF5-0400-50DF-1A59-39650E4AE3F7}"/>
              </a:ext>
            </a:extLst>
          </p:cNvPr>
          <p:cNvSpPr>
            <a:spLocks noGrp="1"/>
          </p:cNvSpPr>
          <p:nvPr>
            <p:ph type="title"/>
          </p:nvPr>
        </p:nvSpPr>
        <p:spPr>
          <a:xfrm>
            <a:off x="630936" y="640080"/>
            <a:ext cx="4818888" cy="1481328"/>
          </a:xfrm>
        </p:spPr>
        <p:txBody>
          <a:bodyPr anchor="b">
            <a:normAutofit/>
          </a:bodyPr>
          <a:lstStyle/>
          <a:p>
            <a:r>
              <a:rPr lang="en-US" sz="5000" dirty="0">
                <a:latin typeface="Georgia Pro Light" panose="02040302050405020303" pitchFamily="18" charset="0"/>
              </a:rPr>
              <a:t>Analysis &amp; Findings</a:t>
            </a:r>
          </a:p>
        </p:txBody>
      </p:sp>
      <p:sp>
        <p:nvSpPr>
          <p:cNvPr id="31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D2CA70-A6C6-7CCA-E0A8-47489D81D200}"/>
              </a:ext>
            </a:extLst>
          </p:cNvPr>
          <p:cNvSpPr>
            <a:spLocks noGrp="1"/>
          </p:cNvSpPr>
          <p:nvPr>
            <p:ph idx="1"/>
          </p:nvPr>
        </p:nvSpPr>
        <p:spPr>
          <a:xfrm>
            <a:off x="630936" y="2660904"/>
            <a:ext cx="5319770" cy="3547872"/>
          </a:xfrm>
        </p:spPr>
        <p:txBody>
          <a:bodyPr anchor="t">
            <a:normAutofit fontScale="77500" lnSpcReduction="20000"/>
          </a:bodyPr>
          <a:lstStyle/>
          <a:p>
            <a:pPr marL="0" indent="0" fontAlgn="base">
              <a:spcBef>
                <a:spcPts val="0"/>
              </a:spcBef>
              <a:buNone/>
            </a:pPr>
            <a:r>
              <a:rPr lang="en-US" sz="2200" b="1" dirty="0">
                <a:latin typeface="Georgia Pro Light" panose="02040302050405020303" pitchFamily="18" charset="0"/>
              </a:rPr>
              <a:t>3</a:t>
            </a:r>
            <a:r>
              <a:rPr lang="en-US" sz="2200" b="1" i="0" u="none" strike="noStrike" dirty="0">
                <a:effectLst/>
                <a:latin typeface="Georgia Pro Light" panose="02040302050405020303" pitchFamily="18" charset="0"/>
              </a:rPr>
              <a:t>. Can we identify any patterns in the age groups of individuals arrested? </a:t>
            </a:r>
          </a:p>
          <a:p>
            <a:pPr marL="0" indent="0" fontAlgn="base">
              <a:spcBef>
                <a:spcPts val="0"/>
              </a:spcBef>
              <a:buNone/>
            </a:pPr>
            <a:endParaRPr lang="en-US" sz="2200" b="0" i="0" u="none" strike="noStrike" dirty="0">
              <a:effectLst/>
              <a:latin typeface="Georgia Pro Light" panose="02040302050405020303" pitchFamily="18" charset="0"/>
            </a:endParaRPr>
          </a:p>
          <a:p>
            <a:pPr fontAlgn="base">
              <a:lnSpc>
                <a:spcPct val="110000"/>
              </a:lnSpc>
              <a:spcBef>
                <a:spcPts val="0"/>
              </a:spcBef>
              <a:buFont typeface="Wingdings" panose="05000000000000000000" pitchFamily="2" charset="2"/>
              <a:buChar char="Ø"/>
            </a:pPr>
            <a:r>
              <a:rPr lang="en-US" sz="2200" b="0" i="0" u="none" strike="noStrike" dirty="0">
                <a:effectLst/>
                <a:latin typeface="Georgia Pro Light" panose="02040302050405020303" pitchFamily="18" charset="0"/>
              </a:rPr>
              <a:t> Youth (&lt;18): Involved in Felony Assault (704) and Assault 3 &amp; Related Offenses (798).</a:t>
            </a:r>
          </a:p>
          <a:p>
            <a:pPr fontAlgn="base">
              <a:lnSpc>
                <a:spcPct val="110000"/>
              </a:lnSpc>
              <a:spcBef>
                <a:spcPts val="0"/>
              </a:spcBef>
              <a:buFont typeface="Wingdings" panose="05000000000000000000" pitchFamily="2" charset="2"/>
              <a:buChar char="Ø"/>
            </a:pPr>
            <a:endParaRPr lang="en-US" sz="2200" b="0" i="0" u="none" strike="noStrike" dirty="0">
              <a:effectLst/>
              <a:latin typeface="Georgia Pro Light" panose="02040302050405020303" pitchFamily="18" charset="0"/>
            </a:endParaRPr>
          </a:p>
          <a:p>
            <a:pPr fontAlgn="base">
              <a:lnSpc>
                <a:spcPct val="110000"/>
              </a:lnSpc>
              <a:spcBef>
                <a:spcPts val="0"/>
              </a:spcBef>
              <a:buFont typeface="Wingdings" panose="05000000000000000000" pitchFamily="2" charset="2"/>
              <a:buChar char="Ø"/>
            </a:pPr>
            <a:r>
              <a:rPr lang="en-US" sz="2200" b="0" i="0" u="none" strike="noStrike" dirty="0">
                <a:effectLst/>
                <a:latin typeface="Georgia Pro Light" panose="02040302050405020303" pitchFamily="18" charset="0"/>
              </a:rPr>
              <a:t>Seniors (65+): Victims of notable crimes in Felony Assault (318) and Assault 3 &amp; Related Offenses (603).</a:t>
            </a:r>
          </a:p>
          <a:p>
            <a:pPr fontAlgn="base">
              <a:lnSpc>
                <a:spcPct val="110000"/>
              </a:lnSpc>
              <a:spcBef>
                <a:spcPts val="0"/>
              </a:spcBef>
              <a:buFont typeface="Wingdings" panose="05000000000000000000" pitchFamily="2" charset="2"/>
              <a:buChar char="Ø"/>
            </a:pPr>
            <a:endParaRPr lang="en-US" sz="2200" b="0" i="0" u="none" strike="noStrike" dirty="0">
              <a:effectLst/>
              <a:latin typeface="Georgia Pro Light" panose="02040302050405020303" pitchFamily="18" charset="0"/>
            </a:endParaRPr>
          </a:p>
          <a:p>
            <a:pPr fontAlgn="base">
              <a:lnSpc>
                <a:spcPct val="110000"/>
              </a:lnSpc>
              <a:spcBef>
                <a:spcPts val="0"/>
              </a:spcBef>
              <a:buFont typeface="Wingdings" panose="05000000000000000000" pitchFamily="2" charset="2"/>
              <a:buChar char="Ø"/>
            </a:pPr>
            <a:r>
              <a:rPr lang="en-US" sz="2200" b="0" i="0" u="none" strike="noStrike" dirty="0">
                <a:effectLst/>
                <a:latin typeface="Georgia Pro Light" panose="02040302050405020303" pitchFamily="18" charset="0"/>
              </a:rPr>
              <a:t>Crime Peaks (25-44): Surge in crimes, including Felony Assault (9,463) and Petit Larceny (10,028).</a:t>
            </a:r>
          </a:p>
          <a:p>
            <a:pPr fontAlgn="base">
              <a:lnSpc>
                <a:spcPct val="110000"/>
              </a:lnSpc>
              <a:spcBef>
                <a:spcPts val="0"/>
              </a:spcBef>
              <a:buFont typeface="Wingdings" panose="05000000000000000000" pitchFamily="2" charset="2"/>
              <a:buChar char="Ø"/>
            </a:pPr>
            <a:endParaRPr lang="en-US" sz="2200" b="0" i="0" u="none" strike="noStrike" dirty="0">
              <a:effectLst/>
              <a:latin typeface="Georgia Pro Light" panose="02040302050405020303" pitchFamily="18" charset="0"/>
            </a:endParaRPr>
          </a:p>
          <a:p>
            <a:pPr fontAlgn="base">
              <a:lnSpc>
                <a:spcPct val="110000"/>
              </a:lnSpc>
              <a:spcBef>
                <a:spcPts val="0"/>
              </a:spcBef>
              <a:buFont typeface="Wingdings" panose="05000000000000000000" pitchFamily="2" charset="2"/>
              <a:buChar char="Ø"/>
            </a:pPr>
            <a:r>
              <a:rPr lang="en-US" sz="2200" b="0" i="0" u="none" strike="noStrike" dirty="0">
                <a:effectLst/>
                <a:latin typeface="Georgia Pro Light" panose="02040302050405020303" pitchFamily="18" charset="0"/>
              </a:rPr>
              <a:t>Age Bracket Patterns: Analyzing varied offenses across age groups.</a:t>
            </a:r>
          </a:p>
          <a:p>
            <a:pPr marL="0" indent="0" fontAlgn="base">
              <a:spcBef>
                <a:spcPts val="0"/>
              </a:spcBef>
              <a:buNone/>
            </a:pPr>
            <a:endParaRPr lang="en-US" sz="2200" b="0" i="0" u="none" strike="noStrike" dirty="0">
              <a:effectLst/>
              <a:latin typeface="Georgia Pro Light" panose="02040302050405020303" pitchFamily="18" charset="0"/>
            </a:endParaRPr>
          </a:p>
          <a:p>
            <a:pPr marL="0" indent="0" fontAlgn="base">
              <a:spcBef>
                <a:spcPts val="0"/>
              </a:spcBef>
              <a:buNone/>
            </a:pPr>
            <a:endParaRPr lang="en-US" sz="2200" dirty="0">
              <a:latin typeface="Georgia Pro Light" panose="02040302050405020303" pitchFamily="18" charset="0"/>
            </a:endParaRPr>
          </a:p>
        </p:txBody>
      </p:sp>
      <p:pic>
        <p:nvPicPr>
          <p:cNvPr id="4" name="Picture 6">
            <a:extLst>
              <a:ext uri="{FF2B5EF4-FFF2-40B4-BE49-F238E27FC236}">
                <a16:creationId xmlns:a16="http://schemas.microsoft.com/office/drawing/2014/main" id="{498C1040-9285-EE40-F498-CE246789B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706" y="1655064"/>
            <a:ext cx="6140461" cy="484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83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50" name="Rectangle 414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171FE9-01FA-4B47-E0D1-2751E129DAA8}"/>
              </a:ext>
            </a:extLst>
          </p:cNvPr>
          <p:cNvSpPr>
            <a:spLocks noGrp="1"/>
          </p:cNvSpPr>
          <p:nvPr>
            <p:ph type="title"/>
          </p:nvPr>
        </p:nvSpPr>
        <p:spPr>
          <a:xfrm>
            <a:off x="490537" y="6312568"/>
            <a:ext cx="11210925" cy="407234"/>
          </a:xfrm>
        </p:spPr>
        <p:txBody>
          <a:bodyPr vert="horz" lIns="91440" tIns="45720" rIns="91440" bIns="45720" rtlCol="0" anchor="ctr">
            <a:normAutofit fontScale="90000"/>
          </a:bodyPr>
          <a:lstStyle/>
          <a:p>
            <a:pPr algn="ctr"/>
            <a:r>
              <a:rPr lang="en-US" sz="3600" dirty="0">
                <a:solidFill>
                  <a:schemeClr val="tx1">
                    <a:lumMod val="85000"/>
                    <a:lumOff val="15000"/>
                  </a:schemeClr>
                </a:solidFill>
                <a:latin typeface="Georgia Pro Light" panose="02040302050405020303" pitchFamily="18" charset="0"/>
              </a:rPr>
              <a:t>Dashboard</a:t>
            </a:r>
          </a:p>
        </p:txBody>
      </p:sp>
      <p:cxnSp>
        <p:nvCxnSpPr>
          <p:cNvPr id="4151" name="Straight Connector 415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152" name="Straight Connector 415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7FBFF7A-A4BA-1F68-C17F-3DE19B198E95}"/>
              </a:ext>
            </a:extLst>
          </p:cNvPr>
          <p:cNvPicPr>
            <a:picLocks noChangeAspect="1"/>
          </p:cNvPicPr>
          <p:nvPr/>
        </p:nvPicPr>
        <p:blipFill>
          <a:blip r:embed="rId2"/>
          <a:stretch>
            <a:fillRect/>
          </a:stretch>
        </p:blipFill>
        <p:spPr>
          <a:xfrm>
            <a:off x="244452" y="0"/>
            <a:ext cx="11703096" cy="6312564"/>
          </a:xfrm>
          <a:prstGeom prst="rect">
            <a:avLst/>
          </a:prstGeom>
        </p:spPr>
      </p:pic>
    </p:spTree>
    <p:extLst>
      <p:ext uri="{BB962C8B-B14F-4D97-AF65-F5344CB8AC3E}">
        <p14:creationId xmlns:p14="http://schemas.microsoft.com/office/powerpoint/2010/main" val="153436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B5864C6-4BC7-661E-8191-BBA3EC525E8B}"/>
              </a:ext>
            </a:extLst>
          </p:cNvPr>
          <p:cNvPicPr>
            <a:picLocks noChangeAspect="1"/>
          </p:cNvPicPr>
          <p:nvPr/>
        </p:nvPicPr>
        <p:blipFill rotWithShape="1">
          <a:blip r:embed="rId2">
            <a:alphaModFix amt="35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F854E1AE-B669-D17E-E9C5-C62829E6880D}"/>
              </a:ext>
            </a:extLst>
          </p:cNvPr>
          <p:cNvSpPr>
            <a:spLocks noGrp="1"/>
          </p:cNvSpPr>
          <p:nvPr>
            <p:ph type="title"/>
          </p:nvPr>
        </p:nvSpPr>
        <p:spPr>
          <a:xfrm>
            <a:off x="838200" y="365125"/>
            <a:ext cx="10515600" cy="1325563"/>
          </a:xfrm>
        </p:spPr>
        <p:txBody>
          <a:bodyPr>
            <a:normAutofit/>
          </a:bodyPr>
          <a:lstStyle/>
          <a:p>
            <a:r>
              <a:rPr lang="en-US" dirty="0">
                <a:solidFill>
                  <a:srgbClr val="FFFFFF"/>
                </a:solidFill>
                <a:latin typeface="Georgia Pro Light" panose="02040302050405020303" pitchFamily="18" charset="0"/>
              </a:rPr>
              <a:t>Conclusion</a:t>
            </a:r>
          </a:p>
        </p:txBody>
      </p:sp>
      <p:sp>
        <p:nvSpPr>
          <p:cNvPr id="3" name="Content Placeholder 2">
            <a:extLst>
              <a:ext uri="{FF2B5EF4-FFF2-40B4-BE49-F238E27FC236}">
                <a16:creationId xmlns:a16="http://schemas.microsoft.com/office/drawing/2014/main" id="{01B8A38F-DE1A-3852-48A2-B81EEAF36761}"/>
              </a:ext>
            </a:extLst>
          </p:cNvPr>
          <p:cNvSpPr>
            <a:spLocks noGrp="1"/>
          </p:cNvSpPr>
          <p:nvPr>
            <p:ph idx="1"/>
          </p:nvPr>
        </p:nvSpPr>
        <p:spPr>
          <a:xfrm>
            <a:off x="838200" y="1825625"/>
            <a:ext cx="10515600" cy="4351338"/>
          </a:xfrm>
        </p:spPr>
        <p:txBody>
          <a:bodyPr>
            <a:normAutofit/>
          </a:bodyPr>
          <a:lstStyle/>
          <a:p>
            <a:pPr algn="just"/>
            <a:r>
              <a:rPr lang="en-US" dirty="0">
                <a:latin typeface="Georgia Pro Light" panose="02040302050405020303" pitchFamily="18" charset="0"/>
              </a:rPr>
              <a:t>Finally, the examination of New York Police Department arrest data gives useful information about crime patterns, offender demographics, and age-related trends. This information is critical for making informed decisions, allowing law enforcement and lawmakers to create targeted policies that improve public safety and address specific concerns within the jurisdiction.</a:t>
            </a:r>
          </a:p>
        </p:txBody>
      </p:sp>
    </p:spTree>
    <p:extLst>
      <p:ext uri="{BB962C8B-B14F-4D97-AF65-F5344CB8AC3E}">
        <p14:creationId xmlns:p14="http://schemas.microsoft.com/office/powerpoint/2010/main" val="3691809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4DFE42B-06BE-9AB1-0F79-1AC0F1666033}"/>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latin typeface="Georgia Pro Light" panose="02040302050405020303" pitchFamily="18" charset="0"/>
              </a:rPr>
              <a:t>References</a:t>
            </a:r>
          </a:p>
        </p:txBody>
      </p:sp>
      <p:sp>
        <p:nvSpPr>
          <p:cNvPr id="3" name="Content Placeholder 2">
            <a:extLst>
              <a:ext uri="{FF2B5EF4-FFF2-40B4-BE49-F238E27FC236}">
                <a16:creationId xmlns:a16="http://schemas.microsoft.com/office/drawing/2014/main" id="{3375E523-CF78-CC9D-9229-C9FCE4581646}"/>
              </a:ext>
            </a:extLst>
          </p:cNvPr>
          <p:cNvSpPr>
            <a:spLocks noGrp="1"/>
          </p:cNvSpPr>
          <p:nvPr>
            <p:ph idx="1"/>
          </p:nvPr>
        </p:nvSpPr>
        <p:spPr>
          <a:xfrm>
            <a:off x="838200" y="2586789"/>
            <a:ext cx="10515600" cy="3590174"/>
          </a:xfrm>
        </p:spPr>
        <p:txBody>
          <a:bodyPr>
            <a:normAutofit/>
          </a:bodyPr>
          <a:lstStyle/>
          <a:p>
            <a:r>
              <a:rPr lang="en-US" sz="2200" dirty="0">
                <a:latin typeface="Georgia Pro Light" panose="02040302050405020303" pitchFamily="18" charset="0"/>
              </a:rPr>
              <a:t>Dataset: </a:t>
            </a:r>
            <a:r>
              <a:rPr lang="en-US" sz="2200" dirty="0">
                <a:latin typeface="Georgia Pro Light" panose="02040302050405020303" pitchFamily="18" charset="0"/>
                <a:hlinkClick r:id="rId2"/>
              </a:rPr>
              <a:t>source</a:t>
            </a:r>
            <a:r>
              <a:rPr lang="en-US" sz="2200" dirty="0">
                <a:latin typeface="Georgia Pro Light" panose="02040302050405020303" pitchFamily="18" charset="0"/>
              </a:rPr>
              <a:t>.</a:t>
            </a:r>
          </a:p>
          <a:p>
            <a:r>
              <a:rPr lang="en-US" sz="2200" dirty="0">
                <a:latin typeface="Georgia Pro Light" panose="02040302050405020303" pitchFamily="18" charset="0"/>
              </a:rPr>
              <a:t>Statistical Analysis with help of Tableau: </a:t>
            </a:r>
            <a:r>
              <a:rPr lang="en-US" sz="2200" dirty="0">
                <a:latin typeface="Georgia Pro Light" panose="02040302050405020303" pitchFamily="18" charset="0"/>
                <a:hlinkClick r:id="rId3"/>
              </a:rPr>
              <a:t>source</a:t>
            </a:r>
            <a:r>
              <a:rPr lang="en-US" sz="2200" dirty="0">
                <a:latin typeface="Georgia Pro Light" panose="02040302050405020303" pitchFamily="18" charset="0"/>
              </a:rPr>
              <a:t>.</a:t>
            </a:r>
          </a:p>
          <a:p>
            <a:pPr marL="0" indent="0">
              <a:buNone/>
            </a:pPr>
            <a:r>
              <a:rPr lang="en-US" sz="2200" dirty="0">
                <a:latin typeface="Georgia Pro Light" panose="02040302050405020303" pitchFamily="18" charset="0"/>
              </a:rPr>
              <a:t> </a:t>
            </a:r>
          </a:p>
        </p:txBody>
      </p:sp>
    </p:spTree>
    <p:extLst>
      <p:ext uri="{BB962C8B-B14F-4D97-AF65-F5344CB8AC3E}">
        <p14:creationId xmlns:p14="http://schemas.microsoft.com/office/powerpoint/2010/main" val="139194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443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Georgia</vt:lpstr>
      <vt:lpstr>Georgia Pro Light</vt:lpstr>
      <vt:lpstr>Wingdings</vt:lpstr>
      <vt:lpstr>Office Theme</vt:lpstr>
      <vt:lpstr>ALY6017: COMMUNICATION / VISUAL DATA ANALYSIS</vt:lpstr>
      <vt:lpstr>Context</vt:lpstr>
      <vt:lpstr>Abstract</vt:lpstr>
      <vt:lpstr>Analysis &amp; Findings</vt:lpstr>
      <vt:lpstr>Analysis &amp; Findings</vt:lpstr>
      <vt:lpstr>Analysis &amp; Findings</vt:lpstr>
      <vt:lpstr>Dashboard</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ALY6017: COMMUNICATION / VISUAL DATA ANALYSIS</dc:title>
  <dc:creator>Soham Mane</dc:creator>
  <cp:lastModifiedBy>Mohit Ravindra Kamble</cp:lastModifiedBy>
  <cp:revision>3</cp:revision>
  <dcterms:created xsi:type="dcterms:W3CDTF">2024-02-02T00:21:41Z</dcterms:created>
  <dcterms:modified xsi:type="dcterms:W3CDTF">2024-02-02T01:55:57Z</dcterms:modified>
</cp:coreProperties>
</file>