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87" r:id="rId4"/>
    <p:sldId id="289"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C38D-320C-34F7-878F-385C6DC2B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E3479-BC0D-50F8-4207-1AAFC9DC5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8FAB3-CF30-E3A6-81AE-9CFCB238EBAE}"/>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5" name="Footer Placeholder 4">
            <a:extLst>
              <a:ext uri="{FF2B5EF4-FFF2-40B4-BE49-F238E27FC236}">
                <a16:creationId xmlns:a16="http://schemas.microsoft.com/office/drawing/2014/main" id="{FC8CD80B-13DF-5BAC-0501-175E0DA3A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A8991-9B3C-0099-2947-6246048631B3}"/>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339459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335-41D9-A30E-82DD-491802A5B1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694D44-9634-2E4C-ED4D-BDF01471A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AABC4-9127-5723-A017-9B5E4D26E241}"/>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5" name="Footer Placeholder 4">
            <a:extLst>
              <a:ext uri="{FF2B5EF4-FFF2-40B4-BE49-F238E27FC236}">
                <a16:creationId xmlns:a16="http://schemas.microsoft.com/office/drawing/2014/main" id="{0EEFF5EA-ACED-914B-BF75-73E57323A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050CB-8450-6BF1-1CCD-4B2FF5E5AE7C}"/>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82448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92F8A-25C5-49E6-C1F9-C32CAFDB15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68E4C3-BB0E-8B28-62DB-45B68537BD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5606D-8C53-E934-162F-52EE4F7DEEA6}"/>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5" name="Footer Placeholder 4">
            <a:extLst>
              <a:ext uri="{FF2B5EF4-FFF2-40B4-BE49-F238E27FC236}">
                <a16:creationId xmlns:a16="http://schemas.microsoft.com/office/drawing/2014/main" id="{982F9019-96BA-CCF4-9E86-7CD7E0376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21109-074A-B5D4-A353-797B96BF40FA}"/>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311267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A45C-CED9-FF56-454B-7FDC1231C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554CC-2E8D-1C74-0885-EBD35C85CF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5270A-6B34-3A78-7DF1-8959304CA7B5}"/>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5" name="Footer Placeholder 4">
            <a:extLst>
              <a:ext uri="{FF2B5EF4-FFF2-40B4-BE49-F238E27FC236}">
                <a16:creationId xmlns:a16="http://schemas.microsoft.com/office/drawing/2014/main" id="{C9F27F1C-6EFE-BFE7-6B2E-C52DF29C4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51275-AD60-112F-36F6-B3B8A5E3E785}"/>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41167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3C47-4C81-1DAA-52EC-AC53B459E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FDDB56-4B81-BD5A-8A75-3C5CA045A6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14E3B-963F-C47E-B9D0-9DA1AA57C01C}"/>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5" name="Footer Placeholder 4">
            <a:extLst>
              <a:ext uri="{FF2B5EF4-FFF2-40B4-BE49-F238E27FC236}">
                <a16:creationId xmlns:a16="http://schemas.microsoft.com/office/drawing/2014/main" id="{7225E370-3818-5EE6-B81C-7B022087D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B61A6-682C-4A90-201F-BED1148396CD}"/>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384628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31A6-6B72-C385-68CB-0A38BE912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6136A-CB27-64B2-87AB-B5C7B2163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83280A-CF1E-FD14-F1A1-307594D15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B47D7C-BD55-33BC-9526-1144556571FD}"/>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6" name="Footer Placeholder 5">
            <a:extLst>
              <a:ext uri="{FF2B5EF4-FFF2-40B4-BE49-F238E27FC236}">
                <a16:creationId xmlns:a16="http://schemas.microsoft.com/office/drawing/2014/main" id="{945DC6AF-D5A7-F19F-569E-DEFD7A316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7A90F-6B7F-77DD-C62E-F47A20027BA7}"/>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191929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8FB2-43A5-AC8A-2D8A-FC689B14D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3628A-6E59-3507-F08F-FA254F577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6B774F-2F30-40E9-92D7-3564D0CA7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7EACBE-CA26-EBC8-C8B7-70F285204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EC3AA-ED11-1958-22DF-A5AC9593B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91B518-649D-475A-72ED-AFB2406C66AA}"/>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8" name="Footer Placeholder 7">
            <a:extLst>
              <a:ext uri="{FF2B5EF4-FFF2-40B4-BE49-F238E27FC236}">
                <a16:creationId xmlns:a16="http://schemas.microsoft.com/office/drawing/2014/main" id="{EA1C6F15-3739-BC29-B350-641CE80EB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518BF5-FCFC-7E10-96C7-58450E566543}"/>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128925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29CC-E068-5402-0EF8-D1BE97687C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8B6CC2-C24F-85D9-5604-5CC589F40A7E}"/>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4" name="Footer Placeholder 3">
            <a:extLst>
              <a:ext uri="{FF2B5EF4-FFF2-40B4-BE49-F238E27FC236}">
                <a16:creationId xmlns:a16="http://schemas.microsoft.com/office/drawing/2014/main" id="{BA4A2B6B-AD13-C56D-9104-B20681AA5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1796C-41D8-322D-95D9-F310FE020389}"/>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23730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E88DF-6A29-E79C-57B8-FC8DD1C4947F}"/>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3" name="Footer Placeholder 2">
            <a:extLst>
              <a:ext uri="{FF2B5EF4-FFF2-40B4-BE49-F238E27FC236}">
                <a16:creationId xmlns:a16="http://schemas.microsoft.com/office/drawing/2014/main" id="{9E67FAF2-4955-3F9E-D96D-FC1B2D958D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FCF0B-E8C4-87E8-FA63-2A117BD61128}"/>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100767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BA02-8DDD-D8E0-FB07-B0C969139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372131-D455-8303-2EAE-3E7DD7A88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67B0E4-08E7-1180-161E-104018825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97640-0BB2-E2EA-A2B5-31ED62BCC49D}"/>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6" name="Footer Placeholder 5">
            <a:extLst>
              <a:ext uri="{FF2B5EF4-FFF2-40B4-BE49-F238E27FC236}">
                <a16:creationId xmlns:a16="http://schemas.microsoft.com/office/drawing/2014/main" id="{4E261755-790F-997D-EB19-6C71B53A6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3BC83-9F90-F5B4-7590-9586F6866DA8}"/>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344599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17DF-1E1B-D8CE-F39C-61044DADD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8BC3E-D9B5-106A-0AE3-193D5100D3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14F989-F697-5BDA-46FD-48858A54F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9C16F-C327-1B71-801C-352A2C81778A}"/>
              </a:ext>
            </a:extLst>
          </p:cNvPr>
          <p:cNvSpPr>
            <a:spLocks noGrp="1"/>
          </p:cNvSpPr>
          <p:nvPr>
            <p:ph type="dt" sz="half" idx="10"/>
          </p:nvPr>
        </p:nvSpPr>
        <p:spPr/>
        <p:txBody>
          <a:bodyPr/>
          <a:lstStyle/>
          <a:p>
            <a:fld id="{526E8E6F-3C0B-4B98-9189-80829921142A}" type="datetimeFigureOut">
              <a:rPr lang="en-US" smtClean="0"/>
              <a:t>2/15/2024</a:t>
            </a:fld>
            <a:endParaRPr lang="en-US"/>
          </a:p>
        </p:txBody>
      </p:sp>
      <p:sp>
        <p:nvSpPr>
          <p:cNvPr id="6" name="Footer Placeholder 5">
            <a:extLst>
              <a:ext uri="{FF2B5EF4-FFF2-40B4-BE49-F238E27FC236}">
                <a16:creationId xmlns:a16="http://schemas.microsoft.com/office/drawing/2014/main" id="{27CA0519-8A75-D74E-232D-7936EACD0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7EEBA-D2F8-BD78-DC7F-0D0E3FD99E8E}"/>
              </a:ext>
            </a:extLst>
          </p:cNvPr>
          <p:cNvSpPr>
            <a:spLocks noGrp="1"/>
          </p:cNvSpPr>
          <p:nvPr>
            <p:ph type="sldNum" sz="quarter" idx="12"/>
          </p:nvPr>
        </p:nvSpPr>
        <p:spPr/>
        <p:txBody>
          <a:bodyPr/>
          <a:lstStyle/>
          <a:p>
            <a:fld id="{B5A9B15F-197D-4BAA-B468-0AA1A5FC3604}" type="slidenum">
              <a:rPr lang="en-US" smtClean="0"/>
              <a:t>‹#›</a:t>
            </a:fld>
            <a:endParaRPr lang="en-US"/>
          </a:p>
        </p:txBody>
      </p:sp>
    </p:spTree>
    <p:extLst>
      <p:ext uri="{BB962C8B-B14F-4D97-AF65-F5344CB8AC3E}">
        <p14:creationId xmlns:p14="http://schemas.microsoft.com/office/powerpoint/2010/main" val="149831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A304-7F71-452B-BD4B-B1051DD47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44A3B3-2117-10CA-17E8-8F93BEF6F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9D22C-282F-4CCD-2DD5-89FDD370F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6E8E6F-3C0B-4B98-9189-80829921142A}" type="datetimeFigureOut">
              <a:rPr lang="en-US" smtClean="0"/>
              <a:t>2/15/2024</a:t>
            </a:fld>
            <a:endParaRPr lang="en-US"/>
          </a:p>
        </p:txBody>
      </p:sp>
      <p:sp>
        <p:nvSpPr>
          <p:cNvPr id="5" name="Footer Placeholder 4">
            <a:extLst>
              <a:ext uri="{FF2B5EF4-FFF2-40B4-BE49-F238E27FC236}">
                <a16:creationId xmlns:a16="http://schemas.microsoft.com/office/drawing/2014/main" id="{DBEC4718-6AF3-A4E5-5249-932667202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7EBC48-A168-FFD2-21B7-E144371CF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A9B15F-197D-4BAA-B468-0AA1A5FC3604}" type="slidenum">
              <a:rPr lang="en-US" smtClean="0"/>
              <a:t>‹#›</a:t>
            </a:fld>
            <a:endParaRPr lang="en-US"/>
          </a:p>
        </p:txBody>
      </p:sp>
    </p:spTree>
    <p:extLst>
      <p:ext uri="{BB962C8B-B14F-4D97-AF65-F5344CB8AC3E}">
        <p14:creationId xmlns:p14="http://schemas.microsoft.com/office/powerpoint/2010/main" val="4860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geeksforgeeks.org/lasso-regression-in-r-programmi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geeksforgeeks.org/r-charts-and-graphs/" TargetMode="External"/><Relationship Id="rId5" Type="http://schemas.openxmlformats.org/officeDocument/2006/relationships/hyperlink" Target="https://www.geeksforgeeks.org/r-statistics/" TargetMode="External"/><Relationship Id="rId4" Type="http://schemas.openxmlformats.org/officeDocument/2006/relationships/hyperlink" Target="https://data.boston.gov/dataset/property-assessmen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geeksforgeeks.org/simple-linear-regression-using-r/"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qualtrics.com/experience-management/research/anova/" TargetMode="External"/><Relationship Id="rId5" Type="http://schemas.openxmlformats.org/officeDocument/2006/relationships/hyperlink" Target="https://www.geeksforgeeks.org/hypothesis-testing-in-r-programming/" TargetMode="External"/><Relationship Id="rId4" Type="http://schemas.openxmlformats.org/officeDocument/2006/relationships/hyperlink" Target="https://www.kaggle.com/datasets/hunter0007/ecommerce-dataset-for-predictive-marketing-202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DA5139-F65A-D49C-BC66-DB11A43F103B}"/>
              </a:ext>
            </a:extLst>
          </p:cNvPr>
          <p:cNvPicPr>
            <a:picLocks noChangeAspect="1"/>
          </p:cNvPicPr>
          <p:nvPr/>
        </p:nvPicPr>
        <p:blipFill>
          <a:blip r:embed="rId2"/>
          <a:stretch>
            <a:fillRect/>
          </a:stretch>
        </p:blipFill>
        <p:spPr>
          <a:xfrm>
            <a:off x="0" y="1"/>
            <a:ext cx="12192000" cy="2542674"/>
          </a:xfrm>
          <a:prstGeom prst="rect">
            <a:avLst/>
          </a:prstGeom>
        </p:spPr>
      </p:pic>
      <p:sp>
        <p:nvSpPr>
          <p:cNvPr id="9" name="TextBox 8">
            <a:extLst>
              <a:ext uri="{FF2B5EF4-FFF2-40B4-BE49-F238E27FC236}">
                <a16:creationId xmlns:a16="http://schemas.microsoft.com/office/drawing/2014/main" id="{A5AB8D29-BC5B-7A2D-30F6-6AF73EA1598F}"/>
              </a:ext>
            </a:extLst>
          </p:cNvPr>
          <p:cNvSpPr txBox="1"/>
          <p:nvPr/>
        </p:nvSpPr>
        <p:spPr>
          <a:xfrm>
            <a:off x="0" y="2542675"/>
            <a:ext cx="12192000" cy="4739759"/>
          </a:xfrm>
          <a:prstGeom prst="rect">
            <a:avLst/>
          </a:prstGeom>
          <a:noFill/>
        </p:spPr>
        <p:txBody>
          <a:bodyPr wrap="square" rtlCol="0">
            <a:spAutoFit/>
          </a:bodyPr>
          <a:lstStyle/>
          <a:p>
            <a:pPr algn="ctr" rtl="0">
              <a:spcBef>
                <a:spcPts val="1200"/>
              </a:spcBef>
              <a:spcAft>
                <a:spcPts val="1200"/>
              </a:spcAft>
            </a:pPr>
            <a:r>
              <a:rPr lang="en-US" sz="2400" b="1" i="0" u="none" strike="noStrike" dirty="0">
                <a:solidFill>
                  <a:srgbClr val="000000"/>
                </a:solidFill>
                <a:effectLst/>
                <a:latin typeface="Georgia" panose="02040502050405020303" pitchFamily="18" charset="0"/>
              </a:rPr>
              <a:t>Final Project Presentation</a:t>
            </a:r>
          </a:p>
          <a:p>
            <a:pPr algn="ctr" rtl="0">
              <a:spcBef>
                <a:spcPts val="1200"/>
              </a:spcBef>
              <a:spcAft>
                <a:spcPts val="1200"/>
              </a:spcAft>
            </a:pPr>
            <a:r>
              <a:rPr lang="en-US" b="1" dirty="0">
                <a:solidFill>
                  <a:srgbClr val="000000"/>
                </a:solidFill>
                <a:latin typeface="Georgia" panose="02040502050405020303" pitchFamily="18" charset="0"/>
              </a:rPr>
              <a:t>Analysis of </a:t>
            </a:r>
            <a:r>
              <a:rPr lang="en-US" b="1" dirty="0">
                <a:latin typeface="Georgia" panose="02040502050405020303" pitchFamily="18" charset="0"/>
              </a:rPr>
              <a:t>Boston City </a:t>
            </a:r>
            <a:r>
              <a:rPr lang="en-US" b="1" i="0" strike="noStrike" baseline="0" dirty="0">
                <a:latin typeface="Georgia-Bold"/>
              </a:rPr>
              <a:t>Property Assessment FY-2019</a:t>
            </a:r>
            <a:endParaRPr lang="en-US" b="0" dirty="0">
              <a:effectLst/>
            </a:endParaRPr>
          </a:p>
          <a:p>
            <a:pPr algn="ctr" rtl="0">
              <a:spcBef>
                <a:spcPts val="1200"/>
              </a:spcBef>
              <a:spcAft>
                <a:spcPts val="1200"/>
              </a:spcAft>
            </a:pPr>
            <a:r>
              <a:rPr lang="en-US" b="1" i="0" u="none" strike="noStrike">
                <a:solidFill>
                  <a:srgbClr val="000000"/>
                </a:solidFill>
                <a:effectLst/>
                <a:latin typeface="Georgia" panose="02040502050405020303" pitchFamily="18" charset="0"/>
              </a:rPr>
              <a:t>Group </a:t>
            </a:r>
            <a:r>
              <a:rPr lang="en-US" b="1" i="0" u="none" strike="noStrike" dirty="0">
                <a:solidFill>
                  <a:srgbClr val="000000"/>
                </a:solidFill>
                <a:effectLst/>
                <a:latin typeface="Georgia" panose="02040502050405020303" pitchFamily="18" charset="0"/>
              </a:rPr>
              <a:t>No.: 09</a:t>
            </a:r>
            <a:endParaRPr lang="en-US" b="1" dirty="0">
              <a:effectLst/>
            </a:endParaRPr>
          </a:p>
          <a:p>
            <a:pPr algn="ctr" rtl="0">
              <a:spcBef>
                <a:spcPts val="1200"/>
              </a:spcBef>
              <a:spcAft>
                <a:spcPts val="1200"/>
              </a:spcAft>
            </a:pPr>
            <a:r>
              <a:rPr lang="en-US" b="0" i="0" u="none" strike="noStrike" dirty="0">
                <a:solidFill>
                  <a:srgbClr val="000000"/>
                </a:solidFill>
                <a:effectLst/>
                <a:latin typeface="Georgia" panose="02040502050405020303" pitchFamily="18" charset="0"/>
              </a:rPr>
              <a:t>Sharvil Wadekar, Mohit Kamble, Soham Mane</a:t>
            </a:r>
          </a:p>
          <a:p>
            <a:pPr algn="ctr" rtl="0">
              <a:spcBef>
                <a:spcPts val="1200"/>
              </a:spcBef>
              <a:spcAft>
                <a:spcPts val="1200"/>
              </a:spcAft>
            </a:pPr>
            <a:r>
              <a:rPr lang="en-US" b="0" i="0" u="none" strike="noStrike" dirty="0">
                <a:solidFill>
                  <a:srgbClr val="000000"/>
                </a:solidFill>
                <a:effectLst/>
                <a:latin typeface="Georgia" panose="02040502050405020303" pitchFamily="18" charset="0"/>
              </a:rPr>
              <a:t>College of Professional Studies,  Northeastern University</a:t>
            </a:r>
            <a:endParaRPr lang="en-US" b="0" dirty="0">
              <a:effectLst/>
            </a:endParaRPr>
          </a:p>
          <a:p>
            <a:pPr algn="ctr"/>
            <a:r>
              <a:rPr lang="en-US" b="0" i="0" u="none" strike="noStrike" dirty="0">
                <a:solidFill>
                  <a:srgbClr val="000000"/>
                </a:solidFill>
                <a:effectLst/>
                <a:latin typeface="Georgia" panose="02040502050405020303" pitchFamily="18" charset="0"/>
              </a:rPr>
              <a:t> ALY (6015): </a:t>
            </a:r>
            <a:r>
              <a:rPr lang="en-US" i="0" dirty="0">
                <a:effectLst/>
                <a:latin typeface="Georgia" panose="02040502050405020303" pitchFamily="18" charset="0"/>
              </a:rPr>
              <a:t>Intermediate Analytics</a:t>
            </a:r>
          </a:p>
          <a:p>
            <a:pPr algn="ctr" rtl="0">
              <a:spcBef>
                <a:spcPts val="1200"/>
              </a:spcBef>
              <a:spcAft>
                <a:spcPts val="0"/>
              </a:spcAft>
            </a:pPr>
            <a:r>
              <a:rPr lang="en-US" b="0" i="0" u="none" strike="noStrike" dirty="0">
                <a:solidFill>
                  <a:srgbClr val="000000"/>
                </a:solidFill>
                <a:effectLst/>
                <a:latin typeface="Georgia" panose="02040502050405020303" pitchFamily="18" charset="0"/>
              </a:rPr>
              <a:t>Professor: Roy Wada</a:t>
            </a:r>
            <a:endParaRPr lang="en-US" b="0" dirty="0">
              <a:effectLst/>
            </a:endParaRPr>
          </a:p>
          <a:p>
            <a:pPr algn="ctr" rtl="0">
              <a:spcBef>
                <a:spcPts val="1200"/>
              </a:spcBef>
              <a:spcAft>
                <a:spcPts val="0"/>
              </a:spcAft>
            </a:pPr>
            <a:r>
              <a:rPr lang="en-US" b="0" i="0" u="none" strike="noStrike" dirty="0">
                <a:solidFill>
                  <a:srgbClr val="000000"/>
                </a:solidFill>
                <a:effectLst/>
                <a:latin typeface="Georgia" panose="02040502050405020303" pitchFamily="18" charset="0"/>
              </a:rPr>
              <a:t>February 16, 2024</a:t>
            </a:r>
            <a:endParaRPr lang="en-US" b="0" dirty="0">
              <a:effectLst/>
            </a:endParaRPr>
          </a:p>
          <a:p>
            <a:br>
              <a:rPr lang="en-US" dirty="0"/>
            </a:br>
            <a:endParaRPr lang="en-US" dirty="0"/>
          </a:p>
        </p:txBody>
      </p:sp>
      <p:sp>
        <p:nvSpPr>
          <p:cNvPr id="3" name="Slide Number Placeholder 2">
            <a:extLst>
              <a:ext uri="{FF2B5EF4-FFF2-40B4-BE49-F238E27FC236}">
                <a16:creationId xmlns:a16="http://schemas.microsoft.com/office/drawing/2014/main" id="{38CA9E4E-3DED-E0F4-7F5B-72D5AA6C0D65}"/>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a:t>
            </a:fld>
            <a:endParaRPr lang="en-US" sz="14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1166554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59BF8-38D8-62AD-5991-D0761756C01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56AEEC7-88B9-2BD8-24C9-E96DC6C36336}"/>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F4CF6CEF-5CFA-BCE6-7012-E490EFE025F2}"/>
              </a:ext>
            </a:extLst>
          </p:cNvPr>
          <p:cNvSpPr txBox="1"/>
          <p:nvPr/>
        </p:nvSpPr>
        <p:spPr>
          <a:xfrm>
            <a:off x="0" y="974035"/>
            <a:ext cx="12192000" cy="2062103"/>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land use types impact property conditions and owner-occupancy trends?</a:t>
            </a:r>
          </a:p>
          <a:p>
            <a:pPr algn="just"/>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Heat Type and Air Conditioning Distribution </a:t>
            </a:r>
            <a:r>
              <a:rPr lang="en-US" sz="1100" b="1" dirty="0">
                <a:latin typeface="Georgia" panose="02040502050405020303" pitchFamily="18" charset="0"/>
              </a:rPr>
              <a:t>(</a:t>
            </a:r>
            <a:r>
              <a:rPr lang="en-US" sz="1100" b="1" i="1" dirty="0">
                <a:latin typeface="Georgia" panose="02040502050405020303" pitchFamily="18" charset="0"/>
              </a:rPr>
              <a:t>with help of h</a:t>
            </a:r>
            <a:r>
              <a:rPr lang="en-US" sz="1100" b="1" dirty="0">
                <a:latin typeface="Georgia" panose="02040502050405020303" pitchFamily="18" charset="0"/>
              </a:rPr>
              <a:t>eat type and air conditioning distribution</a:t>
            </a:r>
            <a:r>
              <a:rPr lang="en-US" sz="1100" dirty="0">
                <a:solidFill>
                  <a:srgbClr val="252525"/>
                </a:solidFill>
                <a:latin typeface="Georgia" panose="02040502050405020303" pitchFamily="18" charset="0"/>
              </a:rPr>
              <a:t> </a:t>
            </a:r>
            <a:r>
              <a:rPr lang="en-US" sz="1100" b="1" i="1" dirty="0">
                <a:latin typeface="Georgia" panose="02040502050405020303" pitchFamily="18" charset="0"/>
              </a:rPr>
              <a:t>table derived in earlier slide</a:t>
            </a:r>
            <a:r>
              <a:rPr lang="en-US" sz="1100" b="1" dirty="0">
                <a:latin typeface="Georgia" panose="02040502050405020303" pitchFamily="18" charset="0"/>
              </a:rPr>
              <a:t>) </a:t>
            </a:r>
            <a:endParaRPr lang="en-US" sz="1200" dirty="0">
              <a:latin typeface="Georgia" panose="02040502050405020303" pitchFamily="18" charset="0"/>
            </a:endParaRPr>
          </a:p>
          <a:p>
            <a:pPr marL="285750" indent="-285750">
              <a:buFont typeface="Arial" panose="020B0604020202020204" pitchFamily="34" charset="0"/>
              <a:buChar char="•"/>
            </a:pPr>
            <a:endParaRPr lang="en-US" sz="2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B30BA284-E784-C670-3044-5680C338811D}"/>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10</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B8B16D68-D429-4E2D-E7F4-9D7B9ACF2853}"/>
              </a:ext>
            </a:extLst>
          </p:cNvPr>
          <p:cNvSpPr txBox="1"/>
          <p:nvPr/>
        </p:nvSpPr>
        <p:spPr>
          <a:xfrm>
            <a:off x="4387515" y="3429000"/>
            <a:ext cx="7684168"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endParaRPr lang="en-US" b="1" dirty="0">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Electric Heating Dominance:</a:t>
            </a:r>
            <a:r>
              <a:rPr lang="en-US" b="0" i="0" dirty="0">
                <a:effectLst/>
                <a:latin typeface="Georgia" panose="02040502050405020303" pitchFamily="18" charset="0"/>
              </a:rPr>
              <a:t> Electric heating is prevalent in 60% of properties, making it the most common heat type.</a:t>
            </a:r>
          </a:p>
          <a:p>
            <a:pPr marL="285750" indent="-285750" algn="l">
              <a:buFont typeface="Arial" panose="020B0604020202020204" pitchFamily="34" charset="0"/>
              <a:buChar char="•"/>
            </a:pPr>
            <a:r>
              <a:rPr lang="en-US" b="1" i="0" dirty="0">
                <a:effectLst/>
                <a:latin typeface="Georgia" panose="02040502050405020303" pitchFamily="18" charset="0"/>
              </a:rPr>
              <a:t>Central A/C Standard:</a:t>
            </a:r>
            <a:r>
              <a:rPr lang="en-US" b="0" i="0" dirty="0">
                <a:effectLst/>
                <a:latin typeface="Georgia" panose="02040502050405020303" pitchFamily="18" charset="0"/>
              </a:rPr>
              <a:t> Around 70% of properties have central air conditioning, while none and ductless A/C are less common at 15% each.</a:t>
            </a:r>
          </a:p>
          <a:p>
            <a:pPr marL="285750" indent="-285750" algn="l">
              <a:buFont typeface="Arial" panose="020B0604020202020204" pitchFamily="34" charset="0"/>
              <a:buChar char="•"/>
            </a:pPr>
            <a:r>
              <a:rPr lang="en-US" b="1" i="0" dirty="0">
                <a:effectLst/>
                <a:latin typeface="Georgia" panose="02040502050405020303" pitchFamily="18" charset="0"/>
              </a:rPr>
              <a:t>Top Combinations:</a:t>
            </a:r>
            <a:r>
              <a:rPr lang="en-US" b="0" i="0" dirty="0">
                <a:effectLst/>
                <a:latin typeface="Georgia" panose="02040502050405020303" pitchFamily="18" charset="0"/>
              </a:rPr>
              <a:t> Electric heat with central A/C is the most common combo (40%), followed by electric heat with no A/C (20%), and forced air heat with central A/C (15%).</a:t>
            </a:r>
          </a:p>
          <a:p>
            <a:pPr marL="285750" indent="-285750" algn="l">
              <a:buFont typeface="Arial" panose="020B0604020202020204" pitchFamily="34" charset="0"/>
              <a:buChar char="•"/>
            </a:pPr>
            <a:r>
              <a:rPr lang="en-US" b="1" i="0" dirty="0">
                <a:effectLst/>
                <a:latin typeface="Georgia" panose="02040502050405020303" pitchFamily="18" charset="0"/>
              </a:rPr>
              <a:t>Limited Alternative Heating:</a:t>
            </a:r>
            <a:r>
              <a:rPr lang="en-US" b="0" i="0" dirty="0">
                <a:effectLst/>
                <a:latin typeface="Georgia" panose="02040502050405020303" pitchFamily="18" charset="0"/>
              </a:rPr>
              <a:t> Heat pumps and other alternatives are used in only about 10% of properties, suggesting their limited adoption.</a:t>
            </a:r>
          </a:p>
          <a:p>
            <a:pPr algn="just"/>
            <a:endParaRPr lang="en-US" b="1" dirty="0">
              <a:latin typeface="Georgia" panose="02040502050405020303" pitchFamily="18" charset="0"/>
            </a:endParaRPr>
          </a:p>
        </p:txBody>
      </p:sp>
      <p:pic>
        <p:nvPicPr>
          <p:cNvPr id="5" name="Picture 4">
            <a:extLst>
              <a:ext uri="{FF2B5EF4-FFF2-40B4-BE49-F238E27FC236}">
                <a16:creationId xmlns:a16="http://schemas.microsoft.com/office/drawing/2014/main" id="{769CAD0F-0DA2-8F52-674E-692D2B0D08DC}"/>
              </a:ext>
            </a:extLst>
          </p:cNvPr>
          <p:cNvPicPr>
            <a:picLocks noChangeAspect="1"/>
          </p:cNvPicPr>
          <p:nvPr/>
        </p:nvPicPr>
        <p:blipFill>
          <a:blip r:embed="rId4"/>
          <a:stretch>
            <a:fillRect/>
          </a:stretch>
        </p:blipFill>
        <p:spPr>
          <a:xfrm>
            <a:off x="409384" y="2759243"/>
            <a:ext cx="3857816" cy="3779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1C7CCB86-61C8-E07F-8ABF-A27007E395A5}"/>
              </a:ext>
            </a:extLst>
          </p:cNvPr>
          <p:cNvPicPr>
            <a:picLocks noChangeAspect="1"/>
          </p:cNvPicPr>
          <p:nvPr/>
        </p:nvPicPr>
        <p:blipFill>
          <a:blip r:embed="rId5"/>
          <a:stretch>
            <a:fillRect/>
          </a:stretch>
        </p:blipFill>
        <p:spPr>
          <a:xfrm>
            <a:off x="4515853" y="2762237"/>
            <a:ext cx="6280483" cy="666763"/>
          </a:xfrm>
          <a:prstGeom prst="rect">
            <a:avLst/>
          </a:prstGeom>
        </p:spPr>
      </p:pic>
    </p:spTree>
    <p:extLst>
      <p:ext uri="{BB962C8B-B14F-4D97-AF65-F5344CB8AC3E}">
        <p14:creationId xmlns:p14="http://schemas.microsoft.com/office/powerpoint/2010/main" val="3067460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98AF-0D02-3597-91BE-11E1BD5DDAA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C09FFD8-45DF-7C6F-BD18-69792FC2EEE7}"/>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1C4A1F7A-4F1B-C937-A6CE-12F777C3EEFF}"/>
              </a:ext>
            </a:extLst>
          </p:cNvPr>
          <p:cNvSpPr txBox="1"/>
          <p:nvPr/>
        </p:nvSpPr>
        <p:spPr>
          <a:xfrm>
            <a:off x="0" y="974035"/>
            <a:ext cx="12192000" cy="1631216"/>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does air conditioning affect property values in Boston? Explored correlations.</a:t>
            </a:r>
          </a:p>
          <a:p>
            <a:pPr algn="just"/>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T-Test for AV_TOTAL between properties with and without air conditioning</a:t>
            </a:r>
            <a:endParaRPr lang="en-US" sz="2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E0E769FD-DAEB-8F2C-B47B-7CF44A2FB403}"/>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11</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C16C81C8-D161-259D-2B3D-373482BE9BEF}"/>
              </a:ext>
            </a:extLst>
          </p:cNvPr>
          <p:cNvSpPr txBox="1"/>
          <p:nvPr/>
        </p:nvSpPr>
        <p:spPr>
          <a:xfrm>
            <a:off x="280737" y="4967149"/>
            <a:ext cx="11630525" cy="1754326"/>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endParaRPr lang="en-US" b="1" dirty="0">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Value Disparity:</a:t>
            </a:r>
            <a:r>
              <a:rPr lang="en-US" b="0" i="0" dirty="0">
                <a:effectLst/>
                <a:latin typeface="Georgia" panose="02040502050405020303" pitchFamily="18" charset="0"/>
              </a:rPr>
              <a:t> Homes without air conditioning show significantly higher assessed values                   (mean: 2,608,612) compared to those with A/C (mean: 987,578).</a:t>
            </a:r>
          </a:p>
          <a:p>
            <a:pPr marL="285750" indent="-285750" algn="l">
              <a:buFont typeface="Arial" panose="020B0604020202020204" pitchFamily="34" charset="0"/>
              <a:buChar char="•"/>
            </a:pPr>
            <a:r>
              <a:rPr lang="en-US" b="1" i="0" dirty="0">
                <a:effectLst/>
                <a:latin typeface="Georgia" panose="02040502050405020303" pitchFamily="18" charset="0"/>
              </a:rPr>
              <a:t>Statistical Significance:</a:t>
            </a:r>
            <a:r>
              <a:rPr lang="en-US" b="0" i="0" dirty="0">
                <a:effectLst/>
                <a:latin typeface="Georgia" panose="02040502050405020303" pitchFamily="18" charset="0"/>
              </a:rPr>
              <a:t> A Welch's t-test with an extremely low p-value (&lt; 0.00000000000000022) confirms the significant difference, </a:t>
            </a:r>
            <a:r>
              <a:rPr lang="en-US" b="0" i="1" dirty="0">
                <a:effectLst/>
                <a:latin typeface="Georgia" panose="02040502050405020303" pitchFamily="18" charset="0"/>
              </a:rPr>
              <a:t>supporting a rejection of the null hypothesis.</a:t>
            </a:r>
          </a:p>
          <a:p>
            <a:pPr algn="just"/>
            <a:endParaRPr lang="en-US" b="1" dirty="0">
              <a:latin typeface="Georgia" panose="02040502050405020303" pitchFamily="18" charset="0"/>
            </a:endParaRPr>
          </a:p>
        </p:txBody>
      </p:sp>
      <p:pic>
        <p:nvPicPr>
          <p:cNvPr id="7" name="Picture 6">
            <a:extLst>
              <a:ext uri="{FF2B5EF4-FFF2-40B4-BE49-F238E27FC236}">
                <a16:creationId xmlns:a16="http://schemas.microsoft.com/office/drawing/2014/main" id="{6F54F0A9-D95A-6C3B-0C6A-68102F39A080}"/>
              </a:ext>
            </a:extLst>
          </p:cNvPr>
          <p:cNvPicPr>
            <a:picLocks noChangeAspect="1"/>
          </p:cNvPicPr>
          <p:nvPr/>
        </p:nvPicPr>
        <p:blipFill>
          <a:blip r:embed="rId4"/>
          <a:stretch>
            <a:fillRect/>
          </a:stretch>
        </p:blipFill>
        <p:spPr>
          <a:xfrm>
            <a:off x="441158" y="2605251"/>
            <a:ext cx="9889957" cy="22154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7410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0F834-3BE7-DBD7-7148-D1F9EBADB3F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27854FA-0B1F-7911-A8A6-EDB1D5849667}"/>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49EE97F7-0528-89E8-B3E3-5B78FEED209F}"/>
              </a:ext>
            </a:extLst>
          </p:cNvPr>
          <p:cNvSpPr txBox="1"/>
          <p:nvPr/>
        </p:nvSpPr>
        <p:spPr>
          <a:xfrm>
            <a:off x="0" y="974035"/>
            <a:ext cx="12192000" cy="1631216"/>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does air conditioning affect property values in Boston? Explored correlations.</a:t>
            </a:r>
          </a:p>
          <a:p>
            <a:pPr algn="just"/>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Correlation matrix &amp; Corr plot for selected numeric variables</a:t>
            </a:r>
            <a:endParaRPr lang="en-US" sz="2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057CAEEE-83E6-B65C-C6D3-FCCF44ECFE65}"/>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12</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D4C3026F-5649-E1BD-6971-28ACDD727103}"/>
              </a:ext>
            </a:extLst>
          </p:cNvPr>
          <p:cNvSpPr txBox="1"/>
          <p:nvPr/>
        </p:nvSpPr>
        <p:spPr>
          <a:xfrm>
            <a:off x="5921237" y="2634141"/>
            <a:ext cx="6158468"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endParaRPr lang="en-US" b="1" dirty="0">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Strong Positive Relations:</a:t>
            </a:r>
            <a:br>
              <a:rPr lang="en-US" b="1" i="0" dirty="0">
                <a:effectLst/>
                <a:latin typeface="Georgia" panose="02040502050405020303" pitchFamily="18" charset="0"/>
              </a:rPr>
            </a:br>
            <a:r>
              <a:rPr lang="en-US" b="0" i="0" dirty="0">
                <a:effectLst/>
                <a:latin typeface="Georgia" panose="02040502050405020303" pitchFamily="18" charset="0"/>
              </a:rPr>
              <a:t>AV_LAND and AV_BLDG strongly correlate with AV_TOTAL (0.78 and 0.96), indicating their impact on overall property value.</a:t>
            </a:r>
          </a:p>
          <a:p>
            <a:pPr algn="l"/>
            <a:endParaRPr lang="en-US" b="0" i="0" dirty="0">
              <a:effectLst/>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Moderate Tax Associations:</a:t>
            </a:r>
            <a:br>
              <a:rPr lang="en-US" dirty="0">
                <a:latin typeface="Georgia" panose="02040502050405020303" pitchFamily="18" charset="0"/>
              </a:rPr>
            </a:br>
            <a:r>
              <a:rPr lang="en-US" b="0" i="0" dirty="0">
                <a:effectLst/>
                <a:latin typeface="Georgia" panose="02040502050405020303" pitchFamily="18" charset="0"/>
              </a:rPr>
              <a:t>GROSS_TAX moderately correlates with AV_LAND (0.19), AV_BLDG (0.26), and AV_TOTAL (0.26), linking tax amounts to assessed property values.</a:t>
            </a:r>
          </a:p>
          <a:p>
            <a:pPr algn="just"/>
            <a:endParaRPr lang="en-US" b="1" dirty="0">
              <a:latin typeface="Georgia" panose="02040502050405020303" pitchFamily="18" charset="0"/>
            </a:endParaRPr>
          </a:p>
        </p:txBody>
      </p:sp>
      <p:pic>
        <p:nvPicPr>
          <p:cNvPr id="12" name="Picture 11">
            <a:extLst>
              <a:ext uri="{FF2B5EF4-FFF2-40B4-BE49-F238E27FC236}">
                <a16:creationId xmlns:a16="http://schemas.microsoft.com/office/drawing/2014/main" id="{B0E3AFB1-DE23-85CF-4C0A-CD9341337BEF}"/>
              </a:ext>
            </a:extLst>
          </p:cNvPr>
          <p:cNvPicPr>
            <a:picLocks noChangeAspect="1"/>
          </p:cNvPicPr>
          <p:nvPr/>
        </p:nvPicPr>
        <p:blipFill>
          <a:blip r:embed="rId4"/>
          <a:stretch>
            <a:fillRect/>
          </a:stretch>
        </p:blipFill>
        <p:spPr>
          <a:xfrm>
            <a:off x="381169" y="2695073"/>
            <a:ext cx="5349704" cy="402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048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F2A-EAD8-1796-4EE2-E4D25BB0979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C5D534D-99AA-0C03-60A6-6B441258B786}"/>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34B1BE37-C825-4D59-780C-E9F832EA4A5E}"/>
              </a:ext>
            </a:extLst>
          </p:cNvPr>
          <p:cNvSpPr txBox="1"/>
          <p:nvPr/>
        </p:nvSpPr>
        <p:spPr>
          <a:xfrm>
            <a:off x="56147" y="974035"/>
            <a:ext cx="12023558" cy="2185214"/>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does the choice of regularization method impact model performance and generalization capability in predicting Boston property values?</a:t>
            </a:r>
          </a:p>
          <a:p>
            <a:pPr algn="just"/>
            <a:endParaRPr lang="en-US" b="1" dirty="0">
              <a:latin typeface="Georgia" panose="02040502050405020303" pitchFamily="18" charset="0"/>
            </a:endParaRPr>
          </a:p>
          <a:p>
            <a:pPr algn="just"/>
            <a:r>
              <a:rPr lang="en-US" b="1" dirty="0">
                <a:latin typeface="Georgia" panose="02040502050405020303" pitchFamily="18" charset="0"/>
              </a:rPr>
              <a:t>LASSO Regression: </a:t>
            </a:r>
            <a:r>
              <a:rPr lang="en-US" b="1" i="0" dirty="0">
                <a:effectLst/>
                <a:latin typeface="Georgia" panose="02040502050405020303" pitchFamily="18" charset="0"/>
              </a:rPr>
              <a:t>Regularization Strength vs Model Performance</a:t>
            </a:r>
          </a:p>
          <a:p>
            <a:pPr algn="just"/>
            <a:endParaRPr lang="en-US" b="1"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1711B143-2ECB-639F-1DF5-09BB5F6EF348}"/>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13</a:t>
            </a:fld>
            <a:endParaRPr lang="en-US" sz="1400" b="1" dirty="0">
              <a:solidFill>
                <a:srgbClr val="FF0000"/>
              </a:solidFill>
              <a:latin typeface="Georgia" panose="02040502050405020303" pitchFamily="18" charset="0"/>
            </a:endParaRPr>
          </a:p>
        </p:txBody>
      </p:sp>
      <p:pic>
        <p:nvPicPr>
          <p:cNvPr id="11" name="Picture 10">
            <a:extLst>
              <a:ext uri="{FF2B5EF4-FFF2-40B4-BE49-F238E27FC236}">
                <a16:creationId xmlns:a16="http://schemas.microsoft.com/office/drawing/2014/main" id="{E9DA7759-DBC3-B880-576F-5BA6307622EC}"/>
              </a:ext>
            </a:extLst>
          </p:cNvPr>
          <p:cNvPicPr>
            <a:picLocks noChangeAspect="1"/>
          </p:cNvPicPr>
          <p:nvPr/>
        </p:nvPicPr>
        <p:blipFill>
          <a:blip r:embed="rId4"/>
          <a:stretch>
            <a:fillRect/>
          </a:stretch>
        </p:blipFill>
        <p:spPr>
          <a:xfrm>
            <a:off x="649420" y="2950948"/>
            <a:ext cx="4949275" cy="3587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E02368D3-CD4C-F375-02BE-F600732EB64C}"/>
              </a:ext>
            </a:extLst>
          </p:cNvPr>
          <p:cNvPicPr>
            <a:picLocks noChangeAspect="1"/>
          </p:cNvPicPr>
          <p:nvPr/>
        </p:nvPicPr>
        <p:blipFill>
          <a:blip r:embed="rId5"/>
          <a:stretch>
            <a:fillRect/>
          </a:stretch>
        </p:blipFill>
        <p:spPr>
          <a:xfrm>
            <a:off x="6336631" y="2950949"/>
            <a:ext cx="4644190" cy="3587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3001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282BD-2D26-A000-1CAD-39B811A436A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F7EFD18-2C86-BAE4-C800-49E174D0CD80}"/>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428C4B55-A962-86A6-EE94-41BAE641445D}"/>
              </a:ext>
            </a:extLst>
          </p:cNvPr>
          <p:cNvSpPr txBox="1"/>
          <p:nvPr/>
        </p:nvSpPr>
        <p:spPr>
          <a:xfrm>
            <a:off x="56147" y="974035"/>
            <a:ext cx="12023558" cy="2185214"/>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does the choice of regularization method impact model performance and generalization capability in predicting Boston property values?</a:t>
            </a:r>
          </a:p>
          <a:p>
            <a:pPr algn="just"/>
            <a:endParaRPr lang="en-US" b="1" dirty="0">
              <a:latin typeface="Georgia" panose="02040502050405020303" pitchFamily="18" charset="0"/>
            </a:endParaRPr>
          </a:p>
          <a:p>
            <a:pPr algn="just"/>
            <a:r>
              <a:rPr lang="en-US" b="1" dirty="0">
                <a:latin typeface="Georgia" panose="02040502050405020303" pitchFamily="18" charset="0"/>
              </a:rPr>
              <a:t>LASSO Regression: </a:t>
            </a:r>
            <a:r>
              <a:rPr lang="en-US" b="1" i="0" dirty="0">
                <a:effectLst/>
                <a:latin typeface="Georgia" panose="02040502050405020303" pitchFamily="18" charset="0"/>
              </a:rPr>
              <a:t>Regularization Strength vs Model Performance</a:t>
            </a:r>
          </a:p>
          <a:p>
            <a:pPr algn="just"/>
            <a:endParaRPr lang="en-US" b="1"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A9FE6ABB-AB9A-DED5-600B-8E2715845832}"/>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14</a:t>
            </a:fld>
            <a:endParaRPr lang="en-US" sz="1400" b="1" dirty="0">
              <a:solidFill>
                <a:srgbClr val="FF0000"/>
              </a:solidFill>
              <a:latin typeface="Georgia" panose="02040502050405020303" pitchFamily="18" charset="0"/>
            </a:endParaRPr>
          </a:p>
        </p:txBody>
      </p:sp>
      <p:pic>
        <p:nvPicPr>
          <p:cNvPr id="11" name="Picture 10">
            <a:extLst>
              <a:ext uri="{FF2B5EF4-FFF2-40B4-BE49-F238E27FC236}">
                <a16:creationId xmlns:a16="http://schemas.microsoft.com/office/drawing/2014/main" id="{771ED635-87F4-1DCE-03BE-7CF6661F57D9}"/>
              </a:ext>
            </a:extLst>
          </p:cNvPr>
          <p:cNvPicPr>
            <a:picLocks noChangeAspect="1"/>
          </p:cNvPicPr>
          <p:nvPr/>
        </p:nvPicPr>
        <p:blipFill>
          <a:blip r:embed="rId4"/>
          <a:stretch>
            <a:fillRect/>
          </a:stretch>
        </p:blipFill>
        <p:spPr>
          <a:xfrm>
            <a:off x="649421" y="2950948"/>
            <a:ext cx="2823696" cy="3587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7FCC5A94-CA8F-DFDF-6246-2E88FE1E9202}"/>
              </a:ext>
            </a:extLst>
          </p:cNvPr>
          <p:cNvPicPr>
            <a:picLocks noChangeAspect="1"/>
          </p:cNvPicPr>
          <p:nvPr/>
        </p:nvPicPr>
        <p:blipFill>
          <a:blip r:embed="rId5"/>
          <a:stretch>
            <a:fillRect/>
          </a:stretch>
        </p:blipFill>
        <p:spPr>
          <a:xfrm>
            <a:off x="3719763" y="2950948"/>
            <a:ext cx="2496553" cy="3587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4FD0E5A5-7828-BBDC-B78C-3B6F95408C2F}"/>
              </a:ext>
            </a:extLst>
          </p:cNvPr>
          <p:cNvSpPr txBox="1"/>
          <p:nvPr/>
        </p:nvSpPr>
        <p:spPr>
          <a:xfrm>
            <a:off x="6497053" y="2950948"/>
            <a:ext cx="5462336"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r>
              <a:rPr lang="en-US" b="0" i="0" dirty="0">
                <a:effectLst/>
                <a:latin typeface="Georgia" panose="02040502050405020303" pitchFamily="18" charset="0"/>
              </a:rPr>
              <a:t> </a:t>
            </a:r>
          </a:p>
          <a:p>
            <a:pPr algn="just">
              <a:buFont typeface="Arial" panose="020B0604020202020204" pitchFamily="34" charset="0"/>
              <a:buChar char="•"/>
            </a:pPr>
            <a:r>
              <a:rPr lang="en-US" b="0" i="0" dirty="0">
                <a:effectLst/>
                <a:latin typeface="Georgia" panose="02040502050405020303" pitchFamily="18" charset="0"/>
              </a:rPr>
              <a:t> Increasing regularization strength (λ) leads to a consistent decrease in Mean Squared Error (MSE) for both ridge and lasso regression, indicating effective reduction of overfitting.</a:t>
            </a:r>
          </a:p>
          <a:p>
            <a:pPr algn="just"/>
            <a:endParaRPr lang="en-US" b="0" i="0" dirty="0">
              <a:effectLst/>
              <a:latin typeface="Georgia" panose="02040502050405020303" pitchFamily="18" charset="0"/>
            </a:endParaRPr>
          </a:p>
          <a:p>
            <a:pPr algn="just">
              <a:buFont typeface="Arial" panose="020B0604020202020204" pitchFamily="34" charset="0"/>
              <a:buChar char="•"/>
            </a:pPr>
            <a:r>
              <a:rPr lang="en-US" b="0" i="0" dirty="0">
                <a:effectLst/>
                <a:latin typeface="Georgia" panose="02040502050405020303" pitchFamily="18" charset="0"/>
              </a:rPr>
              <a:t> LASSO regression generally outperforms Ridge in minimizing MSE, emphasizing its potential superiority in this dataset; however, both models exhibit diminishing returns in MSE reduction as λ increases.</a:t>
            </a:r>
          </a:p>
        </p:txBody>
      </p:sp>
    </p:spTree>
    <p:extLst>
      <p:ext uri="{BB962C8B-B14F-4D97-AF65-F5344CB8AC3E}">
        <p14:creationId xmlns:p14="http://schemas.microsoft.com/office/powerpoint/2010/main" val="1938098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E6FC4-6DDF-3005-5F75-4ECAC4716D9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DF79AF8-E6B6-BC59-5F62-3DC22041B279}"/>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6912B2FB-40E0-EB04-743C-2D5A5CA213FB}"/>
              </a:ext>
            </a:extLst>
          </p:cNvPr>
          <p:cNvSpPr txBox="1"/>
          <p:nvPr/>
        </p:nvSpPr>
        <p:spPr>
          <a:xfrm>
            <a:off x="56147" y="974035"/>
            <a:ext cx="12023558" cy="2462213"/>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does the choice of regularization method impact model performance and generalization capability in predicting Boston property values?</a:t>
            </a:r>
          </a:p>
          <a:p>
            <a:pPr algn="just"/>
            <a:endParaRPr lang="en-US" b="1" dirty="0">
              <a:latin typeface="Georgia" panose="02040502050405020303" pitchFamily="18" charset="0"/>
            </a:endParaRPr>
          </a:p>
          <a:p>
            <a:pPr algn="just"/>
            <a:r>
              <a:rPr lang="en-US" b="1" dirty="0">
                <a:latin typeface="Georgia" panose="02040502050405020303" pitchFamily="18" charset="0"/>
              </a:rPr>
              <a:t>LASSO Regression: </a:t>
            </a:r>
            <a:r>
              <a:rPr lang="en-US" b="1" i="0" dirty="0">
                <a:effectLst/>
                <a:latin typeface="Georgia" panose="02040502050405020303" pitchFamily="18" charset="0"/>
              </a:rPr>
              <a:t>Model Complexity and Over-regularization</a:t>
            </a:r>
          </a:p>
          <a:p>
            <a:pPr algn="just"/>
            <a:endParaRPr lang="en-US" b="1" i="0" dirty="0">
              <a:effectLst/>
              <a:latin typeface="Georgia" panose="02040502050405020303" pitchFamily="18" charset="0"/>
            </a:endParaRPr>
          </a:p>
          <a:p>
            <a:pPr algn="just"/>
            <a:endParaRPr lang="en-US" b="1"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71E0962B-8C31-3858-CE25-BE296037DC6A}"/>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15</a:t>
            </a:fld>
            <a:endParaRPr lang="en-US" sz="1400" b="1" dirty="0">
              <a:solidFill>
                <a:srgbClr val="FF0000"/>
              </a:solidFill>
              <a:latin typeface="Georgia" panose="02040502050405020303" pitchFamily="18" charset="0"/>
            </a:endParaRPr>
          </a:p>
        </p:txBody>
      </p:sp>
      <p:pic>
        <p:nvPicPr>
          <p:cNvPr id="11" name="Picture 10">
            <a:extLst>
              <a:ext uri="{FF2B5EF4-FFF2-40B4-BE49-F238E27FC236}">
                <a16:creationId xmlns:a16="http://schemas.microsoft.com/office/drawing/2014/main" id="{26AC25F7-5973-1B1F-BEE4-04B374323E1C}"/>
              </a:ext>
            </a:extLst>
          </p:cNvPr>
          <p:cNvPicPr>
            <a:picLocks noChangeAspect="1"/>
          </p:cNvPicPr>
          <p:nvPr/>
        </p:nvPicPr>
        <p:blipFill>
          <a:blip r:embed="rId4"/>
          <a:stretch>
            <a:fillRect/>
          </a:stretch>
        </p:blipFill>
        <p:spPr>
          <a:xfrm>
            <a:off x="649421" y="2950948"/>
            <a:ext cx="2823696" cy="3587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10E1DF89-36DA-BABC-22E3-F51DF94F43EF}"/>
              </a:ext>
            </a:extLst>
          </p:cNvPr>
          <p:cNvPicPr>
            <a:picLocks noChangeAspect="1"/>
          </p:cNvPicPr>
          <p:nvPr/>
        </p:nvPicPr>
        <p:blipFill>
          <a:blip r:embed="rId5"/>
          <a:stretch>
            <a:fillRect/>
          </a:stretch>
        </p:blipFill>
        <p:spPr>
          <a:xfrm>
            <a:off x="3719763" y="2950948"/>
            <a:ext cx="2496553" cy="3587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921A63C8-5FB8-9C63-9B2A-E909F8E88FDF}"/>
              </a:ext>
            </a:extLst>
          </p:cNvPr>
          <p:cNvSpPr txBox="1"/>
          <p:nvPr/>
        </p:nvSpPr>
        <p:spPr>
          <a:xfrm>
            <a:off x="6497053" y="2950948"/>
            <a:ext cx="5462336"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r>
              <a:rPr lang="en-US" b="0" i="0" dirty="0">
                <a:effectLst/>
                <a:latin typeface="Georgia" panose="02040502050405020303" pitchFamily="18" charset="0"/>
              </a:rPr>
              <a:t> </a:t>
            </a:r>
          </a:p>
          <a:p>
            <a:pPr algn="l">
              <a:buFont typeface="Arial" panose="020B0604020202020204" pitchFamily="34" charset="0"/>
              <a:buChar char="•"/>
            </a:pPr>
            <a:r>
              <a:rPr lang="en-US" b="0" i="0" dirty="0">
                <a:effectLst/>
                <a:latin typeface="Georgia" panose="02040502050405020303" pitchFamily="18" charset="0"/>
              </a:rPr>
              <a:t> Ridge regression exhibits a gradual MSE decline, indicating incremental adjustments to coefficients with increasing λ.</a:t>
            </a:r>
          </a:p>
          <a:p>
            <a:pPr algn="l">
              <a:buFont typeface="Arial" panose="020B0604020202020204" pitchFamily="34" charset="0"/>
              <a:buChar char="•"/>
            </a:pPr>
            <a:r>
              <a:rPr lang="en-US" b="0" i="0" dirty="0">
                <a:effectLst/>
                <a:latin typeface="Georgia" panose="02040502050405020303" pitchFamily="18" charset="0"/>
              </a:rPr>
              <a:t> Lasso regression shows a steeper, more abrupt MSE decline, reflecting its sparsity-inducing feature selection.</a:t>
            </a:r>
          </a:p>
          <a:p>
            <a:pPr algn="l">
              <a:buFont typeface="Arial" panose="020B0604020202020204" pitchFamily="34" charset="0"/>
              <a:buChar char="•"/>
            </a:pPr>
            <a:r>
              <a:rPr lang="en-US" b="0" i="0" dirty="0">
                <a:effectLst/>
                <a:latin typeface="Georgia" panose="02040502050405020303" pitchFamily="18" charset="0"/>
              </a:rPr>
              <a:t> Extremely high λ in lasso leads to over-regularization, setting most coefficients to zero and causing a rise in MSE.</a:t>
            </a:r>
          </a:p>
          <a:p>
            <a:pPr algn="l">
              <a:buFont typeface="Arial" panose="020B0604020202020204" pitchFamily="34" charset="0"/>
              <a:buChar char="•"/>
            </a:pPr>
            <a:r>
              <a:rPr lang="en-US" b="0" i="0" dirty="0">
                <a:effectLst/>
                <a:latin typeface="Georgia" panose="02040502050405020303" pitchFamily="18" charset="0"/>
              </a:rPr>
              <a:t> Balancing smooth vs. abrupt decline guides optimal regularization, avoiding the pitfalls of over-regularization.</a:t>
            </a:r>
          </a:p>
        </p:txBody>
      </p:sp>
    </p:spTree>
    <p:extLst>
      <p:ext uri="{BB962C8B-B14F-4D97-AF65-F5344CB8AC3E}">
        <p14:creationId xmlns:p14="http://schemas.microsoft.com/office/powerpoint/2010/main" val="96144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95315-E658-A1E1-BED8-FD28316BF7B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1951BE6-AE0E-88DE-537E-E4DF73BDD39F}"/>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8BAFA85D-6512-B97B-D7AF-4DF7D5C452C4}"/>
              </a:ext>
            </a:extLst>
          </p:cNvPr>
          <p:cNvSpPr txBox="1"/>
          <p:nvPr/>
        </p:nvSpPr>
        <p:spPr>
          <a:xfrm>
            <a:off x="56147" y="974035"/>
            <a:ext cx="12023558" cy="1908215"/>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does the choice of regularization method impact model performance and generalization capability in predicting Boston property values?</a:t>
            </a:r>
          </a:p>
          <a:p>
            <a:pPr algn="just"/>
            <a:endParaRPr lang="en-US" b="1" dirty="0">
              <a:latin typeface="Georgia" panose="02040502050405020303" pitchFamily="18" charset="0"/>
            </a:endParaRPr>
          </a:p>
          <a:p>
            <a:pPr algn="l"/>
            <a:r>
              <a:rPr lang="en-US" b="1" dirty="0">
                <a:latin typeface="Georgia" panose="02040502050405020303" pitchFamily="18" charset="0"/>
              </a:rPr>
              <a:t>LASSO Regression: </a:t>
            </a:r>
            <a:r>
              <a:rPr lang="en-US" b="1" i="0" dirty="0">
                <a:solidFill>
                  <a:srgbClr val="29261B"/>
                </a:solidFill>
                <a:effectLst/>
                <a:latin typeface="Georgia" panose="02040502050405020303" pitchFamily="18" charset="0"/>
              </a:rPr>
              <a:t>Model Comparison</a:t>
            </a:r>
            <a:endParaRPr lang="en-US" b="1"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6D259AA9-0F57-45C8-891D-6D2BCECE80FB}"/>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16</a:t>
            </a:fld>
            <a:endParaRPr lang="en-US" sz="1400" b="1" dirty="0">
              <a:solidFill>
                <a:srgbClr val="FF0000"/>
              </a:solidFill>
              <a:latin typeface="Georgia" panose="02040502050405020303" pitchFamily="18" charset="0"/>
            </a:endParaRPr>
          </a:p>
        </p:txBody>
      </p:sp>
      <p:sp>
        <p:nvSpPr>
          <p:cNvPr id="2" name="TextBox 1">
            <a:extLst>
              <a:ext uri="{FF2B5EF4-FFF2-40B4-BE49-F238E27FC236}">
                <a16:creationId xmlns:a16="http://schemas.microsoft.com/office/drawing/2014/main" id="{C084E284-6354-9285-8AED-D4EE5028C6FE}"/>
              </a:ext>
            </a:extLst>
          </p:cNvPr>
          <p:cNvSpPr txBox="1"/>
          <p:nvPr/>
        </p:nvSpPr>
        <p:spPr>
          <a:xfrm>
            <a:off x="148389" y="4266401"/>
            <a:ext cx="11839073" cy="1477328"/>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r>
              <a:rPr lang="en-US" b="0" i="0" dirty="0">
                <a:effectLst/>
                <a:latin typeface="Georgia" panose="02040502050405020303" pitchFamily="18" charset="0"/>
              </a:rPr>
              <a:t> </a:t>
            </a:r>
          </a:p>
          <a:p>
            <a:pPr algn="just">
              <a:buFont typeface="Arial" panose="020B0604020202020204" pitchFamily="34" charset="0"/>
              <a:buChar char="•"/>
            </a:pPr>
            <a:r>
              <a:rPr lang="en-US" b="0" i="0" dirty="0">
                <a:effectLst/>
                <a:latin typeface="Georgia" panose="02040502050405020303" pitchFamily="18" charset="0"/>
              </a:rPr>
              <a:t> </a:t>
            </a:r>
            <a:r>
              <a:rPr lang="en-US" b="0" i="0" dirty="0">
                <a:solidFill>
                  <a:srgbClr val="29261B"/>
                </a:solidFill>
                <a:effectLst/>
                <a:latin typeface="Georgia" panose="02040502050405020303" pitchFamily="18" charset="0"/>
              </a:rPr>
              <a:t>Lasso has lower MSE and test RMSE than ridge, better prediction.</a:t>
            </a:r>
          </a:p>
          <a:p>
            <a:pPr algn="just">
              <a:buFont typeface="Arial" panose="020B0604020202020204" pitchFamily="34" charset="0"/>
              <a:buChar char="•"/>
            </a:pPr>
            <a:r>
              <a:rPr lang="en-US" b="0" i="0" dirty="0">
                <a:solidFill>
                  <a:srgbClr val="29261B"/>
                </a:solidFill>
                <a:effectLst/>
                <a:latin typeface="Georgia" panose="02040502050405020303" pitchFamily="18" charset="0"/>
              </a:rPr>
              <a:t> Lasso coefficient shrinkage provides built-in variable selection, improving generalization.</a:t>
            </a:r>
          </a:p>
          <a:p>
            <a:pPr algn="just">
              <a:buFont typeface="Arial" panose="020B0604020202020204" pitchFamily="34" charset="0"/>
              <a:buChar char="•"/>
            </a:pPr>
            <a:r>
              <a:rPr lang="en-US" b="0" i="0" dirty="0">
                <a:solidFill>
                  <a:srgbClr val="29261B"/>
                </a:solidFill>
                <a:effectLst/>
                <a:latin typeface="Georgia" panose="02040502050405020303" pitchFamily="18" charset="0"/>
              </a:rPr>
              <a:t> Small gap between lasso train and test error shows little overfitting.</a:t>
            </a:r>
          </a:p>
          <a:p>
            <a:pPr algn="just">
              <a:buFont typeface="Arial" panose="020B0604020202020204" pitchFamily="34" charset="0"/>
              <a:buChar char="•"/>
            </a:pPr>
            <a:r>
              <a:rPr lang="en-US" b="0" i="0" dirty="0">
                <a:solidFill>
                  <a:srgbClr val="29261B"/>
                </a:solidFill>
                <a:effectLst/>
                <a:latin typeface="Georgia" panose="02040502050405020303" pitchFamily="18" charset="0"/>
              </a:rPr>
              <a:t> Ridge resists overfitting but lasso generalizes better.</a:t>
            </a:r>
          </a:p>
        </p:txBody>
      </p:sp>
      <p:pic>
        <p:nvPicPr>
          <p:cNvPr id="5" name="Picture 4">
            <a:extLst>
              <a:ext uri="{FF2B5EF4-FFF2-40B4-BE49-F238E27FC236}">
                <a16:creationId xmlns:a16="http://schemas.microsoft.com/office/drawing/2014/main" id="{E6FE76FB-75C0-5EA8-AE5A-623669A9B7CD}"/>
              </a:ext>
            </a:extLst>
          </p:cNvPr>
          <p:cNvPicPr>
            <a:picLocks noChangeAspect="1"/>
          </p:cNvPicPr>
          <p:nvPr/>
        </p:nvPicPr>
        <p:blipFill>
          <a:blip r:embed="rId4"/>
          <a:stretch>
            <a:fillRect/>
          </a:stretch>
        </p:blipFill>
        <p:spPr>
          <a:xfrm>
            <a:off x="513347" y="3001166"/>
            <a:ext cx="3532870" cy="974585"/>
          </a:xfrm>
          <a:prstGeom prst="rect">
            <a:avLst/>
          </a:prstGeom>
        </p:spPr>
      </p:pic>
    </p:spTree>
    <p:extLst>
      <p:ext uri="{BB962C8B-B14F-4D97-AF65-F5344CB8AC3E}">
        <p14:creationId xmlns:p14="http://schemas.microsoft.com/office/powerpoint/2010/main" val="2121659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25750-344F-8A59-9ADD-98CC82BDCF3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FDED176-1A46-D280-A630-FB6C8589A9B6}"/>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77CEBC76-B261-4F5B-A68A-5BF66FE6EE38}"/>
              </a:ext>
            </a:extLst>
          </p:cNvPr>
          <p:cNvSpPr txBox="1"/>
          <p:nvPr/>
        </p:nvSpPr>
        <p:spPr>
          <a:xfrm>
            <a:off x="56147" y="974035"/>
            <a:ext cx="12023558" cy="3016210"/>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Conclusion</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Boston Real Estate Insights:</a:t>
            </a:r>
            <a:r>
              <a:rPr lang="en-US" b="0" i="0" dirty="0">
                <a:effectLst/>
                <a:latin typeface="Georgia" panose="02040502050405020303" pitchFamily="18" charset="0"/>
              </a:rPr>
              <a:t> The dataset offers a detailed view of property conditions, heating systems, and tax-related data, providing strategic insights for investors and policymakers.</a:t>
            </a:r>
          </a:p>
          <a:p>
            <a:pPr marL="285750" indent="-285750" algn="l">
              <a:buFont typeface="Arial" panose="020B0604020202020204" pitchFamily="34" charset="0"/>
              <a:buChar char="•"/>
            </a:pPr>
            <a:endParaRPr lang="en-US" b="0" i="0" dirty="0">
              <a:effectLst/>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Diverse Housing Landscape:</a:t>
            </a:r>
            <a:r>
              <a:rPr lang="en-US" b="0" i="0" dirty="0">
                <a:effectLst/>
                <a:latin typeface="Georgia" panose="02040502050405020303" pitchFamily="18" charset="0"/>
              </a:rPr>
              <a:t> Boston's housing landscape is diverse, allowing stakeholders to tailor their approaches based on property characteristics.</a:t>
            </a:r>
          </a:p>
          <a:p>
            <a:pPr marL="285750" indent="-285750" algn="l">
              <a:buFont typeface="Arial" panose="020B0604020202020204" pitchFamily="34" charset="0"/>
              <a:buChar char="•"/>
            </a:pPr>
            <a:endParaRPr lang="en-US" b="0" i="0" dirty="0">
              <a:effectLst/>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Predictive Modeling Highlights:</a:t>
            </a:r>
            <a:r>
              <a:rPr lang="en-US" b="0" i="0" dirty="0">
                <a:effectLst/>
                <a:latin typeface="Georgia" panose="02040502050405020303" pitchFamily="18" charset="0"/>
              </a:rPr>
              <a:t> Regression models, </a:t>
            </a:r>
            <a:r>
              <a:rPr lang="en-US" b="0" i="0">
                <a:effectLst/>
                <a:latin typeface="Georgia" panose="02040502050405020303" pitchFamily="18" charset="0"/>
              </a:rPr>
              <a:t>particularly LASSO, </a:t>
            </a:r>
            <a:r>
              <a:rPr lang="en-US" b="0" i="0" dirty="0">
                <a:effectLst/>
                <a:latin typeface="Georgia" panose="02040502050405020303" pitchFamily="18" charset="0"/>
              </a:rPr>
              <a:t>offer valuable predictive insights into property values, emphasizing the importance of appropriate regularization for accurate predictions.</a:t>
            </a:r>
          </a:p>
        </p:txBody>
      </p:sp>
      <p:sp>
        <p:nvSpPr>
          <p:cNvPr id="3" name="Slide Number Placeholder 2">
            <a:extLst>
              <a:ext uri="{FF2B5EF4-FFF2-40B4-BE49-F238E27FC236}">
                <a16:creationId xmlns:a16="http://schemas.microsoft.com/office/drawing/2014/main" id="{6D302BD2-BCF1-47D7-D672-7293EBA47A57}"/>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17</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5674A37C-2D45-D3FB-BE9F-0D4EB60D10E7}"/>
              </a:ext>
            </a:extLst>
          </p:cNvPr>
          <p:cNvSpPr txBox="1"/>
          <p:nvPr/>
        </p:nvSpPr>
        <p:spPr>
          <a:xfrm>
            <a:off x="168442" y="4211049"/>
            <a:ext cx="11847095" cy="1908215"/>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Citations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dirty="0">
                <a:latin typeface="Georgia" panose="02040502050405020303" pitchFamily="18" charset="0"/>
              </a:rPr>
              <a:t>Dataset: </a:t>
            </a:r>
            <a:r>
              <a:rPr lang="en-US" b="1" dirty="0">
                <a:solidFill>
                  <a:srgbClr val="FF0000"/>
                </a:solidFill>
                <a:latin typeface="Georgia" panose="02040502050405020303" pitchFamily="18" charset="0"/>
                <a:hlinkClick r:id="rId4">
                  <a:extLst>
                    <a:ext uri="{A12FA001-AC4F-418D-AE19-62706E023703}">
                      <ahyp:hlinkClr xmlns:ahyp="http://schemas.microsoft.com/office/drawing/2018/hyperlinkcolor" val="tx"/>
                    </a:ext>
                  </a:extLst>
                </a:hlinkClick>
              </a:rPr>
              <a:t>source</a:t>
            </a:r>
            <a:r>
              <a:rPr lang="en-US" b="1" dirty="0">
                <a:latin typeface="Georgia" panose="02040502050405020303" pitchFamily="18" charset="0"/>
              </a:rPr>
              <a:t>.</a:t>
            </a:r>
          </a:p>
          <a:p>
            <a:pPr marL="285750" indent="-285750" algn="just">
              <a:buBlip>
                <a:blip r:embed="rId3"/>
              </a:buBlip>
            </a:pPr>
            <a:r>
              <a:rPr lang="en-US" b="1" dirty="0">
                <a:latin typeface="Georgia" panose="02040502050405020303" pitchFamily="18" charset="0"/>
              </a:rPr>
              <a:t>Stats Analysis: </a:t>
            </a:r>
            <a:r>
              <a:rPr lang="en-US" b="1" dirty="0">
                <a:solidFill>
                  <a:srgbClr val="FF0000"/>
                </a:solidFill>
                <a:latin typeface="Georgia" panose="02040502050405020303" pitchFamily="18" charset="0"/>
                <a:hlinkClick r:id="rId5">
                  <a:extLst>
                    <a:ext uri="{A12FA001-AC4F-418D-AE19-62706E023703}">
                      <ahyp:hlinkClr xmlns:ahyp="http://schemas.microsoft.com/office/drawing/2018/hyperlinkcolor" val="tx"/>
                    </a:ext>
                  </a:extLst>
                </a:hlinkClick>
              </a:rPr>
              <a:t>source</a:t>
            </a:r>
            <a:r>
              <a:rPr lang="en-US" b="1" dirty="0">
                <a:latin typeface="Georgia" panose="02040502050405020303" pitchFamily="18" charset="0"/>
              </a:rPr>
              <a:t>.</a:t>
            </a:r>
          </a:p>
          <a:p>
            <a:pPr marL="285750" indent="-285750" algn="just">
              <a:buBlip>
                <a:blip r:embed="rId3"/>
              </a:buBlip>
            </a:pPr>
            <a:r>
              <a:rPr lang="en-US" b="1" dirty="0">
                <a:latin typeface="Georgia" panose="02040502050405020303" pitchFamily="18" charset="0"/>
              </a:rPr>
              <a:t>Stats Charts: </a:t>
            </a:r>
            <a:r>
              <a:rPr lang="en-US" b="1" dirty="0">
                <a:solidFill>
                  <a:srgbClr val="FF0000"/>
                </a:solidFill>
                <a:latin typeface="Georgia" panose="02040502050405020303" pitchFamily="18" charset="0"/>
                <a:hlinkClick r:id="rId6">
                  <a:extLst>
                    <a:ext uri="{A12FA001-AC4F-418D-AE19-62706E023703}">
                      <ahyp:hlinkClr xmlns:ahyp="http://schemas.microsoft.com/office/drawing/2018/hyperlinkcolor" val="tx"/>
                    </a:ext>
                  </a:extLst>
                </a:hlinkClick>
              </a:rPr>
              <a:t>source</a:t>
            </a:r>
            <a:r>
              <a:rPr lang="en-US" b="1" dirty="0">
                <a:latin typeface="Georgia" panose="02040502050405020303" pitchFamily="18" charset="0"/>
              </a:rPr>
              <a:t>.</a:t>
            </a:r>
          </a:p>
          <a:p>
            <a:pPr marL="285750" indent="-285750" algn="just">
              <a:buBlip>
                <a:blip r:embed="rId3"/>
              </a:buBlip>
            </a:pPr>
            <a:r>
              <a:rPr lang="en-US" b="1" dirty="0">
                <a:latin typeface="Georgia" panose="02040502050405020303" pitchFamily="18" charset="0"/>
              </a:rPr>
              <a:t>LASSO Regression: </a:t>
            </a:r>
            <a:r>
              <a:rPr lang="en-US" b="1" dirty="0">
                <a:solidFill>
                  <a:srgbClr val="FF0000"/>
                </a:solidFill>
                <a:latin typeface="Georgia" panose="02040502050405020303" pitchFamily="18" charset="0"/>
                <a:hlinkClick r:id="rId7">
                  <a:extLst>
                    <a:ext uri="{A12FA001-AC4F-418D-AE19-62706E023703}">
                      <ahyp:hlinkClr xmlns:ahyp="http://schemas.microsoft.com/office/drawing/2018/hyperlinkcolor" val="tx"/>
                    </a:ext>
                  </a:extLst>
                </a:hlinkClick>
              </a:rPr>
              <a:t>source</a:t>
            </a:r>
            <a:r>
              <a:rPr lang="en-US" b="1" dirty="0">
                <a:latin typeface="Georgia" panose="02040502050405020303" pitchFamily="18" charset="0"/>
              </a:rPr>
              <a:t>.</a:t>
            </a:r>
          </a:p>
        </p:txBody>
      </p:sp>
    </p:spTree>
    <p:extLst>
      <p:ext uri="{BB962C8B-B14F-4D97-AF65-F5344CB8AC3E}">
        <p14:creationId xmlns:p14="http://schemas.microsoft.com/office/powerpoint/2010/main" val="3188649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DA5139-F65A-D49C-BC66-DB11A43F103B}"/>
              </a:ext>
            </a:extLst>
          </p:cNvPr>
          <p:cNvPicPr>
            <a:picLocks noChangeAspect="1"/>
          </p:cNvPicPr>
          <p:nvPr/>
        </p:nvPicPr>
        <p:blipFill>
          <a:blip r:embed="rId2"/>
          <a:stretch>
            <a:fillRect/>
          </a:stretch>
        </p:blipFill>
        <p:spPr>
          <a:xfrm>
            <a:off x="0" y="0"/>
            <a:ext cx="3891910" cy="974035"/>
          </a:xfrm>
          <a:prstGeom prst="rect">
            <a:avLst/>
          </a:prstGeom>
        </p:spPr>
      </p:pic>
      <p:sp>
        <p:nvSpPr>
          <p:cNvPr id="3" name="TextBox 2">
            <a:extLst>
              <a:ext uri="{FF2B5EF4-FFF2-40B4-BE49-F238E27FC236}">
                <a16:creationId xmlns:a16="http://schemas.microsoft.com/office/drawing/2014/main" id="{0B045289-C80B-E21D-77DB-EA8CFFB62E27}"/>
              </a:ext>
            </a:extLst>
          </p:cNvPr>
          <p:cNvSpPr txBox="1"/>
          <p:nvPr/>
        </p:nvSpPr>
        <p:spPr>
          <a:xfrm>
            <a:off x="-69574" y="7008095"/>
            <a:ext cx="12192000" cy="2585323"/>
          </a:xfrm>
          <a:prstGeom prst="rect">
            <a:avLst/>
          </a:prstGeom>
          <a:noFill/>
        </p:spPr>
        <p:txBody>
          <a:bodyPr wrap="square" rtlCol="0">
            <a:spAutoFit/>
          </a:bodyPr>
          <a:lstStyle/>
          <a:p>
            <a:pPr marL="285750" indent="-285750" algn="just">
              <a:buBlip>
                <a:blip r:embed="rId3"/>
              </a:buBlip>
            </a:pPr>
            <a:r>
              <a:rPr lang="en-US" sz="1800" b="0" i="0" u="none" strike="noStrike" dirty="0">
                <a:solidFill>
                  <a:srgbClr val="252525"/>
                </a:solidFill>
                <a:effectLst/>
                <a:latin typeface="Georgia" panose="02040502050405020303" pitchFamily="18" charset="0"/>
              </a:rPr>
              <a:t>To summarize, In analyzing the dataset on E-commerce consumer behavior, I explored two questions to understand the relationships between variables.</a:t>
            </a:r>
          </a:p>
          <a:p>
            <a:pPr marL="285750" indent="-285750" algn="just">
              <a:buBlip>
                <a:blip r:embed="rId3"/>
              </a:buBlip>
            </a:pPr>
            <a:r>
              <a:rPr lang="en-US" sz="1800" b="0" i="0" u="none" strike="noStrike" dirty="0">
                <a:solidFill>
                  <a:srgbClr val="252525"/>
                </a:solidFill>
                <a:effectLst/>
                <a:latin typeface="Georgia" panose="02040502050405020303" pitchFamily="18" charset="0"/>
              </a:rPr>
              <a:t>Firstly, I investigated if the count of orders depended on the hour of the day.</a:t>
            </a:r>
          </a:p>
          <a:p>
            <a:pPr marL="285750" indent="-285750" algn="just">
              <a:buBlip>
                <a:blip r:embed="rId3"/>
              </a:buBlip>
            </a:pPr>
            <a:r>
              <a:rPr lang="en-US" sz="1800" b="0" i="0" u="none" strike="noStrike" dirty="0">
                <a:solidFill>
                  <a:srgbClr val="252525"/>
                </a:solidFill>
                <a:effectLst/>
                <a:latin typeface="Georgia" panose="02040502050405020303" pitchFamily="18" charset="0"/>
              </a:rPr>
              <a:t>The linear regression and hypothesis testing showed a moderate relationship, with a p-value close to the significance level.</a:t>
            </a:r>
          </a:p>
          <a:p>
            <a:pPr marL="285750" indent="-285750" algn="just">
              <a:buBlip>
                <a:blip r:embed="rId3"/>
              </a:buBlip>
            </a:pPr>
            <a:r>
              <a:rPr lang="en-US" sz="1800" b="0" i="0" u="none" strike="noStrike" dirty="0">
                <a:solidFill>
                  <a:srgbClr val="252525"/>
                </a:solidFill>
                <a:effectLst/>
                <a:latin typeface="Georgia" panose="02040502050405020303" pitchFamily="18" charset="0"/>
              </a:rPr>
              <a:t>Secondly, I examined the impact of the day of the week on the order count.</a:t>
            </a:r>
          </a:p>
          <a:p>
            <a:pPr marL="285750" indent="-285750" algn="just">
              <a:buBlip>
                <a:blip r:embed="rId3"/>
              </a:buBlip>
            </a:pPr>
            <a:r>
              <a:rPr lang="en-US" sz="1800" b="0" i="0" u="none" strike="noStrike" dirty="0">
                <a:solidFill>
                  <a:srgbClr val="252525"/>
                </a:solidFill>
                <a:effectLst/>
                <a:latin typeface="Georgia" panose="02040502050405020303" pitchFamily="18" charset="0"/>
              </a:rPr>
              <a:t>The results, while not reaching conventional significance, suggested a potential trend. In conclusion, the data suggests some associations between the timing of orders and order counts, though further investigation may be needed for conclusive insights.</a:t>
            </a:r>
            <a:endParaRPr lang="en-US" dirty="0"/>
          </a:p>
        </p:txBody>
      </p:sp>
      <p:sp>
        <p:nvSpPr>
          <p:cNvPr id="5" name="TextBox 4">
            <a:extLst>
              <a:ext uri="{FF2B5EF4-FFF2-40B4-BE49-F238E27FC236}">
                <a16:creationId xmlns:a16="http://schemas.microsoft.com/office/drawing/2014/main" id="{1480C6FE-F0B0-1F7B-8DDB-C2D9F00B7A3D}"/>
              </a:ext>
            </a:extLst>
          </p:cNvPr>
          <p:cNvSpPr txBox="1"/>
          <p:nvPr/>
        </p:nvSpPr>
        <p:spPr>
          <a:xfrm>
            <a:off x="-69574" y="7100427"/>
            <a:ext cx="12192000" cy="1200329"/>
          </a:xfrm>
          <a:prstGeom prst="rect">
            <a:avLst/>
          </a:prstGeom>
          <a:noFill/>
        </p:spPr>
        <p:txBody>
          <a:bodyPr wrap="square" rtlCol="0">
            <a:spAutoFit/>
          </a:bodyPr>
          <a:lstStyle/>
          <a:p>
            <a:pPr marL="285750" indent="-285750" rtl="0" fontAlgn="base">
              <a:spcBef>
                <a:spcPts val="1200"/>
              </a:spcBef>
              <a:spcAft>
                <a:spcPts val="0"/>
              </a:spcAft>
              <a:buBlip>
                <a:blip r:embed="rId3"/>
              </a:buBlip>
            </a:pPr>
            <a:r>
              <a:rPr lang="en-US" sz="1800" b="0" i="0" u="none" strike="noStrike" dirty="0">
                <a:solidFill>
                  <a:srgbClr val="252525"/>
                </a:solidFill>
                <a:effectLst/>
                <a:latin typeface="Georgia" panose="02040502050405020303" pitchFamily="18" charset="0"/>
              </a:rPr>
              <a:t>Dataset: </a:t>
            </a:r>
            <a:r>
              <a:rPr lang="en-US" sz="1800" b="0" i="0" u="sng" strike="noStrike" dirty="0">
                <a:solidFill>
                  <a:srgbClr val="1155CC"/>
                </a:solidFill>
                <a:effectLst/>
                <a:latin typeface="Georgia" panose="02040502050405020303" pitchFamily="18" charset="0"/>
                <a:hlinkClick r:id="rId4"/>
              </a:rPr>
              <a:t>source</a:t>
            </a:r>
            <a:r>
              <a:rPr lang="en-US" sz="1800" b="0" i="0" u="none" strike="noStrike" dirty="0">
                <a:solidFill>
                  <a:srgbClr val="252525"/>
                </a:solidFill>
                <a:effectLst/>
                <a:latin typeface="Georgia" panose="02040502050405020303" pitchFamily="18" charset="0"/>
              </a:rPr>
              <a:t>.</a:t>
            </a:r>
            <a:endParaRPr lang="en-US" sz="1800" b="0" i="0" u="none" strike="noStrike" dirty="0">
              <a:solidFill>
                <a:srgbClr val="000000"/>
              </a:solidFill>
              <a:effectLst/>
              <a:latin typeface="Georgia" panose="02040502050405020303" pitchFamily="18" charset="0"/>
            </a:endParaRPr>
          </a:p>
          <a:p>
            <a:pPr marL="285750" indent="-285750" rtl="0" fontAlgn="base">
              <a:spcBef>
                <a:spcPts val="0"/>
              </a:spcBef>
              <a:spcAft>
                <a:spcPts val="0"/>
              </a:spcAft>
              <a:buBlip>
                <a:blip r:embed="rId3"/>
              </a:buBlip>
            </a:pPr>
            <a:r>
              <a:rPr lang="en-US" sz="1800" b="0" i="0" u="none" strike="noStrike" dirty="0">
                <a:solidFill>
                  <a:srgbClr val="252525"/>
                </a:solidFill>
                <a:effectLst/>
                <a:latin typeface="Georgia" panose="02040502050405020303" pitchFamily="18" charset="0"/>
              </a:rPr>
              <a:t>Hypothesis Testing in R: </a:t>
            </a:r>
            <a:r>
              <a:rPr lang="en-US" sz="1800" b="0" i="0" u="sng" strike="noStrike" dirty="0">
                <a:solidFill>
                  <a:srgbClr val="1155CC"/>
                </a:solidFill>
                <a:effectLst/>
                <a:latin typeface="Georgia" panose="02040502050405020303" pitchFamily="18" charset="0"/>
                <a:hlinkClick r:id="rId5"/>
              </a:rPr>
              <a:t>source</a:t>
            </a:r>
            <a:r>
              <a:rPr lang="en-US" sz="1800" b="0" i="0" u="none" strike="noStrike" dirty="0">
                <a:solidFill>
                  <a:srgbClr val="252525"/>
                </a:solidFill>
                <a:effectLst/>
                <a:latin typeface="Georgia" panose="02040502050405020303" pitchFamily="18" charset="0"/>
              </a:rPr>
              <a:t>.</a:t>
            </a:r>
          </a:p>
          <a:p>
            <a:pPr marL="285750" indent="-285750" rtl="0" fontAlgn="base">
              <a:spcBef>
                <a:spcPts val="0"/>
              </a:spcBef>
              <a:buBlip>
                <a:blip r:embed="rId3"/>
              </a:buBlip>
            </a:pPr>
            <a:r>
              <a:rPr lang="en-US" sz="1800" b="0" i="0" u="none" strike="noStrike" dirty="0" err="1">
                <a:solidFill>
                  <a:srgbClr val="252525"/>
                </a:solidFill>
                <a:effectLst/>
                <a:latin typeface="Georgia" panose="02040502050405020303" pitchFamily="18" charset="0"/>
              </a:rPr>
              <a:t>Anova</a:t>
            </a:r>
            <a:r>
              <a:rPr lang="en-US" sz="1800" b="0" i="0" u="none" strike="noStrike" dirty="0">
                <a:solidFill>
                  <a:srgbClr val="252525"/>
                </a:solidFill>
                <a:effectLst/>
                <a:latin typeface="Georgia" panose="02040502050405020303" pitchFamily="18" charset="0"/>
              </a:rPr>
              <a:t> Test: </a:t>
            </a:r>
            <a:r>
              <a:rPr lang="en-US" sz="1800" b="0" i="0" u="sng" strike="noStrike" dirty="0">
                <a:solidFill>
                  <a:srgbClr val="1155CC"/>
                </a:solidFill>
                <a:effectLst/>
                <a:latin typeface="Georgia" panose="02040502050405020303" pitchFamily="18" charset="0"/>
                <a:hlinkClick r:id="rId6"/>
              </a:rPr>
              <a:t>source</a:t>
            </a:r>
            <a:r>
              <a:rPr lang="en-US" sz="1800" b="0" i="0" u="none" strike="noStrike" dirty="0">
                <a:solidFill>
                  <a:srgbClr val="252525"/>
                </a:solidFill>
                <a:effectLst/>
                <a:latin typeface="Georgia" panose="02040502050405020303" pitchFamily="18" charset="0"/>
              </a:rPr>
              <a:t>.</a:t>
            </a:r>
          </a:p>
          <a:p>
            <a:pPr marL="285750" indent="-285750" rtl="0" fontAlgn="base">
              <a:spcBef>
                <a:spcPts val="0"/>
              </a:spcBef>
              <a:buBlip>
                <a:blip r:embed="rId3"/>
              </a:buBlip>
            </a:pPr>
            <a:r>
              <a:rPr lang="en-US" sz="1800" b="0" i="0" u="none" strike="noStrike" dirty="0">
                <a:solidFill>
                  <a:srgbClr val="000000"/>
                </a:solidFill>
                <a:effectLst/>
                <a:latin typeface="Georgia" panose="02040502050405020303" pitchFamily="18" charset="0"/>
              </a:rPr>
              <a:t>Linear Regression: </a:t>
            </a:r>
            <a:r>
              <a:rPr lang="en-US" sz="1800" b="0" i="0" u="sng" strike="noStrike" dirty="0">
                <a:solidFill>
                  <a:srgbClr val="1155CC"/>
                </a:solidFill>
                <a:effectLst/>
                <a:latin typeface="Georgia" panose="02040502050405020303" pitchFamily="18" charset="0"/>
                <a:hlinkClick r:id="rId7"/>
              </a:rPr>
              <a:t>source</a:t>
            </a:r>
            <a:r>
              <a:rPr lang="en-US" sz="1800" b="0" i="0" u="none" strike="noStrike" dirty="0">
                <a:solidFill>
                  <a:srgbClr val="000000"/>
                </a:solidFill>
                <a:effectLst/>
                <a:latin typeface="Georgia" panose="02040502050405020303" pitchFamily="18" charset="0"/>
              </a:rPr>
              <a:t>.</a:t>
            </a:r>
            <a:endParaRPr lang="en-US" dirty="0"/>
          </a:p>
        </p:txBody>
      </p:sp>
      <p:sp>
        <p:nvSpPr>
          <p:cNvPr id="2" name="TextBox 1">
            <a:extLst>
              <a:ext uri="{FF2B5EF4-FFF2-40B4-BE49-F238E27FC236}">
                <a16:creationId xmlns:a16="http://schemas.microsoft.com/office/drawing/2014/main" id="{E28EFDD1-178D-9D2A-83E3-0F466588A7C1}"/>
              </a:ext>
            </a:extLst>
          </p:cNvPr>
          <p:cNvSpPr txBox="1"/>
          <p:nvPr/>
        </p:nvSpPr>
        <p:spPr>
          <a:xfrm>
            <a:off x="0" y="797244"/>
            <a:ext cx="12192000" cy="3046988"/>
          </a:xfrm>
          <a:prstGeom prst="rect">
            <a:avLst/>
          </a:prstGeom>
          <a:noFill/>
        </p:spPr>
        <p:txBody>
          <a:bodyPr wrap="square" rtlCol="0">
            <a:spAutoFit/>
          </a:bodyPr>
          <a:lstStyle/>
          <a:p>
            <a:endParaRPr lang="en-US" sz="9600" b="1" dirty="0">
              <a:solidFill>
                <a:srgbClr val="FF0000"/>
              </a:solidFill>
              <a:latin typeface="Georgia" panose="02040502050405020303" pitchFamily="18" charset="0"/>
            </a:endParaRPr>
          </a:p>
          <a:p>
            <a:pPr algn="ctr"/>
            <a:r>
              <a:rPr lang="en-US" sz="9600" b="1" dirty="0">
                <a:solidFill>
                  <a:srgbClr val="FF0000"/>
                </a:solidFill>
                <a:latin typeface="Georgia" panose="02040502050405020303" pitchFamily="18" charset="0"/>
              </a:rPr>
              <a:t>Thank You!</a:t>
            </a:r>
          </a:p>
        </p:txBody>
      </p:sp>
      <p:sp>
        <p:nvSpPr>
          <p:cNvPr id="8" name="Slide Number Placeholder 7">
            <a:extLst>
              <a:ext uri="{FF2B5EF4-FFF2-40B4-BE49-F238E27FC236}">
                <a16:creationId xmlns:a16="http://schemas.microsoft.com/office/drawing/2014/main" id="{06B9A743-A7E9-2732-8AAA-58F390086146}"/>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18</a:t>
            </a:fld>
            <a:endParaRPr lang="en-US"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1994897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0763B-8B1F-7997-CADF-673F4445223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EC0AF30-B02D-7050-98C0-D124C25D1A2A}"/>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244710B3-E93F-5CAA-5311-0505A10F0FDA}"/>
              </a:ext>
            </a:extLst>
          </p:cNvPr>
          <p:cNvSpPr txBox="1"/>
          <p:nvPr/>
        </p:nvSpPr>
        <p:spPr>
          <a:xfrm>
            <a:off x="0" y="974035"/>
            <a:ext cx="12192000" cy="6093976"/>
          </a:xfrm>
          <a:prstGeom prst="rect">
            <a:avLst/>
          </a:prstGeom>
          <a:noFill/>
        </p:spPr>
        <p:txBody>
          <a:bodyPr wrap="square" rtlCol="0">
            <a:spAutoFit/>
          </a:bodyPr>
          <a:lstStyle/>
          <a:p>
            <a:pPr algn="ctr" rtl="0">
              <a:spcBef>
                <a:spcPts val="1200"/>
              </a:spcBef>
              <a:spcAft>
                <a:spcPts val="0"/>
              </a:spcAft>
            </a:pPr>
            <a:r>
              <a:rPr lang="en-US" sz="2800" b="1" i="0" u="none" strike="noStrike" dirty="0">
                <a:solidFill>
                  <a:srgbClr val="FF0000"/>
                </a:solidFill>
                <a:effectLst/>
                <a:latin typeface="Georgia" panose="02040502050405020303" pitchFamily="18" charset="0"/>
              </a:rPr>
              <a:t>Introduction</a:t>
            </a:r>
            <a:endParaRPr lang="en-US" sz="1800" b="0" i="0" u="none" strike="noStrike" dirty="0">
              <a:solidFill>
                <a:srgbClr val="252525"/>
              </a:solidFill>
              <a:effectLst/>
              <a:latin typeface="Georgia" panose="02040502050405020303" pitchFamily="18" charset="0"/>
            </a:endParaRPr>
          </a:p>
          <a:p>
            <a:pPr algn="just"/>
            <a:endParaRPr lang="en-US" dirty="0">
              <a:solidFill>
                <a:srgbClr val="252525"/>
              </a:solidFill>
              <a:latin typeface="Georgia" panose="02040502050405020303" pitchFamily="18" charset="0"/>
            </a:endParaRPr>
          </a:p>
          <a:p>
            <a:pPr algn="just"/>
            <a:endParaRPr lang="en-US" dirty="0">
              <a:latin typeface="Georgia" panose="02040502050405020303" pitchFamily="18" charset="0"/>
            </a:endParaRPr>
          </a:p>
          <a:p>
            <a:pPr algn="just"/>
            <a:r>
              <a:rPr lang="en-US" b="1" u="sng" dirty="0">
                <a:solidFill>
                  <a:srgbClr val="FF0000"/>
                </a:solidFill>
                <a:latin typeface="Georgia" panose="02040502050405020303" pitchFamily="18" charset="0"/>
              </a:rPr>
              <a:t>Dataset:</a:t>
            </a:r>
            <a:r>
              <a:rPr lang="en-US" b="1" dirty="0">
                <a:solidFill>
                  <a:srgbClr val="FF0000"/>
                </a:solidFill>
                <a:latin typeface="Georgia" panose="02040502050405020303" pitchFamily="18" charset="0"/>
              </a:rPr>
              <a:t> </a:t>
            </a:r>
            <a:r>
              <a:rPr lang="en-US" b="1" u="sng" dirty="0">
                <a:latin typeface="Georgia" panose="02040502050405020303" pitchFamily="18" charset="0"/>
              </a:rPr>
              <a:t>Boston City </a:t>
            </a:r>
            <a:r>
              <a:rPr lang="en-US" sz="1800" b="1" i="0" u="sng" strike="noStrike" baseline="0" dirty="0">
                <a:latin typeface="Georgia-Bold"/>
              </a:rPr>
              <a:t>Property Assessment FY-2019.</a:t>
            </a:r>
            <a:endParaRPr lang="en-US" b="1" u="sng" dirty="0">
              <a:latin typeface="Georgia" panose="02040502050405020303" pitchFamily="18" charset="0"/>
            </a:endParaRPr>
          </a:p>
          <a:p>
            <a:pPr algn="just"/>
            <a:endParaRPr lang="en-US" dirty="0">
              <a:latin typeface="Georgia" panose="02040502050405020303" pitchFamily="18" charset="0"/>
            </a:endParaRPr>
          </a:p>
          <a:p>
            <a:pPr marL="285750" indent="-285750" algn="just">
              <a:buBlip>
                <a:blip r:embed="rId3"/>
              </a:buBlip>
            </a:pPr>
            <a:r>
              <a:rPr lang="en-US" dirty="0">
                <a:latin typeface="Georgia" panose="02040502050405020303" pitchFamily="18" charset="0"/>
              </a:rPr>
              <a:t>This dataset contains detailed information on over 180,000 parcels of land in the City of Boston, including the property type, address, ownership, assessed values, property characteristics, and tax information.</a:t>
            </a:r>
          </a:p>
          <a:p>
            <a:pPr marL="285750" indent="-285750" algn="just">
              <a:buBlip>
                <a:blip r:embed="rId3"/>
              </a:buBlip>
            </a:pPr>
            <a:endParaRPr lang="en-US" dirty="0">
              <a:latin typeface="Georgia" panose="02040502050405020303" pitchFamily="18" charset="0"/>
            </a:endParaRPr>
          </a:p>
          <a:p>
            <a:pPr marL="285750" indent="-285750" algn="just">
              <a:buBlip>
                <a:blip r:embed="rId3"/>
              </a:buBlip>
            </a:pPr>
            <a:r>
              <a:rPr lang="en-US" dirty="0">
                <a:latin typeface="Georgia" panose="02040502050405020303" pitchFamily="18" charset="0"/>
              </a:rPr>
              <a:t>Key fields provide unique IDs (PID, CM_ID, GIS_ID), location (ST_NUM, ST_NAME, ZIPCODE), property details (PTYPE, LIVING_AREA, YR_BUILT), assessed values (AV_LAND, AV_BLDG, AV_TOTAL), and taxes (GROSS_TAX).</a:t>
            </a:r>
          </a:p>
          <a:p>
            <a:pPr marL="285750" indent="-285750" algn="just">
              <a:buBlip>
                <a:blip r:embed="rId3"/>
              </a:buBlip>
            </a:pPr>
            <a:endParaRPr lang="en-US" dirty="0">
              <a:latin typeface="Georgia" panose="02040502050405020303" pitchFamily="18" charset="0"/>
            </a:endParaRPr>
          </a:p>
          <a:p>
            <a:pPr marL="285750" indent="-285750" algn="just">
              <a:buBlip>
                <a:blip r:embed="rId3"/>
              </a:buBlip>
            </a:pPr>
            <a:r>
              <a:rPr lang="en-US" dirty="0">
                <a:latin typeface="Georgia" panose="02040502050405020303" pitchFamily="18" charset="0"/>
              </a:rPr>
              <a:t>For residential properties, additional details are given such as style, rooms, condition, features, and view classifications. Similar details are included for condominium units and their buildings. </a:t>
            </a:r>
          </a:p>
          <a:p>
            <a:pPr marL="285750" indent="-285750" algn="just">
              <a:buBlip>
                <a:blip r:embed="rId3"/>
              </a:buBlip>
            </a:pPr>
            <a:endParaRPr lang="en-US" dirty="0">
              <a:latin typeface="Georgia" panose="02040502050405020303" pitchFamily="18" charset="0"/>
            </a:endParaRPr>
          </a:p>
          <a:p>
            <a:pPr marL="285750" indent="-285750" algn="just">
              <a:buBlip>
                <a:blip r:embed="rId3"/>
              </a:buBlip>
            </a:pPr>
            <a:r>
              <a:rPr lang="en-US" dirty="0">
                <a:latin typeface="Georgia" panose="02040502050405020303" pitchFamily="18" charset="0"/>
              </a:rPr>
              <a:t>The data can enable analyses of property values, taxes, land use, housing stock composition, and other insights about Boston's real estate and neighborhoods. The parcel format allows linking with other datasets.</a:t>
            </a:r>
            <a:endParaRPr lang="en-US" dirty="0">
              <a:solidFill>
                <a:srgbClr val="252525"/>
              </a:solidFill>
              <a:latin typeface="Georgia" panose="02040502050405020303" pitchFamily="18" charset="0"/>
            </a:endParaRPr>
          </a:p>
          <a:p>
            <a:pPr marL="285750" indent="-285750">
              <a:buBlip>
                <a:blip r:embed="rId3"/>
              </a:buBlip>
            </a:pPr>
            <a:endParaRPr lang="en-US" sz="1800" b="0" i="0" u="none" strike="noStrike" dirty="0">
              <a:solidFill>
                <a:srgbClr val="252525"/>
              </a:solidFill>
              <a:effectLst/>
              <a:latin typeface="Georgia" panose="02040502050405020303" pitchFamily="18" charset="0"/>
            </a:endParaRPr>
          </a:p>
          <a:p>
            <a:br>
              <a:rPr lang="en-US" sz="2800" dirty="0">
                <a:solidFill>
                  <a:srgbClr val="FF0000"/>
                </a:solidFill>
              </a:rPr>
            </a:br>
            <a:endParaRPr lang="en-US" sz="2800" dirty="0">
              <a:solidFill>
                <a:srgbClr val="FF0000"/>
              </a:solidFill>
            </a:endParaRPr>
          </a:p>
        </p:txBody>
      </p:sp>
      <p:sp>
        <p:nvSpPr>
          <p:cNvPr id="3" name="Slide Number Placeholder 2">
            <a:extLst>
              <a:ext uri="{FF2B5EF4-FFF2-40B4-BE49-F238E27FC236}">
                <a16:creationId xmlns:a16="http://schemas.microsoft.com/office/drawing/2014/main" id="{48A8C98B-3586-B5C9-0847-F8C94516FB91}"/>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2</a:t>
            </a:fld>
            <a:endParaRPr lang="en-US" sz="14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417380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BBFE-9D6B-32FA-F524-F2C5B9EF6F8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BA358A9-16C0-CA3E-E336-CAC24AE532BC}"/>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E1FC5C6C-8B99-F877-DBFC-CBDA74CB1B22}"/>
              </a:ext>
            </a:extLst>
          </p:cNvPr>
          <p:cNvSpPr txBox="1"/>
          <p:nvPr/>
        </p:nvSpPr>
        <p:spPr>
          <a:xfrm>
            <a:off x="0" y="974035"/>
            <a:ext cx="12192000" cy="2769989"/>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252525"/>
              </a:solidFill>
              <a:effectLst/>
              <a:latin typeface="Georgia" panose="02040502050405020303" pitchFamily="18" charset="0"/>
            </a:endParaRPr>
          </a:p>
          <a:p>
            <a:pPr algn="just"/>
            <a:endParaRPr lang="en-US" sz="1800" b="0" i="0" u="none" strike="noStrike" dirty="0">
              <a:solidFill>
                <a:srgbClr val="252525"/>
              </a:solidFill>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property conditions relate to financial metrics in Boston?</a:t>
            </a:r>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Descriptive Statistics for Numeric Variables</a:t>
            </a:r>
          </a:p>
          <a:p>
            <a:pPr marL="285750" indent="-285750">
              <a:buBlip>
                <a:blip r:embed="rId3"/>
              </a:buBlip>
            </a:pPr>
            <a:endParaRPr lang="en-US" dirty="0">
              <a:solidFill>
                <a:srgbClr val="252525"/>
              </a:solidFill>
              <a:latin typeface="Georgia" panose="02040502050405020303" pitchFamily="18" charset="0"/>
            </a:endParaRPr>
          </a:p>
          <a:p>
            <a:pPr marL="285750" indent="-285750">
              <a:buBlip>
                <a:blip r:embed="rId3"/>
              </a:buBlip>
            </a:pPr>
            <a:endParaRPr lang="en-US" sz="1800" b="0" i="0" u="none" strike="noStrike" dirty="0">
              <a:solidFill>
                <a:srgbClr val="252525"/>
              </a:solidFill>
              <a:effectLst/>
              <a:latin typeface="Georgia" panose="02040502050405020303" pitchFamily="18" charset="0"/>
            </a:endParaRPr>
          </a:p>
          <a:p>
            <a:br>
              <a:rPr lang="en-US" sz="2800" dirty="0">
                <a:solidFill>
                  <a:srgbClr val="FF0000"/>
                </a:solidFill>
              </a:rPr>
            </a:br>
            <a:endParaRPr lang="en-US" sz="2800" dirty="0">
              <a:solidFill>
                <a:srgbClr val="FF0000"/>
              </a:solidFill>
            </a:endParaRPr>
          </a:p>
        </p:txBody>
      </p:sp>
      <p:sp>
        <p:nvSpPr>
          <p:cNvPr id="3" name="Slide Number Placeholder 2">
            <a:extLst>
              <a:ext uri="{FF2B5EF4-FFF2-40B4-BE49-F238E27FC236}">
                <a16:creationId xmlns:a16="http://schemas.microsoft.com/office/drawing/2014/main" id="{C92E0321-AF10-EE65-15D2-196B7C4D1E50}"/>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3</a:t>
            </a:fld>
            <a:endParaRPr lang="en-US" sz="1400" b="1" dirty="0">
              <a:solidFill>
                <a:srgbClr val="FF0000"/>
              </a:solidFill>
              <a:latin typeface="Georgia" panose="02040502050405020303" pitchFamily="18" charset="0"/>
            </a:endParaRPr>
          </a:p>
        </p:txBody>
      </p:sp>
      <p:graphicFrame>
        <p:nvGraphicFramePr>
          <p:cNvPr id="5" name="Table 4">
            <a:extLst>
              <a:ext uri="{FF2B5EF4-FFF2-40B4-BE49-F238E27FC236}">
                <a16:creationId xmlns:a16="http://schemas.microsoft.com/office/drawing/2014/main" id="{107F72D5-A4F0-6785-5BC5-A7D5D8C2E00C}"/>
              </a:ext>
            </a:extLst>
          </p:cNvPr>
          <p:cNvGraphicFramePr>
            <a:graphicFrameLocks noGrp="1"/>
          </p:cNvGraphicFramePr>
          <p:nvPr>
            <p:extLst>
              <p:ext uri="{D42A27DB-BD31-4B8C-83A1-F6EECF244321}">
                <p14:modId xmlns:p14="http://schemas.microsoft.com/office/powerpoint/2010/main" val="1267604302"/>
              </p:ext>
            </p:extLst>
          </p:nvPr>
        </p:nvGraphicFramePr>
        <p:xfrm>
          <a:off x="342232" y="2423160"/>
          <a:ext cx="11011568" cy="2011680"/>
        </p:xfrm>
        <a:graphic>
          <a:graphicData uri="http://schemas.openxmlformats.org/drawingml/2006/table">
            <a:tbl>
              <a:tblPr firstRow="1" bandRow="1">
                <a:tableStyleId>{2D5ABB26-0587-4C30-8999-92F81FD0307C}</a:tableStyleId>
              </a:tblPr>
              <a:tblGrid>
                <a:gridCol w="2752892">
                  <a:extLst>
                    <a:ext uri="{9D8B030D-6E8A-4147-A177-3AD203B41FA5}">
                      <a16:colId xmlns:a16="http://schemas.microsoft.com/office/drawing/2014/main" val="2149289286"/>
                    </a:ext>
                  </a:extLst>
                </a:gridCol>
                <a:gridCol w="2752892">
                  <a:extLst>
                    <a:ext uri="{9D8B030D-6E8A-4147-A177-3AD203B41FA5}">
                      <a16:colId xmlns:a16="http://schemas.microsoft.com/office/drawing/2014/main" val="218538831"/>
                    </a:ext>
                  </a:extLst>
                </a:gridCol>
                <a:gridCol w="2752892">
                  <a:extLst>
                    <a:ext uri="{9D8B030D-6E8A-4147-A177-3AD203B41FA5}">
                      <a16:colId xmlns:a16="http://schemas.microsoft.com/office/drawing/2014/main" val="2704322126"/>
                    </a:ext>
                  </a:extLst>
                </a:gridCol>
                <a:gridCol w="2752892">
                  <a:extLst>
                    <a:ext uri="{9D8B030D-6E8A-4147-A177-3AD203B41FA5}">
                      <a16:colId xmlns:a16="http://schemas.microsoft.com/office/drawing/2014/main" val="245092732"/>
                    </a:ext>
                  </a:extLst>
                </a:gridCol>
              </a:tblGrid>
              <a:tr h="370840">
                <a:tc>
                  <a:txBody>
                    <a:bodyPr/>
                    <a:lstStyle/>
                    <a:p>
                      <a:pPr algn="ct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AV_LAND</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Min. : 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1st Qu: 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Median: 26700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Mean: 770559</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3rd Qu: 158100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Max : 473120300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AV_BLDG</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Min. : 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1st Qu: 230000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Median: 385700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Mean: 1748272</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3rd Qu: 615900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Max : 1847873700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AV_TOTAL</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Min. : 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1st Qu: 300500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Median: 483400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Mean: 2518831</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3rd Qu: 732400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Max : 21113082200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GROSS_TAX</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Min. : 0</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1st Qu: 292801</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Median: 497224</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Mean: 1517852</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3rd Qu: 751722</a:t>
                      </a:r>
                    </a:p>
                    <a:p>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Max : 2137988750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974247"/>
                  </a:ext>
                </a:extLst>
              </a:tr>
            </a:tbl>
          </a:graphicData>
        </a:graphic>
      </p:graphicFrame>
      <p:sp>
        <p:nvSpPr>
          <p:cNvPr id="2" name="TextBox 1">
            <a:extLst>
              <a:ext uri="{FF2B5EF4-FFF2-40B4-BE49-F238E27FC236}">
                <a16:creationId xmlns:a16="http://schemas.microsoft.com/office/drawing/2014/main" id="{EC921A5F-5369-97A0-4618-59D66710D06B}"/>
              </a:ext>
            </a:extLst>
          </p:cNvPr>
          <p:cNvSpPr txBox="1"/>
          <p:nvPr/>
        </p:nvSpPr>
        <p:spPr>
          <a:xfrm>
            <a:off x="409074" y="4740442"/>
            <a:ext cx="10944726" cy="2031325"/>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Georgia" panose="02040502050405020303" pitchFamily="18" charset="0"/>
              </a:rPr>
              <a:t>Insights:</a:t>
            </a:r>
          </a:p>
          <a:p>
            <a:pPr marL="285750" indent="-285750">
              <a:buFont typeface="Wingdings" panose="05000000000000000000" pitchFamily="2" charset="2"/>
              <a:buChar char="v"/>
            </a:pPr>
            <a:endParaRPr lang="en-US" b="1" dirty="0">
              <a:latin typeface="Georgia" panose="02040502050405020303" pitchFamily="18" charset="0"/>
            </a:endParaRPr>
          </a:p>
          <a:p>
            <a:pPr algn="just">
              <a:buFont typeface="Arial" panose="020B0604020202020204" pitchFamily="34" charset="0"/>
              <a:buChar char="•"/>
            </a:pPr>
            <a:r>
              <a:rPr lang="en-US" b="0" i="0" dirty="0">
                <a:effectLst/>
                <a:latin typeface="Georgia" panose="02040502050405020303" pitchFamily="18" charset="0"/>
              </a:rPr>
              <a:t> The dataset exhibits diversity in property values, showcasing a broad spectrum in AV_LAND, AV_BLDG, and AV_TOTAL.</a:t>
            </a:r>
          </a:p>
          <a:p>
            <a:pPr algn="just">
              <a:buFont typeface="Arial" panose="020B0604020202020204" pitchFamily="34" charset="0"/>
              <a:buChar char="•"/>
            </a:pPr>
            <a:r>
              <a:rPr lang="en-US" b="0" i="0" dirty="0">
                <a:effectLst/>
                <a:latin typeface="Georgia" panose="02040502050405020303" pitchFamily="18" charset="0"/>
              </a:rPr>
              <a:t> Elevated mean values in these variables indicate the potential inclusion of high-value properties, highlighting the city's real estate dynamics.</a:t>
            </a:r>
          </a:p>
          <a:p>
            <a:endParaRPr lang="en-US" b="1" dirty="0">
              <a:latin typeface="Georgia" panose="02040502050405020303" pitchFamily="18" charset="0"/>
            </a:endParaRPr>
          </a:p>
        </p:txBody>
      </p:sp>
    </p:spTree>
    <p:extLst>
      <p:ext uri="{BB962C8B-B14F-4D97-AF65-F5344CB8AC3E}">
        <p14:creationId xmlns:p14="http://schemas.microsoft.com/office/powerpoint/2010/main" val="2609965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755A-D5DA-CB33-A86E-F7334656008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0AB66C8-24C1-F918-B1C1-76FE44F4F033}"/>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6794AF2C-C200-97A9-CACC-B9EA961D9BFB}"/>
              </a:ext>
            </a:extLst>
          </p:cNvPr>
          <p:cNvSpPr txBox="1"/>
          <p:nvPr/>
        </p:nvSpPr>
        <p:spPr>
          <a:xfrm>
            <a:off x="0" y="974035"/>
            <a:ext cx="12192000" cy="2492990"/>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252525"/>
              </a:solidFill>
              <a:effectLst/>
              <a:latin typeface="Georgia" panose="02040502050405020303" pitchFamily="18" charset="0"/>
            </a:endParaRPr>
          </a:p>
          <a:p>
            <a:pPr algn="just"/>
            <a:endParaRPr lang="en-US" sz="1800" b="0" i="0" u="none" strike="noStrike" dirty="0">
              <a:solidFill>
                <a:srgbClr val="252525"/>
              </a:solidFill>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property conditions relate to financial metrics in Boston?</a:t>
            </a:r>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Property Condition Distribution (exterior, interior, overall)</a:t>
            </a:r>
            <a:endParaRPr lang="en-US" dirty="0">
              <a:solidFill>
                <a:srgbClr val="252525"/>
              </a:solidFill>
              <a:latin typeface="Georgia" panose="02040502050405020303" pitchFamily="18" charset="0"/>
            </a:endParaRPr>
          </a:p>
          <a:p>
            <a:pPr marL="285750" indent="-285750">
              <a:buBlip>
                <a:blip r:embed="rId3"/>
              </a:buBlip>
            </a:pPr>
            <a:endParaRPr lang="en-US" sz="1800" b="0" i="0" u="none" strike="noStrike" dirty="0">
              <a:solidFill>
                <a:srgbClr val="252525"/>
              </a:solidFill>
              <a:effectLst/>
              <a:latin typeface="Georgia" panose="02040502050405020303" pitchFamily="18" charset="0"/>
            </a:endParaRPr>
          </a:p>
          <a:p>
            <a:br>
              <a:rPr lang="en-US" sz="2800" dirty="0">
                <a:solidFill>
                  <a:srgbClr val="FF0000"/>
                </a:solidFill>
              </a:rPr>
            </a:br>
            <a:endParaRPr lang="en-US" sz="2800" dirty="0">
              <a:solidFill>
                <a:srgbClr val="FF0000"/>
              </a:solidFill>
            </a:endParaRPr>
          </a:p>
        </p:txBody>
      </p:sp>
      <p:sp>
        <p:nvSpPr>
          <p:cNvPr id="3" name="Slide Number Placeholder 2">
            <a:extLst>
              <a:ext uri="{FF2B5EF4-FFF2-40B4-BE49-F238E27FC236}">
                <a16:creationId xmlns:a16="http://schemas.microsoft.com/office/drawing/2014/main" id="{6BAF5A72-8BF4-9F1E-0658-9A0B1F2AD17E}"/>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4</a:t>
            </a:fld>
            <a:endParaRPr lang="en-US" sz="1400" b="1" dirty="0">
              <a:solidFill>
                <a:srgbClr val="FF0000"/>
              </a:solidFill>
              <a:latin typeface="Georgia" panose="02040502050405020303" pitchFamily="18" charset="0"/>
            </a:endParaRPr>
          </a:p>
        </p:txBody>
      </p:sp>
      <p:pic>
        <p:nvPicPr>
          <p:cNvPr id="4" name="Picture 3">
            <a:extLst>
              <a:ext uri="{FF2B5EF4-FFF2-40B4-BE49-F238E27FC236}">
                <a16:creationId xmlns:a16="http://schemas.microsoft.com/office/drawing/2014/main" id="{4B1E9D9F-E277-DCDD-DCFD-42FEE2958C93}"/>
              </a:ext>
            </a:extLst>
          </p:cNvPr>
          <p:cNvPicPr>
            <a:picLocks noChangeAspect="1"/>
          </p:cNvPicPr>
          <p:nvPr/>
        </p:nvPicPr>
        <p:blipFill>
          <a:blip r:embed="rId4"/>
          <a:stretch>
            <a:fillRect/>
          </a:stretch>
        </p:blipFill>
        <p:spPr>
          <a:xfrm>
            <a:off x="630287" y="3245904"/>
            <a:ext cx="5618113" cy="2104236"/>
          </a:xfrm>
          <a:prstGeom prst="rect">
            <a:avLst/>
          </a:prstGeom>
        </p:spPr>
      </p:pic>
      <p:sp>
        <p:nvSpPr>
          <p:cNvPr id="2" name="TextBox 1">
            <a:extLst>
              <a:ext uri="{FF2B5EF4-FFF2-40B4-BE49-F238E27FC236}">
                <a16:creationId xmlns:a16="http://schemas.microsoft.com/office/drawing/2014/main" id="{3A5EEC52-0E11-0933-D2C9-68370C41ABFD}"/>
              </a:ext>
            </a:extLst>
          </p:cNvPr>
          <p:cNvSpPr txBox="1"/>
          <p:nvPr/>
        </p:nvSpPr>
        <p:spPr>
          <a:xfrm>
            <a:off x="6753726" y="3304674"/>
            <a:ext cx="5021179"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Georgia" panose="02040502050405020303" pitchFamily="18" charset="0"/>
              </a:rPr>
              <a:t>Insights:</a:t>
            </a:r>
            <a:endParaRPr lang="en-US" dirty="0">
              <a:latin typeface="Georgia" panose="02040502050405020303" pitchFamily="18" charset="0"/>
            </a:endParaRPr>
          </a:p>
          <a:p>
            <a:pPr algn="just"/>
            <a:endParaRPr lang="en-US" b="1" dirty="0">
              <a:latin typeface="Georgia" panose="02040502050405020303" pitchFamily="18" charset="0"/>
            </a:endParaRPr>
          </a:p>
          <a:p>
            <a:pPr algn="just">
              <a:buFont typeface="Arial" panose="020B0604020202020204" pitchFamily="34" charset="0"/>
              <a:buChar char="•"/>
            </a:pPr>
            <a:r>
              <a:rPr lang="en-US" b="0" i="0" dirty="0">
                <a:effectLst/>
                <a:latin typeface="Georgia" panose="02040502050405020303" pitchFamily="18" charset="0"/>
              </a:rPr>
              <a:t> The majority of properties fall into the "</a:t>
            </a:r>
            <a:r>
              <a:rPr lang="en-US" b="0" i="0" dirty="0">
                <a:solidFill>
                  <a:schemeClr val="accent6">
                    <a:lumMod val="75000"/>
                  </a:schemeClr>
                </a:solidFill>
                <a:effectLst/>
                <a:latin typeface="Georgia" panose="02040502050405020303" pitchFamily="18" charset="0"/>
              </a:rPr>
              <a:t>Good</a:t>
            </a:r>
            <a:r>
              <a:rPr lang="en-US" b="0" i="0" dirty="0">
                <a:effectLst/>
                <a:latin typeface="Georgia" panose="02040502050405020303" pitchFamily="18" charset="0"/>
              </a:rPr>
              <a:t>" condition category, showcasing overall well-maintained conditions.</a:t>
            </a:r>
          </a:p>
          <a:p>
            <a:pPr algn="just">
              <a:buFont typeface="Arial" panose="020B0604020202020204" pitchFamily="34" charset="0"/>
              <a:buChar char="•"/>
            </a:pPr>
            <a:r>
              <a:rPr lang="en-US" b="0" i="0" dirty="0">
                <a:effectLst/>
                <a:latin typeface="Georgia" panose="02040502050405020303" pitchFamily="18" charset="0"/>
              </a:rPr>
              <a:t> The presence of "</a:t>
            </a:r>
            <a:r>
              <a:rPr lang="en-US" b="0" i="0" dirty="0">
                <a:solidFill>
                  <a:srgbClr val="FF0000"/>
                </a:solidFill>
                <a:effectLst/>
                <a:latin typeface="Georgia" panose="02040502050405020303" pitchFamily="18" charset="0"/>
              </a:rPr>
              <a:t>Excellent</a:t>
            </a:r>
            <a:r>
              <a:rPr lang="en-US" b="0" i="0" dirty="0">
                <a:effectLst/>
                <a:latin typeface="Georgia" panose="02040502050405020303" pitchFamily="18" charset="0"/>
              </a:rPr>
              <a:t>" ratings in overall and interior conditions suggests a subset of high-quality properties.</a:t>
            </a:r>
          </a:p>
          <a:p>
            <a:pPr algn="just">
              <a:buFont typeface="Arial" panose="020B0604020202020204" pitchFamily="34" charset="0"/>
              <a:buChar char="•"/>
            </a:pPr>
            <a:r>
              <a:rPr lang="en-US" b="0" i="0" dirty="0">
                <a:effectLst/>
                <a:latin typeface="Georgia" panose="02040502050405020303" pitchFamily="18" charset="0"/>
              </a:rPr>
              <a:t> Understanding these condition distributions can guide investment strategies and highlight areas for potential improvement or focus.</a:t>
            </a:r>
          </a:p>
          <a:p>
            <a:pPr algn="just"/>
            <a:endParaRPr lang="en-US" b="1" dirty="0">
              <a:latin typeface="Georgia" panose="02040502050405020303" pitchFamily="18" charset="0"/>
            </a:endParaRPr>
          </a:p>
        </p:txBody>
      </p:sp>
    </p:spTree>
    <p:extLst>
      <p:ext uri="{BB962C8B-B14F-4D97-AF65-F5344CB8AC3E}">
        <p14:creationId xmlns:p14="http://schemas.microsoft.com/office/powerpoint/2010/main" val="3695131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312A8-B987-4C11-5432-13776625A10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5815FB9-1C20-9BC5-7BF5-567DE8741188}"/>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EF5EAE2E-8B35-5298-F0C1-5A193B9C25DA}"/>
              </a:ext>
            </a:extLst>
          </p:cNvPr>
          <p:cNvSpPr txBox="1"/>
          <p:nvPr/>
        </p:nvSpPr>
        <p:spPr>
          <a:xfrm>
            <a:off x="0" y="974035"/>
            <a:ext cx="12192000" cy="2492990"/>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252525"/>
              </a:solidFill>
              <a:effectLst/>
              <a:latin typeface="Georgia" panose="02040502050405020303" pitchFamily="18" charset="0"/>
            </a:endParaRPr>
          </a:p>
          <a:p>
            <a:pPr algn="just"/>
            <a:endParaRPr lang="en-US" sz="1800" b="0" i="0" u="none" strike="noStrike" dirty="0">
              <a:solidFill>
                <a:srgbClr val="252525"/>
              </a:solidFill>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property conditions relate to financial metrics in Boston?</a:t>
            </a:r>
            <a:endParaRPr lang="en-US" b="1" u="sng" dirty="0">
              <a:latin typeface="Georgia" panose="02040502050405020303" pitchFamily="18" charset="0"/>
            </a:endParaRPr>
          </a:p>
          <a:p>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Heat Type and Air Conditioning Distribution</a:t>
            </a:r>
            <a:endParaRPr lang="en-US" sz="1800" b="0" i="0" u="none" strike="noStrike" dirty="0">
              <a:solidFill>
                <a:srgbClr val="252525"/>
              </a:solidFill>
              <a:effectLst/>
              <a:latin typeface="Georgia" panose="02040502050405020303" pitchFamily="18" charset="0"/>
            </a:endParaRPr>
          </a:p>
          <a:p>
            <a:br>
              <a:rPr lang="en-US" sz="2800" dirty="0">
                <a:solidFill>
                  <a:srgbClr val="FF0000"/>
                </a:solidFill>
              </a:rPr>
            </a:br>
            <a:endParaRPr lang="en-US" sz="2800" dirty="0">
              <a:solidFill>
                <a:srgbClr val="FF0000"/>
              </a:solidFill>
            </a:endParaRPr>
          </a:p>
        </p:txBody>
      </p:sp>
      <p:sp>
        <p:nvSpPr>
          <p:cNvPr id="3" name="Slide Number Placeholder 2">
            <a:extLst>
              <a:ext uri="{FF2B5EF4-FFF2-40B4-BE49-F238E27FC236}">
                <a16:creationId xmlns:a16="http://schemas.microsoft.com/office/drawing/2014/main" id="{068DFBB0-F4A1-6B86-3C7B-552F78FB31B7}"/>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5</a:t>
            </a:fld>
            <a:endParaRPr lang="en-US" sz="1400" b="1"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36B81711-149B-3F50-15F4-0006487278C0}"/>
              </a:ext>
            </a:extLst>
          </p:cNvPr>
          <p:cNvPicPr>
            <a:picLocks noChangeAspect="1"/>
          </p:cNvPicPr>
          <p:nvPr/>
        </p:nvPicPr>
        <p:blipFill>
          <a:blip r:embed="rId4"/>
          <a:stretch>
            <a:fillRect/>
          </a:stretch>
        </p:blipFill>
        <p:spPr>
          <a:xfrm>
            <a:off x="216568" y="2801540"/>
            <a:ext cx="6163473" cy="1254920"/>
          </a:xfrm>
          <a:prstGeom prst="rect">
            <a:avLst/>
          </a:prstGeom>
        </p:spPr>
      </p:pic>
      <p:sp>
        <p:nvSpPr>
          <p:cNvPr id="4" name="TextBox 3">
            <a:extLst>
              <a:ext uri="{FF2B5EF4-FFF2-40B4-BE49-F238E27FC236}">
                <a16:creationId xmlns:a16="http://schemas.microsoft.com/office/drawing/2014/main" id="{21D30913-62F8-9CAB-95C9-09C4A50EA047}"/>
              </a:ext>
            </a:extLst>
          </p:cNvPr>
          <p:cNvSpPr txBox="1"/>
          <p:nvPr/>
        </p:nvSpPr>
        <p:spPr>
          <a:xfrm>
            <a:off x="6786393" y="3004076"/>
            <a:ext cx="5189039"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Georgia" panose="02040502050405020303" pitchFamily="18" charset="0"/>
              </a:rPr>
              <a:t>Insights:</a:t>
            </a:r>
            <a:endParaRPr lang="en-US" dirty="0">
              <a:latin typeface="Georgia" panose="02040502050405020303" pitchFamily="18" charset="0"/>
            </a:endParaRPr>
          </a:p>
          <a:p>
            <a:pPr algn="just"/>
            <a:endParaRPr lang="en-US" b="1" dirty="0">
              <a:latin typeface="Georgia" panose="02040502050405020303" pitchFamily="18" charset="0"/>
            </a:endParaRPr>
          </a:p>
          <a:p>
            <a:pPr algn="just">
              <a:buFont typeface="Arial" panose="020B0604020202020204" pitchFamily="34" charset="0"/>
              <a:buChar char="•"/>
            </a:pPr>
            <a:r>
              <a:rPr lang="en-US" b="0" i="0" dirty="0">
                <a:effectLst/>
                <a:latin typeface="Georgia" panose="02040502050405020303" pitchFamily="18" charset="0"/>
              </a:rPr>
              <a:t> Electric heating is widely adopted, possibly due to its efficiency and convenience. </a:t>
            </a:r>
          </a:p>
          <a:p>
            <a:pPr algn="just">
              <a:buFont typeface="Arial" panose="020B0604020202020204" pitchFamily="34" charset="0"/>
              <a:buChar char="•"/>
            </a:pPr>
            <a:r>
              <a:rPr lang="en-US" b="0" i="0" dirty="0">
                <a:effectLst/>
                <a:latin typeface="Georgia" panose="02040502050405020303" pitchFamily="18" charset="0"/>
              </a:rPr>
              <a:t> Hot Water and Forced Air heating systems are commonly found, contributing to a diverse heating landscape.</a:t>
            </a:r>
          </a:p>
          <a:p>
            <a:pPr algn="just">
              <a:buFont typeface="Arial" panose="020B0604020202020204" pitchFamily="34" charset="0"/>
              <a:buChar char="•"/>
            </a:pPr>
            <a:r>
              <a:rPr lang="en-US" b="0" i="0" dirty="0">
                <a:effectLst/>
                <a:latin typeface="Georgia" panose="02040502050405020303" pitchFamily="18" charset="0"/>
              </a:rPr>
              <a:t>The presence of missing values in Forced Air and Space Heater categories suggests potential data gaps or unreported information.</a:t>
            </a:r>
          </a:p>
          <a:p>
            <a:pPr algn="just"/>
            <a:endParaRPr lang="en-US" b="1" dirty="0">
              <a:latin typeface="Georgia" panose="02040502050405020303" pitchFamily="18" charset="0"/>
            </a:endParaRPr>
          </a:p>
        </p:txBody>
      </p:sp>
    </p:spTree>
    <p:extLst>
      <p:ext uri="{BB962C8B-B14F-4D97-AF65-F5344CB8AC3E}">
        <p14:creationId xmlns:p14="http://schemas.microsoft.com/office/powerpoint/2010/main" val="2704744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6A668-DD24-CFB1-794C-B28C6EEDC16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3B192CB-0857-2AFF-7BE8-2A357FD74A3B}"/>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7953F443-7A6F-4F41-2D1C-83004A6DE4A0}"/>
              </a:ext>
            </a:extLst>
          </p:cNvPr>
          <p:cNvSpPr txBox="1"/>
          <p:nvPr/>
        </p:nvSpPr>
        <p:spPr>
          <a:xfrm>
            <a:off x="0" y="974035"/>
            <a:ext cx="12192000" cy="2062103"/>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252525"/>
              </a:solidFill>
              <a:effectLst/>
              <a:latin typeface="Georgia" panose="02040502050405020303" pitchFamily="18" charset="0"/>
            </a:endParaRPr>
          </a:p>
          <a:p>
            <a:pPr algn="just"/>
            <a:endParaRPr lang="en-US" sz="1800" b="0" i="0" u="none" strike="noStrike" dirty="0">
              <a:solidFill>
                <a:srgbClr val="252525"/>
              </a:solidFill>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property conditions relate to financial metrics in Boston?</a:t>
            </a:r>
            <a:endParaRPr lang="en-US" b="1" u="sng" dirty="0">
              <a:latin typeface="Georgia" panose="02040502050405020303" pitchFamily="18" charset="0"/>
            </a:endParaRPr>
          </a:p>
          <a:p>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Number of Rooms, Bedrooms, and Bathrooms Distribution</a:t>
            </a:r>
            <a:br>
              <a:rPr lang="en-US" sz="2800" dirty="0">
                <a:solidFill>
                  <a:srgbClr val="FF0000"/>
                </a:solidFill>
              </a:rPr>
            </a:br>
            <a:endParaRPr lang="en-US" sz="2800" dirty="0">
              <a:solidFill>
                <a:srgbClr val="FF0000"/>
              </a:solidFill>
            </a:endParaRPr>
          </a:p>
        </p:txBody>
      </p:sp>
      <p:sp>
        <p:nvSpPr>
          <p:cNvPr id="3" name="Slide Number Placeholder 2">
            <a:extLst>
              <a:ext uri="{FF2B5EF4-FFF2-40B4-BE49-F238E27FC236}">
                <a16:creationId xmlns:a16="http://schemas.microsoft.com/office/drawing/2014/main" id="{87662F82-18C3-DD40-B9AC-FA15631B891F}"/>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6</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F3CF8883-6FCD-5479-A6E7-48A2A297E4EF}"/>
              </a:ext>
            </a:extLst>
          </p:cNvPr>
          <p:cNvSpPr txBox="1"/>
          <p:nvPr/>
        </p:nvSpPr>
        <p:spPr>
          <a:xfrm>
            <a:off x="6786393" y="3004076"/>
            <a:ext cx="5189039"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Georgia" panose="02040502050405020303" pitchFamily="18" charset="0"/>
              </a:rPr>
              <a:t>Insights:</a:t>
            </a:r>
            <a:endParaRPr lang="en-US" dirty="0">
              <a:latin typeface="Georgia" panose="02040502050405020303" pitchFamily="18" charset="0"/>
            </a:endParaRPr>
          </a:p>
          <a:p>
            <a:pPr algn="just"/>
            <a:endParaRPr lang="en-US" b="1" dirty="0">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 One-bedroom and two-bedroom properties are prevalent, reflecting varied housing needs.</a:t>
            </a:r>
          </a:p>
          <a:p>
            <a:pPr algn="l">
              <a:buFont typeface="Arial" panose="020B0604020202020204" pitchFamily="34" charset="0"/>
              <a:buChar char="•"/>
            </a:pPr>
            <a:endParaRPr lang="en-US" b="0" i="0" dirty="0">
              <a:effectLst/>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 Two full baths and one-half bath are common features, contributing to a comfortable living experience.</a:t>
            </a:r>
          </a:p>
          <a:p>
            <a:pPr algn="just"/>
            <a:endParaRPr lang="en-US" b="1" dirty="0">
              <a:latin typeface="Georgia" panose="02040502050405020303" pitchFamily="18" charset="0"/>
            </a:endParaRPr>
          </a:p>
        </p:txBody>
      </p:sp>
      <p:pic>
        <p:nvPicPr>
          <p:cNvPr id="7" name="Picture 6">
            <a:extLst>
              <a:ext uri="{FF2B5EF4-FFF2-40B4-BE49-F238E27FC236}">
                <a16:creationId xmlns:a16="http://schemas.microsoft.com/office/drawing/2014/main" id="{2B0904BD-0AAD-0580-2021-CE7E9B27C25D}"/>
              </a:ext>
            </a:extLst>
          </p:cNvPr>
          <p:cNvPicPr>
            <a:picLocks noChangeAspect="1"/>
          </p:cNvPicPr>
          <p:nvPr/>
        </p:nvPicPr>
        <p:blipFill>
          <a:blip r:embed="rId4"/>
          <a:stretch>
            <a:fillRect/>
          </a:stretch>
        </p:blipFill>
        <p:spPr>
          <a:xfrm>
            <a:off x="517081" y="2727317"/>
            <a:ext cx="5841282" cy="1884787"/>
          </a:xfrm>
          <a:prstGeom prst="rect">
            <a:avLst/>
          </a:prstGeom>
        </p:spPr>
      </p:pic>
    </p:spTree>
    <p:extLst>
      <p:ext uri="{BB962C8B-B14F-4D97-AF65-F5344CB8AC3E}">
        <p14:creationId xmlns:p14="http://schemas.microsoft.com/office/powerpoint/2010/main" val="84486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B1FC5-7D48-7ABA-59C3-94CF58F184B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7EEBA29-F9FD-DF8A-1DF2-130A30B6371B}"/>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C4044A51-47C4-5CB7-6EDB-1BC5D5CB1EE8}"/>
              </a:ext>
            </a:extLst>
          </p:cNvPr>
          <p:cNvSpPr txBox="1"/>
          <p:nvPr/>
        </p:nvSpPr>
        <p:spPr>
          <a:xfrm>
            <a:off x="0" y="974035"/>
            <a:ext cx="12192000" cy="1631216"/>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land use types impact property conditions and owner-occupancy trends?</a:t>
            </a:r>
          </a:p>
          <a:p>
            <a:pPr algn="just"/>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Bar plot for the distribution of land use types</a:t>
            </a:r>
            <a:endParaRPr lang="en-US" sz="2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56A1F88A-01FD-411B-619C-8A52803715CA}"/>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7</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0FD74037-DBB1-2452-5729-01C75505C87D}"/>
              </a:ext>
            </a:extLst>
          </p:cNvPr>
          <p:cNvSpPr txBox="1"/>
          <p:nvPr/>
        </p:nvSpPr>
        <p:spPr>
          <a:xfrm>
            <a:off x="6016080" y="2218013"/>
            <a:ext cx="6071646"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p>
          <a:p>
            <a:pPr algn="just">
              <a:buFont typeface="+mj-lt"/>
              <a:buAutoNum type="arabicPeriod"/>
            </a:pPr>
            <a:endParaRPr lang="en-US" b="1" dirty="0">
              <a:latin typeface="Georgia" panose="02040502050405020303" pitchFamily="18" charset="0"/>
            </a:endParaRPr>
          </a:p>
          <a:p>
            <a:pPr marL="285750" indent="-285750" algn="just">
              <a:buFont typeface="Arial" panose="020B0604020202020204" pitchFamily="34" charset="0"/>
              <a:buChar char="•"/>
            </a:pPr>
            <a:r>
              <a:rPr lang="en-US" b="1" i="0" dirty="0">
                <a:effectLst/>
                <a:latin typeface="Georgia" panose="02040502050405020303" pitchFamily="18" charset="0"/>
              </a:rPr>
              <a:t>Residential Dominance:</a:t>
            </a:r>
            <a:r>
              <a:rPr lang="en-US" b="0" i="0" dirty="0">
                <a:effectLst/>
                <a:latin typeface="Georgia" panose="02040502050405020303" pitchFamily="18" charset="0"/>
              </a:rPr>
              <a:t> Residential properties lead at 42%, with single-family homes (R1) being the most common at 22%.</a:t>
            </a:r>
          </a:p>
          <a:p>
            <a:pPr marL="285750" indent="-285750" algn="just">
              <a:buFont typeface="Arial" panose="020B0604020202020204" pitchFamily="34" charset="0"/>
              <a:buChar char="•"/>
            </a:pPr>
            <a:r>
              <a:rPr lang="en-US" b="1" i="0" dirty="0">
                <a:effectLst/>
                <a:latin typeface="Georgia" panose="02040502050405020303" pitchFamily="18" charset="0"/>
              </a:rPr>
              <a:t>Commercial &amp; Industrial Significance:</a:t>
            </a:r>
            <a:r>
              <a:rPr lang="en-US" b="0" i="0" dirty="0">
                <a:effectLst/>
                <a:latin typeface="Georgia" panose="02040502050405020303" pitchFamily="18" charset="0"/>
              </a:rPr>
              <a:t> Commercial properties make up 22%, including 8% commercial land (CL). Industrial properties contribute 10%.</a:t>
            </a:r>
          </a:p>
          <a:p>
            <a:pPr marL="285750" indent="-285750" algn="just">
              <a:buFont typeface="Arial" panose="020B0604020202020204" pitchFamily="34" charset="0"/>
              <a:buChar char="•"/>
            </a:pPr>
            <a:r>
              <a:rPr lang="en-US" b="1" i="0" dirty="0">
                <a:effectLst/>
                <a:latin typeface="Georgia" panose="02040502050405020303" pitchFamily="18" charset="0"/>
              </a:rPr>
              <a:t>Limited Tax-Exempt &amp; Agricultural Areas:</a:t>
            </a:r>
            <a:r>
              <a:rPr lang="en-US" b="0" i="0" dirty="0">
                <a:effectLst/>
                <a:latin typeface="Georgia" panose="02040502050405020303" pitchFamily="18" charset="0"/>
              </a:rPr>
              <a:t> Tax-exempt and agricultural properties together account for only 3%, with tax-exempt properties at 2% and agricultural/horticultural at 1%.</a:t>
            </a:r>
          </a:p>
          <a:p>
            <a:pPr algn="just"/>
            <a:endParaRPr lang="en-US" b="1" dirty="0">
              <a:latin typeface="Georgia" panose="02040502050405020303" pitchFamily="18" charset="0"/>
            </a:endParaRPr>
          </a:p>
        </p:txBody>
      </p:sp>
      <p:pic>
        <p:nvPicPr>
          <p:cNvPr id="17" name="Picture 16">
            <a:extLst>
              <a:ext uri="{FF2B5EF4-FFF2-40B4-BE49-F238E27FC236}">
                <a16:creationId xmlns:a16="http://schemas.microsoft.com/office/drawing/2014/main" id="{F5FF037E-51F1-E007-2B6F-F9DC8D8FE86A}"/>
              </a:ext>
            </a:extLst>
          </p:cNvPr>
          <p:cNvPicPr>
            <a:picLocks noChangeAspect="1"/>
          </p:cNvPicPr>
          <p:nvPr/>
        </p:nvPicPr>
        <p:blipFill>
          <a:blip r:embed="rId4"/>
          <a:stretch>
            <a:fillRect/>
          </a:stretch>
        </p:blipFill>
        <p:spPr>
          <a:xfrm>
            <a:off x="513144" y="2679032"/>
            <a:ext cx="5253993" cy="39993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682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C2A14-9F53-F177-C514-A7CEF1230C4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419D253-C74F-BE20-A30F-D93B8904386B}"/>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486C88E4-2CE0-4AB4-D67F-F0A700C3DEAB}"/>
              </a:ext>
            </a:extLst>
          </p:cNvPr>
          <p:cNvSpPr txBox="1"/>
          <p:nvPr/>
        </p:nvSpPr>
        <p:spPr>
          <a:xfrm>
            <a:off x="0" y="974035"/>
            <a:ext cx="12192000" cy="2062103"/>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land use types impact property conditions and owner-occupancy trends?</a:t>
            </a:r>
          </a:p>
          <a:p>
            <a:pPr algn="just"/>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Histogram for the distribution of owner-occupied status (OWN_OCC) </a:t>
            </a:r>
          </a:p>
          <a:p>
            <a:pPr marL="285750" indent="-285750">
              <a:buFont typeface="Arial" panose="020B0604020202020204" pitchFamily="34" charset="0"/>
              <a:buChar char="•"/>
            </a:pPr>
            <a:endParaRPr lang="en-US" sz="2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8F2C1575-6E49-8651-1238-8D43E87E36C3}"/>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8</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102C19E0-F5AA-4AE3-ED64-9BB34D3DFD08}"/>
              </a:ext>
            </a:extLst>
          </p:cNvPr>
          <p:cNvSpPr txBox="1"/>
          <p:nvPr/>
        </p:nvSpPr>
        <p:spPr>
          <a:xfrm>
            <a:off x="6000038" y="2605251"/>
            <a:ext cx="6071646"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p>
          <a:p>
            <a:pPr algn="just"/>
            <a:endParaRPr lang="en-US" b="1" dirty="0">
              <a:latin typeface="Georgia" panose="02040502050405020303" pitchFamily="18" charset="0"/>
            </a:endParaRPr>
          </a:p>
          <a:p>
            <a:pPr marL="285750" indent="-285750" algn="l">
              <a:buFont typeface="Arial" panose="020B0604020202020204" pitchFamily="34" charset="0"/>
              <a:buChar char="•"/>
            </a:pPr>
            <a:r>
              <a:rPr lang="en-US" b="1" i="0" dirty="0">
                <a:effectLst/>
                <a:latin typeface="Georgia" panose="02040502050405020303" pitchFamily="18" charset="0"/>
              </a:rPr>
              <a:t>High Non-Owner-Occupancy:</a:t>
            </a:r>
            <a:r>
              <a:rPr lang="en-US" b="0" i="0" dirty="0">
                <a:effectLst/>
                <a:latin typeface="Georgia" panose="02040502050405020303" pitchFamily="18" charset="0"/>
              </a:rPr>
              <a:t> About 60% of properties are non-owner-occupied, indicating a strong limited homeowner presence.</a:t>
            </a:r>
          </a:p>
          <a:p>
            <a:pPr marL="285750" indent="-285750" algn="l">
              <a:buFont typeface="Arial" panose="020B0604020202020204" pitchFamily="34" charset="0"/>
              <a:buChar char="•"/>
            </a:pPr>
            <a:r>
              <a:rPr lang="en-US" b="1" i="0" dirty="0">
                <a:effectLst/>
                <a:latin typeface="Georgia" panose="02040502050405020303" pitchFamily="18" charset="0"/>
              </a:rPr>
              <a:t>Residential Exemption Potential:</a:t>
            </a:r>
            <a:r>
              <a:rPr lang="en-US" b="0" i="0" dirty="0">
                <a:effectLst/>
                <a:latin typeface="Georgia" panose="02040502050405020303" pitchFamily="18" charset="0"/>
              </a:rPr>
              <a:t> This suggests significant eligibility for residential exemptions, affecting property tax considerations.</a:t>
            </a:r>
          </a:p>
          <a:p>
            <a:pPr marL="285750" indent="-285750" algn="l">
              <a:buFont typeface="Arial" panose="020B0604020202020204" pitchFamily="34" charset="0"/>
              <a:buChar char="•"/>
            </a:pPr>
            <a:r>
              <a:rPr lang="en-US" b="1" i="0" dirty="0">
                <a:effectLst/>
                <a:latin typeface="Georgia" panose="02040502050405020303" pitchFamily="18" charset="0"/>
              </a:rPr>
              <a:t>Owner-Occupied Share:</a:t>
            </a:r>
            <a:r>
              <a:rPr lang="en-US" b="0" i="0" dirty="0">
                <a:effectLst/>
                <a:latin typeface="Georgia" panose="02040502050405020303" pitchFamily="18" charset="0"/>
              </a:rPr>
              <a:t> The remaining 40% consists of owner-occupied properties, including rentals and vacant units.</a:t>
            </a:r>
          </a:p>
          <a:p>
            <a:pPr algn="just"/>
            <a:endParaRPr lang="en-US" b="1" dirty="0">
              <a:latin typeface="Georgia" panose="02040502050405020303" pitchFamily="18" charset="0"/>
            </a:endParaRPr>
          </a:p>
        </p:txBody>
      </p:sp>
      <p:pic>
        <p:nvPicPr>
          <p:cNvPr id="5" name="Picture 4">
            <a:extLst>
              <a:ext uri="{FF2B5EF4-FFF2-40B4-BE49-F238E27FC236}">
                <a16:creationId xmlns:a16="http://schemas.microsoft.com/office/drawing/2014/main" id="{7E6863DF-29D6-61A8-A73C-49B40628A835}"/>
              </a:ext>
            </a:extLst>
          </p:cNvPr>
          <p:cNvPicPr>
            <a:picLocks noChangeAspect="1"/>
          </p:cNvPicPr>
          <p:nvPr/>
        </p:nvPicPr>
        <p:blipFill>
          <a:blip r:embed="rId4"/>
          <a:stretch>
            <a:fillRect/>
          </a:stretch>
        </p:blipFill>
        <p:spPr>
          <a:xfrm>
            <a:off x="672058" y="2679032"/>
            <a:ext cx="4655923" cy="3893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8340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A9E81-CAB5-C247-AB96-11BD35D183C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5857962-F625-8881-9278-08461D60CE9D}"/>
              </a:ext>
            </a:extLst>
          </p:cNvPr>
          <p:cNvPicPr>
            <a:picLocks noChangeAspect="1"/>
          </p:cNvPicPr>
          <p:nvPr/>
        </p:nvPicPr>
        <p:blipFill>
          <a:blip r:embed="rId2"/>
          <a:stretch>
            <a:fillRect/>
          </a:stretch>
        </p:blipFill>
        <p:spPr>
          <a:xfrm>
            <a:off x="0" y="0"/>
            <a:ext cx="3891910" cy="974035"/>
          </a:xfrm>
          <a:prstGeom prst="rect">
            <a:avLst/>
          </a:prstGeom>
        </p:spPr>
      </p:pic>
      <p:sp>
        <p:nvSpPr>
          <p:cNvPr id="9" name="TextBox 8">
            <a:extLst>
              <a:ext uri="{FF2B5EF4-FFF2-40B4-BE49-F238E27FC236}">
                <a16:creationId xmlns:a16="http://schemas.microsoft.com/office/drawing/2014/main" id="{1A059889-8524-29C6-705B-2E495D76A282}"/>
              </a:ext>
            </a:extLst>
          </p:cNvPr>
          <p:cNvSpPr txBox="1"/>
          <p:nvPr/>
        </p:nvSpPr>
        <p:spPr>
          <a:xfrm>
            <a:off x="0" y="974035"/>
            <a:ext cx="12192000" cy="1631216"/>
          </a:xfrm>
          <a:prstGeom prst="rect">
            <a:avLst/>
          </a:prstGeom>
          <a:noFill/>
        </p:spPr>
        <p:txBody>
          <a:bodyPr wrap="square" rtlCol="0">
            <a:spAutoFit/>
          </a:bodyPr>
          <a:lstStyle/>
          <a:p>
            <a:pPr algn="ctr" rtl="0">
              <a:spcBef>
                <a:spcPts val="1200"/>
              </a:spcBef>
              <a:spcAft>
                <a:spcPts val="0"/>
              </a:spcAft>
            </a:pPr>
            <a:r>
              <a:rPr lang="en-US" sz="2800" b="1" dirty="0">
                <a:solidFill>
                  <a:srgbClr val="FF0000"/>
                </a:solidFill>
                <a:latin typeface="Georgia" panose="02040502050405020303" pitchFamily="18" charset="0"/>
              </a:rPr>
              <a:t>Analysis</a:t>
            </a:r>
            <a:endParaRPr lang="en-US" sz="1800" b="0" i="0" u="none" strike="noStrike" dirty="0">
              <a:solidFill>
                <a:srgbClr val="FF0000"/>
              </a:solidFill>
              <a:effectLst/>
              <a:latin typeface="Georgia" panose="02040502050405020303" pitchFamily="18" charset="0"/>
            </a:endParaRPr>
          </a:p>
          <a:p>
            <a:pPr algn="just"/>
            <a:endParaRPr lang="en-US" sz="1800" b="0" i="0" u="none" strike="noStrike" dirty="0">
              <a:effectLst/>
              <a:latin typeface="Georgia" panose="02040502050405020303" pitchFamily="18" charset="0"/>
            </a:endParaRPr>
          </a:p>
          <a:p>
            <a:pPr marL="285750" indent="-285750" algn="just">
              <a:buBlip>
                <a:blip r:embed="rId3"/>
              </a:buBlip>
            </a:pPr>
            <a:r>
              <a:rPr lang="en-US" b="1" i="0" dirty="0">
                <a:effectLst/>
                <a:latin typeface="Georgia" panose="02040502050405020303" pitchFamily="18" charset="0"/>
              </a:rPr>
              <a:t>How do land use types impact property conditions and owner-occupancy trends?</a:t>
            </a:r>
          </a:p>
          <a:p>
            <a:pPr algn="just"/>
            <a:endParaRPr lang="en-US" b="1" dirty="0">
              <a:latin typeface="Georgia" panose="02040502050405020303" pitchFamily="18" charset="0"/>
            </a:endParaRPr>
          </a:p>
          <a:p>
            <a:pPr marL="285750" indent="-285750">
              <a:buFont typeface="Arial" panose="020B0604020202020204" pitchFamily="34" charset="0"/>
              <a:buChar char="•"/>
            </a:pPr>
            <a:r>
              <a:rPr lang="en-US" b="1" dirty="0">
                <a:latin typeface="Georgia" panose="02040502050405020303" pitchFamily="18" charset="0"/>
              </a:rPr>
              <a:t>Property Condition Distribution Chart </a:t>
            </a:r>
            <a:r>
              <a:rPr lang="en-US" sz="1400" b="1" dirty="0">
                <a:latin typeface="Georgia" panose="02040502050405020303" pitchFamily="18" charset="0"/>
              </a:rPr>
              <a:t>(</a:t>
            </a:r>
            <a:r>
              <a:rPr lang="en-US" sz="1400" b="1" i="1" dirty="0">
                <a:latin typeface="Georgia" panose="02040502050405020303" pitchFamily="18" charset="0"/>
              </a:rPr>
              <a:t>with help of property condition distribution table derived in earlier slide</a:t>
            </a:r>
            <a:r>
              <a:rPr lang="en-US" sz="1400" b="1" dirty="0">
                <a:latin typeface="Georgia" panose="02040502050405020303" pitchFamily="18" charset="0"/>
              </a:rPr>
              <a:t>)</a:t>
            </a:r>
            <a:r>
              <a:rPr lang="en-US" b="1" dirty="0">
                <a:latin typeface="Georgia" panose="02040502050405020303" pitchFamily="18" charset="0"/>
              </a:rPr>
              <a:t> </a:t>
            </a:r>
            <a:endParaRPr lang="en-US" sz="28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5E17A9B6-361E-807D-8F23-38373BF9F7F2}"/>
              </a:ext>
            </a:extLst>
          </p:cNvPr>
          <p:cNvSpPr>
            <a:spLocks noGrp="1"/>
          </p:cNvSpPr>
          <p:nvPr>
            <p:ph type="sldNum" sz="quarter" idx="12"/>
          </p:nvPr>
        </p:nvSpPr>
        <p:spPr/>
        <p:txBody>
          <a:bodyPr/>
          <a:lstStyle/>
          <a:p>
            <a:fld id="{3BE82CCF-E996-4B7C-8544-34C2B72424EF}" type="slidenum">
              <a:rPr lang="en-US" sz="1400" b="1" smtClean="0">
                <a:solidFill>
                  <a:srgbClr val="FF0000"/>
                </a:solidFill>
                <a:latin typeface="Georgia" panose="02040502050405020303" pitchFamily="18" charset="0"/>
              </a:rPr>
              <a:t>9</a:t>
            </a:fld>
            <a:endParaRPr lang="en-US" sz="1400" b="1"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416E53FA-15AF-8053-FBD2-D670142FDFE3}"/>
              </a:ext>
            </a:extLst>
          </p:cNvPr>
          <p:cNvSpPr txBox="1"/>
          <p:nvPr/>
        </p:nvSpPr>
        <p:spPr>
          <a:xfrm>
            <a:off x="7363326" y="2605251"/>
            <a:ext cx="4708358"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eorgia" panose="02040502050405020303" pitchFamily="18" charset="0"/>
              </a:rPr>
              <a:t>Insights:</a:t>
            </a:r>
            <a:endParaRPr lang="en-US" b="1" dirty="0">
              <a:latin typeface="Georgia" panose="02040502050405020303" pitchFamily="18" charset="0"/>
            </a:endParaRPr>
          </a:p>
          <a:p>
            <a:pPr marL="285750" indent="-285750" algn="just">
              <a:buFont typeface="Arial" panose="020B0604020202020204" pitchFamily="34" charset="0"/>
              <a:buChar char="•"/>
            </a:pPr>
            <a:r>
              <a:rPr lang="en-US" b="1" i="0" dirty="0">
                <a:effectLst/>
                <a:latin typeface="Georgia" panose="02040502050405020303" pitchFamily="18" charset="0"/>
              </a:rPr>
              <a:t>Majority in Good </a:t>
            </a:r>
            <a:r>
              <a:rPr lang="en-US" b="1" i="0" dirty="0" err="1">
                <a:effectLst/>
                <a:latin typeface="Georgia" panose="02040502050405020303" pitchFamily="18" charset="0"/>
              </a:rPr>
              <a:t>Condition:</a:t>
            </a:r>
            <a:r>
              <a:rPr lang="en-US" b="0" i="0" dirty="0" err="1">
                <a:effectLst/>
                <a:latin typeface="Georgia" panose="02040502050405020303" pitchFamily="18" charset="0"/>
              </a:rPr>
              <a:t>About</a:t>
            </a:r>
            <a:r>
              <a:rPr lang="en-US" b="0" i="0" dirty="0">
                <a:effectLst/>
                <a:latin typeface="Georgia" panose="02040502050405020303" pitchFamily="18" charset="0"/>
              </a:rPr>
              <a:t> 55% of properties are in good condition overall, both inside and outside.</a:t>
            </a:r>
          </a:p>
          <a:p>
            <a:pPr marL="285750" indent="-285750" algn="just">
              <a:buFont typeface="Arial" panose="020B0604020202020204" pitchFamily="34" charset="0"/>
              <a:buChar char="•"/>
            </a:pPr>
            <a:r>
              <a:rPr lang="en-US" b="1" i="0" dirty="0">
                <a:effectLst/>
                <a:latin typeface="Georgia" panose="02040502050405020303" pitchFamily="18" charset="0"/>
              </a:rPr>
              <a:t>Consistent Interior Quality:</a:t>
            </a:r>
            <a:r>
              <a:rPr lang="en-US" b="0" i="0" dirty="0">
                <a:effectLst/>
                <a:latin typeface="Georgia" panose="02040502050405020303" pitchFamily="18" charset="0"/>
              </a:rPr>
              <a:t> Interior conditions mirror the overall trend, with 55% in good condition and 20% each in fair and average conditions.</a:t>
            </a:r>
          </a:p>
          <a:p>
            <a:pPr algn="just"/>
            <a:endParaRPr lang="en-US" b="1" dirty="0">
              <a:latin typeface="Georgia" panose="02040502050405020303" pitchFamily="18" charset="0"/>
            </a:endParaRPr>
          </a:p>
        </p:txBody>
      </p:sp>
      <p:pic>
        <p:nvPicPr>
          <p:cNvPr id="7" name="Picture 6">
            <a:extLst>
              <a:ext uri="{FF2B5EF4-FFF2-40B4-BE49-F238E27FC236}">
                <a16:creationId xmlns:a16="http://schemas.microsoft.com/office/drawing/2014/main" id="{ABBD40A5-748D-0B6F-706B-0B52F2D19C84}"/>
              </a:ext>
            </a:extLst>
          </p:cNvPr>
          <p:cNvPicPr>
            <a:picLocks noChangeAspect="1"/>
          </p:cNvPicPr>
          <p:nvPr/>
        </p:nvPicPr>
        <p:blipFill>
          <a:blip r:embed="rId4"/>
          <a:stretch>
            <a:fillRect/>
          </a:stretch>
        </p:blipFill>
        <p:spPr>
          <a:xfrm>
            <a:off x="389689" y="2671011"/>
            <a:ext cx="3502221" cy="3956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E5A89CF-CA80-8DB9-15FE-DC06BA315571}"/>
              </a:ext>
            </a:extLst>
          </p:cNvPr>
          <p:cNvPicPr preferRelativeResize="0">
            <a:picLocks/>
          </p:cNvPicPr>
          <p:nvPr/>
        </p:nvPicPr>
        <p:blipFill>
          <a:blip r:embed="rId5"/>
          <a:stretch>
            <a:fillRect/>
          </a:stretch>
        </p:blipFill>
        <p:spPr>
          <a:xfrm>
            <a:off x="4066674" y="2667021"/>
            <a:ext cx="3384884" cy="1287358"/>
          </a:xfrm>
          <a:prstGeom prst="rect">
            <a:avLst/>
          </a:prstGeom>
        </p:spPr>
      </p:pic>
      <p:sp>
        <p:nvSpPr>
          <p:cNvPr id="10" name="TextBox 9">
            <a:extLst>
              <a:ext uri="{FF2B5EF4-FFF2-40B4-BE49-F238E27FC236}">
                <a16:creationId xmlns:a16="http://schemas.microsoft.com/office/drawing/2014/main" id="{B1FDAFBA-15E1-7255-7918-EAD3B933B891}"/>
              </a:ext>
            </a:extLst>
          </p:cNvPr>
          <p:cNvSpPr txBox="1"/>
          <p:nvPr/>
        </p:nvSpPr>
        <p:spPr>
          <a:xfrm>
            <a:off x="4676274" y="5061584"/>
            <a:ext cx="732322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Georgia" panose="02040502050405020303" pitchFamily="18" charset="0"/>
              </a:rPr>
              <a:t>Varied Exterior Conditions:</a:t>
            </a:r>
            <a:r>
              <a:rPr lang="en-US" b="0" i="0" dirty="0">
                <a:effectLst/>
                <a:latin typeface="Georgia" panose="02040502050405020303" pitchFamily="18" charset="0"/>
              </a:rPr>
              <a:t> While 45% of properties have good exterior conditions, a significant 30% fall into fair condition, providing more variability compared to interiors.</a:t>
            </a:r>
          </a:p>
          <a:p>
            <a:pPr marL="285750" indent="-285750" algn="just">
              <a:buFont typeface="Arial" panose="020B0604020202020204" pitchFamily="34" charset="0"/>
              <a:buChar char="•"/>
            </a:pPr>
            <a:r>
              <a:rPr lang="en-US" b="1" i="0" dirty="0">
                <a:effectLst/>
                <a:latin typeface="Georgia" panose="02040502050405020303" pitchFamily="18" charset="0"/>
              </a:rPr>
              <a:t>Few Extreme Ratings:</a:t>
            </a:r>
            <a:r>
              <a:rPr lang="en-US" b="0" i="0" dirty="0">
                <a:effectLst/>
                <a:latin typeface="Georgia" panose="02040502050405020303" pitchFamily="18" charset="0"/>
              </a:rPr>
              <a:t> Very few properties are rated as excellent or poor across all categories, indicating a general absence of extreme conditions.</a:t>
            </a:r>
          </a:p>
        </p:txBody>
      </p:sp>
    </p:spTree>
    <p:extLst>
      <p:ext uri="{BB962C8B-B14F-4D97-AF65-F5344CB8AC3E}">
        <p14:creationId xmlns:p14="http://schemas.microsoft.com/office/powerpoint/2010/main" val="345351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318</TotalTime>
  <Words>1810</Words>
  <Application>Microsoft Office PowerPoint</Application>
  <PresentationFormat>Widescreen</PresentationFormat>
  <Paragraphs>227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Courier New</vt:lpstr>
      <vt:lpstr>Georgia</vt:lpstr>
      <vt:lpstr>Georgia-Bold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Ravindra Kamble</dc:creator>
  <cp:lastModifiedBy>Mohit Ravindra Kamble</cp:lastModifiedBy>
  <cp:revision>4</cp:revision>
  <dcterms:created xsi:type="dcterms:W3CDTF">2024-02-15T05:04:16Z</dcterms:created>
  <dcterms:modified xsi:type="dcterms:W3CDTF">2024-02-16T00:06:42Z</dcterms:modified>
</cp:coreProperties>
</file>