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imes New Roman Bold" charset="1" panose="02030802070405020303"/>
      <p:regular r:id="rId20"/>
    </p:embeddedFont>
    <p:embeddedFont>
      <p:font typeface="Times New Roman" charset="1" panose="02030502070405020303"/>
      <p:regular r:id="rId21"/>
    </p:embeddedFont>
    <p:embeddedFont>
      <p:font typeface="Yeseva One" charset="1" panose="00000500000000000000"/>
      <p:regular r:id="rId22"/>
    </p:embeddedFont>
    <p:embeddedFont>
      <p:font typeface="Times New Roman Bold Italics" charset="1" panose="02030802070405090303"/>
      <p:regular r:id="rId23"/>
    </p:embeddedFont>
    <p:embeddedFont>
      <p:font typeface="Times New Roman Italics" charset="1" panose="020305020704050903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11" Target="../media/image47.svg" Type="http://schemas.openxmlformats.org/officeDocument/2006/relationships/image"/><Relationship Id="rId12" Target="../media/image48.png" Type="http://schemas.openxmlformats.org/officeDocument/2006/relationships/image"/><Relationship Id="rId13" Target="../media/image49.svg" Type="http://schemas.openxmlformats.org/officeDocument/2006/relationships/image"/><Relationship Id="rId14" Target="../media/image36.png" Type="http://schemas.openxmlformats.org/officeDocument/2006/relationships/image"/><Relationship Id="rId15" Target="../media/image37.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18" Target="../media/image33.png" Type="http://schemas.openxmlformats.org/officeDocument/2006/relationships/image"/><Relationship Id="rId19" Target="../media/image34.svg" Type="http://schemas.openxmlformats.org/officeDocument/2006/relationships/image"/><Relationship Id="rId2" Target="../media/image40.png" Type="http://schemas.openxmlformats.org/officeDocument/2006/relationships/image"/><Relationship Id="rId20" Target="../media/image50.png" Type="http://schemas.openxmlformats.org/officeDocument/2006/relationships/image"/><Relationship Id="rId21" Target="../media/image51.svg" Type="http://schemas.openxmlformats.org/officeDocument/2006/relationships/image"/><Relationship Id="rId22" Target="../media/image52.png" Type="http://schemas.openxmlformats.org/officeDocument/2006/relationships/image"/><Relationship Id="rId23" Target="../media/image53.svg" Type="http://schemas.openxmlformats.org/officeDocument/2006/relationships/image"/><Relationship Id="rId24" Target="../media/image54.png" Type="http://schemas.openxmlformats.org/officeDocument/2006/relationships/image"/><Relationship Id="rId25" Target="../media/image55.svg" Type="http://schemas.openxmlformats.org/officeDocument/2006/relationships/image"/><Relationship Id="rId26" Target="../media/image38.png" Type="http://schemas.openxmlformats.org/officeDocument/2006/relationships/image"/><Relationship Id="rId27" Target="../media/image39.svg" Type="http://schemas.openxmlformats.org/officeDocument/2006/relationships/image"/><Relationship Id="rId28" Target="../media/image56.png" Type="http://schemas.openxmlformats.org/officeDocument/2006/relationships/image"/><Relationship Id="rId29" Target="../media/image57.svg" Type="http://schemas.openxmlformats.org/officeDocument/2006/relationships/image"/><Relationship Id="rId3" Target="../media/image41.svg" Type="http://schemas.openxmlformats.org/officeDocument/2006/relationships/image"/><Relationship Id="rId30" Target="../media/image21.png" Type="http://schemas.openxmlformats.org/officeDocument/2006/relationships/image"/><Relationship Id="rId31" Target="../media/image22.svg" Type="http://schemas.openxmlformats.org/officeDocument/2006/relationships/image"/><Relationship Id="rId32" Target="../media/image58.png" Type="http://schemas.openxmlformats.org/officeDocument/2006/relationships/image"/><Relationship Id="rId33" Target="../media/image59.svg" Type="http://schemas.openxmlformats.org/officeDocument/2006/relationships/image"/><Relationship Id="rId34" Target="../media/image60.png" Type="http://schemas.openxmlformats.org/officeDocument/2006/relationships/image"/><Relationship Id="rId35" Target="../media/image61.svg" Type="http://schemas.openxmlformats.org/officeDocument/2006/relationships/image"/><Relationship Id="rId36" Target="../media/image62.png" Type="http://schemas.openxmlformats.org/officeDocument/2006/relationships/image"/><Relationship Id="rId37" Target="../media/image63.svg" Type="http://schemas.openxmlformats.org/officeDocument/2006/relationships/image"/><Relationship Id="rId38" Target="../media/image19.png" Type="http://schemas.openxmlformats.org/officeDocument/2006/relationships/image"/><Relationship Id="rId39" Target="../media/image20.svg" Type="http://schemas.openxmlformats.org/officeDocument/2006/relationships/image"/><Relationship Id="rId4" Target="../media/image4.png" Type="http://schemas.openxmlformats.org/officeDocument/2006/relationships/image"/><Relationship Id="rId40" Target="../media/image29.png" Type="http://schemas.openxmlformats.org/officeDocument/2006/relationships/image"/><Relationship Id="rId41" Target="../media/image30.svg" Type="http://schemas.openxmlformats.org/officeDocument/2006/relationships/image"/><Relationship Id="rId5" Target="../media/image5.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31.png" Type="http://schemas.openxmlformats.org/officeDocument/2006/relationships/image"/><Relationship Id="rId8" Target="../media/image3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3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230184" y="4845467"/>
            <a:ext cx="7351517" cy="6161908"/>
          </a:xfrm>
          <a:custGeom>
            <a:avLst/>
            <a:gdLst/>
            <a:ahLst/>
            <a:cxnLst/>
            <a:rect r="r" b="b" t="t" l="l"/>
            <a:pathLst>
              <a:path h="6161908" w="7351517">
                <a:moveTo>
                  <a:pt x="0" y="0"/>
                </a:moveTo>
                <a:lnTo>
                  <a:pt x="7351517" y="0"/>
                </a:lnTo>
                <a:lnTo>
                  <a:pt x="7351517" y="6161908"/>
                </a:lnTo>
                <a:lnTo>
                  <a:pt x="0" y="61619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44598" y="1503571"/>
            <a:ext cx="12987918" cy="1419225"/>
          </a:xfrm>
          <a:prstGeom prst="rect">
            <a:avLst/>
          </a:prstGeom>
        </p:spPr>
        <p:txBody>
          <a:bodyPr anchor="t" rtlCol="false" tIns="0" lIns="0" bIns="0" rIns="0">
            <a:spAutoFit/>
          </a:bodyPr>
          <a:lstStyle/>
          <a:p>
            <a:pPr algn="l">
              <a:lnSpc>
                <a:spcPts val="5280"/>
              </a:lnSpc>
            </a:pPr>
            <a:r>
              <a:rPr lang="en-US" sz="4400">
                <a:solidFill>
                  <a:srgbClr val="FFFFFF"/>
                </a:solidFill>
                <a:latin typeface="Times New Roman Bold"/>
                <a:ea typeface="Times New Roman Bold"/>
                <a:cs typeface="Times New Roman Bold"/>
                <a:sym typeface="Times New Roman Bold"/>
              </a:rPr>
              <a:t>Data Initiative</a:t>
            </a:r>
          </a:p>
          <a:p>
            <a:pPr algn="l" marL="0" indent="0" lvl="0">
              <a:lnSpc>
                <a:spcPts val="5280"/>
              </a:lnSpc>
              <a:spcBef>
                <a:spcPct val="0"/>
              </a:spcBef>
            </a:pPr>
            <a:r>
              <a:rPr lang="en-US" sz="4400">
                <a:solidFill>
                  <a:srgbClr val="FFFFFF"/>
                </a:solidFill>
                <a:latin typeface="Times New Roman Bold"/>
                <a:ea typeface="Times New Roman Bold"/>
                <a:cs typeface="Times New Roman Bold"/>
                <a:sym typeface="Times New Roman Bold"/>
              </a:rPr>
              <a:t>Graduate Research Assistant Position</a:t>
            </a:r>
          </a:p>
        </p:txBody>
      </p:sp>
      <p:sp>
        <p:nvSpPr>
          <p:cNvPr name="Freeform 5" id="5"/>
          <p:cNvSpPr/>
          <p:nvPr/>
        </p:nvSpPr>
        <p:spPr>
          <a:xfrm flipH="true" flipV="false" rot="1057904">
            <a:off x="13907800" y="625481"/>
            <a:ext cx="4971166" cy="4350613"/>
          </a:xfrm>
          <a:custGeom>
            <a:avLst/>
            <a:gdLst/>
            <a:ahLst/>
            <a:cxnLst/>
            <a:rect r="r" b="b" t="t" l="l"/>
            <a:pathLst>
              <a:path h="4350613" w="4971166">
                <a:moveTo>
                  <a:pt x="4971166" y="0"/>
                </a:moveTo>
                <a:lnTo>
                  <a:pt x="0" y="0"/>
                </a:lnTo>
                <a:lnTo>
                  <a:pt x="0" y="4350614"/>
                </a:lnTo>
                <a:lnTo>
                  <a:pt x="4971166" y="4350614"/>
                </a:lnTo>
                <a:lnTo>
                  <a:pt x="497116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true" rot="-10800000">
            <a:off x="13147387" y="9258300"/>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5400000">
            <a:off x="12115800" y="945616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5400000">
            <a:off x="11084213" y="945616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true" rot="0">
            <a:off x="-4910060" y="-3852949"/>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5400000">
            <a:off x="5834140" y="256446"/>
            <a:ext cx="574387" cy="574387"/>
          </a:xfrm>
          <a:custGeom>
            <a:avLst/>
            <a:gdLst/>
            <a:ahLst/>
            <a:cxnLst/>
            <a:rect r="r" b="b" t="t" l="l"/>
            <a:pathLst>
              <a:path h="574387" w="574387">
                <a:moveTo>
                  <a:pt x="0" y="0"/>
                </a:moveTo>
                <a:lnTo>
                  <a:pt x="574386" y="0"/>
                </a:lnTo>
                <a:lnTo>
                  <a:pt x="574386" y="574387"/>
                </a:lnTo>
                <a:lnTo>
                  <a:pt x="0" y="5743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5400000">
            <a:off x="6865726" y="256446"/>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0" y="26360"/>
            <a:ext cx="2902326" cy="1002340"/>
          </a:xfrm>
          <a:custGeom>
            <a:avLst/>
            <a:gdLst/>
            <a:ahLst/>
            <a:cxnLst/>
            <a:rect r="r" b="b" t="t" l="l"/>
            <a:pathLst>
              <a:path h="1002340" w="2902326">
                <a:moveTo>
                  <a:pt x="0" y="0"/>
                </a:moveTo>
                <a:lnTo>
                  <a:pt x="2902326" y="0"/>
                </a:lnTo>
                <a:lnTo>
                  <a:pt x="2902326" y="1002340"/>
                </a:lnTo>
                <a:lnTo>
                  <a:pt x="0" y="1002340"/>
                </a:lnTo>
                <a:lnTo>
                  <a:pt x="0" y="0"/>
                </a:lnTo>
                <a:close/>
              </a:path>
            </a:pathLst>
          </a:custGeom>
          <a:blipFill>
            <a:blip r:embed="rId11"/>
            <a:stretch>
              <a:fillRect l="0" t="-31437" r="0" b="-31437"/>
            </a:stretch>
          </a:blipFill>
        </p:spPr>
      </p:sp>
      <p:sp>
        <p:nvSpPr>
          <p:cNvPr name="TextBox 13" id="13"/>
          <p:cNvSpPr txBox="true"/>
          <p:nvPr/>
        </p:nvSpPr>
        <p:spPr>
          <a:xfrm rot="0">
            <a:off x="5256772" y="6217938"/>
            <a:ext cx="10726808" cy="2564148"/>
          </a:xfrm>
          <a:prstGeom prst="rect">
            <a:avLst/>
          </a:prstGeom>
        </p:spPr>
        <p:txBody>
          <a:bodyPr anchor="t" rtlCol="false" tIns="0" lIns="0" bIns="0" rIns="0">
            <a:spAutoFit/>
          </a:bodyPr>
          <a:lstStyle/>
          <a:p>
            <a:pPr algn="r">
              <a:lnSpc>
                <a:spcPts val="6674"/>
              </a:lnSpc>
            </a:pPr>
            <a:r>
              <a:rPr lang="en-US" sz="4449">
                <a:solidFill>
                  <a:srgbClr val="C5E5E0"/>
                </a:solidFill>
                <a:latin typeface="Times New Roman"/>
                <a:ea typeface="Times New Roman"/>
                <a:cs typeface="Times New Roman"/>
                <a:sym typeface="Times New Roman"/>
              </a:rPr>
              <a:t>Northeastern University</a:t>
            </a:r>
          </a:p>
          <a:p>
            <a:pPr algn="r">
              <a:lnSpc>
                <a:spcPts val="6674"/>
              </a:lnSpc>
            </a:pPr>
            <a:r>
              <a:rPr lang="en-US" sz="4449">
                <a:solidFill>
                  <a:srgbClr val="C5E5E0"/>
                </a:solidFill>
                <a:latin typeface="Times New Roman"/>
                <a:ea typeface="Times New Roman"/>
                <a:cs typeface="Times New Roman"/>
                <a:sym typeface="Times New Roman"/>
              </a:rPr>
              <a:t>Prof. Yakov Bart</a:t>
            </a:r>
          </a:p>
          <a:p>
            <a:pPr algn="r">
              <a:lnSpc>
                <a:spcPts val="6674"/>
              </a:lnSpc>
              <a:spcBef>
                <a:spcPct val="0"/>
              </a:spcBef>
            </a:pPr>
            <a:r>
              <a:rPr lang="en-US" sz="4449">
                <a:solidFill>
                  <a:srgbClr val="C5E5E0"/>
                </a:solidFill>
                <a:latin typeface="Times New Roman"/>
                <a:ea typeface="Times New Roman"/>
                <a:cs typeface="Times New Roman"/>
                <a:sym typeface="Times New Roman"/>
              </a:rPr>
              <a:t>July 15, 2024</a:t>
            </a:r>
          </a:p>
        </p:txBody>
      </p:sp>
      <p:sp>
        <p:nvSpPr>
          <p:cNvPr name="TextBox 14" id="14"/>
          <p:cNvSpPr txBox="true"/>
          <p:nvPr/>
        </p:nvSpPr>
        <p:spPr>
          <a:xfrm rot="0">
            <a:off x="5256772" y="5407708"/>
            <a:ext cx="10726808" cy="889635"/>
          </a:xfrm>
          <a:prstGeom prst="rect">
            <a:avLst/>
          </a:prstGeom>
        </p:spPr>
        <p:txBody>
          <a:bodyPr anchor="t" rtlCol="false" tIns="0" lIns="0" bIns="0" rIns="0">
            <a:spAutoFit/>
          </a:bodyPr>
          <a:lstStyle/>
          <a:p>
            <a:pPr algn="r">
              <a:lnSpc>
                <a:spcPts val="6600"/>
              </a:lnSpc>
              <a:spcBef>
                <a:spcPct val="0"/>
              </a:spcBef>
            </a:pPr>
            <a:r>
              <a:rPr lang="en-US" sz="4400">
                <a:solidFill>
                  <a:srgbClr val="C5E5E0"/>
                </a:solidFill>
                <a:latin typeface="Times New Roman"/>
                <a:ea typeface="Times New Roman"/>
                <a:cs typeface="Times New Roman"/>
                <a:sym typeface="Times New Roman"/>
              </a:rPr>
              <a:t>Mohit Ravindra Kamble</a:t>
            </a:r>
          </a:p>
        </p:txBody>
      </p:sp>
      <p:sp>
        <p:nvSpPr>
          <p:cNvPr name="TextBox 15" id="15"/>
          <p:cNvSpPr txBox="true"/>
          <p:nvPr/>
        </p:nvSpPr>
        <p:spPr>
          <a:xfrm rot="0">
            <a:off x="17833104" y="9591675"/>
            <a:ext cx="254079" cy="695325"/>
          </a:xfrm>
          <a:prstGeom prst="rect">
            <a:avLst/>
          </a:prstGeom>
        </p:spPr>
        <p:txBody>
          <a:bodyPr anchor="t" rtlCol="false" tIns="0" lIns="0" bIns="0" rIns="0">
            <a:spAutoFit/>
          </a:bodyPr>
          <a:lstStyle/>
          <a:p>
            <a:pPr algn="ctr">
              <a:lnSpc>
                <a:spcPts val="4800"/>
              </a:lnSpc>
              <a:spcBef>
                <a:spcPct val="0"/>
              </a:spcBef>
            </a:pPr>
            <a:r>
              <a:rPr lang="en-US" sz="4000">
                <a:solidFill>
                  <a:srgbClr val="FFFFFF"/>
                </a:solidFill>
                <a:latin typeface="Times New Roman Bold"/>
                <a:ea typeface="Times New Roman Bold"/>
                <a:cs typeface="Times New Roman Bold"/>
                <a:sym typeface="Times New Roman Bold"/>
              </a:rPr>
              <a:t>1</a:t>
            </a:r>
          </a:p>
        </p:txBody>
      </p:sp>
      <p:sp>
        <p:nvSpPr>
          <p:cNvPr name="TextBox 16" id="16"/>
          <p:cNvSpPr txBox="true"/>
          <p:nvPr/>
        </p:nvSpPr>
        <p:spPr>
          <a:xfrm rot="0">
            <a:off x="644598" y="2932321"/>
            <a:ext cx="13150881" cy="752475"/>
          </a:xfrm>
          <a:prstGeom prst="rect">
            <a:avLst/>
          </a:prstGeom>
        </p:spPr>
        <p:txBody>
          <a:bodyPr anchor="t" rtlCol="false" tIns="0" lIns="0" bIns="0" rIns="0">
            <a:spAutoFit/>
          </a:bodyPr>
          <a:lstStyle/>
          <a:p>
            <a:pPr algn="l" marL="0" indent="0" lvl="0">
              <a:lnSpc>
                <a:spcPts val="5280"/>
              </a:lnSpc>
              <a:spcBef>
                <a:spcPct val="0"/>
              </a:spcBef>
            </a:pPr>
            <a:r>
              <a:rPr lang="en-US" sz="4400">
                <a:solidFill>
                  <a:srgbClr val="FFFFFF"/>
                </a:solidFill>
                <a:latin typeface="Times New Roman Bold"/>
                <a:ea typeface="Times New Roman Bold"/>
                <a:cs typeface="Times New Roman Bold"/>
                <a:sym typeface="Times New Roman Bold"/>
              </a:rPr>
              <a:t>Video Ads Trial Task:</a:t>
            </a:r>
          </a:p>
        </p:txBody>
      </p:sp>
      <p:sp>
        <p:nvSpPr>
          <p:cNvPr name="TextBox 17" id="17"/>
          <p:cNvSpPr txBox="true"/>
          <p:nvPr/>
        </p:nvSpPr>
        <p:spPr>
          <a:xfrm rot="0">
            <a:off x="644598" y="3670642"/>
            <a:ext cx="13150881" cy="752475"/>
          </a:xfrm>
          <a:prstGeom prst="rect">
            <a:avLst/>
          </a:prstGeom>
        </p:spPr>
        <p:txBody>
          <a:bodyPr anchor="t" rtlCol="false" tIns="0" lIns="0" bIns="0" rIns="0">
            <a:spAutoFit/>
          </a:bodyPr>
          <a:lstStyle/>
          <a:p>
            <a:pPr algn="l" marL="0" indent="0" lvl="0">
              <a:lnSpc>
                <a:spcPts val="5280"/>
              </a:lnSpc>
              <a:spcBef>
                <a:spcPct val="0"/>
              </a:spcBef>
            </a:pPr>
            <a:r>
              <a:rPr lang="en-US" sz="4400">
                <a:solidFill>
                  <a:srgbClr val="FFFFFF"/>
                </a:solidFill>
                <a:latin typeface="Times New Roman Bold"/>
                <a:ea typeface="Times New Roman Bold"/>
                <a:cs typeface="Times New Roman Bold"/>
                <a:sym typeface="Times New Roman Bold"/>
              </a:rPr>
              <a:t>Methodology, Results &amp; Insights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6510643" y="256446"/>
            <a:ext cx="1181602" cy="1280821"/>
          </a:xfrm>
          <a:custGeom>
            <a:avLst/>
            <a:gdLst/>
            <a:ahLst/>
            <a:cxnLst/>
            <a:rect r="r" b="b" t="t" l="l"/>
            <a:pathLst>
              <a:path h="1280821" w="1181602">
                <a:moveTo>
                  <a:pt x="0" y="0"/>
                </a:moveTo>
                <a:lnTo>
                  <a:pt x="1181603" y="0"/>
                </a:lnTo>
                <a:lnTo>
                  <a:pt x="1181603" y="1280821"/>
                </a:lnTo>
                <a:lnTo>
                  <a:pt x="0" y="12808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4910060" y="-3852949"/>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5400000">
            <a:off x="5834140" y="256446"/>
            <a:ext cx="574387" cy="574387"/>
          </a:xfrm>
          <a:custGeom>
            <a:avLst/>
            <a:gdLst/>
            <a:ahLst/>
            <a:cxnLst/>
            <a:rect r="r" b="b" t="t" l="l"/>
            <a:pathLst>
              <a:path h="574387" w="574387">
                <a:moveTo>
                  <a:pt x="0" y="0"/>
                </a:moveTo>
                <a:lnTo>
                  <a:pt x="574386" y="0"/>
                </a:lnTo>
                <a:lnTo>
                  <a:pt x="574386"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5400000">
            <a:off x="6865726" y="256446"/>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true" rot="-10800000">
            <a:off x="13147387" y="9258300"/>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5400000">
            <a:off x="12115800" y="945616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5400000">
            <a:off x="11084213" y="945616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75584" y="1239063"/>
            <a:ext cx="17025860" cy="713105"/>
          </a:xfrm>
          <a:prstGeom prst="rect">
            <a:avLst/>
          </a:prstGeom>
        </p:spPr>
        <p:txBody>
          <a:bodyPr anchor="t" rtlCol="false" tIns="0" lIns="0" bIns="0" rIns="0">
            <a:spAutoFit/>
          </a:bodyPr>
          <a:lstStyle/>
          <a:p>
            <a:pPr algn="l" marL="0" indent="0" lvl="0">
              <a:lnSpc>
                <a:spcPts val="4840"/>
              </a:lnSpc>
            </a:pPr>
            <a:r>
              <a:rPr lang="en-US" sz="4400">
                <a:solidFill>
                  <a:srgbClr val="FFFFFF"/>
                </a:solidFill>
                <a:latin typeface="Times New Roman Bold"/>
                <a:ea typeface="Times New Roman Bold"/>
                <a:cs typeface="Times New Roman Bold"/>
                <a:sym typeface="Times New Roman Bold"/>
              </a:rPr>
              <a:t>Results Overview and Insights</a:t>
            </a:r>
          </a:p>
        </p:txBody>
      </p:sp>
      <p:sp>
        <p:nvSpPr>
          <p:cNvPr name="TextBox 11" id="11"/>
          <p:cNvSpPr txBox="true"/>
          <p:nvPr/>
        </p:nvSpPr>
        <p:spPr>
          <a:xfrm rot="0">
            <a:off x="17706124" y="9591675"/>
            <a:ext cx="508040" cy="695325"/>
          </a:xfrm>
          <a:prstGeom prst="rect">
            <a:avLst/>
          </a:prstGeom>
        </p:spPr>
        <p:txBody>
          <a:bodyPr anchor="t" rtlCol="false" tIns="0" lIns="0" bIns="0" rIns="0">
            <a:spAutoFit/>
          </a:bodyPr>
          <a:lstStyle/>
          <a:p>
            <a:pPr algn="ctr">
              <a:lnSpc>
                <a:spcPts val="4800"/>
              </a:lnSpc>
              <a:spcBef>
                <a:spcPct val="0"/>
              </a:spcBef>
            </a:pPr>
            <a:r>
              <a:rPr lang="en-US" sz="4000">
                <a:solidFill>
                  <a:srgbClr val="000000"/>
                </a:solidFill>
                <a:latin typeface="Times New Roman Bold"/>
                <a:ea typeface="Times New Roman Bold"/>
                <a:cs typeface="Times New Roman Bold"/>
                <a:sym typeface="Times New Roman Bold"/>
              </a:rPr>
              <a:t>10</a:t>
            </a:r>
          </a:p>
        </p:txBody>
      </p:sp>
      <p:sp>
        <p:nvSpPr>
          <p:cNvPr name="TextBox 12" id="12"/>
          <p:cNvSpPr txBox="true"/>
          <p:nvPr/>
        </p:nvSpPr>
        <p:spPr>
          <a:xfrm rot="0">
            <a:off x="579226" y="1904543"/>
            <a:ext cx="15931417" cy="7715250"/>
          </a:xfrm>
          <a:prstGeom prst="rect">
            <a:avLst/>
          </a:prstGeom>
        </p:spPr>
        <p:txBody>
          <a:bodyPr anchor="t" rtlCol="false" tIns="0" lIns="0" bIns="0" rIns="0">
            <a:spAutoFit/>
          </a:bodyPr>
          <a:lstStyle/>
          <a:p>
            <a:pPr algn="just" marL="474984" indent="-237492" lvl="1">
              <a:lnSpc>
                <a:spcPts val="2640"/>
              </a:lnSpc>
              <a:buFont typeface="Arial"/>
              <a:buChar char="•"/>
            </a:pPr>
            <a:r>
              <a:rPr lang="en-US" sz="2200">
                <a:solidFill>
                  <a:srgbClr val="FFFFFF"/>
                </a:solidFill>
                <a:latin typeface="Times New Roman Bold"/>
                <a:ea typeface="Times New Roman Bold"/>
                <a:cs typeface="Times New Roman Bold"/>
                <a:sym typeface="Times New Roman Bold"/>
              </a:rPr>
              <a:t>Agreement Percentages:</a:t>
            </a:r>
          </a:p>
          <a:p>
            <a:pPr algn="just" marL="949969" indent="-316656" lvl="2">
              <a:lnSpc>
                <a:spcPts val="2640"/>
              </a:lnSpc>
              <a:buFont typeface="Arial"/>
              <a:buChar char="⚬"/>
            </a:pPr>
            <a:r>
              <a:rPr lang="en-US" sz="2200">
                <a:solidFill>
                  <a:srgbClr val="FFFFFF"/>
                </a:solidFill>
                <a:latin typeface="Times New Roman"/>
                <a:ea typeface="Times New Roman"/>
                <a:cs typeface="Times New Roman"/>
                <a:sym typeface="Times New Roman"/>
              </a:rPr>
              <a:t>High agreement percentages for clear questions like "</a:t>
            </a:r>
            <a:r>
              <a:rPr lang="en-US" sz="2200">
                <a:solidFill>
                  <a:srgbClr val="FFFFFF"/>
                </a:solidFill>
                <a:latin typeface="Times New Roman Italics"/>
                <a:ea typeface="Times New Roman Italics"/>
                <a:cs typeface="Times New Roman Italics"/>
                <a:sym typeface="Times New Roman Italics"/>
              </a:rPr>
              <a:t>Is there online contact information provided?</a:t>
            </a:r>
            <a:r>
              <a:rPr lang="en-US" sz="2200">
                <a:solidFill>
                  <a:srgbClr val="FFFFFF"/>
                </a:solidFill>
                <a:latin typeface="Times New Roman"/>
                <a:ea typeface="Times New Roman"/>
                <a:cs typeface="Times New Roman"/>
                <a:sym typeface="Times New Roman"/>
              </a:rPr>
              <a:t>" (</a:t>
            </a:r>
            <a:r>
              <a:rPr lang="en-US" sz="2200">
                <a:solidFill>
                  <a:srgbClr val="FFFFFF"/>
                </a:solidFill>
                <a:latin typeface="Times New Roman Bold"/>
                <a:ea typeface="Times New Roman Bold"/>
                <a:cs typeface="Times New Roman Bold"/>
                <a:sym typeface="Times New Roman Bold"/>
              </a:rPr>
              <a:t>97%</a:t>
            </a:r>
            <a:r>
              <a:rPr lang="en-US" sz="2200">
                <a:solidFill>
                  <a:srgbClr val="FFFFFF"/>
                </a:solidFill>
                <a:latin typeface="Times New Roman"/>
                <a:ea typeface="Times New Roman"/>
                <a:cs typeface="Times New Roman"/>
                <a:sym typeface="Times New Roman"/>
              </a:rPr>
              <a:t>) &amp; "</a:t>
            </a:r>
            <a:r>
              <a:rPr lang="en-US" sz="2200">
                <a:solidFill>
                  <a:srgbClr val="FFFFFF"/>
                </a:solidFill>
                <a:latin typeface="Times New Roman Italics"/>
                <a:ea typeface="Times New Roman Italics"/>
                <a:cs typeface="Times New Roman Italics"/>
                <a:sym typeface="Times New Roman Italics"/>
              </a:rPr>
              <a:t>Is there an incentive to buy?</a:t>
            </a:r>
            <a:r>
              <a:rPr lang="en-US" sz="2200">
                <a:solidFill>
                  <a:srgbClr val="FFFFFF"/>
                </a:solidFill>
                <a:latin typeface="Times New Roman"/>
                <a:ea typeface="Times New Roman"/>
                <a:cs typeface="Times New Roman"/>
                <a:sym typeface="Times New Roman"/>
              </a:rPr>
              <a:t>" (</a:t>
            </a:r>
            <a:r>
              <a:rPr lang="en-US" sz="2200">
                <a:solidFill>
                  <a:srgbClr val="FFFFFF"/>
                </a:solidFill>
                <a:latin typeface="Times New Roman Bold"/>
                <a:ea typeface="Times New Roman Bold"/>
                <a:cs typeface="Times New Roman Bold"/>
                <a:sym typeface="Times New Roman Bold"/>
              </a:rPr>
              <a:t>91%</a:t>
            </a:r>
            <a:r>
              <a:rPr lang="en-US" sz="2200">
                <a:solidFill>
                  <a:srgbClr val="FFFFFF"/>
                </a:solidFill>
                <a:latin typeface="Times New Roman"/>
                <a:ea typeface="Times New Roman"/>
                <a:cs typeface="Times New Roman"/>
                <a:sym typeface="Times New Roman"/>
              </a:rPr>
              <a:t>).</a:t>
            </a:r>
          </a:p>
          <a:p>
            <a:pPr algn="just" marL="949969" indent="-316656" lvl="2">
              <a:lnSpc>
                <a:spcPts val="2640"/>
              </a:lnSpc>
              <a:buFont typeface="Arial"/>
              <a:buChar char="⚬"/>
            </a:pPr>
            <a:r>
              <a:rPr lang="en-US" sz="2200">
                <a:solidFill>
                  <a:srgbClr val="FFFFFF"/>
                </a:solidFill>
                <a:latin typeface="Times New Roman"/>
                <a:ea typeface="Times New Roman"/>
                <a:cs typeface="Times New Roman"/>
                <a:sym typeface="Times New Roman"/>
              </a:rPr>
              <a:t>Lower agreement percentages for subjective questions such as "</a:t>
            </a:r>
            <a:r>
              <a:rPr lang="en-US" sz="2200">
                <a:solidFill>
                  <a:srgbClr val="FFFFFF"/>
                </a:solidFill>
                <a:latin typeface="Times New Roman Italics"/>
                <a:ea typeface="Times New Roman Italics"/>
                <a:cs typeface="Times New Roman Italics"/>
                <a:sym typeface="Times New Roman Italics"/>
              </a:rPr>
              <a:t>Is the ad visually pleasing?</a:t>
            </a:r>
            <a:r>
              <a:rPr lang="en-US" sz="2200">
                <a:solidFill>
                  <a:srgbClr val="FFFFFF"/>
                </a:solidFill>
                <a:latin typeface="Times New Roman"/>
                <a:ea typeface="Times New Roman"/>
                <a:cs typeface="Times New Roman"/>
                <a:sym typeface="Times New Roman"/>
              </a:rPr>
              <a:t>" (69%) &amp; "</a:t>
            </a:r>
            <a:r>
              <a:rPr lang="en-US" sz="2200">
                <a:solidFill>
                  <a:srgbClr val="FFFFFF"/>
                </a:solidFill>
                <a:latin typeface="Times New Roman Italics"/>
                <a:ea typeface="Times New Roman Italics"/>
                <a:cs typeface="Times New Roman Italics"/>
                <a:sym typeface="Times New Roman Italics"/>
              </a:rPr>
              <a:t>Is there a visual or verbal call to purchase</a:t>
            </a:r>
            <a:r>
              <a:rPr lang="en-US" sz="2200">
                <a:solidFill>
                  <a:srgbClr val="FFFFFF"/>
                </a:solidFill>
                <a:latin typeface="Times New Roman"/>
                <a:ea typeface="Times New Roman"/>
                <a:cs typeface="Times New Roman"/>
                <a:sym typeface="Times New Roman"/>
              </a:rPr>
              <a:t>" (</a:t>
            </a:r>
            <a:r>
              <a:rPr lang="en-US" sz="2200">
                <a:solidFill>
                  <a:srgbClr val="FFFFFF"/>
                </a:solidFill>
                <a:latin typeface="Times New Roman Bold"/>
                <a:ea typeface="Times New Roman Bold"/>
                <a:cs typeface="Times New Roman Bold"/>
                <a:sym typeface="Times New Roman Bold"/>
              </a:rPr>
              <a:t>69%</a:t>
            </a:r>
            <a:r>
              <a:rPr lang="en-US" sz="2200">
                <a:solidFill>
                  <a:srgbClr val="FFFFFF"/>
                </a:solidFill>
                <a:latin typeface="Times New Roman"/>
                <a:ea typeface="Times New Roman"/>
                <a:cs typeface="Times New Roman"/>
                <a:sym typeface="Times New Roman"/>
              </a:rPr>
              <a:t>).</a:t>
            </a:r>
          </a:p>
          <a:p>
            <a:pPr algn="just">
              <a:lnSpc>
                <a:spcPts val="2640"/>
              </a:lnSpc>
            </a:pPr>
          </a:p>
          <a:p>
            <a:pPr algn="just" marL="474984" indent="-237492" lvl="1">
              <a:lnSpc>
                <a:spcPts val="2640"/>
              </a:lnSpc>
              <a:buFont typeface="Arial"/>
              <a:buChar char="•"/>
            </a:pPr>
            <a:r>
              <a:rPr lang="en-US" sz="2200">
                <a:solidFill>
                  <a:srgbClr val="FFFFFF"/>
                </a:solidFill>
                <a:latin typeface="Times New Roman Bold"/>
                <a:ea typeface="Times New Roman Bold"/>
                <a:cs typeface="Times New Roman Bold"/>
                <a:sym typeface="Times New Roman Bold"/>
              </a:rPr>
              <a:t>Precision:</a:t>
            </a:r>
          </a:p>
          <a:p>
            <a:pPr algn="just" marL="949969" indent="-316656" lvl="2">
              <a:lnSpc>
                <a:spcPts val="2640"/>
              </a:lnSpc>
              <a:buFont typeface="Arial"/>
              <a:buChar char="⚬"/>
            </a:pPr>
            <a:r>
              <a:rPr lang="en-US" sz="2200">
                <a:solidFill>
                  <a:srgbClr val="FFFFFF"/>
                </a:solidFill>
                <a:latin typeface="Times New Roman"/>
                <a:ea typeface="Times New Roman"/>
                <a:cs typeface="Times New Roman"/>
                <a:sym typeface="Times New Roman"/>
              </a:rPr>
              <a:t>High precision for objective questions like "</a:t>
            </a:r>
            <a:r>
              <a:rPr lang="en-US" sz="2200">
                <a:solidFill>
                  <a:srgbClr val="FFFFFF"/>
                </a:solidFill>
                <a:latin typeface="Times New Roman Italics"/>
                <a:ea typeface="Times New Roman Italics"/>
                <a:cs typeface="Times New Roman Italics"/>
                <a:sym typeface="Times New Roman Italics"/>
              </a:rPr>
              <a:t>Does the ad have relatable characters?</a:t>
            </a:r>
            <a:r>
              <a:rPr lang="en-US" sz="2200">
                <a:solidFill>
                  <a:srgbClr val="FFFFFF"/>
                </a:solidFill>
                <a:latin typeface="Times New Roman"/>
                <a:ea typeface="Times New Roman"/>
                <a:cs typeface="Times New Roman"/>
                <a:sym typeface="Times New Roman"/>
              </a:rPr>
              <a:t>" (</a:t>
            </a:r>
            <a:r>
              <a:rPr lang="en-US" sz="2200">
                <a:solidFill>
                  <a:srgbClr val="FFFFFF"/>
                </a:solidFill>
                <a:latin typeface="Times New Roman Bold"/>
                <a:ea typeface="Times New Roman Bold"/>
                <a:cs typeface="Times New Roman Bold"/>
                <a:sym typeface="Times New Roman Bold"/>
              </a:rPr>
              <a:t>99%</a:t>
            </a:r>
            <a:r>
              <a:rPr lang="en-US" sz="2200">
                <a:solidFill>
                  <a:srgbClr val="FFFFFF"/>
                </a:solidFill>
                <a:latin typeface="Times New Roman"/>
                <a:ea typeface="Times New Roman"/>
                <a:cs typeface="Times New Roman"/>
                <a:sym typeface="Times New Roman"/>
              </a:rPr>
              <a:t>) and "</a:t>
            </a:r>
            <a:r>
              <a:rPr lang="en-US" sz="2200">
                <a:solidFill>
                  <a:srgbClr val="FFFFFF"/>
                </a:solidFill>
                <a:latin typeface="Times New Roman Italics"/>
                <a:ea typeface="Times New Roman Italics"/>
                <a:cs typeface="Times New Roman Italics"/>
                <a:sym typeface="Times New Roman Italics"/>
              </a:rPr>
              <a:t>Is there online contact information provided?</a:t>
            </a:r>
            <a:r>
              <a:rPr lang="en-US" sz="2200">
                <a:solidFill>
                  <a:srgbClr val="FFFFFF"/>
                </a:solidFill>
                <a:latin typeface="Times New Roman"/>
                <a:ea typeface="Times New Roman"/>
                <a:cs typeface="Times New Roman"/>
                <a:sym typeface="Times New Roman"/>
              </a:rPr>
              <a:t>" (</a:t>
            </a:r>
            <a:r>
              <a:rPr lang="en-US" sz="2200">
                <a:solidFill>
                  <a:srgbClr val="FFFFFF"/>
                </a:solidFill>
                <a:latin typeface="Times New Roman Bold"/>
                <a:ea typeface="Times New Roman Bold"/>
                <a:cs typeface="Times New Roman Bold"/>
                <a:sym typeface="Times New Roman Bold"/>
              </a:rPr>
              <a:t>97%</a:t>
            </a:r>
            <a:r>
              <a:rPr lang="en-US" sz="2200">
                <a:solidFill>
                  <a:srgbClr val="FFFFFF"/>
                </a:solidFill>
                <a:latin typeface="Times New Roman"/>
                <a:ea typeface="Times New Roman"/>
                <a:cs typeface="Times New Roman"/>
                <a:sym typeface="Times New Roman"/>
              </a:rPr>
              <a:t>).</a:t>
            </a:r>
          </a:p>
          <a:p>
            <a:pPr algn="just" marL="949969" indent="-316656" lvl="2">
              <a:lnSpc>
                <a:spcPts val="2640"/>
              </a:lnSpc>
              <a:buFont typeface="Arial"/>
              <a:buChar char="⚬"/>
            </a:pPr>
            <a:r>
              <a:rPr lang="en-US" sz="2200">
                <a:solidFill>
                  <a:srgbClr val="FFFFFF"/>
                </a:solidFill>
                <a:latin typeface="Times New Roman"/>
                <a:ea typeface="Times New Roman"/>
                <a:cs typeface="Times New Roman"/>
                <a:sym typeface="Times New Roman"/>
              </a:rPr>
              <a:t>Lower precision for subjective questions like "</a:t>
            </a:r>
            <a:r>
              <a:rPr lang="en-US" sz="2200">
                <a:solidFill>
                  <a:srgbClr val="FFFFFF"/>
                </a:solidFill>
                <a:latin typeface="Times New Roman Italics"/>
                <a:ea typeface="Times New Roman Italics"/>
                <a:cs typeface="Times New Roman Italics"/>
                <a:sym typeface="Times New Roman Italics"/>
              </a:rPr>
              <a:t>Is there a call to go online?</a:t>
            </a:r>
            <a:r>
              <a:rPr lang="en-US" sz="2200">
                <a:solidFill>
                  <a:srgbClr val="FFFFFF"/>
                </a:solidFill>
                <a:latin typeface="Times New Roman"/>
                <a:ea typeface="Times New Roman"/>
                <a:cs typeface="Times New Roman"/>
                <a:sym typeface="Times New Roman"/>
              </a:rPr>
              <a:t>" (</a:t>
            </a:r>
            <a:r>
              <a:rPr lang="en-US" sz="2200">
                <a:solidFill>
                  <a:srgbClr val="FFFFFF"/>
                </a:solidFill>
                <a:latin typeface="Times New Roman Bold"/>
                <a:ea typeface="Times New Roman Bold"/>
                <a:cs typeface="Times New Roman Bold"/>
                <a:sym typeface="Times New Roman Bold"/>
              </a:rPr>
              <a:t>55%</a:t>
            </a:r>
            <a:r>
              <a:rPr lang="en-US" sz="2200">
                <a:solidFill>
                  <a:srgbClr val="FFFFFF"/>
                </a:solidFill>
                <a:latin typeface="Times New Roman"/>
                <a:ea typeface="Times New Roman"/>
                <a:cs typeface="Times New Roman"/>
                <a:sym typeface="Times New Roman"/>
              </a:rPr>
              <a:t>) and "</a:t>
            </a:r>
            <a:r>
              <a:rPr lang="en-US" sz="2200">
                <a:solidFill>
                  <a:srgbClr val="FFFFFF"/>
                </a:solidFill>
                <a:latin typeface="Times New Roman Italics"/>
                <a:ea typeface="Times New Roman Italics"/>
                <a:cs typeface="Times New Roman Italics"/>
                <a:sym typeface="Times New Roman Italics"/>
              </a:rPr>
              <a:t>Does the ad portray a sense of urgency to act?</a:t>
            </a:r>
            <a:r>
              <a:rPr lang="en-US" sz="2200">
                <a:solidFill>
                  <a:srgbClr val="FFFFFF"/>
                </a:solidFill>
                <a:latin typeface="Times New Roman"/>
                <a:ea typeface="Times New Roman"/>
                <a:cs typeface="Times New Roman"/>
                <a:sym typeface="Times New Roman"/>
              </a:rPr>
              <a:t>" (</a:t>
            </a:r>
            <a:r>
              <a:rPr lang="en-US" sz="2200">
                <a:solidFill>
                  <a:srgbClr val="FFFFFF"/>
                </a:solidFill>
                <a:latin typeface="Times New Roman Bold"/>
                <a:ea typeface="Times New Roman Bold"/>
                <a:cs typeface="Times New Roman Bold"/>
                <a:sym typeface="Times New Roman Bold"/>
              </a:rPr>
              <a:t>57%</a:t>
            </a:r>
            <a:r>
              <a:rPr lang="en-US" sz="2200">
                <a:solidFill>
                  <a:srgbClr val="FFFFFF"/>
                </a:solidFill>
                <a:latin typeface="Times New Roman"/>
                <a:ea typeface="Times New Roman"/>
                <a:cs typeface="Times New Roman"/>
                <a:sym typeface="Times New Roman"/>
              </a:rPr>
              <a:t>).</a:t>
            </a:r>
          </a:p>
          <a:p>
            <a:pPr algn="just">
              <a:lnSpc>
                <a:spcPts val="2640"/>
              </a:lnSpc>
            </a:pPr>
          </a:p>
          <a:p>
            <a:pPr algn="just" marL="474984" indent="-237492" lvl="1">
              <a:lnSpc>
                <a:spcPts val="2640"/>
              </a:lnSpc>
              <a:buFont typeface="Arial"/>
              <a:buChar char="•"/>
            </a:pPr>
            <a:r>
              <a:rPr lang="en-US" sz="2200">
                <a:solidFill>
                  <a:srgbClr val="FFFFFF"/>
                </a:solidFill>
                <a:latin typeface="Times New Roman Bold"/>
                <a:ea typeface="Times New Roman Bold"/>
                <a:cs typeface="Times New Roman Bold"/>
                <a:sym typeface="Times New Roman Bold"/>
              </a:rPr>
              <a:t>Recall:</a:t>
            </a:r>
          </a:p>
          <a:p>
            <a:pPr algn="just" marL="949969" indent="-316656" lvl="2">
              <a:lnSpc>
                <a:spcPts val="2640"/>
              </a:lnSpc>
              <a:buFont typeface="Arial"/>
              <a:buChar char="⚬"/>
            </a:pPr>
            <a:r>
              <a:rPr lang="en-US" sz="2200">
                <a:solidFill>
                  <a:srgbClr val="FFFFFF"/>
                </a:solidFill>
                <a:latin typeface="Times New Roman"/>
                <a:ea typeface="Times New Roman"/>
                <a:cs typeface="Times New Roman"/>
                <a:sym typeface="Times New Roman"/>
              </a:rPr>
              <a:t>High recall for questions with clear textual indicators like "</a:t>
            </a:r>
            <a:r>
              <a:rPr lang="en-US" sz="2200">
                <a:solidFill>
                  <a:srgbClr val="FFFFFF"/>
                </a:solidFill>
                <a:latin typeface="Times New Roman Italics"/>
                <a:ea typeface="Times New Roman Italics"/>
                <a:cs typeface="Times New Roman Italics"/>
                <a:sym typeface="Times New Roman Italics"/>
              </a:rPr>
              <a:t>Does the ad have relatable characters?</a:t>
            </a:r>
            <a:r>
              <a:rPr lang="en-US" sz="2200">
                <a:solidFill>
                  <a:srgbClr val="FFFFFF"/>
                </a:solidFill>
                <a:latin typeface="Times New Roman"/>
                <a:ea typeface="Times New Roman"/>
                <a:cs typeface="Times New Roman"/>
                <a:sym typeface="Times New Roman"/>
              </a:rPr>
              <a:t>" (</a:t>
            </a:r>
            <a:r>
              <a:rPr lang="en-US" sz="2200">
                <a:solidFill>
                  <a:srgbClr val="FFFFFF"/>
                </a:solidFill>
                <a:latin typeface="Times New Roman Bold"/>
                <a:ea typeface="Times New Roman Bold"/>
                <a:cs typeface="Times New Roman Bold"/>
                <a:sym typeface="Times New Roman Bold"/>
              </a:rPr>
              <a:t>99%</a:t>
            </a:r>
            <a:r>
              <a:rPr lang="en-US" sz="2200">
                <a:solidFill>
                  <a:srgbClr val="FFFFFF"/>
                </a:solidFill>
                <a:latin typeface="Times New Roman"/>
                <a:ea typeface="Times New Roman"/>
                <a:cs typeface="Times New Roman"/>
                <a:sym typeface="Times New Roman"/>
              </a:rPr>
              <a:t>) and "</a:t>
            </a:r>
            <a:r>
              <a:rPr lang="en-US" sz="2200">
                <a:solidFill>
                  <a:srgbClr val="FFFFFF"/>
                </a:solidFill>
                <a:latin typeface="Times New Roman Italics"/>
                <a:ea typeface="Times New Roman Italics"/>
                <a:cs typeface="Times New Roman Italics"/>
                <a:sym typeface="Times New Roman Italics"/>
              </a:rPr>
              <a:t>Is there online contact information provided?</a:t>
            </a:r>
            <a:r>
              <a:rPr lang="en-US" sz="2200">
                <a:solidFill>
                  <a:srgbClr val="FFFFFF"/>
                </a:solidFill>
                <a:latin typeface="Times New Roman"/>
                <a:ea typeface="Times New Roman"/>
                <a:cs typeface="Times New Roman"/>
                <a:sym typeface="Times New Roman"/>
              </a:rPr>
              <a:t>" (</a:t>
            </a:r>
            <a:r>
              <a:rPr lang="en-US" sz="2200">
                <a:solidFill>
                  <a:srgbClr val="FFFFFF"/>
                </a:solidFill>
                <a:latin typeface="Times New Roman Bold"/>
                <a:ea typeface="Times New Roman Bold"/>
                <a:cs typeface="Times New Roman Bold"/>
                <a:sym typeface="Times New Roman Bold"/>
              </a:rPr>
              <a:t>97%</a:t>
            </a:r>
            <a:r>
              <a:rPr lang="en-US" sz="2200">
                <a:solidFill>
                  <a:srgbClr val="FFFFFF"/>
                </a:solidFill>
                <a:latin typeface="Times New Roman"/>
                <a:ea typeface="Times New Roman"/>
                <a:cs typeface="Times New Roman"/>
                <a:sym typeface="Times New Roman"/>
              </a:rPr>
              <a:t>).</a:t>
            </a:r>
          </a:p>
          <a:p>
            <a:pPr algn="just" marL="949969" indent="-316656" lvl="2">
              <a:lnSpc>
                <a:spcPts val="2640"/>
              </a:lnSpc>
              <a:buFont typeface="Arial"/>
              <a:buChar char="⚬"/>
            </a:pPr>
            <a:r>
              <a:rPr lang="en-US" sz="2200">
                <a:solidFill>
                  <a:srgbClr val="FFFFFF"/>
                </a:solidFill>
                <a:latin typeface="Times New Roman"/>
                <a:ea typeface="Times New Roman"/>
                <a:cs typeface="Times New Roman"/>
                <a:sym typeface="Times New Roman"/>
              </a:rPr>
              <a:t>Lower</a:t>
            </a:r>
            <a:r>
              <a:rPr lang="en-US" sz="2200">
                <a:solidFill>
                  <a:srgbClr val="FFFFFF"/>
                </a:solidFill>
                <a:latin typeface="Times New Roman"/>
                <a:ea typeface="Times New Roman"/>
                <a:cs typeface="Times New Roman"/>
                <a:sym typeface="Times New Roman"/>
              </a:rPr>
              <a:t> recall for questions like "</a:t>
            </a:r>
            <a:r>
              <a:rPr lang="en-US" sz="2200">
                <a:solidFill>
                  <a:srgbClr val="FFFFFF"/>
                </a:solidFill>
                <a:latin typeface="Times New Roman Italics"/>
                <a:ea typeface="Times New Roman Italics"/>
                <a:cs typeface="Times New Roman Italics"/>
                <a:sym typeface="Times New Roman Italics"/>
              </a:rPr>
              <a:t>Is there a visual or verbal call to purchase?</a:t>
            </a:r>
            <a:r>
              <a:rPr lang="en-US" sz="2200">
                <a:solidFill>
                  <a:srgbClr val="FFFFFF"/>
                </a:solidFill>
                <a:latin typeface="Times New Roman"/>
                <a:ea typeface="Times New Roman"/>
                <a:cs typeface="Times New Roman"/>
                <a:sym typeface="Times New Roman"/>
              </a:rPr>
              <a:t>" (</a:t>
            </a:r>
            <a:r>
              <a:rPr lang="en-US" sz="2200">
                <a:solidFill>
                  <a:srgbClr val="FFFFFF"/>
                </a:solidFill>
                <a:latin typeface="Times New Roman Bold"/>
                <a:ea typeface="Times New Roman Bold"/>
                <a:cs typeface="Times New Roman Bold"/>
                <a:sym typeface="Times New Roman Bold"/>
              </a:rPr>
              <a:t>69%</a:t>
            </a:r>
            <a:r>
              <a:rPr lang="en-US" sz="2200">
                <a:solidFill>
                  <a:srgbClr val="FFFFFF"/>
                </a:solidFill>
                <a:latin typeface="Times New Roman"/>
                <a:ea typeface="Times New Roman"/>
                <a:cs typeface="Times New Roman"/>
                <a:sym typeface="Times New Roman"/>
              </a:rPr>
              <a:t>) and "</a:t>
            </a:r>
            <a:r>
              <a:rPr lang="en-US" sz="2200">
                <a:solidFill>
                  <a:srgbClr val="FFFFFF"/>
                </a:solidFill>
                <a:latin typeface="Times New Roman Italics"/>
                <a:ea typeface="Times New Roman Italics"/>
                <a:cs typeface="Times New Roman Italics"/>
                <a:sym typeface="Times New Roman Italics"/>
              </a:rPr>
              <a:t>Is there any verbal or visual mention of the price?</a:t>
            </a:r>
            <a:r>
              <a:rPr lang="en-US" sz="2200">
                <a:solidFill>
                  <a:srgbClr val="FFFFFF"/>
                </a:solidFill>
                <a:latin typeface="Times New Roman"/>
                <a:ea typeface="Times New Roman"/>
                <a:cs typeface="Times New Roman"/>
                <a:sym typeface="Times New Roman"/>
              </a:rPr>
              <a:t>" (</a:t>
            </a:r>
            <a:r>
              <a:rPr lang="en-US" sz="2200">
                <a:solidFill>
                  <a:srgbClr val="FFFFFF"/>
                </a:solidFill>
                <a:latin typeface="Times New Roman Bold"/>
                <a:ea typeface="Times New Roman Bold"/>
                <a:cs typeface="Times New Roman Bold"/>
                <a:sym typeface="Times New Roman Bold"/>
              </a:rPr>
              <a:t>71%</a:t>
            </a:r>
            <a:r>
              <a:rPr lang="en-US" sz="2200">
                <a:solidFill>
                  <a:srgbClr val="FFFFFF"/>
                </a:solidFill>
                <a:latin typeface="Times New Roman"/>
                <a:ea typeface="Times New Roman"/>
                <a:cs typeface="Times New Roman"/>
                <a:sym typeface="Times New Roman"/>
              </a:rPr>
              <a:t>).</a:t>
            </a:r>
          </a:p>
          <a:p>
            <a:pPr algn="just">
              <a:lnSpc>
                <a:spcPts val="2640"/>
              </a:lnSpc>
            </a:pPr>
          </a:p>
          <a:p>
            <a:pPr algn="just" marL="474984" indent="-237492" lvl="1">
              <a:lnSpc>
                <a:spcPts val="2640"/>
              </a:lnSpc>
              <a:buFont typeface="Arial"/>
              <a:buChar char="•"/>
            </a:pPr>
            <a:r>
              <a:rPr lang="en-US" sz="2200">
                <a:solidFill>
                  <a:srgbClr val="FFFFFF"/>
                </a:solidFill>
                <a:latin typeface="Times New Roman Bold"/>
                <a:ea typeface="Times New Roman Bold"/>
                <a:cs typeface="Times New Roman Bold"/>
                <a:sym typeface="Times New Roman Bold"/>
              </a:rPr>
              <a:t>F1 Score:</a:t>
            </a:r>
          </a:p>
          <a:p>
            <a:pPr algn="just" marL="949969" indent="-316656" lvl="2">
              <a:lnSpc>
                <a:spcPts val="2640"/>
              </a:lnSpc>
              <a:buFont typeface="Arial"/>
              <a:buChar char="⚬"/>
            </a:pPr>
            <a:r>
              <a:rPr lang="en-US" sz="2200">
                <a:solidFill>
                  <a:srgbClr val="FFFFFF"/>
                </a:solidFill>
                <a:latin typeface="Times New Roman"/>
                <a:ea typeface="Times New Roman"/>
                <a:cs typeface="Times New Roman"/>
                <a:sym typeface="Times New Roman"/>
              </a:rPr>
              <a:t>High F1 scores for balanced performance in questions like "</a:t>
            </a:r>
            <a:r>
              <a:rPr lang="en-US" sz="2200">
                <a:solidFill>
                  <a:srgbClr val="FFFFFF"/>
                </a:solidFill>
                <a:latin typeface="Times New Roman Italics"/>
                <a:ea typeface="Times New Roman Italics"/>
                <a:cs typeface="Times New Roman Italics"/>
                <a:sym typeface="Times New Roman Italics"/>
              </a:rPr>
              <a:t>Is there mention of something free?</a:t>
            </a:r>
            <a:r>
              <a:rPr lang="en-US" sz="2200">
                <a:solidFill>
                  <a:srgbClr val="FFFFFF"/>
                </a:solidFill>
                <a:latin typeface="Times New Roman"/>
                <a:ea typeface="Times New Roman"/>
                <a:cs typeface="Times New Roman"/>
                <a:sym typeface="Times New Roman"/>
              </a:rPr>
              <a:t>" (</a:t>
            </a:r>
            <a:r>
              <a:rPr lang="en-US" sz="2200">
                <a:solidFill>
                  <a:srgbClr val="FFFFFF"/>
                </a:solidFill>
                <a:latin typeface="Times New Roman Bold"/>
                <a:ea typeface="Times New Roman Bold"/>
                <a:cs typeface="Times New Roman Bold"/>
                <a:sym typeface="Times New Roman Bold"/>
              </a:rPr>
              <a:t>89%</a:t>
            </a:r>
            <a:r>
              <a:rPr lang="en-US" sz="2200">
                <a:solidFill>
                  <a:srgbClr val="FFFFFF"/>
                </a:solidFill>
                <a:latin typeface="Times New Roman"/>
                <a:ea typeface="Times New Roman"/>
                <a:cs typeface="Times New Roman"/>
                <a:sym typeface="Times New Roman"/>
              </a:rPr>
              <a:t>) and "</a:t>
            </a:r>
            <a:r>
              <a:rPr lang="en-US" sz="2200">
                <a:solidFill>
                  <a:srgbClr val="FFFFFF"/>
                </a:solidFill>
                <a:latin typeface="Times New Roman Italics"/>
                <a:ea typeface="Times New Roman Italics"/>
                <a:cs typeface="Times New Roman Italics"/>
                <a:sym typeface="Times New Roman Italics"/>
              </a:rPr>
              <a:t>Does the ad have a reversal of fortune, where something changes for the better, or changes for the worse?</a:t>
            </a:r>
            <a:r>
              <a:rPr lang="en-US" sz="2200">
                <a:solidFill>
                  <a:srgbClr val="FFFFFF"/>
                </a:solidFill>
                <a:latin typeface="Times New Roman"/>
                <a:ea typeface="Times New Roman"/>
                <a:cs typeface="Times New Roman"/>
                <a:sym typeface="Times New Roman"/>
              </a:rPr>
              <a:t>" (</a:t>
            </a:r>
            <a:r>
              <a:rPr lang="en-US" sz="2200">
                <a:solidFill>
                  <a:srgbClr val="FFFFFF"/>
                </a:solidFill>
                <a:latin typeface="Times New Roman Bold"/>
                <a:ea typeface="Times New Roman Bold"/>
                <a:cs typeface="Times New Roman Bold"/>
                <a:sym typeface="Times New Roman Bold"/>
              </a:rPr>
              <a:t>81%</a:t>
            </a:r>
            <a:r>
              <a:rPr lang="en-US" sz="2200">
                <a:solidFill>
                  <a:srgbClr val="FFFFFF"/>
                </a:solidFill>
                <a:latin typeface="Times New Roman"/>
                <a:ea typeface="Times New Roman"/>
                <a:cs typeface="Times New Roman"/>
                <a:sym typeface="Times New Roman"/>
              </a:rPr>
              <a:t>).</a:t>
            </a:r>
          </a:p>
          <a:p>
            <a:pPr algn="just" marL="949969" indent="-316656" lvl="2">
              <a:lnSpc>
                <a:spcPts val="2640"/>
              </a:lnSpc>
              <a:buFont typeface="Arial"/>
              <a:buChar char="⚬"/>
            </a:pPr>
            <a:r>
              <a:rPr lang="en-US" sz="2200">
                <a:solidFill>
                  <a:srgbClr val="FFFFFF"/>
                </a:solidFill>
                <a:latin typeface="Times New Roman"/>
                <a:ea typeface="Times New Roman"/>
                <a:cs typeface="Times New Roman"/>
                <a:sym typeface="Times New Roman"/>
              </a:rPr>
              <a:t>Lower F1 scores for subjective questions like "</a:t>
            </a:r>
            <a:r>
              <a:rPr lang="en-US" sz="2200">
                <a:solidFill>
                  <a:srgbClr val="FFFFFF"/>
                </a:solidFill>
                <a:latin typeface="Times New Roman Italics"/>
                <a:ea typeface="Times New Roman Italics"/>
                <a:cs typeface="Times New Roman Italics"/>
                <a:sym typeface="Times New Roman Italics"/>
              </a:rPr>
              <a:t>Is there a call to go online?</a:t>
            </a:r>
            <a:r>
              <a:rPr lang="en-US" sz="2200">
                <a:solidFill>
                  <a:srgbClr val="FFFFFF"/>
                </a:solidFill>
                <a:latin typeface="Times New Roman"/>
                <a:ea typeface="Times New Roman"/>
                <a:cs typeface="Times New Roman"/>
                <a:sym typeface="Times New Roman"/>
              </a:rPr>
              <a:t>" (</a:t>
            </a:r>
            <a:r>
              <a:rPr lang="en-US" sz="2200">
                <a:solidFill>
                  <a:srgbClr val="FFFFFF"/>
                </a:solidFill>
                <a:latin typeface="Times New Roman Bold"/>
                <a:ea typeface="Times New Roman Bold"/>
                <a:cs typeface="Times New Roman Bold"/>
                <a:sym typeface="Times New Roman Bold"/>
              </a:rPr>
              <a:t>63%</a:t>
            </a:r>
            <a:r>
              <a:rPr lang="en-US" sz="2200">
                <a:solidFill>
                  <a:srgbClr val="FFFFFF"/>
                </a:solidFill>
                <a:latin typeface="Times New Roman"/>
                <a:ea typeface="Times New Roman"/>
                <a:cs typeface="Times New Roman"/>
                <a:sym typeface="Times New Roman"/>
              </a:rPr>
              <a:t>) and "</a:t>
            </a:r>
            <a:r>
              <a:rPr lang="en-US" sz="2200">
                <a:solidFill>
                  <a:srgbClr val="FFFFFF"/>
                </a:solidFill>
                <a:latin typeface="Times New Roman Italics"/>
                <a:ea typeface="Times New Roman Italics"/>
                <a:cs typeface="Times New Roman Italics"/>
                <a:sym typeface="Times New Roman Italics"/>
              </a:rPr>
              <a:t>Does the ad have cute elements like animals, babies, animated, characters, etc?</a:t>
            </a:r>
            <a:r>
              <a:rPr lang="en-US" sz="2200">
                <a:solidFill>
                  <a:srgbClr val="FFFFFF"/>
                </a:solidFill>
                <a:latin typeface="Times New Roman"/>
                <a:ea typeface="Times New Roman"/>
                <a:cs typeface="Times New Roman"/>
                <a:sym typeface="Times New Roman"/>
              </a:rPr>
              <a:t>" (</a:t>
            </a:r>
            <a:r>
              <a:rPr lang="en-US" sz="2200">
                <a:solidFill>
                  <a:srgbClr val="FFFFFF"/>
                </a:solidFill>
                <a:latin typeface="Times New Roman Bold"/>
                <a:ea typeface="Times New Roman Bold"/>
                <a:cs typeface="Times New Roman Bold"/>
                <a:sym typeface="Times New Roman Bold"/>
              </a:rPr>
              <a:t>67%</a:t>
            </a:r>
            <a:r>
              <a:rPr lang="en-US" sz="2200">
                <a:solidFill>
                  <a:srgbClr val="FFFFFF"/>
                </a:solidFill>
                <a:latin typeface="Times New Roman"/>
                <a:ea typeface="Times New Roman"/>
                <a:cs typeface="Times New Roman"/>
                <a:sym typeface="Times New Roman"/>
              </a:rPr>
              <a: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6510643" y="256446"/>
            <a:ext cx="1181602" cy="1280821"/>
          </a:xfrm>
          <a:custGeom>
            <a:avLst/>
            <a:gdLst/>
            <a:ahLst/>
            <a:cxnLst/>
            <a:rect r="r" b="b" t="t" l="l"/>
            <a:pathLst>
              <a:path h="1280821" w="1181602">
                <a:moveTo>
                  <a:pt x="0" y="0"/>
                </a:moveTo>
                <a:lnTo>
                  <a:pt x="1181603" y="0"/>
                </a:lnTo>
                <a:lnTo>
                  <a:pt x="1181603" y="1280821"/>
                </a:lnTo>
                <a:lnTo>
                  <a:pt x="0" y="12808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4910060" y="-3852949"/>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5400000">
            <a:off x="5834140" y="256446"/>
            <a:ext cx="574387" cy="574387"/>
          </a:xfrm>
          <a:custGeom>
            <a:avLst/>
            <a:gdLst/>
            <a:ahLst/>
            <a:cxnLst/>
            <a:rect r="r" b="b" t="t" l="l"/>
            <a:pathLst>
              <a:path h="574387" w="574387">
                <a:moveTo>
                  <a:pt x="0" y="0"/>
                </a:moveTo>
                <a:lnTo>
                  <a:pt x="574386" y="0"/>
                </a:lnTo>
                <a:lnTo>
                  <a:pt x="574386"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5400000">
            <a:off x="6865726" y="256446"/>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true" rot="-10800000">
            <a:off x="13147387" y="9258300"/>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5400000">
            <a:off x="12115800" y="945616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5400000">
            <a:off x="11084213" y="945616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75584" y="1239063"/>
            <a:ext cx="17025860" cy="713105"/>
          </a:xfrm>
          <a:prstGeom prst="rect">
            <a:avLst/>
          </a:prstGeom>
        </p:spPr>
        <p:txBody>
          <a:bodyPr anchor="t" rtlCol="false" tIns="0" lIns="0" bIns="0" rIns="0">
            <a:spAutoFit/>
          </a:bodyPr>
          <a:lstStyle/>
          <a:p>
            <a:pPr algn="l" marL="0" indent="0" lvl="0">
              <a:lnSpc>
                <a:spcPts val="4840"/>
              </a:lnSpc>
            </a:pPr>
            <a:r>
              <a:rPr lang="en-US" sz="4400">
                <a:solidFill>
                  <a:srgbClr val="FFFFFF"/>
                </a:solidFill>
                <a:latin typeface="Times New Roman Bold"/>
                <a:ea typeface="Times New Roman Bold"/>
                <a:cs typeface="Times New Roman Bold"/>
                <a:sym typeface="Times New Roman Bold"/>
              </a:rPr>
              <a:t>Insights on Model Performance</a:t>
            </a:r>
          </a:p>
        </p:txBody>
      </p:sp>
      <p:sp>
        <p:nvSpPr>
          <p:cNvPr name="TextBox 11" id="11"/>
          <p:cNvSpPr txBox="true"/>
          <p:nvPr/>
        </p:nvSpPr>
        <p:spPr>
          <a:xfrm rot="0">
            <a:off x="17706124" y="9591675"/>
            <a:ext cx="508040" cy="695325"/>
          </a:xfrm>
          <a:prstGeom prst="rect">
            <a:avLst/>
          </a:prstGeom>
        </p:spPr>
        <p:txBody>
          <a:bodyPr anchor="t" rtlCol="false" tIns="0" lIns="0" bIns="0" rIns="0">
            <a:spAutoFit/>
          </a:bodyPr>
          <a:lstStyle/>
          <a:p>
            <a:pPr algn="ctr">
              <a:lnSpc>
                <a:spcPts val="4800"/>
              </a:lnSpc>
              <a:spcBef>
                <a:spcPct val="0"/>
              </a:spcBef>
            </a:pPr>
            <a:r>
              <a:rPr lang="en-US" sz="4000">
                <a:solidFill>
                  <a:srgbClr val="000000"/>
                </a:solidFill>
                <a:latin typeface="Times New Roman Bold"/>
                <a:ea typeface="Times New Roman Bold"/>
                <a:cs typeface="Times New Roman Bold"/>
                <a:sym typeface="Times New Roman Bold"/>
              </a:rPr>
              <a:t>11</a:t>
            </a:r>
          </a:p>
        </p:txBody>
      </p:sp>
      <p:sp>
        <p:nvSpPr>
          <p:cNvPr name="TextBox 12" id="12"/>
          <p:cNvSpPr txBox="true"/>
          <p:nvPr/>
        </p:nvSpPr>
        <p:spPr>
          <a:xfrm rot="0">
            <a:off x="233440" y="1947065"/>
            <a:ext cx="7225679" cy="6345246"/>
          </a:xfrm>
          <a:prstGeom prst="rect">
            <a:avLst/>
          </a:prstGeom>
        </p:spPr>
        <p:txBody>
          <a:bodyPr anchor="t" rtlCol="false" tIns="0" lIns="0" bIns="0" rIns="0">
            <a:spAutoFit/>
          </a:bodyPr>
          <a:lstStyle/>
          <a:p>
            <a:pPr algn="just">
              <a:lnSpc>
                <a:spcPts val="3099"/>
              </a:lnSpc>
            </a:pPr>
            <a:r>
              <a:rPr lang="en-US" sz="2582">
                <a:solidFill>
                  <a:srgbClr val="FFF7E3"/>
                </a:solidFill>
                <a:latin typeface="Times New Roman Bold"/>
                <a:ea typeface="Times New Roman Bold"/>
                <a:cs typeface="Times New Roman Bold"/>
                <a:sym typeface="Times New Roman Bold"/>
              </a:rPr>
              <a:t>Effectiveness on Objective Content:</a:t>
            </a:r>
          </a:p>
          <a:p>
            <a:pPr algn="just" marL="557602" indent="-278801" lvl="1">
              <a:lnSpc>
                <a:spcPts val="3099"/>
              </a:lnSpc>
              <a:buFont typeface="Arial"/>
              <a:buChar char="•"/>
            </a:pPr>
            <a:r>
              <a:rPr lang="en-US" sz="2582">
                <a:solidFill>
                  <a:srgbClr val="FFF7E3"/>
                </a:solidFill>
                <a:latin typeface="Times New Roman"/>
                <a:ea typeface="Times New Roman"/>
                <a:cs typeface="Times New Roman"/>
                <a:sym typeface="Times New Roman"/>
              </a:rPr>
              <a:t>The model shows strong performance on objective questions, evident from high agreement percentages, precision, recall, and F1 scores.</a:t>
            </a:r>
          </a:p>
          <a:p>
            <a:pPr algn="just" marL="557602" indent="-278801" lvl="1">
              <a:lnSpc>
                <a:spcPts val="3099"/>
              </a:lnSpc>
              <a:buFont typeface="Arial"/>
              <a:buChar char="•"/>
            </a:pPr>
            <a:r>
              <a:rPr lang="en-US" sz="2582">
                <a:solidFill>
                  <a:srgbClr val="FFF7E3"/>
                </a:solidFill>
                <a:latin typeface="Times New Roman"/>
                <a:ea typeface="Times New Roman"/>
                <a:cs typeface="Times New Roman"/>
                <a:sym typeface="Times New Roman"/>
              </a:rPr>
              <a:t>This suggests it is effective at handling straightforward, unambiguous content.</a:t>
            </a:r>
          </a:p>
          <a:p>
            <a:pPr algn="just">
              <a:lnSpc>
                <a:spcPts val="3099"/>
              </a:lnSpc>
            </a:pPr>
          </a:p>
          <a:p>
            <a:pPr algn="just">
              <a:lnSpc>
                <a:spcPts val="3099"/>
              </a:lnSpc>
            </a:pPr>
            <a:r>
              <a:rPr lang="en-US" sz="2582">
                <a:solidFill>
                  <a:srgbClr val="000000"/>
                </a:solidFill>
                <a:latin typeface="Times New Roman Bold"/>
                <a:ea typeface="Times New Roman Bold"/>
                <a:cs typeface="Times New Roman Bold"/>
                <a:sym typeface="Times New Roman Bold"/>
              </a:rPr>
              <a:t>Challenges with Subjective Content:</a:t>
            </a:r>
          </a:p>
          <a:p>
            <a:pPr algn="just" marL="557602" indent="-278801" lvl="1">
              <a:lnSpc>
                <a:spcPts val="3099"/>
              </a:lnSpc>
              <a:buFont typeface="Arial"/>
              <a:buChar char="•"/>
            </a:pPr>
            <a:r>
              <a:rPr lang="en-US" sz="2582">
                <a:solidFill>
                  <a:srgbClr val="000000"/>
                </a:solidFill>
                <a:latin typeface="Times New Roman"/>
                <a:ea typeface="Times New Roman"/>
                <a:cs typeface="Times New Roman"/>
                <a:sym typeface="Times New Roman"/>
              </a:rPr>
              <a:t>Lower performance metrics on subjective questions indicate the model struggles with nuanced features that require deeper understanding.</a:t>
            </a:r>
          </a:p>
          <a:p>
            <a:pPr algn="just" marL="557602" indent="-278801" lvl="1">
              <a:lnSpc>
                <a:spcPts val="3099"/>
              </a:lnSpc>
              <a:buFont typeface="Arial"/>
              <a:buChar char="•"/>
            </a:pPr>
            <a:r>
              <a:rPr lang="en-US" sz="2582">
                <a:solidFill>
                  <a:srgbClr val="000000"/>
                </a:solidFill>
                <a:latin typeface="Times New Roman"/>
                <a:ea typeface="Times New Roman"/>
                <a:cs typeface="Times New Roman"/>
                <a:sym typeface="Times New Roman"/>
              </a:rPr>
              <a:t>This is likely due to the complexity of subjective features and diverse human interpretations.</a:t>
            </a:r>
          </a:p>
          <a:p>
            <a:pPr algn="just">
              <a:lnSpc>
                <a:spcPts val="3099"/>
              </a:lnSpc>
            </a:pPr>
          </a:p>
        </p:txBody>
      </p:sp>
      <p:sp>
        <p:nvSpPr>
          <p:cNvPr name="TextBox 13" id="13"/>
          <p:cNvSpPr txBox="true"/>
          <p:nvPr/>
        </p:nvSpPr>
        <p:spPr>
          <a:xfrm rot="0">
            <a:off x="8999016" y="1947065"/>
            <a:ext cx="8816144" cy="3352854"/>
          </a:xfrm>
          <a:prstGeom prst="rect">
            <a:avLst/>
          </a:prstGeom>
        </p:spPr>
        <p:txBody>
          <a:bodyPr anchor="t" rtlCol="false" tIns="0" lIns="0" bIns="0" rIns="0">
            <a:spAutoFit/>
          </a:bodyPr>
          <a:lstStyle/>
          <a:p>
            <a:pPr algn="just">
              <a:lnSpc>
                <a:spcPts val="2660"/>
              </a:lnSpc>
            </a:pPr>
            <a:r>
              <a:rPr lang="en-US" sz="2216">
                <a:solidFill>
                  <a:srgbClr val="FFF7E3"/>
                </a:solidFill>
                <a:latin typeface="Times New Roman Bold"/>
                <a:ea typeface="Times New Roman Bold"/>
                <a:cs typeface="Times New Roman Bold"/>
                <a:sym typeface="Times New Roman Bold"/>
              </a:rPr>
              <a:t>Objective Questions:</a:t>
            </a:r>
          </a:p>
          <a:p>
            <a:pPr algn="just" marL="478647" indent="-239323" lvl="1">
              <a:lnSpc>
                <a:spcPts val="2660"/>
              </a:lnSpc>
              <a:buFont typeface="Arial"/>
              <a:buChar char="•"/>
            </a:pPr>
            <a:r>
              <a:rPr lang="en-US" sz="2216">
                <a:solidFill>
                  <a:srgbClr val="FFF7E3"/>
                </a:solidFill>
                <a:latin typeface="Times New Roman"/>
                <a:ea typeface="Times New Roman"/>
                <a:cs typeface="Times New Roman"/>
                <a:sym typeface="Times New Roman"/>
              </a:rPr>
              <a:t>Is t</a:t>
            </a:r>
            <a:r>
              <a:rPr lang="en-US" sz="2216">
                <a:solidFill>
                  <a:srgbClr val="FFF7E3"/>
                </a:solidFill>
                <a:latin typeface="Times New Roman"/>
                <a:ea typeface="Times New Roman"/>
                <a:cs typeface="Times New Roman"/>
                <a:sym typeface="Times New Roman"/>
              </a:rPr>
              <a:t>here online contact information provided (e.g., URL, website)?</a:t>
            </a:r>
          </a:p>
          <a:p>
            <a:pPr algn="just" marL="478647" indent="-239323" lvl="1">
              <a:lnSpc>
                <a:spcPts val="2660"/>
              </a:lnSpc>
              <a:buFont typeface="Arial"/>
              <a:buChar char="•"/>
            </a:pPr>
            <a:r>
              <a:rPr lang="en-US" sz="2216">
                <a:solidFill>
                  <a:srgbClr val="FFF7E3"/>
                </a:solidFill>
                <a:latin typeface="Times New Roman"/>
                <a:ea typeface="Times New Roman"/>
                <a:cs typeface="Times New Roman"/>
                <a:sym typeface="Times New Roman"/>
              </a:rPr>
              <a:t>Is there an incentive to buy (e.g., a discount, a coupon, a sale or "limited time offer")?</a:t>
            </a:r>
          </a:p>
          <a:p>
            <a:pPr algn="just" marL="478647" indent="-239323" lvl="1">
              <a:lnSpc>
                <a:spcPts val="2660"/>
              </a:lnSpc>
              <a:buFont typeface="Arial"/>
              <a:buChar char="•"/>
            </a:pPr>
            <a:r>
              <a:rPr lang="en-US" sz="2216">
                <a:solidFill>
                  <a:srgbClr val="FFF7E3"/>
                </a:solidFill>
                <a:latin typeface="Times New Roman"/>
                <a:ea typeface="Times New Roman"/>
                <a:cs typeface="Times New Roman"/>
                <a:sym typeface="Times New Roman"/>
              </a:rPr>
              <a:t>Does the ad show the brand (logo, brand name) or tradem</a:t>
            </a:r>
            <a:r>
              <a:rPr lang="en-US" sz="2216">
                <a:solidFill>
                  <a:srgbClr val="FFF7E3"/>
                </a:solidFill>
                <a:latin typeface="Times New Roman"/>
                <a:ea typeface="Times New Roman"/>
                <a:cs typeface="Times New Roman"/>
                <a:sym typeface="Times New Roman"/>
              </a:rPr>
              <a:t>ark multiple times?</a:t>
            </a:r>
          </a:p>
          <a:p>
            <a:pPr algn="just" marL="478647" indent="-239323" lvl="1">
              <a:lnSpc>
                <a:spcPts val="2660"/>
              </a:lnSpc>
              <a:buFont typeface="Arial"/>
              <a:buChar char="•"/>
            </a:pPr>
            <a:r>
              <a:rPr lang="en-US" sz="2216">
                <a:solidFill>
                  <a:srgbClr val="FFF7E3"/>
                </a:solidFill>
                <a:latin typeface="Times New Roman"/>
                <a:ea typeface="Times New Roman"/>
                <a:cs typeface="Times New Roman"/>
                <a:sym typeface="Times New Roman"/>
              </a:rPr>
              <a:t>Does the ad have relatable characters?</a:t>
            </a:r>
          </a:p>
          <a:p>
            <a:pPr algn="just" marL="478647" indent="-239323" lvl="1">
              <a:lnSpc>
                <a:spcPts val="2660"/>
              </a:lnSpc>
              <a:buFont typeface="Arial"/>
              <a:buChar char="•"/>
            </a:pPr>
            <a:r>
              <a:rPr lang="en-US" sz="2216">
                <a:solidFill>
                  <a:srgbClr val="FFF7E3"/>
                </a:solidFill>
                <a:latin typeface="Times New Roman"/>
                <a:ea typeface="Times New Roman"/>
                <a:cs typeface="Times New Roman"/>
                <a:sym typeface="Times New Roman"/>
              </a:rPr>
              <a:t>D</a:t>
            </a:r>
            <a:r>
              <a:rPr lang="en-US" sz="2216">
                <a:solidFill>
                  <a:srgbClr val="FFF7E3"/>
                </a:solidFill>
                <a:latin typeface="Times New Roman"/>
                <a:ea typeface="Times New Roman"/>
                <a:cs typeface="Times New Roman"/>
                <a:sym typeface="Times New Roman"/>
              </a:rPr>
              <a:t>oes this ad provide sensory stimulation (e.g., cool visuals, arousing music, mouth-watering)?</a:t>
            </a:r>
          </a:p>
          <a:p>
            <a:pPr algn="just">
              <a:lnSpc>
                <a:spcPts val="2621"/>
              </a:lnSpc>
            </a:pPr>
          </a:p>
        </p:txBody>
      </p:sp>
      <p:sp>
        <p:nvSpPr>
          <p:cNvPr name="TextBox 14" id="14"/>
          <p:cNvSpPr txBox="true"/>
          <p:nvPr/>
        </p:nvSpPr>
        <p:spPr>
          <a:xfrm rot="0">
            <a:off x="457514" y="8068394"/>
            <a:ext cx="16643931" cy="1609725"/>
          </a:xfrm>
          <a:prstGeom prst="rect">
            <a:avLst/>
          </a:prstGeom>
        </p:spPr>
        <p:txBody>
          <a:bodyPr anchor="t" rtlCol="false" tIns="0" lIns="0" bIns="0" rIns="0">
            <a:spAutoFit/>
          </a:bodyPr>
          <a:lstStyle/>
          <a:p>
            <a:pPr algn="just">
              <a:lnSpc>
                <a:spcPts val="3099"/>
              </a:lnSpc>
            </a:pPr>
            <a:r>
              <a:rPr lang="en-US" sz="2582" u="sng">
                <a:solidFill>
                  <a:srgbClr val="FFFFFF"/>
                </a:solidFill>
                <a:latin typeface="Times New Roman Bold"/>
                <a:ea typeface="Times New Roman Bold"/>
                <a:cs typeface="Times New Roman Bold"/>
                <a:sym typeface="Times New Roman Bold"/>
              </a:rPr>
              <a:t>#Note:</a:t>
            </a:r>
          </a:p>
          <a:p>
            <a:pPr algn="just">
              <a:lnSpc>
                <a:spcPts val="3099"/>
              </a:lnSpc>
            </a:pPr>
            <a:r>
              <a:rPr lang="en-US" sz="2582">
                <a:solidFill>
                  <a:srgbClr val="FFFFFF"/>
                </a:solidFill>
                <a:latin typeface="Times New Roman Bold"/>
                <a:ea typeface="Times New Roman Bold"/>
                <a:cs typeface="Times New Roman Bold"/>
                <a:sym typeface="Times New Roman Bold"/>
              </a:rPr>
              <a:t>For few questions:</a:t>
            </a:r>
            <a:r>
              <a:rPr lang="en-US" sz="2582">
                <a:solidFill>
                  <a:srgbClr val="FFFFFF"/>
                </a:solidFill>
                <a:latin typeface="Times New Roman"/>
                <a:ea typeface="Times New Roman"/>
                <a:cs typeface="Times New Roman"/>
                <a:sym typeface="Times New Roman"/>
              </a:rPr>
              <a:t> The agreement percentages, precision, f1 score and recall are the same.</a:t>
            </a:r>
          </a:p>
          <a:p>
            <a:pPr algn="just">
              <a:lnSpc>
                <a:spcPts val="3099"/>
              </a:lnSpc>
            </a:pPr>
            <a:r>
              <a:rPr lang="en-US" sz="2582">
                <a:solidFill>
                  <a:srgbClr val="FFFFFF"/>
                </a:solidFill>
                <a:latin typeface="Times New Roman"/>
                <a:ea typeface="Times New Roman"/>
                <a:cs typeface="Times New Roman"/>
                <a:sym typeface="Times New Roman"/>
              </a:rPr>
              <a:t>This means that the model has classified an equal amount of answers as false positives, as it classified false negatives.</a:t>
            </a:r>
          </a:p>
          <a:p>
            <a:pPr algn="just">
              <a:lnSpc>
                <a:spcPts val="3099"/>
              </a:lnSpc>
            </a:pPr>
          </a:p>
        </p:txBody>
      </p:sp>
      <p:sp>
        <p:nvSpPr>
          <p:cNvPr name="TextBox 15" id="15"/>
          <p:cNvSpPr txBox="true"/>
          <p:nvPr/>
        </p:nvSpPr>
        <p:spPr>
          <a:xfrm rot="0">
            <a:off x="8999016" y="4741130"/>
            <a:ext cx="8816144" cy="3117714"/>
          </a:xfrm>
          <a:prstGeom prst="rect">
            <a:avLst/>
          </a:prstGeom>
        </p:spPr>
        <p:txBody>
          <a:bodyPr anchor="t" rtlCol="false" tIns="0" lIns="0" bIns="0" rIns="0">
            <a:spAutoFit/>
          </a:bodyPr>
          <a:lstStyle/>
          <a:p>
            <a:pPr algn="just">
              <a:lnSpc>
                <a:spcPts val="3088"/>
              </a:lnSpc>
            </a:pPr>
          </a:p>
          <a:p>
            <a:pPr algn="just">
              <a:lnSpc>
                <a:spcPts val="3088"/>
              </a:lnSpc>
            </a:pPr>
            <a:r>
              <a:rPr lang="en-US" sz="2574">
                <a:solidFill>
                  <a:srgbClr val="000000"/>
                </a:solidFill>
                <a:latin typeface="Times New Roman Bold"/>
                <a:ea typeface="Times New Roman Bold"/>
                <a:cs typeface="Times New Roman Bold"/>
                <a:sym typeface="Times New Roman Bold"/>
              </a:rPr>
              <a:t>Subjective Questions:</a:t>
            </a:r>
          </a:p>
          <a:p>
            <a:pPr algn="just" marL="555744" indent="-277872" lvl="1">
              <a:lnSpc>
                <a:spcPts val="3088"/>
              </a:lnSpc>
              <a:buFont typeface="Arial"/>
              <a:buChar char="•"/>
            </a:pPr>
            <a:r>
              <a:rPr lang="en-US" sz="2574">
                <a:solidFill>
                  <a:srgbClr val="000000"/>
                </a:solidFill>
                <a:latin typeface="Times New Roman"/>
                <a:ea typeface="Times New Roman"/>
                <a:cs typeface="Times New Roman"/>
                <a:sym typeface="Times New Roman"/>
              </a:rPr>
              <a:t>Is the ad intended to affect the viewer emotionally?</a:t>
            </a:r>
          </a:p>
          <a:p>
            <a:pPr algn="just" marL="555744" indent="-277872" lvl="1">
              <a:lnSpc>
                <a:spcPts val="3088"/>
              </a:lnSpc>
              <a:buFont typeface="Arial"/>
              <a:buChar char="•"/>
            </a:pPr>
            <a:r>
              <a:rPr lang="en-US" sz="2574">
                <a:solidFill>
                  <a:srgbClr val="000000"/>
                </a:solidFill>
                <a:latin typeface="Times New Roman"/>
                <a:ea typeface="Times New Roman"/>
                <a:cs typeface="Times New Roman"/>
                <a:sym typeface="Times New Roman"/>
              </a:rPr>
              <a:t>Is the ad visually pleasing?</a:t>
            </a:r>
          </a:p>
          <a:p>
            <a:pPr algn="just" marL="555744" indent="-277872" lvl="1">
              <a:lnSpc>
                <a:spcPts val="3088"/>
              </a:lnSpc>
              <a:buFont typeface="Arial"/>
              <a:buChar char="•"/>
            </a:pPr>
            <a:r>
              <a:rPr lang="en-US" sz="2574">
                <a:solidFill>
                  <a:srgbClr val="000000"/>
                </a:solidFill>
                <a:latin typeface="Times New Roman"/>
                <a:ea typeface="Times New Roman"/>
                <a:cs typeface="Times New Roman"/>
                <a:sym typeface="Times New Roman"/>
              </a:rPr>
              <a:t>I</a:t>
            </a:r>
            <a:r>
              <a:rPr lang="en-US" sz="2574">
                <a:solidFill>
                  <a:srgbClr val="000000"/>
                </a:solidFill>
                <a:latin typeface="Times New Roman"/>
                <a:ea typeface="Times New Roman"/>
                <a:cs typeface="Times New Roman"/>
                <a:sym typeface="Times New Roman"/>
              </a:rPr>
              <a:t>s the ad creative/clever?</a:t>
            </a:r>
          </a:p>
          <a:p>
            <a:pPr algn="just" marL="555744" indent="-277872" lvl="1">
              <a:lnSpc>
                <a:spcPts val="3088"/>
              </a:lnSpc>
              <a:buFont typeface="Arial"/>
              <a:buChar char="•"/>
            </a:pPr>
            <a:r>
              <a:rPr lang="en-US" sz="2574">
                <a:solidFill>
                  <a:srgbClr val="000000"/>
                </a:solidFill>
                <a:latin typeface="Times New Roman"/>
                <a:ea typeface="Times New Roman"/>
                <a:cs typeface="Times New Roman"/>
                <a:sym typeface="Times New Roman"/>
              </a:rPr>
              <a:t>Is the ad intended to be funny?</a:t>
            </a:r>
          </a:p>
          <a:p>
            <a:pPr algn="just" marL="555744" indent="-277872" lvl="1">
              <a:lnSpc>
                <a:spcPts val="3088"/>
              </a:lnSpc>
              <a:buFont typeface="Arial"/>
              <a:buChar char="•"/>
            </a:pPr>
            <a:r>
              <a:rPr lang="en-US" sz="2574">
                <a:solidFill>
                  <a:srgbClr val="000000"/>
                </a:solidFill>
                <a:latin typeface="Times New Roman"/>
                <a:ea typeface="Times New Roman"/>
                <a:cs typeface="Times New Roman"/>
                <a:sym typeface="Times New Roman"/>
              </a:rPr>
              <a:t>Does the ad give you a positive feeling about the brand?</a:t>
            </a:r>
          </a:p>
          <a:p>
            <a:pPr algn="just">
              <a:lnSpc>
                <a:spcPts val="3044"/>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TextBox 3" id="3"/>
          <p:cNvSpPr txBox="true"/>
          <p:nvPr/>
        </p:nvSpPr>
        <p:spPr>
          <a:xfrm rot="0">
            <a:off x="5855430" y="1662957"/>
            <a:ext cx="11850694" cy="8932545"/>
          </a:xfrm>
          <a:prstGeom prst="rect">
            <a:avLst/>
          </a:prstGeom>
        </p:spPr>
        <p:txBody>
          <a:bodyPr anchor="t" rtlCol="false" tIns="0" lIns="0" bIns="0" rIns="0">
            <a:spAutoFit/>
          </a:bodyPr>
          <a:lstStyle/>
          <a:p>
            <a:pPr algn="l">
              <a:lnSpc>
                <a:spcPts val="4199"/>
              </a:lnSpc>
            </a:pPr>
            <a:r>
              <a:rPr lang="en-US" sz="2799">
                <a:solidFill>
                  <a:srgbClr val="174076"/>
                </a:solidFill>
                <a:latin typeface="Times New Roman Bold"/>
                <a:ea typeface="Times New Roman Bold"/>
                <a:cs typeface="Times New Roman Bold"/>
                <a:sym typeface="Times New Roman Bold"/>
              </a:rPr>
              <a:t>Video Classification Issues:</a:t>
            </a:r>
          </a:p>
          <a:p>
            <a:pPr algn="l" marL="604519" indent="-302260" lvl="1">
              <a:lnSpc>
                <a:spcPts val="4199"/>
              </a:lnSpc>
              <a:buFont typeface="Arial"/>
              <a:buChar char="•"/>
            </a:pPr>
            <a:r>
              <a:rPr lang="en-US" sz="2799">
                <a:solidFill>
                  <a:srgbClr val="174076"/>
                </a:solidFill>
                <a:latin typeface="Times New Roman"/>
                <a:ea typeface="Times New Roman"/>
                <a:cs typeface="Times New Roman"/>
                <a:sym typeface="Times New Roman"/>
              </a:rPr>
              <a:t>Some videos might not work well with the classifier due to:</a:t>
            </a:r>
          </a:p>
          <a:p>
            <a:pPr algn="l" marL="1209039" indent="-403013" lvl="2">
              <a:lnSpc>
                <a:spcPts val="4199"/>
              </a:lnSpc>
              <a:buFont typeface="Arial"/>
              <a:buChar char="⚬"/>
            </a:pPr>
            <a:r>
              <a:rPr lang="en-US" sz="2799">
                <a:solidFill>
                  <a:srgbClr val="174076"/>
                </a:solidFill>
                <a:latin typeface="Times New Roman Bold"/>
                <a:ea typeface="Times New Roman Bold"/>
                <a:cs typeface="Times New Roman Bold"/>
                <a:sym typeface="Times New Roman Bold"/>
              </a:rPr>
              <a:t>Ambiguous Content:</a:t>
            </a:r>
            <a:r>
              <a:rPr lang="en-US" sz="2799">
                <a:solidFill>
                  <a:srgbClr val="174076"/>
                </a:solidFill>
                <a:latin typeface="Times New Roman"/>
                <a:ea typeface="Times New Roman"/>
                <a:cs typeface="Times New Roman"/>
                <a:sym typeface="Times New Roman"/>
              </a:rPr>
              <a:t> Videos with unclear or ambiguous messaging can lead to inconsistent answers.</a:t>
            </a:r>
          </a:p>
          <a:p>
            <a:pPr algn="l" marL="1209039" indent="-403013" lvl="2">
              <a:lnSpc>
                <a:spcPts val="4199"/>
              </a:lnSpc>
              <a:buFont typeface="Arial"/>
              <a:buChar char="⚬"/>
            </a:pPr>
            <a:r>
              <a:rPr lang="en-US" sz="2799">
                <a:solidFill>
                  <a:srgbClr val="174076"/>
                </a:solidFill>
                <a:latin typeface="Times New Roman Bold"/>
                <a:ea typeface="Times New Roman Bold"/>
                <a:cs typeface="Times New Roman Bold"/>
                <a:sym typeface="Times New Roman Bold"/>
              </a:rPr>
              <a:t>Complex Narratives:</a:t>
            </a:r>
            <a:r>
              <a:rPr lang="en-US" sz="2799">
                <a:solidFill>
                  <a:srgbClr val="174076"/>
                </a:solidFill>
                <a:latin typeface="Times New Roman"/>
                <a:ea typeface="Times New Roman"/>
                <a:cs typeface="Times New Roman"/>
                <a:sym typeface="Times New Roman"/>
              </a:rPr>
              <a:t> Videos with complex or multi-layered narratives might confuse the classifier.</a:t>
            </a:r>
          </a:p>
          <a:p>
            <a:pPr algn="l">
              <a:lnSpc>
                <a:spcPts val="4199"/>
              </a:lnSpc>
            </a:pPr>
            <a:r>
              <a:rPr lang="en-US" sz="2799">
                <a:solidFill>
                  <a:srgbClr val="174076"/>
                </a:solidFill>
                <a:latin typeface="Times New Roman Bold"/>
                <a:ea typeface="Times New Roman Bold"/>
                <a:cs typeface="Times New Roman Bold"/>
                <a:sym typeface="Times New Roman Bold"/>
              </a:rPr>
              <a:t>Human Coders' Responses Analysis:</a:t>
            </a:r>
          </a:p>
          <a:p>
            <a:pPr algn="l" marL="604519" indent="-302260" lvl="1">
              <a:lnSpc>
                <a:spcPts val="4199"/>
              </a:lnSpc>
              <a:buFont typeface="Arial"/>
              <a:buChar char="•"/>
            </a:pPr>
            <a:r>
              <a:rPr lang="en-US" sz="2799">
                <a:solidFill>
                  <a:srgbClr val="174076"/>
                </a:solidFill>
                <a:latin typeface="Times New Roman Bold"/>
                <a:ea typeface="Times New Roman Bold"/>
                <a:cs typeface="Times New Roman Bold"/>
                <a:sym typeface="Times New Roman Bold"/>
              </a:rPr>
              <a:t>Variation in Responses:</a:t>
            </a:r>
            <a:r>
              <a:rPr lang="en-US" sz="2799">
                <a:solidFill>
                  <a:srgbClr val="174076"/>
                </a:solidFill>
                <a:latin typeface="Times New Roman"/>
                <a:ea typeface="Times New Roman"/>
                <a:cs typeface="Times New Roman"/>
                <a:sym typeface="Times New Roman"/>
              </a:rPr>
              <a:t> Human coder’s responses varied, reflecting subjective interpretations.</a:t>
            </a:r>
          </a:p>
          <a:p>
            <a:pPr algn="l" marL="604519" indent="-302260" lvl="1">
              <a:lnSpc>
                <a:spcPts val="4199"/>
              </a:lnSpc>
              <a:buFont typeface="Arial"/>
              <a:buChar char="•"/>
            </a:pPr>
            <a:r>
              <a:rPr lang="en-US" sz="2799">
                <a:solidFill>
                  <a:srgbClr val="174076"/>
                </a:solidFill>
                <a:latin typeface="Times New Roman Bold"/>
                <a:ea typeface="Times New Roman Bold"/>
                <a:cs typeface="Times New Roman Bold"/>
                <a:sym typeface="Times New Roman Bold"/>
              </a:rPr>
              <a:t>Consistency Issues:</a:t>
            </a:r>
            <a:r>
              <a:rPr lang="en-US" sz="2799">
                <a:solidFill>
                  <a:srgbClr val="174076"/>
                </a:solidFill>
                <a:latin typeface="Times New Roman"/>
                <a:ea typeface="Times New Roman"/>
                <a:cs typeface="Times New Roman"/>
                <a:sym typeface="Times New Roman"/>
              </a:rPr>
              <a:t> Differences in interpretation and attention to detail among coders impacted ground-truth consistency.</a:t>
            </a:r>
          </a:p>
          <a:p>
            <a:pPr algn="l">
              <a:lnSpc>
                <a:spcPts val="4199"/>
              </a:lnSpc>
            </a:pPr>
            <a:r>
              <a:rPr lang="en-US" sz="2799">
                <a:solidFill>
                  <a:srgbClr val="174076"/>
                </a:solidFill>
                <a:latin typeface="Times New Roman Bold"/>
                <a:ea typeface="Times New Roman Bold"/>
                <a:cs typeface="Times New Roman Bold"/>
                <a:sym typeface="Times New Roman Bold"/>
              </a:rPr>
              <a:t>Observed Patterns and Anomalies:</a:t>
            </a:r>
          </a:p>
          <a:p>
            <a:pPr algn="l" marL="604519" indent="-302260" lvl="1">
              <a:lnSpc>
                <a:spcPts val="4199"/>
              </a:lnSpc>
              <a:buFont typeface="Arial"/>
              <a:buChar char="•"/>
            </a:pPr>
            <a:r>
              <a:rPr lang="en-US" sz="2799">
                <a:solidFill>
                  <a:srgbClr val="174076"/>
                </a:solidFill>
                <a:latin typeface="Times New Roman Bold"/>
                <a:ea typeface="Times New Roman Bold"/>
                <a:cs typeface="Times New Roman Bold"/>
                <a:sym typeface="Times New Roman Bold"/>
              </a:rPr>
              <a:t>Recurrent Themes:</a:t>
            </a:r>
            <a:r>
              <a:rPr lang="en-US" sz="2799">
                <a:solidFill>
                  <a:srgbClr val="174076"/>
                </a:solidFill>
                <a:latin typeface="Times New Roman"/>
                <a:ea typeface="Times New Roman"/>
                <a:cs typeface="Times New Roman"/>
                <a:sym typeface="Times New Roman"/>
              </a:rPr>
              <a:t> Certain themes or ad styles consistently yielded higher  agreement percentages.</a:t>
            </a:r>
          </a:p>
          <a:p>
            <a:pPr algn="l" marL="604519" indent="-302260" lvl="1">
              <a:lnSpc>
                <a:spcPts val="4199"/>
              </a:lnSpc>
              <a:buFont typeface="Arial"/>
              <a:buChar char="•"/>
            </a:pPr>
            <a:r>
              <a:rPr lang="en-US" sz="2799">
                <a:solidFill>
                  <a:srgbClr val="174076"/>
                </a:solidFill>
                <a:latin typeface="Times New Roman Bold"/>
                <a:ea typeface="Times New Roman Bold"/>
                <a:cs typeface="Times New Roman Bold"/>
                <a:sym typeface="Times New Roman Bold"/>
              </a:rPr>
              <a:t>Anomalies:</a:t>
            </a:r>
            <a:r>
              <a:rPr lang="en-US" sz="2799">
                <a:solidFill>
                  <a:srgbClr val="174076"/>
                </a:solidFill>
                <a:latin typeface="Times New Roman"/>
                <a:ea typeface="Times New Roman"/>
                <a:cs typeface="Times New Roman"/>
                <a:sym typeface="Times New Roman"/>
              </a:rPr>
              <a:t> Instances where ads had unexpected results, possibly due to abstract content or presentation styles.</a:t>
            </a:r>
          </a:p>
          <a:p>
            <a:pPr algn="l">
              <a:lnSpc>
                <a:spcPts val="4199"/>
              </a:lnSpc>
            </a:pPr>
          </a:p>
        </p:txBody>
      </p:sp>
      <p:sp>
        <p:nvSpPr>
          <p:cNvPr name="TextBox 4" id="4"/>
          <p:cNvSpPr txBox="true"/>
          <p:nvPr/>
        </p:nvSpPr>
        <p:spPr>
          <a:xfrm rot="0">
            <a:off x="5002552" y="641348"/>
            <a:ext cx="12101778" cy="765178"/>
          </a:xfrm>
          <a:prstGeom prst="rect">
            <a:avLst/>
          </a:prstGeom>
        </p:spPr>
        <p:txBody>
          <a:bodyPr anchor="t" rtlCol="false" tIns="0" lIns="0" bIns="0" rIns="0">
            <a:spAutoFit/>
          </a:bodyPr>
          <a:lstStyle/>
          <a:p>
            <a:pPr algn="l" marL="0" indent="0" lvl="0">
              <a:lnSpc>
                <a:spcPts val="5000"/>
              </a:lnSpc>
            </a:pPr>
            <a:r>
              <a:rPr lang="en-US" sz="5000">
                <a:solidFill>
                  <a:srgbClr val="174076"/>
                </a:solidFill>
                <a:latin typeface="Times New Roman Bold"/>
                <a:ea typeface="Times New Roman Bold"/>
                <a:cs typeface="Times New Roman Bold"/>
                <a:sym typeface="Times New Roman Bold"/>
              </a:rPr>
              <a:t>Bonus Questions Analysis</a:t>
            </a:r>
          </a:p>
        </p:txBody>
      </p:sp>
      <p:sp>
        <p:nvSpPr>
          <p:cNvPr name="Freeform 5" id="5"/>
          <p:cNvSpPr/>
          <p:nvPr/>
        </p:nvSpPr>
        <p:spPr>
          <a:xfrm flipH="true" flipV="true" rot="5400000">
            <a:off x="-3130480" y="2643431"/>
            <a:ext cx="11031239" cy="5234824"/>
          </a:xfrm>
          <a:custGeom>
            <a:avLst/>
            <a:gdLst/>
            <a:ahLst/>
            <a:cxnLst/>
            <a:rect r="r" b="b" t="t" l="l"/>
            <a:pathLst>
              <a:path h="5234824" w="11031239">
                <a:moveTo>
                  <a:pt x="11031239" y="5234825"/>
                </a:moveTo>
                <a:lnTo>
                  <a:pt x="0" y="5234825"/>
                </a:lnTo>
                <a:lnTo>
                  <a:pt x="0" y="0"/>
                </a:lnTo>
                <a:lnTo>
                  <a:pt x="11031239" y="0"/>
                </a:lnTo>
                <a:lnTo>
                  <a:pt x="11031239" y="523482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719761" y="5143500"/>
            <a:ext cx="6321170" cy="4114800"/>
          </a:xfrm>
          <a:custGeom>
            <a:avLst/>
            <a:gdLst/>
            <a:ahLst/>
            <a:cxnLst/>
            <a:rect r="r" b="b" t="t" l="l"/>
            <a:pathLst>
              <a:path h="4114800" w="6321170">
                <a:moveTo>
                  <a:pt x="0" y="0"/>
                </a:moveTo>
                <a:lnTo>
                  <a:pt x="6321171" y="0"/>
                </a:lnTo>
                <a:lnTo>
                  <a:pt x="6321171"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true" flipV="false" rot="1920099">
            <a:off x="-1204661" y="1062507"/>
            <a:ext cx="4466722" cy="2907637"/>
          </a:xfrm>
          <a:custGeom>
            <a:avLst/>
            <a:gdLst/>
            <a:ahLst/>
            <a:cxnLst/>
            <a:rect r="r" b="b" t="t" l="l"/>
            <a:pathLst>
              <a:path h="2907637" w="4466722">
                <a:moveTo>
                  <a:pt x="4466722" y="0"/>
                </a:moveTo>
                <a:lnTo>
                  <a:pt x="0" y="0"/>
                </a:lnTo>
                <a:lnTo>
                  <a:pt x="0" y="2907636"/>
                </a:lnTo>
                <a:lnTo>
                  <a:pt x="4466722" y="2907636"/>
                </a:lnTo>
                <a:lnTo>
                  <a:pt x="446672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17706124" y="9591675"/>
            <a:ext cx="508040" cy="695325"/>
          </a:xfrm>
          <a:prstGeom prst="rect">
            <a:avLst/>
          </a:prstGeom>
        </p:spPr>
        <p:txBody>
          <a:bodyPr anchor="t" rtlCol="false" tIns="0" lIns="0" bIns="0" rIns="0">
            <a:spAutoFit/>
          </a:bodyPr>
          <a:lstStyle/>
          <a:p>
            <a:pPr algn="ctr">
              <a:lnSpc>
                <a:spcPts val="4800"/>
              </a:lnSpc>
              <a:spcBef>
                <a:spcPct val="0"/>
              </a:spcBef>
            </a:pPr>
            <a:r>
              <a:rPr lang="en-US" sz="4000">
                <a:solidFill>
                  <a:srgbClr val="000000"/>
                </a:solidFill>
                <a:latin typeface="Times New Roman Bold"/>
                <a:ea typeface="Times New Roman Bold"/>
                <a:cs typeface="Times New Roman Bold"/>
                <a:sym typeface="Times New Roman Bold"/>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TextBox 3" id="3"/>
          <p:cNvSpPr txBox="true"/>
          <p:nvPr/>
        </p:nvSpPr>
        <p:spPr>
          <a:xfrm rot="0">
            <a:off x="1028700" y="1019175"/>
            <a:ext cx="16098729" cy="832488"/>
          </a:xfrm>
          <a:prstGeom prst="rect">
            <a:avLst/>
          </a:prstGeom>
        </p:spPr>
        <p:txBody>
          <a:bodyPr anchor="t" rtlCol="false" tIns="0" lIns="0" bIns="0" rIns="0">
            <a:spAutoFit/>
          </a:bodyPr>
          <a:lstStyle/>
          <a:p>
            <a:pPr algn="l" marL="0" indent="0" lvl="0">
              <a:lnSpc>
                <a:spcPts val="5400"/>
              </a:lnSpc>
            </a:pPr>
            <a:r>
              <a:rPr lang="en-US" sz="5400">
                <a:solidFill>
                  <a:srgbClr val="174076"/>
                </a:solidFill>
                <a:latin typeface="Times New Roman Bold"/>
                <a:ea typeface="Times New Roman Bold"/>
                <a:cs typeface="Times New Roman Bold"/>
                <a:sym typeface="Times New Roman Bold"/>
              </a:rPr>
              <a:t>Conclusion</a:t>
            </a:r>
          </a:p>
        </p:txBody>
      </p:sp>
      <p:sp>
        <p:nvSpPr>
          <p:cNvPr name="Freeform 4" id="4"/>
          <p:cNvSpPr/>
          <p:nvPr/>
        </p:nvSpPr>
        <p:spPr>
          <a:xfrm flipH="true" flipV="false" rot="5400000">
            <a:off x="10499931" y="2456829"/>
            <a:ext cx="11062497" cy="5249658"/>
          </a:xfrm>
          <a:custGeom>
            <a:avLst/>
            <a:gdLst/>
            <a:ahLst/>
            <a:cxnLst/>
            <a:rect r="r" b="b" t="t" l="l"/>
            <a:pathLst>
              <a:path h="5249658" w="11062497">
                <a:moveTo>
                  <a:pt x="11062497" y="0"/>
                </a:moveTo>
                <a:lnTo>
                  <a:pt x="0" y="0"/>
                </a:lnTo>
                <a:lnTo>
                  <a:pt x="0" y="5249657"/>
                </a:lnTo>
                <a:lnTo>
                  <a:pt x="11062497" y="5249657"/>
                </a:lnTo>
                <a:lnTo>
                  <a:pt x="1106249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2704259" y="5344431"/>
            <a:ext cx="5951750" cy="4359508"/>
          </a:xfrm>
          <a:custGeom>
            <a:avLst/>
            <a:gdLst/>
            <a:ahLst/>
            <a:cxnLst/>
            <a:rect r="r" b="b" t="t" l="l"/>
            <a:pathLst>
              <a:path h="4359508" w="5951750">
                <a:moveTo>
                  <a:pt x="0" y="0"/>
                </a:moveTo>
                <a:lnTo>
                  <a:pt x="5951750" y="0"/>
                </a:lnTo>
                <a:lnTo>
                  <a:pt x="5951750" y="4359508"/>
                </a:lnTo>
                <a:lnTo>
                  <a:pt x="0" y="43595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true" flipV="false" rot="0">
            <a:off x="13707976" y="1028700"/>
            <a:ext cx="3944316" cy="2889113"/>
          </a:xfrm>
          <a:custGeom>
            <a:avLst/>
            <a:gdLst/>
            <a:ahLst/>
            <a:cxnLst/>
            <a:rect r="r" b="b" t="t" l="l"/>
            <a:pathLst>
              <a:path h="2889113" w="3944316">
                <a:moveTo>
                  <a:pt x="3944316" y="0"/>
                </a:moveTo>
                <a:lnTo>
                  <a:pt x="0" y="0"/>
                </a:lnTo>
                <a:lnTo>
                  <a:pt x="0" y="2889113"/>
                </a:lnTo>
                <a:lnTo>
                  <a:pt x="3944316" y="2889113"/>
                </a:lnTo>
                <a:lnTo>
                  <a:pt x="394431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7706124" y="9591675"/>
            <a:ext cx="508040" cy="695325"/>
          </a:xfrm>
          <a:prstGeom prst="rect">
            <a:avLst/>
          </a:prstGeom>
        </p:spPr>
        <p:txBody>
          <a:bodyPr anchor="t" rtlCol="false" tIns="0" lIns="0" bIns="0" rIns="0">
            <a:spAutoFit/>
          </a:bodyPr>
          <a:lstStyle/>
          <a:p>
            <a:pPr algn="ctr">
              <a:lnSpc>
                <a:spcPts val="4800"/>
              </a:lnSpc>
              <a:spcBef>
                <a:spcPct val="0"/>
              </a:spcBef>
            </a:pPr>
            <a:r>
              <a:rPr lang="en-US" sz="4000">
                <a:solidFill>
                  <a:srgbClr val="FFFFFF"/>
                </a:solidFill>
                <a:latin typeface="Times New Roman Bold"/>
                <a:ea typeface="Times New Roman Bold"/>
                <a:cs typeface="Times New Roman Bold"/>
                <a:sym typeface="Times New Roman Bold"/>
              </a:rPr>
              <a:t>13</a:t>
            </a:r>
          </a:p>
        </p:txBody>
      </p:sp>
      <p:sp>
        <p:nvSpPr>
          <p:cNvPr name="TextBox 8" id="8"/>
          <p:cNvSpPr txBox="true"/>
          <p:nvPr/>
        </p:nvSpPr>
        <p:spPr>
          <a:xfrm rot="0">
            <a:off x="1028700" y="2064396"/>
            <a:ext cx="11355202" cy="6313170"/>
          </a:xfrm>
          <a:prstGeom prst="rect">
            <a:avLst/>
          </a:prstGeom>
        </p:spPr>
        <p:txBody>
          <a:bodyPr anchor="t" rtlCol="false" tIns="0" lIns="0" bIns="0" rIns="0">
            <a:spAutoFit/>
          </a:bodyPr>
          <a:lstStyle/>
          <a:p>
            <a:pPr algn="just">
              <a:lnSpc>
                <a:spcPts val="4199"/>
              </a:lnSpc>
            </a:pPr>
            <a:r>
              <a:rPr lang="en-US" sz="2799">
                <a:solidFill>
                  <a:srgbClr val="174076"/>
                </a:solidFill>
                <a:latin typeface="Times New Roman"/>
                <a:ea typeface="Times New Roman"/>
                <a:cs typeface="Times New Roman"/>
                <a:sym typeface="Times New Roman"/>
              </a:rPr>
              <a:t>Logistic Regression demonstrates viability for classifying video ads based on textual data, achieving reasonable agreement percentages and metrics. The model excels in objective classifications such as identifying online contact information and purchase incentives, highlighting its effectiveness in handling clear-cut, factual content.</a:t>
            </a:r>
          </a:p>
          <a:p>
            <a:pPr algn="just">
              <a:lnSpc>
                <a:spcPts val="4199"/>
              </a:lnSpc>
            </a:pPr>
          </a:p>
          <a:p>
            <a:pPr algn="just">
              <a:lnSpc>
                <a:spcPts val="4199"/>
              </a:lnSpc>
            </a:pPr>
            <a:r>
              <a:rPr lang="en-US" sz="2799">
                <a:solidFill>
                  <a:srgbClr val="174076"/>
                </a:solidFill>
                <a:latin typeface="Times New Roman"/>
                <a:ea typeface="Times New Roman"/>
                <a:cs typeface="Times New Roman"/>
                <a:sym typeface="Times New Roman"/>
              </a:rPr>
              <a:t>It shows room for improvement in subjective assessments, where nuances like emotional impact and creative appeal are more challenging to interpret accurately. Addressing these subjective aspects could enhance the model's overall effectiveness in evaluating the holistic appeal and effectiveness of video advertisements.</a:t>
            </a:r>
          </a:p>
          <a:p>
            <a:pPr algn="l">
              <a:lnSpc>
                <a:spcPts val="419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5297" y="6513014"/>
            <a:ext cx="2637946" cy="2211078"/>
          </a:xfrm>
          <a:custGeom>
            <a:avLst/>
            <a:gdLst/>
            <a:ahLst/>
            <a:cxnLst/>
            <a:rect r="r" b="b" t="t" l="l"/>
            <a:pathLst>
              <a:path h="2211078" w="2637946">
                <a:moveTo>
                  <a:pt x="0" y="0"/>
                </a:moveTo>
                <a:lnTo>
                  <a:pt x="2637946" y="0"/>
                </a:lnTo>
                <a:lnTo>
                  <a:pt x="2637946" y="2211078"/>
                </a:lnTo>
                <a:lnTo>
                  <a:pt x="0" y="2211078"/>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378123" y="6513014"/>
            <a:ext cx="2526457" cy="2211078"/>
          </a:xfrm>
          <a:custGeom>
            <a:avLst/>
            <a:gdLst/>
            <a:ahLst/>
            <a:cxnLst/>
            <a:rect r="r" b="b" t="t" l="l"/>
            <a:pathLst>
              <a:path h="2211078" w="2526457">
                <a:moveTo>
                  <a:pt x="2526457" y="0"/>
                </a:moveTo>
                <a:lnTo>
                  <a:pt x="0" y="0"/>
                </a:lnTo>
                <a:lnTo>
                  <a:pt x="0" y="2211078"/>
                </a:lnTo>
                <a:lnTo>
                  <a:pt x="2526457" y="2211078"/>
                </a:lnTo>
                <a:lnTo>
                  <a:pt x="2526457" y="0"/>
                </a:lnTo>
                <a:close/>
              </a:path>
            </a:pathLst>
          </a:custGeom>
          <a:blipFill>
            <a:blip r:embed="rId4">
              <a:alphaModFix amt="14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109460" y="6513014"/>
            <a:ext cx="1977179" cy="2211078"/>
          </a:xfrm>
          <a:custGeom>
            <a:avLst/>
            <a:gdLst/>
            <a:ahLst/>
            <a:cxnLst/>
            <a:rect r="r" b="b" t="t" l="l"/>
            <a:pathLst>
              <a:path h="2211078" w="1977179">
                <a:moveTo>
                  <a:pt x="0" y="0"/>
                </a:moveTo>
                <a:lnTo>
                  <a:pt x="1977179" y="0"/>
                </a:lnTo>
                <a:lnTo>
                  <a:pt x="1977179" y="2211078"/>
                </a:lnTo>
                <a:lnTo>
                  <a:pt x="0" y="2211078"/>
                </a:lnTo>
                <a:lnTo>
                  <a:pt x="0" y="0"/>
                </a:lnTo>
                <a:close/>
              </a:path>
            </a:pathLst>
          </a:custGeom>
          <a:blipFill>
            <a:blip r:embed="rId6">
              <a:alphaModFix amt="14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291519" y="6513014"/>
            <a:ext cx="2017893" cy="2187334"/>
          </a:xfrm>
          <a:custGeom>
            <a:avLst/>
            <a:gdLst/>
            <a:ahLst/>
            <a:cxnLst/>
            <a:rect r="r" b="b" t="t" l="l"/>
            <a:pathLst>
              <a:path h="2187334" w="2017893">
                <a:moveTo>
                  <a:pt x="0" y="0"/>
                </a:moveTo>
                <a:lnTo>
                  <a:pt x="2017893" y="0"/>
                </a:lnTo>
                <a:lnTo>
                  <a:pt x="2017893" y="2187335"/>
                </a:lnTo>
                <a:lnTo>
                  <a:pt x="0" y="2187335"/>
                </a:lnTo>
                <a:lnTo>
                  <a:pt x="0" y="0"/>
                </a:lnTo>
                <a:close/>
              </a:path>
            </a:pathLst>
          </a:custGeom>
          <a:blipFill>
            <a:blip r:embed="rId8">
              <a:alphaModFix amt="14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415837" y="6489270"/>
            <a:ext cx="2020878" cy="2211078"/>
          </a:xfrm>
          <a:custGeom>
            <a:avLst/>
            <a:gdLst/>
            <a:ahLst/>
            <a:cxnLst/>
            <a:rect r="r" b="b" t="t" l="l"/>
            <a:pathLst>
              <a:path h="2211078" w="2020878">
                <a:moveTo>
                  <a:pt x="0" y="0"/>
                </a:moveTo>
                <a:lnTo>
                  <a:pt x="2020878" y="0"/>
                </a:lnTo>
                <a:lnTo>
                  <a:pt x="2020878" y="2211079"/>
                </a:lnTo>
                <a:lnTo>
                  <a:pt x="0" y="2211079"/>
                </a:lnTo>
                <a:lnTo>
                  <a:pt x="0" y="0"/>
                </a:lnTo>
                <a:close/>
              </a:path>
            </a:pathLst>
          </a:custGeom>
          <a:blipFill>
            <a:blip r:embed="rId10">
              <a:alphaModFix amt="1400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3934127" y="3724091"/>
            <a:ext cx="994985" cy="2211078"/>
          </a:xfrm>
          <a:custGeom>
            <a:avLst/>
            <a:gdLst/>
            <a:ahLst/>
            <a:cxnLst/>
            <a:rect r="r" b="b" t="t" l="l"/>
            <a:pathLst>
              <a:path h="2211078" w="994985">
                <a:moveTo>
                  <a:pt x="0" y="0"/>
                </a:moveTo>
                <a:lnTo>
                  <a:pt x="994986" y="0"/>
                </a:lnTo>
                <a:lnTo>
                  <a:pt x="994986" y="2211078"/>
                </a:lnTo>
                <a:lnTo>
                  <a:pt x="0" y="2211078"/>
                </a:lnTo>
                <a:lnTo>
                  <a:pt x="0" y="0"/>
                </a:lnTo>
                <a:close/>
              </a:path>
            </a:pathLst>
          </a:custGeom>
          <a:blipFill>
            <a:blip r:embed="rId12">
              <a:alphaModFix amt="14000"/>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35297" y="1562908"/>
            <a:ext cx="2637946" cy="1717185"/>
          </a:xfrm>
          <a:custGeom>
            <a:avLst/>
            <a:gdLst/>
            <a:ahLst/>
            <a:cxnLst/>
            <a:rect r="r" b="b" t="t" l="l"/>
            <a:pathLst>
              <a:path h="1717185" w="2637946">
                <a:moveTo>
                  <a:pt x="0" y="0"/>
                </a:moveTo>
                <a:lnTo>
                  <a:pt x="2637946" y="0"/>
                </a:lnTo>
                <a:lnTo>
                  <a:pt x="2637946" y="1717185"/>
                </a:lnTo>
                <a:lnTo>
                  <a:pt x="0" y="1717185"/>
                </a:lnTo>
                <a:lnTo>
                  <a:pt x="0" y="0"/>
                </a:lnTo>
                <a:close/>
              </a:path>
            </a:pathLst>
          </a:custGeom>
          <a:blipFill>
            <a:blip r:embed="rId14">
              <a:alphaModFix amt="14000"/>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6097890" y="3791014"/>
            <a:ext cx="2415492" cy="2211078"/>
          </a:xfrm>
          <a:custGeom>
            <a:avLst/>
            <a:gdLst/>
            <a:ahLst/>
            <a:cxnLst/>
            <a:rect r="r" b="b" t="t" l="l"/>
            <a:pathLst>
              <a:path h="2211078" w="2415492">
                <a:moveTo>
                  <a:pt x="0" y="0"/>
                </a:moveTo>
                <a:lnTo>
                  <a:pt x="2415492" y="0"/>
                </a:lnTo>
                <a:lnTo>
                  <a:pt x="2415492" y="2211079"/>
                </a:lnTo>
                <a:lnTo>
                  <a:pt x="0" y="2211079"/>
                </a:lnTo>
                <a:lnTo>
                  <a:pt x="0" y="0"/>
                </a:lnTo>
                <a:close/>
              </a:path>
            </a:pathLst>
          </a:custGeom>
          <a:blipFill>
            <a:blip r:embed="rId16">
              <a:alphaModFix amt="14000"/>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9775840" y="3791014"/>
            <a:ext cx="1962212" cy="2211078"/>
          </a:xfrm>
          <a:custGeom>
            <a:avLst/>
            <a:gdLst/>
            <a:ahLst/>
            <a:cxnLst/>
            <a:rect r="r" b="b" t="t" l="l"/>
            <a:pathLst>
              <a:path h="2211078" w="1962212">
                <a:moveTo>
                  <a:pt x="0" y="0"/>
                </a:moveTo>
                <a:lnTo>
                  <a:pt x="1962212" y="0"/>
                </a:lnTo>
                <a:lnTo>
                  <a:pt x="1962212" y="2211079"/>
                </a:lnTo>
                <a:lnTo>
                  <a:pt x="0" y="2211079"/>
                </a:lnTo>
                <a:lnTo>
                  <a:pt x="0" y="0"/>
                </a:lnTo>
                <a:close/>
              </a:path>
            </a:pathLst>
          </a:custGeom>
          <a:blipFill>
            <a:blip r:embed="rId18">
              <a:alphaModFix amt="14000"/>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12423368" y="3791014"/>
            <a:ext cx="1992469" cy="2211078"/>
          </a:xfrm>
          <a:custGeom>
            <a:avLst/>
            <a:gdLst/>
            <a:ahLst/>
            <a:cxnLst/>
            <a:rect r="r" b="b" t="t" l="l"/>
            <a:pathLst>
              <a:path h="2211078" w="1992469">
                <a:moveTo>
                  <a:pt x="0" y="0"/>
                </a:moveTo>
                <a:lnTo>
                  <a:pt x="1992469" y="0"/>
                </a:lnTo>
                <a:lnTo>
                  <a:pt x="1992469" y="2211079"/>
                </a:lnTo>
                <a:lnTo>
                  <a:pt x="0" y="2211079"/>
                </a:lnTo>
                <a:lnTo>
                  <a:pt x="0" y="0"/>
                </a:lnTo>
                <a:close/>
              </a:path>
            </a:pathLst>
          </a:custGeom>
          <a:blipFill>
            <a:blip r:embed="rId20">
              <a:alphaModFix amt="1400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487934" y="3191330"/>
            <a:ext cx="15312132" cy="2943225"/>
          </a:xfrm>
          <a:prstGeom prst="rect">
            <a:avLst/>
          </a:prstGeom>
        </p:spPr>
        <p:txBody>
          <a:bodyPr anchor="t" rtlCol="false" tIns="0" lIns="0" bIns="0" rIns="0">
            <a:spAutoFit/>
          </a:bodyPr>
          <a:lstStyle/>
          <a:p>
            <a:pPr algn="ctr" marL="0" indent="0" lvl="0">
              <a:lnSpc>
                <a:spcPts val="20610"/>
              </a:lnSpc>
              <a:spcBef>
                <a:spcPct val="0"/>
              </a:spcBef>
            </a:pPr>
            <a:r>
              <a:rPr lang="en-US" sz="17175">
                <a:solidFill>
                  <a:srgbClr val="174076"/>
                </a:solidFill>
                <a:latin typeface="Times New Roman Bold"/>
                <a:ea typeface="Times New Roman Bold"/>
                <a:cs typeface="Times New Roman Bold"/>
                <a:sym typeface="Times New Roman Bold"/>
              </a:rPr>
              <a:t>Thank You</a:t>
            </a:r>
          </a:p>
        </p:txBody>
      </p:sp>
      <p:sp>
        <p:nvSpPr>
          <p:cNvPr name="Freeform 13" id="13"/>
          <p:cNvSpPr/>
          <p:nvPr/>
        </p:nvSpPr>
        <p:spPr>
          <a:xfrm flipH="false" flipV="false" rot="0">
            <a:off x="4273429" y="1562908"/>
            <a:ext cx="2318887" cy="1717185"/>
          </a:xfrm>
          <a:custGeom>
            <a:avLst/>
            <a:gdLst/>
            <a:ahLst/>
            <a:cxnLst/>
            <a:rect r="r" b="b" t="t" l="l"/>
            <a:pathLst>
              <a:path h="1717185" w="2318887">
                <a:moveTo>
                  <a:pt x="0" y="0"/>
                </a:moveTo>
                <a:lnTo>
                  <a:pt x="2318887" y="0"/>
                </a:lnTo>
                <a:lnTo>
                  <a:pt x="2318887" y="1717185"/>
                </a:lnTo>
                <a:lnTo>
                  <a:pt x="0" y="1717185"/>
                </a:lnTo>
                <a:lnTo>
                  <a:pt x="0" y="0"/>
                </a:lnTo>
                <a:close/>
              </a:path>
            </a:pathLst>
          </a:custGeom>
          <a:blipFill>
            <a:blip r:embed="rId22">
              <a:alphaModFix amt="14000"/>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4857795" y="3791014"/>
            <a:ext cx="2226079" cy="2211078"/>
          </a:xfrm>
          <a:custGeom>
            <a:avLst/>
            <a:gdLst/>
            <a:ahLst/>
            <a:cxnLst/>
            <a:rect r="r" b="b" t="t" l="l"/>
            <a:pathLst>
              <a:path h="2211078" w="2226079">
                <a:moveTo>
                  <a:pt x="0" y="0"/>
                </a:moveTo>
                <a:lnTo>
                  <a:pt x="2226079" y="0"/>
                </a:lnTo>
                <a:lnTo>
                  <a:pt x="2226079" y="2211079"/>
                </a:lnTo>
                <a:lnTo>
                  <a:pt x="0" y="2211079"/>
                </a:lnTo>
                <a:lnTo>
                  <a:pt x="0" y="0"/>
                </a:lnTo>
                <a:close/>
              </a:path>
            </a:pathLst>
          </a:custGeom>
          <a:blipFill>
            <a:blip r:embed="rId24">
              <a:alphaModFix amt="14000"/>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0">
            <a:off x="6692502" y="1562908"/>
            <a:ext cx="2344360" cy="1717185"/>
          </a:xfrm>
          <a:custGeom>
            <a:avLst/>
            <a:gdLst/>
            <a:ahLst/>
            <a:cxnLst/>
            <a:rect r="r" b="b" t="t" l="l"/>
            <a:pathLst>
              <a:path h="1717185" w="2344360">
                <a:moveTo>
                  <a:pt x="0" y="0"/>
                </a:moveTo>
                <a:lnTo>
                  <a:pt x="2344360" y="0"/>
                </a:lnTo>
                <a:lnTo>
                  <a:pt x="2344360" y="1717185"/>
                </a:lnTo>
                <a:lnTo>
                  <a:pt x="0" y="1717185"/>
                </a:lnTo>
                <a:lnTo>
                  <a:pt x="0" y="0"/>
                </a:lnTo>
                <a:close/>
              </a:path>
            </a:pathLst>
          </a:custGeom>
          <a:blipFill>
            <a:blip r:embed="rId26">
              <a:alphaModFix amt="14000"/>
              <a:extLst>
                <a:ext uri="{96DAC541-7B7A-43D3-8B79-37D633B846F1}">
                  <asvg:svgBlip xmlns:asvg="http://schemas.microsoft.com/office/drawing/2016/SVG/main" r:embed="rId27"/>
                </a:ext>
              </a:extLst>
            </a:blip>
            <a:stretch>
              <a:fillRect l="0" t="0" r="0" b="0"/>
            </a:stretch>
          </a:blipFill>
        </p:spPr>
      </p:sp>
      <p:sp>
        <p:nvSpPr>
          <p:cNvPr name="Freeform 16" id="16"/>
          <p:cNvSpPr/>
          <p:nvPr/>
        </p:nvSpPr>
        <p:spPr>
          <a:xfrm flipH="false" flipV="false" rot="0">
            <a:off x="12291446" y="6536758"/>
            <a:ext cx="1567698" cy="2187334"/>
          </a:xfrm>
          <a:custGeom>
            <a:avLst/>
            <a:gdLst/>
            <a:ahLst/>
            <a:cxnLst/>
            <a:rect r="r" b="b" t="t" l="l"/>
            <a:pathLst>
              <a:path h="2187334" w="1567698">
                <a:moveTo>
                  <a:pt x="0" y="0"/>
                </a:moveTo>
                <a:lnTo>
                  <a:pt x="1567697" y="0"/>
                </a:lnTo>
                <a:lnTo>
                  <a:pt x="1567697" y="2187334"/>
                </a:lnTo>
                <a:lnTo>
                  <a:pt x="0" y="2187334"/>
                </a:lnTo>
                <a:lnTo>
                  <a:pt x="0" y="0"/>
                </a:lnTo>
                <a:close/>
              </a:path>
            </a:pathLst>
          </a:custGeom>
          <a:blipFill>
            <a:blip r:embed="rId28">
              <a:alphaModFix amt="14000"/>
              <a:extLst>
                <a:ext uri="{96DAC541-7B7A-43D3-8B79-37D633B846F1}">
                  <asvg:svgBlip xmlns:asvg="http://schemas.microsoft.com/office/drawing/2016/SVG/main" r:embed="rId29"/>
                </a:ext>
              </a:extLst>
            </a:blip>
            <a:stretch>
              <a:fillRect l="0" t="0" r="0" b="0"/>
            </a:stretch>
          </a:blipFill>
        </p:spPr>
      </p:sp>
      <p:sp>
        <p:nvSpPr>
          <p:cNvPr name="Freeform 17" id="17"/>
          <p:cNvSpPr/>
          <p:nvPr/>
        </p:nvSpPr>
        <p:spPr>
          <a:xfrm flipH="false" flipV="false" rot="0">
            <a:off x="9137048" y="1562908"/>
            <a:ext cx="2918536" cy="1717185"/>
          </a:xfrm>
          <a:custGeom>
            <a:avLst/>
            <a:gdLst/>
            <a:ahLst/>
            <a:cxnLst/>
            <a:rect r="r" b="b" t="t" l="l"/>
            <a:pathLst>
              <a:path h="1717185" w="2918536">
                <a:moveTo>
                  <a:pt x="0" y="0"/>
                </a:moveTo>
                <a:lnTo>
                  <a:pt x="2918536" y="0"/>
                </a:lnTo>
                <a:lnTo>
                  <a:pt x="2918536" y="1717185"/>
                </a:lnTo>
                <a:lnTo>
                  <a:pt x="0" y="1717185"/>
                </a:lnTo>
                <a:lnTo>
                  <a:pt x="0" y="0"/>
                </a:lnTo>
                <a:close/>
              </a:path>
            </a:pathLst>
          </a:custGeom>
          <a:blipFill>
            <a:blip r:embed="rId30">
              <a:alphaModFix amt="14000"/>
              <a:extLst>
                <a:ext uri="{96DAC541-7B7A-43D3-8B79-37D633B846F1}">
                  <asvg:svgBlip xmlns:asvg="http://schemas.microsoft.com/office/drawing/2016/SVG/main" r:embed="rId31"/>
                </a:ext>
              </a:extLst>
            </a:blip>
            <a:stretch>
              <a:fillRect l="0" t="0" r="0" b="0"/>
            </a:stretch>
          </a:blipFill>
        </p:spPr>
      </p:sp>
      <p:sp>
        <p:nvSpPr>
          <p:cNvPr name="Freeform 18" id="18"/>
          <p:cNvSpPr/>
          <p:nvPr/>
        </p:nvSpPr>
        <p:spPr>
          <a:xfrm flipH="false" flipV="false" rot="0">
            <a:off x="12155770" y="1562908"/>
            <a:ext cx="1839050" cy="1717185"/>
          </a:xfrm>
          <a:custGeom>
            <a:avLst/>
            <a:gdLst/>
            <a:ahLst/>
            <a:cxnLst/>
            <a:rect r="r" b="b" t="t" l="l"/>
            <a:pathLst>
              <a:path h="1717185" w="1839050">
                <a:moveTo>
                  <a:pt x="0" y="0"/>
                </a:moveTo>
                <a:lnTo>
                  <a:pt x="1839050" y="0"/>
                </a:lnTo>
                <a:lnTo>
                  <a:pt x="1839050" y="1717185"/>
                </a:lnTo>
                <a:lnTo>
                  <a:pt x="0" y="1717185"/>
                </a:lnTo>
                <a:lnTo>
                  <a:pt x="0" y="0"/>
                </a:lnTo>
                <a:close/>
              </a:path>
            </a:pathLst>
          </a:custGeom>
          <a:blipFill>
            <a:blip r:embed="rId32">
              <a:alphaModFix amt="14000"/>
              <a:extLst>
                <a:ext uri="{96DAC541-7B7A-43D3-8B79-37D633B846F1}">
                  <asvg:svgBlip xmlns:asvg="http://schemas.microsoft.com/office/drawing/2016/SVG/main" r:embed="rId33"/>
                </a:ext>
              </a:extLst>
            </a:blip>
            <a:stretch>
              <a:fillRect l="0" t="0" r="0" b="0"/>
            </a:stretch>
          </a:blipFill>
        </p:spPr>
      </p:sp>
      <p:sp>
        <p:nvSpPr>
          <p:cNvPr name="Freeform 19" id="19"/>
          <p:cNvSpPr/>
          <p:nvPr/>
        </p:nvSpPr>
        <p:spPr>
          <a:xfrm flipH="true" flipV="false" rot="0">
            <a:off x="1949616" y="3791014"/>
            <a:ext cx="936725" cy="2211078"/>
          </a:xfrm>
          <a:custGeom>
            <a:avLst/>
            <a:gdLst/>
            <a:ahLst/>
            <a:cxnLst/>
            <a:rect r="r" b="b" t="t" l="l"/>
            <a:pathLst>
              <a:path h="2211078" w="936725">
                <a:moveTo>
                  <a:pt x="936725" y="0"/>
                </a:moveTo>
                <a:lnTo>
                  <a:pt x="0" y="0"/>
                </a:lnTo>
                <a:lnTo>
                  <a:pt x="0" y="2211079"/>
                </a:lnTo>
                <a:lnTo>
                  <a:pt x="936725" y="2211079"/>
                </a:lnTo>
                <a:lnTo>
                  <a:pt x="936725" y="0"/>
                </a:lnTo>
                <a:close/>
              </a:path>
            </a:pathLst>
          </a:custGeom>
          <a:blipFill>
            <a:blip r:embed="rId34">
              <a:alphaModFix amt="14000"/>
              <a:extLst>
                <a:ext uri="{96DAC541-7B7A-43D3-8B79-37D633B846F1}">
                  <asvg:svgBlip xmlns:asvg="http://schemas.microsoft.com/office/drawing/2016/SVG/main" r:embed="rId35"/>
                </a:ext>
              </a:extLst>
            </a:blip>
            <a:stretch>
              <a:fillRect l="0" t="0" r="0" b="0"/>
            </a:stretch>
          </a:blipFill>
        </p:spPr>
      </p:sp>
      <p:sp>
        <p:nvSpPr>
          <p:cNvPr name="Freeform 20" id="20"/>
          <p:cNvSpPr/>
          <p:nvPr/>
        </p:nvSpPr>
        <p:spPr>
          <a:xfrm flipH="true" flipV="false" rot="0">
            <a:off x="14095006" y="1562908"/>
            <a:ext cx="2140614" cy="1607610"/>
          </a:xfrm>
          <a:custGeom>
            <a:avLst/>
            <a:gdLst/>
            <a:ahLst/>
            <a:cxnLst/>
            <a:rect r="r" b="b" t="t" l="l"/>
            <a:pathLst>
              <a:path h="1607610" w="2140614">
                <a:moveTo>
                  <a:pt x="2140614" y="0"/>
                </a:moveTo>
                <a:lnTo>
                  <a:pt x="0" y="0"/>
                </a:lnTo>
                <a:lnTo>
                  <a:pt x="0" y="1607610"/>
                </a:lnTo>
                <a:lnTo>
                  <a:pt x="2140614" y="1607610"/>
                </a:lnTo>
                <a:lnTo>
                  <a:pt x="2140614" y="0"/>
                </a:lnTo>
                <a:close/>
              </a:path>
            </a:pathLst>
          </a:custGeom>
          <a:blipFill>
            <a:blip r:embed="rId36">
              <a:alphaModFix amt="14000"/>
              <a:extLst>
                <a:ext uri="{96DAC541-7B7A-43D3-8B79-37D633B846F1}">
                  <asvg:svgBlip xmlns:asvg="http://schemas.microsoft.com/office/drawing/2016/SVG/main" r:embed="rId37"/>
                </a:ext>
              </a:extLst>
            </a:blip>
            <a:stretch>
              <a:fillRect l="0" t="0" r="0" b="0"/>
            </a:stretch>
          </a:blipFill>
        </p:spPr>
      </p:sp>
      <p:sp>
        <p:nvSpPr>
          <p:cNvPr name="Freeform 21" id="21"/>
          <p:cNvSpPr/>
          <p:nvPr/>
        </p:nvSpPr>
        <p:spPr>
          <a:xfrm flipH="true" flipV="false" rot="5400000">
            <a:off x="-6555625" y="-2440825"/>
            <a:ext cx="10287000" cy="4881649"/>
          </a:xfrm>
          <a:custGeom>
            <a:avLst/>
            <a:gdLst/>
            <a:ahLst/>
            <a:cxnLst/>
            <a:rect r="r" b="b" t="t" l="l"/>
            <a:pathLst>
              <a:path h="4881649" w="10287000">
                <a:moveTo>
                  <a:pt x="10287000" y="0"/>
                </a:moveTo>
                <a:lnTo>
                  <a:pt x="0" y="0"/>
                </a:lnTo>
                <a:lnTo>
                  <a:pt x="0" y="4881650"/>
                </a:lnTo>
                <a:lnTo>
                  <a:pt x="10287000" y="4881650"/>
                </a:lnTo>
                <a:lnTo>
                  <a:pt x="10287000" y="0"/>
                </a:lnTo>
                <a:close/>
              </a:path>
            </a:pathLst>
          </a:custGeom>
          <a:blipFill>
            <a:blip r:embed="rId38">
              <a:extLst>
                <a:ext uri="{96DAC541-7B7A-43D3-8B79-37D633B846F1}">
                  <asvg:svgBlip xmlns:asvg="http://schemas.microsoft.com/office/drawing/2016/SVG/main" r:embed="rId39"/>
                </a:ext>
              </a:extLst>
            </a:blip>
            <a:stretch>
              <a:fillRect l="0" t="0" r="0" b="0"/>
            </a:stretch>
          </a:blipFill>
        </p:spPr>
      </p:sp>
      <p:sp>
        <p:nvSpPr>
          <p:cNvPr name="Freeform 22" id="22"/>
          <p:cNvSpPr/>
          <p:nvPr/>
        </p:nvSpPr>
        <p:spPr>
          <a:xfrm flipH="true" flipV="false" rot="-5400000">
            <a:off x="14556625" y="7846175"/>
            <a:ext cx="10287000" cy="4881649"/>
          </a:xfrm>
          <a:custGeom>
            <a:avLst/>
            <a:gdLst/>
            <a:ahLst/>
            <a:cxnLst/>
            <a:rect r="r" b="b" t="t" l="l"/>
            <a:pathLst>
              <a:path h="4881649" w="10287000">
                <a:moveTo>
                  <a:pt x="10287000" y="0"/>
                </a:moveTo>
                <a:lnTo>
                  <a:pt x="0" y="0"/>
                </a:lnTo>
                <a:lnTo>
                  <a:pt x="0" y="4881650"/>
                </a:lnTo>
                <a:lnTo>
                  <a:pt x="10287000" y="4881650"/>
                </a:lnTo>
                <a:lnTo>
                  <a:pt x="10287000" y="0"/>
                </a:lnTo>
                <a:close/>
              </a:path>
            </a:pathLst>
          </a:custGeom>
          <a:blipFill>
            <a:blip r:embed="rId38">
              <a:extLst>
                <a:ext uri="{96DAC541-7B7A-43D3-8B79-37D633B846F1}">
                  <asvg:svgBlip xmlns:asvg="http://schemas.microsoft.com/office/drawing/2016/SVG/main" r:embed="rId39"/>
                </a:ext>
              </a:extLst>
            </a:blip>
            <a:stretch>
              <a:fillRect l="0" t="0" r="0" b="0"/>
            </a:stretch>
          </a:blipFill>
        </p:spPr>
      </p:sp>
      <p:sp>
        <p:nvSpPr>
          <p:cNvPr name="Freeform 23" id="23"/>
          <p:cNvSpPr/>
          <p:nvPr/>
        </p:nvSpPr>
        <p:spPr>
          <a:xfrm flipH="false" flipV="false" rot="0">
            <a:off x="221876" y="5597071"/>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40">
              <a:extLst>
                <a:ext uri="{96DAC541-7B7A-43D3-8B79-37D633B846F1}">
                  <asvg:svgBlip xmlns:asvg="http://schemas.microsoft.com/office/drawing/2016/SVG/main" r:embed="rId41"/>
                </a:ext>
              </a:extLst>
            </a:blip>
            <a:stretch>
              <a:fillRect l="0" t="0" r="0" b="0"/>
            </a:stretch>
          </a:blipFill>
        </p:spPr>
      </p:sp>
      <p:sp>
        <p:nvSpPr>
          <p:cNvPr name="Freeform 24" id="24"/>
          <p:cNvSpPr/>
          <p:nvPr/>
        </p:nvSpPr>
        <p:spPr>
          <a:xfrm flipH="false" flipV="false" rot="0">
            <a:off x="221876" y="6628658"/>
            <a:ext cx="574387" cy="574387"/>
          </a:xfrm>
          <a:custGeom>
            <a:avLst/>
            <a:gdLst/>
            <a:ahLst/>
            <a:cxnLst/>
            <a:rect r="r" b="b" t="t" l="l"/>
            <a:pathLst>
              <a:path h="574387" w="574387">
                <a:moveTo>
                  <a:pt x="0" y="0"/>
                </a:moveTo>
                <a:lnTo>
                  <a:pt x="574387" y="0"/>
                </a:lnTo>
                <a:lnTo>
                  <a:pt x="574387" y="574386"/>
                </a:lnTo>
                <a:lnTo>
                  <a:pt x="0" y="574386"/>
                </a:lnTo>
                <a:lnTo>
                  <a:pt x="0" y="0"/>
                </a:lnTo>
                <a:close/>
              </a:path>
            </a:pathLst>
          </a:custGeom>
          <a:blipFill>
            <a:blip r:embed="rId40">
              <a:extLst>
                <a:ext uri="{96DAC541-7B7A-43D3-8B79-37D633B846F1}">
                  <asvg:svgBlip xmlns:asvg="http://schemas.microsoft.com/office/drawing/2016/SVG/main" r:embed="rId41"/>
                </a:ext>
              </a:extLst>
            </a:blip>
            <a:stretch>
              <a:fillRect l="0" t="0" r="0" b="0"/>
            </a:stretch>
          </a:blipFill>
        </p:spPr>
      </p:sp>
      <p:sp>
        <p:nvSpPr>
          <p:cNvPr name="Freeform 25" id="25"/>
          <p:cNvSpPr/>
          <p:nvPr/>
        </p:nvSpPr>
        <p:spPr>
          <a:xfrm flipH="false" flipV="false" rot="0">
            <a:off x="17502974" y="3170518"/>
            <a:ext cx="574387" cy="574387"/>
          </a:xfrm>
          <a:custGeom>
            <a:avLst/>
            <a:gdLst/>
            <a:ahLst/>
            <a:cxnLst/>
            <a:rect r="r" b="b" t="t" l="l"/>
            <a:pathLst>
              <a:path h="574387" w="574387">
                <a:moveTo>
                  <a:pt x="0" y="0"/>
                </a:moveTo>
                <a:lnTo>
                  <a:pt x="574387" y="0"/>
                </a:lnTo>
                <a:lnTo>
                  <a:pt x="574387" y="574386"/>
                </a:lnTo>
                <a:lnTo>
                  <a:pt x="0" y="574386"/>
                </a:lnTo>
                <a:lnTo>
                  <a:pt x="0" y="0"/>
                </a:lnTo>
                <a:close/>
              </a:path>
            </a:pathLst>
          </a:custGeom>
          <a:blipFill>
            <a:blip r:embed="rId40">
              <a:extLst>
                <a:ext uri="{96DAC541-7B7A-43D3-8B79-37D633B846F1}">
                  <asvg:svgBlip xmlns:asvg="http://schemas.microsoft.com/office/drawing/2016/SVG/main" r:embed="rId41"/>
                </a:ext>
              </a:extLst>
            </a:blip>
            <a:stretch>
              <a:fillRect l="0" t="0" r="0" b="0"/>
            </a:stretch>
          </a:blipFill>
        </p:spPr>
      </p:sp>
      <p:sp>
        <p:nvSpPr>
          <p:cNvPr name="Freeform 26" id="26"/>
          <p:cNvSpPr/>
          <p:nvPr/>
        </p:nvSpPr>
        <p:spPr>
          <a:xfrm flipH="false" flipV="false" rot="0">
            <a:off x="17502974" y="4202104"/>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40">
              <a:extLst>
                <a:ext uri="{96DAC541-7B7A-43D3-8B79-37D633B846F1}">
                  <asvg:svgBlip xmlns:asvg="http://schemas.microsoft.com/office/drawing/2016/SVG/main" r:embed="rId41"/>
                </a:ext>
              </a:extLst>
            </a:blip>
            <a:stretch>
              <a:fillRect l="0" t="0" r="0" b="0"/>
            </a:stretch>
          </a:blipFill>
        </p:spPr>
      </p:sp>
      <p:sp>
        <p:nvSpPr>
          <p:cNvPr name="TextBox 27" id="27"/>
          <p:cNvSpPr txBox="true"/>
          <p:nvPr/>
        </p:nvSpPr>
        <p:spPr>
          <a:xfrm rot="0">
            <a:off x="17706124" y="9591675"/>
            <a:ext cx="508040" cy="695325"/>
          </a:xfrm>
          <a:prstGeom prst="rect">
            <a:avLst/>
          </a:prstGeom>
        </p:spPr>
        <p:txBody>
          <a:bodyPr anchor="t" rtlCol="false" tIns="0" lIns="0" bIns="0" rIns="0">
            <a:spAutoFit/>
          </a:bodyPr>
          <a:lstStyle/>
          <a:p>
            <a:pPr algn="ctr">
              <a:lnSpc>
                <a:spcPts val="4800"/>
              </a:lnSpc>
              <a:spcBef>
                <a:spcPct val="0"/>
              </a:spcBef>
            </a:pPr>
            <a:r>
              <a:rPr lang="en-US" sz="4000">
                <a:solidFill>
                  <a:srgbClr val="FFFFFF"/>
                </a:solidFill>
                <a:latin typeface="Times New Roman Bold"/>
                <a:ea typeface="Times New Roman Bold"/>
                <a:cs typeface="Times New Roman Bold"/>
                <a:sym typeface="Times New Roman Bold"/>
              </a:rPr>
              <a:t>14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319218" y="2009775"/>
            <a:ext cx="6354136" cy="6887689"/>
          </a:xfrm>
          <a:custGeom>
            <a:avLst/>
            <a:gdLst/>
            <a:ahLst/>
            <a:cxnLst/>
            <a:rect r="r" b="b" t="t" l="l"/>
            <a:pathLst>
              <a:path h="6887689" w="6354136">
                <a:moveTo>
                  <a:pt x="0" y="0"/>
                </a:moveTo>
                <a:lnTo>
                  <a:pt x="6354135" y="0"/>
                </a:lnTo>
                <a:lnTo>
                  <a:pt x="6354135" y="6887689"/>
                </a:lnTo>
                <a:lnTo>
                  <a:pt x="0" y="68876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8711616" y="323121"/>
            <a:ext cx="7853613" cy="1253493"/>
          </a:xfrm>
          <a:prstGeom prst="rect">
            <a:avLst/>
          </a:prstGeom>
        </p:spPr>
        <p:txBody>
          <a:bodyPr anchor="t" rtlCol="false" tIns="0" lIns="0" bIns="0" rIns="0">
            <a:spAutoFit/>
          </a:bodyPr>
          <a:lstStyle/>
          <a:p>
            <a:pPr algn="l" marL="0" indent="0" lvl="0">
              <a:lnSpc>
                <a:spcPts val="9570"/>
              </a:lnSpc>
            </a:pPr>
            <a:r>
              <a:rPr lang="en-US" sz="8700">
                <a:solidFill>
                  <a:srgbClr val="FFFFFF"/>
                </a:solidFill>
                <a:latin typeface="Yeseva One"/>
                <a:ea typeface="Yeseva One"/>
                <a:cs typeface="Yeseva One"/>
                <a:sym typeface="Yeseva One"/>
              </a:rPr>
              <a:t>Objective</a:t>
            </a:r>
          </a:p>
        </p:txBody>
      </p:sp>
      <p:sp>
        <p:nvSpPr>
          <p:cNvPr name="Freeform 5" id="5"/>
          <p:cNvSpPr/>
          <p:nvPr/>
        </p:nvSpPr>
        <p:spPr>
          <a:xfrm flipH="false" flipV="true" rot="0">
            <a:off x="-4910060" y="-3852949"/>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5400000">
            <a:off x="5834140" y="256446"/>
            <a:ext cx="574387" cy="574387"/>
          </a:xfrm>
          <a:custGeom>
            <a:avLst/>
            <a:gdLst/>
            <a:ahLst/>
            <a:cxnLst/>
            <a:rect r="r" b="b" t="t" l="l"/>
            <a:pathLst>
              <a:path h="574387" w="574387">
                <a:moveTo>
                  <a:pt x="0" y="0"/>
                </a:moveTo>
                <a:lnTo>
                  <a:pt x="574386" y="0"/>
                </a:lnTo>
                <a:lnTo>
                  <a:pt x="574386"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5400000">
            <a:off x="6865726" y="256446"/>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true" rot="-10800000">
            <a:off x="13147387" y="9258300"/>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5400000">
            <a:off x="12115800" y="945616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5400000">
            <a:off x="11084213" y="945616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17796585" y="9591675"/>
            <a:ext cx="254079" cy="695325"/>
          </a:xfrm>
          <a:prstGeom prst="rect">
            <a:avLst/>
          </a:prstGeom>
        </p:spPr>
        <p:txBody>
          <a:bodyPr anchor="t" rtlCol="false" tIns="0" lIns="0" bIns="0" rIns="0">
            <a:spAutoFit/>
          </a:bodyPr>
          <a:lstStyle/>
          <a:p>
            <a:pPr algn="ctr">
              <a:lnSpc>
                <a:spcPts val="4800"/>
              </a:lnSpc>
              <a:spcBef>
                <a:spcPct val="0"/>
              </a:spcBef>
            </a:pPr>
            <a:r>
              <a:rPr lang="en-US" sz="4000">
                <a:solidFill>
                  <a:srgbClr val="000000"/>
                </a:solidFill>
                <a:latin typeface="Times New Roman Bold"/>
                <a:ea typeface="Times New Roman Bold"/>
                <a:cs typeface="Times New Roman Bold"/>
                <a:sym typeface="Times New Roman Bold"/>
              </a:rPr>
              <a:t>2</a:t>
            </a:r>
          </a:p>
        </p:txBody>
      </p:sp>
      <p:sp>
        <p:nvSpPr>
          <p:cNvPr name="TextBox 12" id="12"/>
          <p:cNvSpPr txBox="true"/>
          <p:nvPr/>
        </p:nvSpPr>
        <p:spPr>
          <a:xfrm rot="0">
            <a:off x="8905196" y="1952625"/>
            <a:ext cx="8354104" cy="6324600"/>
          </a:xfrm>
          <a:prstGeom prst="rect">
            <a:avLst/>
          </a:prstGeom>
        </p:spPr>
        <p:txBody>
          <a:bodyPr anchor="t" rtlCol="false" tIns="0" lIns="0" bIns="0" rIns="0">
            <a:spAutoFit/>
          </a:bodyPr>
          <a:lstStyle/>
          <a:p>
            <a:pPr algn="just">
              <a:lnSpc>
                <a:spcPts val="3562"/>
              </a:lnSpc>
            </a:pPr>
            <a:r>
              <a:rPr lang="en-US" sz="2968">
                <a:solidFill>
                  <a:srgbClr val="FFFFFF"/>
                </a:solidFill>
                <a:latin typeface="Times New Roman Bold"/>
                <a:ea typeface="Times New Roman Bold"/>
                <a:cs typeface="Times New Roman Bold"/>
                <a:sym typeface="Times New Roman Bold"/>
              </a:rPr>
              <a:t>The goal of this task was to utilize video advertisements and their corresponding text descriptions and speech captions to answer 21 binary (yes/no) questions.</a:t>
            </a:r>
          </a:p>
          <a:p>
            <a:pPr algn="just">
              <a:lnSpc>
                <a:spcPts val="3562"/>
              </a:lnSpc>
            </a:pPr>
          </a:p>
          <a:p>
            <a:pPr algn="just">
              <a:lnSpc>
                <a:spcPts val="3562"/>
              </a:lnSpc>
            </a:pPr>
            <a:r>
              <a:rPr lang="en-US" sz="2968">
                <a:solidFill>
                  <a:srgbClr val="FFFFFF"/>
                </a:solidFill>
                <a:latin typeface="Times New Roman Bold"/>
                <a:ea typeface="Times New Roman Bold"/>
                <a:cs typeface="Times New Roman Bold"/>
                <a:sym typeface="Times New Roman Bold"/>
              </a:rPr>
              <a:t>The results were documented, agreement percentages calculated, and F1 scores, precision, and recall metrics computed against the provided ground-truth data.</a:t>
            </a:r>
          </a:p>
          <a:p>
            <a:pPr algn="just">
              <a:lnSpc>
                <a:spcPts val="3562"/>
              </a:lnSpc>
            </a:pPr>
          </a:p>
          <a:p>
            <a:pPr algn="just">
              <a:lnSpc>
                <a:spcPts val="3562"/>
              </a:lnSpc>
            </a:pPr>
            <a:r>
              <a:rPr lang="en-US" sz="2968">
                <a:solidFill>
                  <a:srgbClr val="FFFFFF"/>
                </a:solidFill>
                <a:latin typeface="Times New Roman Bold"/>
                <a:ea typeface="Times New Roman Bold"/>
                <a:cs typeface="Times New Roman Bold"/>
                <a:sym typeface="Times New Roman Bold"/>
              </a:rPr>
              <a:t>A classifier was developed to maximize these metrics. </a:t>
            </a:r>
          </a:p>
          <a:p>
            <a:pPr algn="just">
              <a:lnSpc>
                <a:spcPts val="3562"/>
              </a:lnSpc>
            </a:pPr>
          </a:p>
          <a:p>
            <a:pPr algn="just">
              <a:lnSpc>
                <a:spcPts val="3562"/>
              </a:lnSpc>
              <a:spcBef>
                <a:spcPct val="0"/>
              </a:spcBef>
            </a:pPr>
            <a:r>
              <a:rPr lang="en-US" sz="2968">
                <a:solidFill>
                  <a:srgbClr val="FFFFFF"/>
                </a:solidFill>
                <a:latin typeface="Times New Roman Bold"/>
                <a:ea typeface="Times New Roman Bold"/>
                <a:cs typeface="Times New Roman Bold"/>
                <a:sym typeface="Times New Roman Bold"/>
              </a:rPr>
              <a:t>This objective guided the methodology and the evaluation process.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true" flipV="false" rot="5400000">
            <a:off x="934451" y="10410828"/>
            <a:ext cx="24116332" cy="11444296"/>
          </a:xfrm>
          <a:custGeom>
            <a:avLst/>
            <a:gdLst/>
            <a:ahLst/>
            <a:cxnLst/>
            <a:rect r="r" b="b" t="t" l="l"/>
            <a:pathLst>
              <a:path h="11444296" w="24116332">
                <a:moveTo>
                  <a:pt x="24116331" y="0"/>
                </a:moveTo>
                <a:lnTo>
                  <a:pt x="0" y="0"/>
                </a:lnTo>
                <a:lnTo>
                  <a:pt x="0" y="11444296"/>
                </a:lnTo>
                <a:lnTo>
                  <a:pt x="24116331" y="11444296"/>
                </a:lnTo>
                <a:lnTo>
                  <a:pt x="2411633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2462738"/>
            <a:ext cx="8417865" cy="5265420"/>
          </a:xfrm>
          <a:prstGeom prst="rect">
            <a:avLst/>
          </a:prstGeom>
        </p:spPr>
        <p:txBody>
          <a:bodyPr anchor="t" rtlCol="false" tIns="0" lIns="0" bIns="0" rIns="0">
            <a:spAutoFit/>
          </a:bodyPr>
          <a:lstStyle/>
          <a:p>
            <a:pPr algn="l" marL="604519" indent="-302260" lvl="1">
              <a:lnSpc>
                <a:spcPts val="4199"/>
              </a:lnSpc>
              <a:buFont typeface="Arial"/>
              <a:buChar char="•"/>
            </a:pPr>
            <a:r>
              <a:rPr lang="en-US" sz="2799">
                <a:solidFill>
                  <a:srgbClr val="174076"/>
                </a:solidFill>
                <a:latin typeface="Times New Roman Bold"/>
                <a:ea typeface="Times New Roman Bold"/>
                <a:cs typeface="Times New Roman Bold"/>
                <a:sym typeface="Times New Roman Bold"/>
              </a:rPr>
              <a:t>The dataset for this task consisted of 150 video advertisements from various companies.</a:t>
            </a:r>
          </a:p>
          <a:p>
            <a:pPr algn="l">
              <a:lnSpc>
                <a:spcPts val="4199"/>
              </a:lnSpc>
            </a:pPr>
          </a:p>
          <a:p>
            <a:pPr algn="l" marL="604519" indent="-302260" lvl="1">
              <a:lnSpc>
                <a:spcPts val="4199"/>
              </a:lnSpc>
              <a:buFont typeface="Arial"/>
              <a:buChar char="•"/>
            </a:pPr>
            <a:r>
              <a:rPr lang="en-US" sz="2799">
                <a:solidFill>
                  <a:srgbClr val="174076"/>
                </a:solidFill>
                <a:latin typeface="Times New Roman Bold"/>
                <a:ea typeface="Times New Roman Bold"/>
                <a:cs typeface="Times New Roman Bold"/>
                <a:sym typeface="Times New Roman Bold"/>
              </a:rPr>
              <a:t>The textual data included:</a:t>
            </a:r>
          </a:p>
          <a:p>
            <a:pPr algn="l" marL="1209039" indent="-403013" lvl="2">
              <a:lnSpc>
                <a:spcPts val="4199"/>
              </a:lnSpc>
              <a:buFont typeface="Arial"/>
              <a:buChar char="⚬"/>
            </a:pPr>
            <a:r>
              <a:rPr lang="en-US" sz="2799">
                <a:solidFill>
                  <a:srgbClr val="174076"/>
                </a:solidFill>
                <a:latin typeface="Times New Roman Bold"/>
                <a:ea typeface="Times New Roman Bold"/>
                <a:cs typeface="Times New Roman Bold"/>
                <a:sym typeface="Times New Roman Bold"/>
              </a:rPr>
              <a:t>Ad Campaign Descriptions: </a:t>
            </a:r>
            <a:r>
              <a:rPr lang="en-US" sz="2799">
                <a:solidFill>
                  <a:srgbClr val="174076"/>
                </a:solidFill>
                <a:latin typeface="Times New Roman"/>
                <a:ea typeface="Times New Roman"/>
                <a:cs typeface="Times New Roman"/>
                <a:sym typeface="Times New Roman"/>
              </a:rPr>
              <a:t>Provided by the companies.</a:t>
            </a:r>
          </a:p>
          <a:p>
            <a:pPr algn="l" marL="1209039" indent="-403013" lvl="2">
              <a:lnSpc>
                <a:spcPts val="4199"/>
              </a:lnSpc>
              <a:buFont typeface="Arial"/>
              <a:buChar char="⚬"/>
            </a:pPr>
            <a:r>
              <a:rPr lang="en-US" sz="2799">
                <a:solidFill>
                  <a:srgbClr val="174076"/>
                </a:solidFill>
                <a:latin typeface="Times New Roman Bold"/>
                <a:ea typeface="Times New Roman Bold"/>
                <a:cs typeface="Times New Roman Bold"/>
                <a:sym typeface="Times New Roman Bold"/>
              </a:rPr>
              <a:t>Transcriptions: </a:t>
            </a:r>
            <a:r>
              <a:rPr lang="en-US" sz="2799">
                <a:solidFill>
                  <a:srgbClr val="174076"/>
                </a:solidFill>
                <a:latin typeface="Times New Roman"/>
                <a:ea typeface="Times New Roman"/>
                <a:cs typeface="Times New Roman"/>
                <a:sym typeface="Times New Roman"/>
              </a:rPr>
              <a:t>Generated from the speech in the videos.</a:t>
            </a:r>
          </a:p>
          <a:p>
            <a:pPr algn="l" marL="1209039" indent="-403013" lvl="2">
              <a:lnSpc>
                <a:spcPts val="4199"/>
              </a:lnSpc>
              <a:buFont typeface="Arial"/>
              <a:buChar char="⚬"/>
            </a:pPr>
            <a:r>
              <a:rPr lang="en-US" sz="2799">
                <a:solidFill>
                  <a:srgbClr val="174076"/>
                </a:solidFill>
                <a:latin typeface="Times New Roman Bold"/>
                <a:ea typeface="Times New Roman Bold"/>
                <a:cs typeface="Times New Roman Bold"/>
                <a:sym typeface="Times New Roman Bold"/>
              </a:rPr>
              <a:t>On-Screen Text: </a:t>
            </a:r>
            <a:r>
              <a:rPr lang="en-US" sz="2799">
                <a:solidFill>
                  <a:srgbClr val="174076"/>
                </a:solidFill>
                <a:latin typeface="Times New Roman"/>
                <a:ea typeface="Times New Roman"/>
                <a:cs typeface="Times New Roman"/>
                <a:sym typeface="Times New Roman"/>
              </a:rPr>
              <a:t>Extracted from the video content.</a:t>
            </a:r>
          </a:p>
        </p:txBody>
      </p:sp>
      <p:sp>
        <p:nvSpPr>
          <p:cNvPr name="TextBox 5" id="5"/>
          <p:cNvSpPr txBox="true"/>
          <p:nvPr/>
        </p:nvSpPr>
        <p:spPr>
          <a:xfrm rot="0">
            <a:off x="1028700" y="885825"/>
            <a:ext cx="7601231" cy="1238250"/>
          </a:xfrm>
          <a:prstGeom prst="rect">
            <a:avLst/>
          </a:prstGeom>
        </p:spPr>
        <p:txBody>
          <a:bodyPr anchor="t" rtlCol="false" tIns="0" lIns="0" bIns="0" rIns="0">
            <a:spAutoFit/>
          </a:bodyPr>
          <a:lstStyle/>
          <a:p>
            <a:pPr algn="l" marL="0" indent="0" lvl="0">
              <a:lnSpc>
                <a:spcPts val="8640"/>
              </a:lnSpc>
              <a:spcBef>
                <a:spcPct val="0"/>
              </a:spcBef>
            </a:pPr>
            <a:r>
              <a:rPr lang="en-US" sz="7200">
                <a:solidFill>
                  <a:srgbClr val="174076"/>
                </a:solidFill>
                <a:latin typeface="Times New Roman Bold"/>
                <a:ea typeface="Times New Roman Bold"/>
                <a:cs typeface="Times New Roman Bold"/>
                <a:sym typeface="Times New Roman Bold"/>
              </a:rPr>
              <a:t>Dataset Overview</a:t>
            </a:r>
          </a:p>
        </p:txBody>
      </p:sp>
      <p:sp>
        <p:nvSpPr>
          <p:cNvPr name="TextBox 6" id="6"/>
          <p:cNvSpPr txBox="true"/>
          <p:nvPr/>
        </p:nvSpPr>
        <p:spPr>
          <a:xfrm rot="0">
            <a:off x="10187941" y="5966197"/>
            <a:ext cx="7306865" cy="3059525"/>
          </a:xfrm>
          <a:prstGeom prst="rect">
            <a:avLst/>
          </a:prstGeom>
        </p:spPr>
        <p:txBody>
          <a:bodyPr anchor="t" rtlCol="false" tIns="0" lIns="0" bIns="0" rIns="0">
            <a:spAutoFit/>
          </a:bodyPr>
          <a:lstStyle/>
          <a:p>
            <a:pPr algn="just" marL="582394" indent="-291197" lvl="1">
              <a:lnSpc>
                <a:spcPts val="4046"/>
              </a:lnSpc>
              <a:buFont typeface="Arial"/>
              <a:buChar char="•"/>
            </a:pPr>
            <a:r>
              <a:rPr lang="en-US" sz="2697">
                <a:solidFill>
                  <a:srgbClr val="FFFFFF"/>
                </a:solidFill>
                <a:latin typeface="Times New Roman Bold"/>
                <a:ea typeface="Times New Roman Bold"/>
                <a:cs typeface="Times New Roman Bold"/>
                <a:sym typeface="Times New Roman Bold"/>
              </a:rPr>
              <a:t>The ground truth dataset consisted of answers from human coders to 21 yes/no questions.</a:t>
            </a:r>
          </a:p>
          <a:p>
            <a:pPr algn="just">
              <a:lnSpc>
                <a:spcPts val="4046"/>
              </a:lnSpc>
            </a:pPr>
          </a:p>
          <a:p>
            <a:pPr algn="just" marL="582394" indent="-291197" lvl="1">
              <a:lnSpc>
                <a:spcPts val="4046"/>
              </a:lnSpc>
              <a:buFont typeface="Arial"/>
              <a:buChar char="•"/>
            </a:pPr>
            <a:r>
              <a:rPr lang="en-US" sz="2697">
                <a:solidFill>
                  <a:srgbClr val="FFFFFF"/>
                </a:solidFill>
                <a:latin typeface="Times New Roman Bold"/>
                <a:ea typeface="Times New Roman Bold"/>
                <a:cs typeface="Times New Roman Bold"/>
                <a:sym typeface="Times New Roman Bold"/>
              </a:rPr>
              <a:t>The majority vote among the human coder’s answers was considered the ground truth for evaluation purposes.</a:t>
            </a:r>
          </a:p>
        </p:txBody>
      </p:sp>
      <p:sp>
        <p:nvSpPr>
          <p:cNvPr name="Freeform 7" id="7"/>
          <p:cNvSpPr/>
          <p:nvPr/>
        </p:nvSpPr>
        <p:spPr>
          <a:xfrm flipH="false" flipV="false" rot="1291744">
            <a:off x="11567352" y="532852"/>
            <a:ext cx="6433868" cy="3785509"/>
          </a:xfrm>
          <a:custGeom>
            <a:avLst/>
            <a:gdLst/>
            <a:ahLst/>
            <a:cxnLst/>
            <a:rect r="r" b="b" t="t" l="l"/>
            <a:pathLst>
              <a:path h="3785509" w="6433868">
                <a:moveTo>
                  <a:pt x="0" y="0"/>
                </a:moveTo>
                <a:lnTo>
                  <a:pt x="6433868" y="0"/>
                </a:lnTo>
                <a:lnTo>
                  <a:pt x="6433868" y="3785509"/>
                </a:lnTo>
                <a:lnTo>
                  <a:pt x="0" y="37855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777021">
            <a:off x="-375476" y="8128428"/>
            <a:ext cx="3288185" cy="1934676"/>
          </a:xfrm>
          <a:custGeom>
            <a:avLst/>
            <a:gdLst/>
            <a:ahLst/>
            <a:cxnLst/>
            <a:rect r="r" b="b" t="t" l="l"/>
            <a:pathLst>
              <a:path h="1934676" w="3288185">
                <a:moveTo>
                  <a:pt x="0" y="0"/>
                </a:moveTo>
                <a:lnTo>
                  <a:pt x="3288185" y="0"/>
                </a:lnTo>
                <a:lnTo>
                  <a:pt x="3288185" y="1934676"/>
                </a:lnTo>
                <a:lnTo>
                  <a:pt x="0" y="19346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7833104" y="9591675"/>
            <a:ext cx="254079" cy="695325"/>
          </a:xfrm>
          <a:prstGeom prst="rect">
            <a:avLst/>
          </a:prstGeom>
        </p:spPr>
        <p:txBody>
          <a:bodyPr anchor="t" rtlCol="false" tIns="0" lIns="0" bIns="0" rIns="0">
            <a:spAutoFit/>
          </a:bodyPr>
          <a:lstStyle/>
          <a:p>
            <a:pPr algn="ctr">
              <a:lnSpc>
                <a:spcPts val="4800"/>
              </a:lnSpc>
              <a:spcBef>
                <a:spcPct val="0"/>
              </a:spcBef>
            </a:pPr>
            <a:r>
              <a:rPr lang="en-US" sz="4000">
                <a:solidFill>
                  <a:srgbClr val="FFFFFF"/>
                </a:solidFill>
                <a:latin typeface="Times New Roman Bold"/>
                <a:ea typeface="Times New Roman Bold"/>
                <a:cs typeface="Times New Roman Bold"/>
                <a:sym typeface="Times New Roman Bold"/>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true" flipV="false" rot="0">
            <a:off x="-422547" y="7506514"/>
            <a:ext cx="19120450" cy="9073522"/>
          </a:xfrm>
          <a:custGeom>
            <a:avLst/>
            <a:gdLst/>
            <a:ahLst/>
            <a:cxnLst/>
            <a:rect r="r" b="b" t="t" l="l"/>
            <a:pathLst>
              <a:path h="9073522" w="19120450">
                <a:moveTo>
                  <a:pt x="19120450" y="0"/>
                </a:moveTo>
                <a:lnTo>
                  <a:pt x="0" y="0"/>
                </a:lnTo>
                <a:lnTo>
                  <a:pt x="0" y="9073523"/>
                </a:lnTo>
                <a:lnTo>
                  <a:pt x="19120450" y="9073523"/>
                </a:lnTo>
                <a:lnTo>
                  <a:pt x="1912045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28700" y="3320661"/>
            <a:ext cx="3692253" cy="4776752"/>
            <a:chOff x="0" y="0"/>
            <a:chExt cx="3133810" cy="4054281"/>
          </a:xfrm>
        </p:grpSpPr>
        <p:sp>
          <p:nvSpPr>
            <p:cNvPr name="Freeform 5" id="5"/>
            <p:cNvSpPr/>
            <p:nvPr/>
          </p:nvSpPr>
          <p:spPr>
            <a:xfrm flipH="false" flipV="false" rot="0">
              <a:off x="0" y="0"/>
              <a:ext cx="3133810" cy="4054282"/>
            </a:xfrm>
            <a:custGeom>
              <a:avLst/>
              <a:gdLst/>
              <a:ahLst/>
              <a:cxnLst/>
              <a:rect r="r" b="b" t="t" l="l"/>
              <a:pathLst>
                <a:path h="4054282" w="3133810">
                  <a:moveTo>
                    <a:pt x="3009350" y="4054282"/>
                  </a:moveTo>
                  <a:lnTo>
                    <a:pt x="124460" y="4054282"/>
                  </a:lnTo>
                  <a:cubicBezTo>
                    <a:pt x="55880" y="4054282"/>
                    <a:pt x="0" y="3998402"/>
                    <a:pt x="0" y="3929821"/>
                  </a:cubicBezTo>
                  <a:lnTo>
                    <a:pt x="0" y="124460"/>
                  </a:lnTo>
                  <a:cubicBezTo>
                    <a:pt x="0" y="55880"/>
                    <a:pt x="55880" y="0"/>
                    <a:pt x="124460" y="0"/>
                  </a:cubicBezTo>
                  <a:lnTo>
                    <a:pt x="3009350" y="0"/>
                  </a:lnTo>
                  <a:cubicBezTo>
                    <a:pt x="3077930" y="0"/>
                    <a:pt x="3133810" y="55880"/>
                    <a:pt x="3133810" y="124460"/>
                  </a:cubicBezTo>
                  <a:lnTo>
                    <a:pt x="3133810" y="3929822"/>
                  </a:lnTo>
                  <a:cubicBezTo>
                    <a:pt x="3133810" y="3998402"/>
                    <a:pt x="3077930" y="4054282"/>
                    <a:pt x="3009350" y="4054282"/>
                  </a:cubicBezTo>
                  <a:close/>
                </a:path>
              </a:pathLst>
            </a:custGeom>
            <a:solidFill>
              <a:srgbClr val="C5E6DF"/>
            </a:solidFill>
          </p:spPr>
        </p:sp>
      </p:grpSp>
      <p:sp>
        <p:nvSpPr>
          <p:cNvPr name="TextBox 6" id="6"/>
          <p:cNvSpPr txBox="true"/>
          <p:nvPr/>
        </p:nvSpPr>
        <p:spPr>
          <a:xfrm rot="0">
            <a:off x="1356930" y="3575864"/>
            <a:ext cx="2896255" cy="507365"/>
          </a:xfrm>
          <a:prstGeom prst="rect">
            <a:avLst/>
          </a:prstGeom>
        </p:spPr>
        <p:txBody>
          <a:bodyPr anchor="t" rtlCol="false" tIns="0" lIns="0" bIns="0" rIns="0">
            <a:spAutoFit/>
          </a:bodyPr>
          <a:lstStyle/>
          <a:p>
            <a:pPr algn="ctr" marL="0" indent="0" lvl="0">
              <a:lnSpc>
                <a:spcPts val="3639"/>
              </a:lnSpc>
              <a:spcBef>
                <a:spcPct val="0"/>
              </a:spcBef>
            </a:pPr>
            <a:r>
              <a:rPr lang="en-US" sz="2799" u="sng">
                <a:solidFill>
                  <a:srgbClr val="174076"/>
                </a:solidFill>
                <a:latin typeface="Times New Roman Bold"/>
                <a:ea typeface="Times New Roman Bold"/>
                <a:cs typeface="Times New Roman Bold"/>
                <a:sym typeface="Times New Roman Bold"/>
              </a:rPr>
              <a:t>Data Preprocessing</a:t>
            </a:r>
          </a:p>
        </p:txBody>
      </p:sp>
      <p:sp>
        <p:nvSpPr>
          <p:cNvPr name="TextBox 7" id="7"/>
          <p:cNvSpPr txBox="true"/>
          <p:nvPr/>
        </p:nvSpPr>
        <p:spPr>
          <a:xfrm rot="0">
            <a:off x="1391814" y="4930954"/>
            <a:ext cx="2896255" cy="918210"/>
          </a:xfrm>
          <a:prstGeom prst="rect">
            <a:avLst/>
          </a:prstGeom>
        </p:spPr>
        <p:txBody>
          <a:bodyPr anchor="t" rtlCol="false" tIns="0" lIns="0" bIns="0" rIns="0">
            <a:spAutoFit/>
          </a:bodyPr>
          <a:lstStyle/>
          <a:p>
            <a:pPr algn="ctr" marL="0" indent="0" lvl="0">
              <a:lnSpc>
                <a:spcPts val="3599"/>
              </a:lnSpc>
            </a:pPr>
            <a:r>
              <a:rPr lang="en-US" sz="2399">
                <a:solidFill>
                  <a:srgbClr val="174076"/>
                </a:solidFill>
                <a:latin typeface="Times New Roman Bold"/>
                <a:ea typeface="Times New Roman Bold"/>
                <a:cs typeface="Times New Roman Bold"/>
                <a:sym typeface="Times New Roman Bold"/>
              </a:rPr>
              <a:t>Cleaning and merging datasets.</a:t>
            </a:r>
          </a:p>
        </p:txBody>
      </p:sp>
      <p:grpSp>
        <p:nvGrpSpPr>
          <p:cNvPr name="Group 8" id="8"/>
          <p:cNvGrpSpPr/>
          <p:nvPr/>
        </p:nvGrpSpPr>
        <p:grpSpPr>
          <a:xfrm rot="0">
            <a:off x="5208149" y="3320661"/>
            <a:ext cx="3692253" cy="4776752"/>
            <a:chOff x="0" y="0"/>
            <a:chExt cx="3133810" cy="4054281"/>
          </a:xfrm>
        </p:grpSpPr>
        <p:sp>
          <p:nvSpPr>
            <p:cNvPr name="Freeform 9" id="9"/>
            <p:cNvSpPr/>
            <p:nvPr/>
          </p:nvSpPr>
          <p:spPr>
            <a:xfrm flipH="false" flipV="false" rot="0">
              <a:off x="0" y="0"/>
              <a:ext cx="3133810" cy="4054282"/>
            </a:xfrm>
            <a:custGeom>
              <a:avLst/>
              <a:gdLst/>
              <a:ahLst/>
              <a:cxnLst/>
              <a:rect r="r" b="b" t="t" l="l"/>
              <a:pathLst>
                <a:path h="4054282" w="3133810">
                  <a:moveTo>
                    <a:pt x="3009350" y="4054282"/>
                  </a:moveTo>
                  <a:lnTo>
                    <a:pt x="124460" y="4054282"/>
                  </a:lnTo>
                  <a:cubicBezTo>
                    <a:pt x="55880" y="4054282"/>
                    <a:pt x="0" y="3998402"/>
                    <a:pt x="0" y="3929821"/>
                  </a:cubicBezTo>
                  <a:lnTo>
                    <a:pt x="0" y="124460"/>
                  </a:lnTo>
                  <a:cubicBezTo>
                    <a:pt x="0" y="55880"/>
                    <a:pt x="55880" y="0"/>
                    <a:pt x="124460" y="0"/>
                  </a:cubicBezTo>
                  <a:lnTo>
                    <a:pt x="3009350" y="0"/>
                  </a:lnTo>
                  <a:cubicBezTo>
                    <a:pt x="3077930" y="0"/>
                    <a:pt x="3133810" y="55880"/>
                    <a:pt x="3133810" y="124460"/>
                  </a:cubicBezTo>
                  <a:lnTo>
                    <a:pt x="3133810" y="3929822"/>
                  </a:lnTo>
                  <a:cubicBezTo>
                    <a:pt x="3133810" y="3998402"/>
                    <a:pt x="3077930" y="4054282"/>
                    <a:pt x="3009350" y="4054282"/>
                  </a:cubicBezTo>
                  <a:close/>
                </a:path>
              </a:pathLst>
            </a:custGeom>
            <a:solidFill>
              <a:srgbClr val="C5E6DF"/>
            </a:solidFill>
          </p:spPr>
        </p:sp>
      </p:grpSp>
      <p:sp>
        <p:nvSpPr>
          <p:cNvPr name="TextBox 10" id="10"/>
          <p:cNvSpPr txBox="true"/>
          <p:nvPr/>
        </p:nvSpPr>
        <p:spPr>
          <a:xfrm rot="0">
            <a:off x="5606148" y="3575864"/>
            <a:ext cx="2896255" cy="507365"/>
          </a:xfrm>
          <a:prstGeom prst="rect">
            <a:avLst/>
          </a:prstGeom>
        </p:spPr>
        <p:txBody>
          <a:bodyPr anchor="t" rtlCol="false" tIns="0" lIns="0" bIns="0" rIns="0">
            <a:spAutoFit/>
          </a:bodyPr>
          <a:lstStyle/>
          <a:p>
            <a:pPr algn="ctr" marL="0" indent="0" lvl="0">
              <a:lnSpc>
                <a:spcPts val="3639"/>
              </a:lnSpc>
              <a:spcBef>
                <a:spcPct val="0"/>
              </a:spcBef>
            </a:pPr>
            <a:r>
              <a:rPr lang="en-US" sz="2799" u="sng">
                <a:solidFill>
                  <a:srgbClr val="174076"/>
                </a:solidFill>
                <a:latin typeface="Times New Roman Bold"/>
                <a:ea typeface="Times New Roman Bold"/>
                <a:cs typeface="Times New Roman Bold"/>
                <a:sym typeface="Times New Roman Bold"/>
              </a:rPr>
              <a:t>Text Processing</a:t>
            </a:r>
          </a:p>
        </p:txBody>
      </p:sp>
      <p:sp>
        <p:nvSpPr>
          <p:cNvPr name="TextBox 11" id="11"/>
          <p:cNvSpPr txBox="true"/>
          <p:nvPr/>
        </p:nvSpPr>
        <p:spPr>
          <a:xfrm rot="0">
            <a:off x="5567418" y="4930954"/>
            <a:ext cx="2896255" cy="1365885"/>
          </a:xfrm>
          <a:prstGeom prst="rect">
            <a:avLst/>
          </a:prstGeom>
        </p:spPr>
        <p:txBody>
          <a:bodyPr anchor="t" rtlCol="false" tIns="0" lIns="0" bIns="0" rIns="0">
            <a:spAutoFit/>
          </a:bodyPr>
          <a:lstStyle/>
          <a:p>
            <a:pPr algn="ctr" marL="0" indent="0" lvl="0">
              <a:lnSpc>
                <a:spcPts val="3599"/>
              </a:lnSpc>
            </a:pPr>
            <a:r>
              <a:rPr lang="en-US" sz="2399">
                <a:solidFill>
                  <a:srgbClr val="174076"/>
                </a:solidFill>
                <a:latin typeface="Times New Roman Bold"/>
                <a:ea typeface="Times New Roman Bold"/>
                <a:cs typeface="Times New Roman Bold"/>
                <a:sym typeface="Times New Roman Bold"/>
              </a:rPr>
              <a:t>Using a TF-IDF Vectorizer to represent text data.</a:t>
            </a:r>
          </a:p>
        </p:txBody>
      </p:sp>
      <p:grpSp>
        <p:nvGrpSpPr>
          <p:cNvPr name="Group 12" id="12"/>
          <p:cNvGrpSpPr/>
          <p:nvPr/>
        </p:nvGrpSpPr>
        <p:grpSpPr>
          <a:xfrm rot="0">
            <a:off x="9387598" y="3320661"/>
            <a:ext cx="3692253" cy="4776752"/>
            <a:chOff x="0" y="0"/>
            <a:chExt cx="3133810" cy="4054281"/>
          </a:xfrm>
        </p:grpSpPr>
        <p:sp>
          <p:nvSpPr>
            <p:cNvPr name="Freeform 13" id="13"/>
            <p:cNvSpPr/>
            <p:nvPr/>
          </p:nvSpPr>
          <p:spPr>
            <a:xfrm flipH="false" flipV="false" rot="0">
              <a:off x="0" y="0"/>
              <a:ext cx="3133810" cy="4054282"/>
            </a:xfrm>
            <a:custGeom>
              <a:avLst/>
              <a:gdLst/>
              <a:ahLst/>
              <a:cxnLst/>
              <a:rect r="r" b="b" t="t" l="l"/>
              <a:pathLst>
                <a:path h="4054282" w="3133810">
                  <a:moveTo>
                    <a:pt x="3009350" y="4054282"/>
                  </a:moveTo>
                  <a:lnTo>
                    <a:pt x="124460" y="4054282"/>
                  </a:lnTo>
                  <a:cubicBezTo>
                    <a:pt x="55880" y="4054282"/>
                    <a:pt x="0" y="3998402"/>
                    <a:pt x="0" y="3929821"/>
                  </a:cubicBezTo>
                  <a:lnTo>
                    <a:pt x="0" y="124460"/>
                  </a:lnTo>
                  <a:cubicBezTo>
                    <a:pt x="0" y="55880"/>
                    <a:pt x="55880" y="0"/>
                    <a:pt x="124460" y="0"/>
                  </a:cubicBezTo>
                  <a:lnTo>
                    <a:pt x="3009350" y="0"/>
                  </a:lnTo>
                  <a:cubicBezTo>
                    <a:pt x="3077930" y="0"/>
                    <a:pt x="3133810" y="55880"/>
                    <a:pt x="3133810" y="124460"/>
                  </a:cubicBezTo>
                  <a:lnTo>
                    <a:pt x="3133810" y="3929822"/>
                  </a:lnTo>
                  <a:cubicBezTo>
                    <a:pt x="3133810" y="3998402"/>
                    <a:pt x="3077930" y="4054282"/>
                    <a:pt x="3009350" y="4054282"/>
                  </a:cubicBezTo>
                  <a:close/>
                </a:path>
              </a:pathLst>
            </a:custGeom>
            <a:solidFill>
              <a:srgbClr val="C5E6DF"/>
            </a:solidFill>
          </p:spPr>
        </p:sp>
      </p:grpSp>
      <p:sp>
        <p:nvSpPr>
          <p:cNvPr name="TextBox 14" id="14"/>
          <p:cNvSpPr txBox="true"/>
          <p:nvPr/>
        </p:nvSpPr>
        <p:spPr>
          <a:xfrm rot="0">
            <a:off x="9785597" y="3575864"/>
            <a:ext cx="2896255" cy="507365"/>
          </a:xfrm>
          <a:prstGeom prst="rect">
            <a:avLst/>
          </a:prstGeom>
        </p:spPr>
        <p:txBody>
          <a:bodyPr anchor="t" rtlCol="false" tIns="0" lIns="0" bIns="0" rIns="0">
            <a:spAutoFit/>
          </a:bodyPr>
          <a:lstStyle/>
          <a:p>
            <a:pPr algn="ctr" marL="0" indent="0" lvl="0">
              <a:lnSpc>
                <a:spcPts val="3639"/>
              </a:lnSpc>
              <a:spcBef>
                <a:spcPct val="0"/>
              </a:spcBef>
            </a:pPr>
            <a:r>
              <a:rPr lang="en-US" sz="2799" u="sng">
                <a:solidFill>
                  <a:srgbClr val="174076"/>
                </a:solidFill>
                <a:latin typeface="Times New Roman Bold"/>
                <a:ea typeface="Times New Roman Bold"/>
                <a:cs typeface="Times New Roman Bold"/>
                <a:sym typeface="Times New Roman Bold"/>
              </a:rPr>
              <a:t>Model Training</a:t>
            </a:r>
          </a:p>
        </p:txBody>
      </p:sp>
      <p:sp>
        <p:nvSpPr>
          <p:cNvPr name="TextBox 15" id="15"/>
          <p:cNvSpPr txBox="true"/>
          <p:nvPr/>
        </p:nvSpPr>
        <p:spPr>
          <a:xfrm rot="0">
            <a:off x="9785597" y="4930954"/>
            <a:ext cx="2896255" cy="1365885"/>
          </a:xfrm>
          <a:prstGeom prst="rect">
            <a:avLst/>
          </a:prstGeom>
        </p:spPr>
        <p:txBody>
          <a:bodyPr anchor="t" rtlCol="false" tIns="0" lIns="0" bIns="0" rIns="0">
            <a:spAutoFit/>
          </a:bodyPr>
          <a:lstStyle/>
          <a:p>
            <a:pPr algn="ctr" marL="0" indent="0" lvl="0">
              <a:lnSpc>
                <a:spcPts val="3599"/>
              </a:lnSpc>
            </a:pPr>
            <a:r>
              <a:rPr lang="en-US" sz="2399">
                <a:solidFill>
                  <a:srgbClr val="174076"/>
                </a:solidFill>
                <a:latin typeface="Times New Roman Bold"/>
                <a:ea typeface="Times New Roman Bold"/>
                <a:cs typeface="Times New Roman Bold"/>
                <a:sym typeface="Times New Roman Bold"/>
              </a:rPr>
              <a:t>Training Logistic Regression models for each question.</a:t>
            </a:r>
          </a:p>
        </p:txBody>
      </p:sp>
      <p:grpSp>
        <p:nvGrpSpPr>
          <p:cNvPr name="Group 16" id="16"/>
          <p:cNvGrpSpPr/>
          <p:nvPr/>
        </p:nvGrpSpPr>
        <p:grpSpPr>
          <a:xfrm rot="0">
            <a:off x="13567047" y="3320661"/>
            <a:ext cx="3692253" cy="4776752"/>
            <a:chOff x="0" y="0"/>
            <a:chExt cx="3133810" cy="4054281"/>
          </a:xfrm>
        </p:grpSpPr>
        <p:sp>
          <p:nvSpPr>
            <p:cNvPr name="Freeform 17" id="17"/>
            <p:cNvSpPr/>
            <p:nvPr/>
          </p:nvSpPr>
          <p:spPr>
            <a:xfrm flipH="false" flipV="false" rot="0">
              <a:off x="0" y="0"/>
              <a:ext cx="3133810" cy="4054282"/>
            </a:xfrm>
            <a:custGeom>
              <a:avLst/>
              <a:gdLst/>
              <a:ahLst/>
              <a:cxnLst/>
              <a:rect r="r" b="b" t="t" l="l"/>
              <a:pathLst>
                <a:path h="4054282" w="3133810">
                  <a:moveTo>
                    <a:pt x="3009350" y="4054282"/>
                  </a:moveTo>
                  <a:lnTo>
                    <a:pt x="124460" y="4054282"/>
                  </a:lnTo>
                  <a:cubicBezTo>
                    <a:pt x="55880" y="4054282"/>
                    <a:pt x="0" y="3998402"/>
                    <a:pt x="0" y="3929821"/>
                  </a:cubicBezTo>
                  <a:lnTo>
                    <a:pt x="0" y="124460"/>
                  </a:lnTo>
                  <a:cubicBezTo>
                    <a:pt x="0" y="55880"/>
                    <a:pt x="55880" y="0"/>
                    <a:pt x="124460" y="0"/>
                  </a:cubicBezTo>
                  <a:lnTo>
                    <a:pt x="3009350" y="0"/>
                  </a:lnTo>
                  <a:cubicBezTo>
                    <a:pt x="3077930" y="0"/>
                    <a:pt x="3133810" y="55880"/>
                    <a:pt x="3133810" y="124460"/>
                  </a:cubicBezTo>
                  <a:lnTo>
                    <a:pt x="3133810" y="3929822"/>
                  </a:lnTo>
                  <a:cubicBezTo>
                    <a:pt x="3133810" y="3998402"/>
                    <a:pt x="3077930" y="4054282"/>
                    <a:pt x="3009350" y="4054282"/>
                  </a:cubicBezTo>
                  <a:close/>
                </a:path>
              </a:pathLst>
            </a:custGeom>
            <a:solidFill>
              <a:srgbClr val="C5E6DF"/>
            </a:solidFill>
          </p:spPr>
        </p:sp>
      </p:grpSp>
      <p:sp>
        <p:nvSpPr>
          <p:cNvPr name="TextBox 18" id="18"/>
          <p:cNvSpPr txBox="true"/>
          <p:nvPr/>
        </p:nvSpPr>
        <p:spPr>
          <a:xfrm rot="0">
            <a:off x="13965046" y="3575864"/>
            <a:ext cx="2896255" cy="507365"/>
          </a:xfrm>
          <a:prstGeom prst="rect">
            <a:avLst/>
          </a:prstGeom>
        </p:spPr>
        <p:txBody>
          <a:bodyPr anchor="t" rtlCol="false" tIns="0" lIns="0" bIns="0" rIns="0">
            <a:spAutoFit/>
          </a:bodyPr>
          <a:lstStyle/>
          <a:p>
            <a:pPr algn="ctr" marL="0" indent="0" lvl="0">
              <a:lnSpc>
                <a:spcPts val="3639"/>
              </a:lnSpc>
              <a:spcBef>
                <a:spcPct val="0"/>
              </a:spcBef>
            </a:pPr>
            <a:r>
              <a:rPr lang="en-US" sz="2799" u="sng">
                <a:solidFill>
                  <a:srgbClr val="174076"/>
                </a:solidFill>
                <a:latin typeface="Times New Roman Bold"/>
                <a:ea typeface="Times New Roman Bold"/>
                <a:cs typeface="Times New Roman Bold"/>
                <a:sym typeface="Times New Roman Bold"/>
              </a:rPr>
              <a:t>Evaluation Metrics</a:t>
            </a:r>
          </a:p>
        </p:txBody>
      </p:sp>
      <p:sp>
        <p:nvSpPr>
          <p:cNvPr name="TextBox 19" id="19"/>
          <p:cNvSpPr txBox="true"/>
          <p:nvPr/>
        </p:nvSpPr>
        <p:spPr>
          <a:xfrm rot="0">
            <a:off x="13965046" y="4930954"/>
            <a:ext cx="2896255" cy="1365885"/>
          </a:xfrm>
          <a:prstGeom prst="rect">
            <a:avLst/>
          </a:prstGeom>
        </p:spPr>
        <p:txBody>
          <a:bodyPr anchor="t" rtlCol="false" tIns="0" lIns="0" bIns="0" rIns="0">
            <a:spAutoFit/>
          </a:bodyPr>
          <a:lstStyle/>
          <a:p>
            <a:pPr algn="ctr" marL="0" indent="0" lvl="0">
              <a:lnSpc>
                <a:spcPts val="3599"/>
              </a:lnSpc>
            </a:pPr>
            <a:r>
              <a:rPr lang="en-US" sz="2399">
                <a:solidFill>
                  <a:srgbClr val="174076"/>
                </a:solidFill>
                <a:latin typeface="Times New Roman Bold"/>
                <a:ea typeface="Times New Roman Bold"/>
                <a:cs typeface="Times New Roman Bold"/>
                <a:sym typeface="Times New Roman Bold"/>
              </a:rPr>
              <a:t>Calculating agreement percentage, precision, recall, and F1 scores.</a:t>
            </a:r>
          </a:p>
        </p:txBody>
      </p:sp>
      <p:sp>
        <p:nvSpPr>
          <p:cNvPr name="Freeform 20" id="20"/>
          <p:cNvSpPr/>
          <p:nvPr/>
        </p:nvSpPr>
        <p:spPr>
          <a:xfrm flipH="false" flipV="false" rot="0">
            <a:off x="-409903" y="359688"/>
            <a:ext cx="3568393" cy="3122949"/>
          </a:xfrm>
          <a:custGeom>
            <a:avLst/>
            <a:gdLst/>
            <a:ahLst/>
            <a:cxnLst/>
            <a:rect r="r" b="b" t="t" l="l"/>
            <a:pathLst>
              <a:path h="3122949" w="3568393">
                <a:moveTo>
                  <a:pt x="0" y="0"/>
                </a:moveTo>
                <a:lnTo>
                  <a:pt x="3568393" y="0"/>
                </a:lnTo>
                <a:lnTo>
                  <a:pt x="3568393" y="3122949"/>
                </a:lnTo>
                <a:lnTo>
                  <a:pt x="0" y="31229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1" id="21"/>
          <p:cNvSpPr/>
          <p:nvPr/>
        </p:nvSpPr>
        <p:spPr>
          <a:xfrm flipH="true" flipV="false" rot="0">
            <a:off x="15129510" y="359688"/>
            <a:ext cx="3568393" cy="3122949"/>
          </a:xfrm>
          <a:custGeom>
            <a:avLst/>
            <a:gdLst/>
            <a:ahLst/>
            <a:cxnLst/>
            <a:rect r="r" b="b" t="t" l="l"/>
            <a:pathLst>
              <a:path h="3122949" w="3568393">
                <a:moveTo>
                  <a:pt x="3568393" y="0"/>
                </a:moveTo>
                <a:lnTo>
                  <a:pt x="0" y="0"/>
                </a:lnTo>
                <a:lnTo>
                  <a:pt x="0" y="3122949"/>
                </a:lnTo>
                <a:lnTo>
                  <a:pt x="3568393" y="3122949"/>
                </a:lnTo>
                <a:lnTo>
                  <a:pt x="3568393"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2" id="22"/>
          <p:cNvSpPr txBox="true"/>
          <p:nvPr/>
        </p:nvSpPr>
        <p:spPr>
          <a:xfrm rot="0">
            <a:off x="2096887" y="866775"/>
            <a:ext cx="14094227" cy="1381125"/>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174076"/>
                </a:solidFill>
                <a:latin typeface="Times New Roman Bold"/>
                <a:ea typeface="Times New Roman Bold"/>
                <a:cs typeface="Times New Roman Bold"/>
                <a:sym typeface="Times New Roman Bold"/>
              </a:rPr>
              <a:t>Methodology Overview</a:t>
            </a:r>
          </a:p>
        </p:txBody>
      </p:sp>
      <p:sp>
        <p:nvSpPr>
          <p:cNvPr name="TextBox 23" id="23"/>
          <p:cNvSpPr txBox="true"/>
          <p:nvPr/>
        </p:nvSpPr>
        <p:spPr>
          <a:xfrm rot="0">
            <a:off x="1028700" y="2479921"/>
            <a:ext cx="16230600" cy="507365"/>
          </a:xfrm>
          <a:prstGeom prst="rect">
            <a:avLst/>
          </a:prstGeom>
        </p:spPr>
        <p:txBody>
          <a:bodyPr anchor="t" rtlCol="false" tIns="0" lIns="0" bIns="0" rIns="0">
            <a:spAutoFit/>
          </a:bodyPr>
          <a:lstStyle/>
          <a:p>
            <a:pPr algn="ctr" marL="0" indent="0" lvl="0">
              <a:lnSpc>
                <a:spcPts val="3639"/>
              </a:lnSpc>
              <a:spcBef>
                <a:spcPct val="0"/>
              </a:spcBef>
            </a:pPr>
            <a:r>
              <a:rPr lang="en-US" sz="2799">
                <a:solidFill>
                  <a:srgbClr val="174076"/>
                </a:solidFill>
                <a:latin typeface="Times New Roman Bold"/>
                <a:ea typeface="Times New Roman Bold"/>
                <a:cs typeface="Times New Roman Bold"/>
                <a:sym typeface="Times New Roman Bold"/>
              </a:rPr>
              <a:t>The methodology for this task involved four key steps</a:t>
            </a:r>
          </a:p>
        </p:txBody>
      </p:sp>
      <p:sp>
        <p:nvSpPr>
          <p:cNvPr name="TextBox 24" id="24"/>
          <p:cNvSpPr txBox="true"/>
          <p:nvPr/>
        </p:nvSpPr>
        <p:spPr>
          <a:xfrm rot="0">
            <a:off x="548850" y="8711507"/>
            <a:ext cx="17411293" cy="1403985"/>
          </a:xfrm>
          <a:prstGeom prst="rect">
            <a:avLst/>
          </a:prstGeom>
        </p:spPr>
        <p:txBody>
          <a:bodyPr anchor="t" rtlCol="false" tIns="0" lIns="0" bIns="0" rIns="0">
            <a:spAutoFit/>
          </a:bodyPr>
          <a:lstStyle/>
          <a:p>
            <a:pPr algn="l" marL="518162" indent="-259081" lvl="1">
              <a:lnSpc>
                <a:spcPts val="3600"/>
              </a:lnSpc>
              <a:buFont typeface="Arial"/>
              <a:buChar char="•"/>
            </a:pPr>
            <a:r>
              <a:rPr lang="en-US" sz="2400">
                <a:solidFill>
                  <a:srgbClr val="FFFFFF"/>
                </a:solidFill>
                <a:latin typeface="Times New Roman"/>
                <a:ea typeface="Times New Roman"/>
                <a:cs typeface="Times New Roman"/>
                <a:sym typeface="Times New Roman"/>
              </a:rPr>
              <a:t>Logistic regression was chosen due to its simplicity and effectiveness in binary classification tasks.</a:t>
            </a:r>
          </a:p>
          <a:p>
            <a:pPr algn="l" marL="518162" indent="-259081" lvl="1">
              <a:lnSpc>
                <a:spcPts val="3600"/>
              </a:lnSpc>
              <a:buFont typeface="Arial"/>
              <a:buChar char="•"/>
            </a:pPr>
            <a:r>
              <a:rPr lang="en-US" sz="2400">
                <a:solidFill>
                  <a:srgbClr val="FFFFFF"/>
                </a:solidFill>
                <a:latin typeface="Times New Roman"/>
                <a:ea typeface="Times New Roman"/>
                <a:cs typeface="Times New Roman"/>
                <a:sym typeface="Times New Roman"/>
              </a:rPr>
              <a:t>It works well when the relationship between features and the target variable is approximately linear, making it suitable for the provided dataset.</a:t>
            </a:r>
          </a:p>
        </p:txBody>
      </p:sp>
      <p:sp>
        <p:nvSpPr>
          <p:cNvPr name="TextBox 25" id="25"/>
          <p:cNvSpPr txBox="true"/>
          <p:nvPr/>
        </p:nvSpPr>
        <p:spPr>
          <a:xfrm rot="0">
            <a:off x="17833104" y="9591675"/>
            <a:ext cx="254079" cy="695325"/>
          </a:xfrm>
          <a:prstGeom prst="rect">
            <a:avLst/>
          </a:prstGeom>
        </p:spPr>
        <p:txBody>
          <a:bodyPr anchor="t" rtlCol="false" tIns="0" lIns="0" bIns="0" rIns="0">
            <a:spAutoFit/>
          </a:bodyPr>
          <a:lstStyle/>
          <a:p>
            <a:pPr algn="ctr">
              <a:lnSpc>
                <a:spcPts val="4800"/>
              </a:lnSpc>
              <a:spcBef>
                <a:spcPct val="0"/>
              </a:spcBef>
            </a:pPr>
            <a:r>
              <a:rPr lang="en-US" sz="4000">
                <a:solidFill>
                  <a:srgbClr val="FFFFFF"/>
                </a:solidFill>
                <a:latin typeface="Times New Roman Bold"/>
                <a:ea typeface="Times New Roman Bold"/>
                <a:cs typeface="Times New Roman Bold"/>
                <a:sym typeface="Times New Roman Bold"/>
              </a:rPr>
              <a:t>4</a:t>
            </a:r>
          </a:p>
        </p:txBody>
      </p:sp>
      <p:sp>
        <p:nvSpPr>
          <p:cNvPr name="TextBox 26" id="26"/>
          <p:cNvSpPr txBox="true"/>
          <p:nvPr/>
        </p:nvSpPr>
        <p:spPr>
          <a:xfrm rot="0">
            <a:off x="548850" y="8220016"/>
            <a:ext cx="4659299" cy="615315"/>
          </a:xfrm>
          <a:prstGeom prst="rect">
            <a:avLst/>
          </a:prstGeom>
        </p:spPr>
        <p:txBody>
          <a:bodyPr anchor="t" rtlCol="false" tIns="0" lIns="0" bIns="0" rIns="0">
            <a:spAutoFit/>
          </a:bodyPr>
          <a:lstStyle/>
          <a:p>
            <a:pPr algn="l">
              <a:lnSpc>
                <a:spcPts val="4649"/>
              </a:lnSpc>
            </a:pPr>
            <a:r>
              <a:rPr lang="en-US" sz="3099">
                <a:solidFill>
                  <a:srgbClr val="FFFFFF"/>
                </a:solidFill>
                <a:latin typeface="Times New Roman Bold"/>
                <a:ea typeface="Times New Roman Bold"/>
                <a:cs typeface="Times New Roman Bold"/>
                <a:sym typeface="Times New Roman Bold"/>
              </a:rPr>
              <a:t>Methodology Justification: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TextBox 3" id="3"/>
          <p:cNvSpPr txBox="true"/>
          <p:nvPr/>
        </p:nvSpPr>
        <p:spPr>
          <a:xfrm rot="0">
            <a:off x="2854391" y="885825"/>
            <a:ext cx="14084886" cy="1238250"/>
          </a:xfrm>
          <a:prstGeom prst="rect">
            <a:avLst/>
          </a:prstGeom>
        </p:spPr>
        <p:txBody>
          <a:bodyPr anchor="t" rtlCol="false" tIns="0" lIns="0" bIns="0" rIns="0">
            <a:spAutoFit/>
          </a:bodyPr>
          <a:lstStyle/>
          <a:p>
            <a:pPr algn="l" marL="0" indent="0" lvl="0">
              <a:lnSpc>
                <a:spcPts val="8640"/>
              </a:lnSpc>
              <a:spcBef>
                <a:spcPct val="0"/>
              </a:spcBef>
            </a:pPr>
            <a:r>
              <a:rPr lang="en-US" sz="7200">
                <a:solidFill>
                  <a:srgbClr val="174076"/>
                </a:solidFill>
                <a:latin typeface="Times New Roman Bold"/>
                <a:ea typeface="Times New Roman Bold"/>
                <a:cs typeface="Times New Roman Bold"/>
                <a:sym typeface="Times New Roman Bold"/>
              </a:rPr>
              <a:t>Data Preprocessing</a:t>
            </a:r>
          </a:p>
        </p:txBody>
      </p:sp>
      <p:sp>
        <p:nvSpPr>
          <p:cNvPr name="Freeform 4" id="4"/>
          <p:cNvSpPr/>
          <p:nvPr/>
        </p:nvSpPr>
        <p:spPr>
          <a:xfrm flipH="true" flipV="false" rot="5400000">
            <a:off x="-5784423" y="2600333"/>
            <a:ext cx="10718329" cy="5086334"/>
          </a:xfrm>
          <a:custGeom>
            <a:avLst/>
            <a:gdLst/>
            <a:ahLst/>
            <a:cxnLst/>
            <a:rect r="r" b="b" t="t" l="l"/>
            <a:pathLst>
              <a:path h="5086334" w="10718329">
                <a:moveTo>
                  <a:pt x="10718329" y="0"/>
                </a:moveTo>
                <a:lnTo>
                  <a:pt x="0" y="0"/>
                </a:lnTo>
                <a:lnTo>
                  <a:pt x="0" y="5086334"/>
                </a:lnTo>
                <a:lnTo>
                  <a:pt x="10718329" y="5086334"/>
                </a:lnTo>
                <a:lnTo>
                  <a:pt x="10718329"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325184">
            <a:off x="14176276" y="-443019"/>
            <a:ext cx="5263533" cy="4411798"/>
          </a:xfrm>
          <a:custGeom>
            <a:avLst/>
            <a:gdLst/>
            <a:ahLst/>
            <a:cxnLst/>
            <a:rect r="r" b="b" t="t" l="l"/>
            <a:pathLst>
              <a:path h="4411798" w="5263533">
                <a:moveTo>
                  <a:pt x="0" y="0"/>
                </a:moveTo>
                <a:lnTo>
                  <a:pt x="5263533" y="0"/>
                </a:lnTo>
                <a:lnTo>
                  <a:pt x="5263533" y="4411798"/>
                </a:lnTo>
                <a:lnTo>
                  <a:pt x="0" y="44117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true" flipV="false" rot="-1879611">
            <a:off x="14716801" y="5866470"/>
            <a:ext cx="4678544" cy="3921471"/>
          </a:xfrm>
          <a:custGeom>
            <a:avLst/>
            <a:gdLst/>
            <a:ahLst/>
            <a:cxnLst/>
            <a:rect r="r" b="b" t="t" l="l"/>
            <a:pathLst>
              <a:path h="3921471" w="4678544">
                <a:moveTo>
                  <a:pt x="4678544" y="0"/>
                </a:moveTo>
                <a:lnTo>
                  <a:pt x="0" y="0"/>
                </a:lnTo>
                <a:lnTo>
                  <a:pt x="0" y="3921471"/>
                </a:lnTo>
                <a:lnTo>
                  <a:pt x="4678544" y="3921471"/>
                </a:lnTo>
                <a:lnTo>
                  <a:pt x="467854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854391" y="2401421"/>
            <a:ext cx="12252590" cy="7334250"/>
          </a:xfrm>
          <a:prstGeom prst="rect">
            <a:avLst/>
          </a:prstGeom>
        </p:spPr>
        <p:txBody>
          <a:bodyPr anchor="t" rtlCol="false" tIns="0" lIns="0" bIns="0" rIns="0">
            <a:spAutoFit/>
          </a:bodyPr>
          <a:lstStyle/>
          <a:p>
            <a:pPr algn="l">
              <a:lnSpc>
                <a:spcPts val="4499"/>
              </a:lnSpc>
            </a:pPr>
            <a:r>
              <a:rPr lang="en-US" sz="2999">
                <a:solidFill>
                  <a:srgbClr val="174076"/>
                </a:solidFill>
                <a:latin typeface="Times New Roman Bold"/>
                <a:ea typeface="Times New Roman Bold"/>
                <a:cs typeface="Times New Roman Bold"/>
                <a:sym typeface="Times New Roman Bold"/>
              </a:rPr>
              <a:t>Data preprocessing was a crucial step to ensure the quality of the input data.</a:t>
            </a:r>
          </a:p>
          <a:p>
            <a:pPr algn="l">
              <a:lnSpc>
                <a:spcPts val="4499"/>
              </a:lnSpc>
            </a:pPr>
          </a:p>
          <a:p>
            <a:pPr algn="l">
              <a:lnSpc>
                <a:spcPts val="4499"/>
              </a:lnSpc>
            </a:pPr>
            <a:r>
              <a:rPr lang="en-US" sz="2999">
                <a:solidFill>
                  <a:srgbClr val="174076"/>
                </a:solidFill>
                <a:latin typeface="Times New Roman Bold"/>
                <a:ea typeface="Times New Roman Bold"/>
                <a:cs typeface="Times New Roman Bold"/>
                <a:sym typeface="Times New Roman Bold"/>
              </a:rPr>
              <a:t>The steps included:</a:t>
            </a:r>
          </a:p>
          <a:p>
            <a:pPr algn="l" marL="647698" indent="-323849" lvl="1">
              <a:lnSpc>
                <a:spcPts val="4499"/>
              </a:lnSpc>
              <a:buFont typeface="Arial"/>
              <a:buChar char="•"/>
            </a:pPr>
            <a:r>
              <a:rPr lang="en-US" sz="2999">
                <a:solidFill>
                  <a:srgbClr val="174076"/>
                </a:solidFill>
                <a:latin typeface="Times New Roman Bold"/>
                <a:ea typeface="Times New Roman Bold"/>
                <a:cs typeface="Times New Roman Bold"/>
                <a:sym typeface="Times New Roman Bold"/>
              </a:rPr>
              <a:t>Merging Datasets: </a:t>
            </a:r>
            <a:r>
              <a:rPr lang="en-US" sz="2999">
                <a:solidFill>
                  <a:srgbClr val="174076"/>
                </a:solidFill>
                <a:latin typeface="Times New Roman"/>
                <a:ea typeface="Times New Roman"/>
                <a:cs typeface="Times New Roman"/>
                <a:sym typeface="Times New Roman"/>
              </a:rPr>
              <a:t>Combined </a:t>
            </a:r>
            <a:r>
              <a:rPr lang="en-US" sz="2999">
                <a:solidFill>
                  <a:srgbClr val="174076"/>
                </a:solidFill>
                <a:latin typeface="Times New Roman"/>
                <a:ea typeface="Times New Roman"/>
                <a:cs typeface="Times New Roman"/>
                <a:sym typeface="Times New Roman"/>
              </a:rPr>
              <a:t>the sample &amp; ground-truth datasets on the common identifier </a:t>
            </a:r>
            <a:r>
              <a:rPr lang="en-US" sz="2999">
                <a:solidFill>
                  <a:srgbClr val="174076"/>
                </a:solidFill>
                <a:latin typeface="Times New Roman Bold Italics"/>
                <a:ea typeface="Times New Roman Bold Italics"/>
                <a:cs typeface="Times New Roman Bold Italics"/>
                <a:sym typeface="Times New Roman Bold Italics"/>
              </a:rPr>
              <a:t>creative_data_id</a:t>
            </a:r>
            <a:r>
              <a:rPr lang="en-US" sz="2999">
                <a:solidFill>
                  <a:srgbClr val="174076"/>
                </a:solidFill>
                <a:latin typeface="Times New Roman"/>
                <a:ea typeface="Times New Roman"/>
                <a:cs typeface="Times New Roman"/>
                <a:sym typeface="Times New Roman"/>
              </a:rPr>
              <a:t>.</a:t>
            </a:r>
          </a:p>
          <a:p>
            <a:pPr algn="l">
              <a:lnSpc>
                <a:spcPts val="4499"/>
              </a:lnSpc>
            </a:pPr>
          </a:p>
          <a:p>
            <a:pPr algn="l" marL="647698" indent="-323849" lvl="1">
              <a:lnSpc>
                <a:spcPts val="4499"/>
              </a:lnSpc>
              <a:buFont typeface="Arial"/>
              <a:buChar char="•"/>
            </a:pPr>
            <a:r>
              <a:rPr lang="en-US" sz="2999">
                <a:solidFill>
                  <a:srgbClr val="174076"/>
                </a:solidFill>
                <a:latin typeface="Times New Roman Bold"/>
                <a:ea typeface="Times New Roman Bold"/>
                <a:cs typeface="Times New Roman Bold"/>
                <a:sym typeface="Times New Roman Bold"/>
              </a:rPr>
              <a:t>Dr</a:t>
            </a:r>
            <a:r>
              <a:rPr lang="en-US" sz="2999">
                <a:solidFill>
                  <a:srgbClr val="174076"/>
                </a:solidFill>
                <a:latin typeface="Times New Roman Bold"/>
                <a:ea typeface="Times New Roman Bold"/>
                <a:cs typeface="Times New Roman Bold"/>
                <a:sym typeface="Times New Roman Bold"/>
              </a:rPr>
              <a:t>opping Unwanted Columns: </a:t>
            </a:r>
            <a:r>
              <a:rPr lang="en-US" sz="2999">
                <a:solidFill>
                  <a:srgbClr val="174076"/>
                </a:solidFill>
                <a:latin typeface="Times New Roman"/>
                <a:ea typeface="Times New Roman"/>
                <a:cs typeface="Times New Roman"/>
                <a:sym typeface="Times New Roman"/>
              </a:rPr>
              <a:t>Removed irrelevant columns to streamline the data.</a:t>
            </a:r>
          </a:p>
          <a:p>
            <a:pPr algn="l">
              <a:lnSpc>
                <a:spcPts val="4499"/>
              </a:lnSpc>
            </a:pPr>
          </a:p>
          <a:p>
            <a:pPr algn="l" marL="647698" indent="-323849" lvl="1">
              <a:lnSpc>
                <a:spcPts val="4499"/>
              </a:lnSpc>
              <a:buFont typeface="Arial"/>
              <a:buChar char="•"/>
            </a:pPr>
            <a:r>
              <a:rPr lang="en-US" sz="2999">
                <a:solidFill>
                  <a:srgbClr val="174076"/>
                </a:solidFill>
                <a:latin typeface="Times New Roman Bold"/>
                <a:ea typeface="Times New Roman Bold"/>
                <a:cs typeface="Times New Roman Bold"/>
                <a:sym typeface="Times New Roman Bold"/>
              </a:rPr>
              <a:t>Cleaning Text Data: </a:t>
            </a:r>
            <a:r>
              <a:rPr lang="en-US" sz="2999">
                <a:solidFill>
                  <a:srgbClr val="174076"/>
                </a:solidFill>
                <a:latin typeface="Times New Roman"/>
                <a:ea typeface="Times New Roman"/>
                <a:cs typeface="Times New Roman"/>
                <a:sym typeface="Times New Roman"/>
              </a:rPr>
              <a:t>Performed text cleaning by converting text to lowercase. This step ensured the textual data was uniform and free of noise.</a:t>
            </a:r>
          </a:p>
          <a:p>
            <a:pPr algn="l" marL="0" indent="0" lvl="0">
              <a:lnSpc>
                <a:spcPts val="4499"/>
              </a:lnSpc>
              <a:spcBef>
                <a:spcPct val="0"/>
              </a:spcBef>
            </a:pPr>
          </a:p>
        </p:txBody>
      </p:sp>
      <p:sp>
        <p:nvSpPr>
          <p:cNvPr name="TextBox 8" id="8"/>
          <p:cNvSpPr txBox="true"/>
          <p:nvPr/>
        </p:nvSpPr>
        <p:spPr>
          <a:xfrm rot="0">
            <a:off x="17833104" y="9591675"/>
            <a:ext cx="254079" cy="695325"/>
          </a:xfrm>
          <a:prstGeom prst="rect">
            <a:avLst/>
          </a:prstGeom>
        </p:spPr>
        <p:txBody>
          <a:bodyPr anchor="t" rtlCol="false" tIns="0" lIns="0" bIns="0" rIns="0">
            <a:spAutoFit/>
          </a:bodyPr>
          <a:lstStyle/>
          <a:p>
            <a:pPr algn="ctr">
              <a:lnSpc>
                <a:spcPts val="4800"/>
              </a:lnSpc>
              <a:spcBef>
                <a:spcPct val="0"/>
              </a:spcBef>
            </a:pPr>
            <a:r>
              <a:rPr lang="en-US" sz="4000">
                <a:solidFill>
                  <a:srgbClr val="000000"/>
                </a:solidFill>
                <a:latin typeface="Times New Roman Bold"/>
                <a:ea typeface="Times New Roman Bold"/>
                <a:cs typeface="Times New Roman Bold"/>
                <a:sym typeface="Times New Roman Bold"/>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TextBox 3" id="3"/>
          <p:cNvSpPr txBox="true"/>
          <p:nvPr/>
        </p:nvSpPr>
        <p:spPr>
          <a:xfrm rot="0">
            <a:off x="1028700" y="2402205"/>
            <a:ext cx="10758982" cy="7006590"/>
          </a:xfrm>
          <a:prstGeom prst="rect">
            <a:avLst/>
          </a:prstGeom>
        </p:spPr>
        <p:txBody>
          <a:bodyPr anchor="t" rtlCol="false" tIns="0" lIns="0" bIns="0" rIns="0">
            <a:spAutoFit/>
          </a:bodyPr>
          <a:lstStyle/>
          <a:p>
            <a:pPr algn="just">
              <a:lnSpc>
                <a:spcPts val="4649"/>
              </a:lnSpc>
            </a:pPr>
            <a:r>
              <a:rPr lang="en-US" sz="3099">
                <a:solidFill>
                  <a:srgbClr val="174076"/>
                </a:solidFill>
                <a:latin typeface="Times New Roman Bold"/>
                <a:ea typeface="Times New Roman Bold"/>
                <a:cs typeface="Times New Roman Bold"/>
                <a:sym typeface="Times New Roman Bold"/>
              </a:rPr>
              <a:t>Text data was processed using a ‘TF-IDF Vectorizer’</a:t>
            </a:r>
          </a:p>
          <a:p>
            <a:pPr algn="just">
              <a:lnSpc>
                <a:spcPts val="4649"/>
              </a:lnSpc>
            </a:pPr>
            <a:r>
              <a:rPr lang="en-US" sz="3099">
                <a:solidFill>
                  <a:srgbClr val="174076"/>
                </a:solidFill>
                <a:latin typeface="Times New Roman Bold"/>
                <a:ea typeface="Times New Roman Bold"/>
                <a:cs typeface="Times New Roman Bold"/>
                <a:sym typeface="Times New Roman Bold"/>
              </a:rPr>
              <a:t>which transforms text into numerical features.</a:t>
            </a:r>
          </a:p>
          <a:p>
            <a:pPr algn="just">
              <a:lnSpc>
                <a:spcPts val="4649"/>
              </a:lnSpc>
            </a:pPr>
          </a:p>
          <a:p>
            <a:pPr algn="just">
              <a:lnSpc>
                <a:spcPts val="4649"/>
              </a:lnSpc>
            </a:pPr>
            <a:r>
              <a:rPr lang="en-US" sz="3099">
                <a:solidFill>
                  <a:srgbClr val="174076"/>
                </a:solidFill>
                <a:latin typeface="Times New Roman Bold"/>
                <a:ea typeface="Times New Roman Bold"/>
                <a:cs typeface="Times New Roman Bold"/>
                <a:sym typeface="Times New Roman Bold"/>
              </a:rPr>
              <a:t>This involved:</a:t>
            </a:r>
          </a:p>
          <a:p>
            <a:pPr algn="just" marL="669288" indent="-334644" lvl="1">
              <a:lnSpc>
                <a:spcPts val="4649"/>
              </a:lnSpc>
              <a:buFont typeface="Arial"/>
              <a:buChar char="•"/>
            </a:pPr>
            <a:r>
              <a:rPr lang="en-US" sz="3099">
                <a:solidFill>
                  <a:srgbClr val="174076"/>
                </a:solidFill>
                <a:latin typeface="Times New Roman Bold"/>
                <a:ea typeface="Times New Roman Bold"/>
                <a:cs typeface="Times New Roman Bold"/>
                <a:sym typeface="Times New Roman Bold"/>
              </a:rPr>
              <a:t>TF-IDF V</a:t>
            </a:r>
            <a:r>
              <a:rPr lang="en-US" sz="3099">
                <a:solidFill>
                  <a:srgbClr val="174076"/>
                </a:solidFill>
                <a:latin typeface="Times New Roman Bold"/>
                <a:ea typeface="Times New Roman Bold"/>
                <a:cs typeface="Times New Roman Bold"/>
                <a:sym typeface="Times New Roman Bold"/>
              </a:rPr>
              <a:t>ectorizer:</a:t>
            </a:r>
            <a:r>
              <a:rPr lang="en-US" sz="3099">
                <a:solidFill>
                  <a:srgbClr val="174076"/>
                </a:solidFill>
                <a:latin typeface="Times New Roman"/>
                <a:ea typeface="Times New Roman"/>
                <a:cs typeface="Times New Roman"/>
                <a:sym typeface="Times New Roman"/>
              </a:rPr>
              <a:t> The Term Frequency-Inverse Document F</a:t>
            </a:r>
            <a:r>
              <a:rPr lang="en-US" sz="3099">
                <a:solidFill>
                  <a:srgbClr val="174076"/>
                </a:solidFill>
                <a:latin typeface="Times New Roman"/>
                <a:ea typeface="Times New Roman"/>
                <a:cs typeface="Times New Roman"/>
                <a:sym typeface="Times New Roman"/>
              </a:rPr>
              <a:t>re</a:t>
            </a:r>
            <a:r>
              <a:rPr lang="en-US" sz="3099">
                <a:solidFill>
                  <a:srgbClr val="174076"/>
                </a:solidFill>
                <a:latin typeface="Times New Roman"/>
                <a:ea typeface="Times New Roman"/>
                <a:cs typeface="Times New Roman"/>
                <a:sym typeface="Times New Roman"/>
              </a:rPr>
              <a:t>quency (TF-IDF) Vec</a:t>
            </a:r>
            <a:r>
              <a:rPr lang="en-US" sz="3099">
                <a:solidFill>
                  <a:srgbClr val="174076"/>
                </a:solidFill>
                <a:latin typeface="Times New Roman"/>
                <a:ea typeface="Times New Roman"/>
                <a:cs typeface="Times New Roman"/>
                <a:sym typeface="Times New Roman"/>
              </a:rPr>
              <a:t>t</a:t>
            </a:r>
            <a:r>
              <a:rPr lang="en-US" sz="3099">
                <a:solidFill>
                  <a:srgbClr val="174076"/>
                </a:solidFill>
                <a:latin typeface="Times New Roman"/>
                <a:ea typeface="Times New Roman"/>
                <a:cs typeface="Times New Roman"/>
                <a:sym typeface="Times New Roman"/>
              </a:rPr>
              <a:t>or</a:t>
            </a:r>
            <a:r>
              <a:rPr lang="en-US" sz="3099">
                <a:solidFill>
                  <a:srgbClr val="174076"/>
                </a:solidFill>
                <a:latin typeface="Times New Roman"/>
                <a:ea typeface="Times New Roman"/>
                <a:cs typeface="Times New Roman"/>
                <a:sym typeface="Times New Roman"/>
              </a:rPr>
              <a:t>i</a:t>
            </a:r>
            <a:r>
              <a:rPr lang="en-US" sz="3099">
                <a:solidFill>
                  <a:srgbClr val="174076"/>
                </a:solidFill>
                <a:latin typeface="Times New Roman"/>
                <a:ea typeface="Times New Roman"/>
                <a:cs typeface="Times New Roman"/>
                <a:sym typeface="Times New Roman"/>
              </a:rPr>
              <a:t>z</a:t>
            </a:r>
            <a:r>
              <a:rPr lang="en-US" sz="3099">
                <a:solidFill>
                  <a:srgbClr val="174076"/>
                </a:solidFill>
                <a:latin typeface="Times New Roman"/>
                <a:ea typeface="Times New Roman"/>
                <a:cs typeface="Times New Roman"/>
                <a:sym typeface="Times New Roman"/>
              </a:rPr>
              <a:t>e</a:t>
            </a:r>
            <a:r>
              <a:rPr lang="en-US" sz="3099">
                <a:solidFill>
                  <a:srgbClr val="174076"/>
                </a:solidFill>
                <a:latin typeface="Times New Roman"/>
                <a:ea typeface="Times New Roman"/>
                <a:cs typeface="Times New Roman"/>
                <a:sym typeface="Times New Roman"/>
              </a:rPr>
              <a:t>r was used to extract features from the cleaned speech data.</a:t>
            </a:r>
          </a:p>
          <a:p>
            <a:pPr algn="just">
              <a:lnSpc>
                <a:spcPts val="4649"/>
              </a:lnSpc>
            </a:pPr>
          </a:p>
          <a:p>
            <a:pPr algn="just" marL="669288" indent="-334644" lvl="1">
              <a:lnSpc>
                <a:spcPts val="4649"/>
              </a:lnSpc>
              <a:buFont typeface="Arial"/>
              <a:buChar char="•"/>
            </a:pPr>
            <a:r>
              <a:rPr lang="en-US" sz="3099">
                <a:solidFill>
                  <a:srgbClr val="174076"/>
                </a:solidFill>
                <a:latin typeface="Times New Roman Bold"/>
                <a:ea typeface="Times New Roman Bold"/>
                <a:cs typeface="Times New Roman Bold"/>
                <a:sym typeface="Times New Roman Bold"/>
              </a:rPr>
              <a:t>F</a:t>
            </a:r>
            <a:r>
              <a:rPr lang="en-US" sz="3099">
                <a:solidFill>
                  <a:srgbClr val="174076"/>
                </a:solidFill>
                <a:latin typeface="Times New Roman Bold"/>
                <a:ea typeface="Times New Roman Bold"/>
                <a:cs typeface="Times New Roman Bold"/>
                <a:sym typeface="Times New Roman Bold"/>
              </a:rPr>
              <a:t>eature Representation:</a:t>
            </a:r>
            <a:r>
              <a:rPr lang="en-US" sz="3099">
                <a:solidFill>
                  <a:srgbClr val="174076"/>
                </a:solidFill>
                <a:latin typeface="Times New Roman"/>
                <a:ea typeface="Times New Roman"/>
                <a:cs typeface="Times New Roman"/>
                <a:sym typeface="Times New Roman"/>
              </a:rPr>
              <a:t> Selected the 5000 most frequent terms as features. This representation helps in capturing the importance of terms relative to the entire corpus.</a:t>
            </a:r>
          </a:p>
          <a:p>
            <a:pPr algn="just">
              <a:lnSpc>
                <a:spcPts val="4649"/>
              </a:lnSpc>
            </a:pPr>
          </a:p>
        </p:txBody>
      </p:sp>
      <p:sp>
        <p:nvSpPr>
          <p:cNvPr name="TextBox 4" id="4"/>
          <p:cNvSpPr txBox="true"/>
          <p:nvPr/>
        </p:nvSpPr>
        <p:spPr>
          <a:xfrm rot="0">
            <a:off x="1028700" y="1004846"/>
            <a:ext cx="11308982" cy="1106807"/>
          </a:xfrm>
          <a:prstGeom prst="rect">
            <a:avLst/>
          </a:prstGeom>
        </p:spPr>
        <p:txBody>
          <a:bodyPr anchor="t" rtlCol="false" tIns="0" lIns="0" bIns="0" rIns="0">
            <a:spAutoFit/>
          </a:bodyPr>
          <a:lstStyle/>
          <a:p>
            <a:pPr algn="l" marL="0" indent="0" lvl="0">
              <a:lnSpc>
                <a:spcPts val="7200"/>
              </a:lnSpc>
            </a:pPr>
            <a:r>
              <a:rPr lang="en-US" sz="7200">
                <a:solidFill>
                  <a:srgbClr val="174076"/>
                </a:solidFill>
                <a:latin typeface="Times New Roman Bold"/>
                <a:ea typeface="Times New Roman Bold"/>
                <a:cs typeface="Times New Roman Bold"/>
                <a:sym typeface="Times New Roman Bold"/>
              </a:rPr>
              <a:t>Text Processing</a:t>
            </a:r>
          </a:p>
        </p:txBody>
      </p:sp>
      <p:sp>
        <p:nvSpPr>
          <p:cNvPr name="Freeform 5" id="5"/>
          <p:cNvSpPr/>
          <p:nvPr/>
        </p:nvSpPr>
        <p:spPr>
          <a:xfrm flipH="true" flipV="false" rot="5400000">
            <a:off x="10531475" y="2580310"/>
            <a:ext cx="10942434" cy="5192682"/>
          </a:xfrm>
          <a:custGeom>
            <a:avLst/>
            <a:gdLst/>
            <a:ahLst/>
            <a:cxnLst/>
            <a:rect r="r" b="b" t="t" l="l"/>
            <a:pathLst>
              <a:path h="5192682" w="10942434">
                <a:moveTo>
                  <a:pt x="10942434" y="0"/>
                </a:moveTo>
                <a:lnTo>
                  <a:pt x="0" y="0"/>
                </a:lnTo>
                <a:lnTo>
                  <a:pt x="0" y="5192682"/>
                </a:lnTo>
                <a:lnTo>
                  <a:pt x="10942434" y="5192682"/>
                </a:lnTo>
                <a:lnTo>
                  <a:pt x="10942434"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1583519">
            <a:off x="11687962" y="3859759"/>
            <a:ext cx="7570635" cy="5606216"/>
          </a:xfrm>
          <a:custGeom>
            <a:avLst/>
            <a:gdLst/>
            <a:ahLst/>
            <a:cxnLst/>
            <a:rect r="r" b="b" t="t" l="l"/>
            <a:pathLst>
              <a:path h="5606216" w="7570635">
                <a:moveTo>
                  <a:pt x="0" y="0"/>
                </a:moveTo>
                <a:lnTo>
                  <a:pt x="7570635" y="0"/>
                </a:lnTo>
                <a:lnTo>
                  <a:pt x="7570635" y="5606216"/>
                </a:lnTo>
                <a:lnTo>
                  <a:pt x="0" y="56062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357744">
            <a:off x="13707483" y="411706"/>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357744">
            <a:off x="13600326" y="1437712"/>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7833104" y="9591675"/>
            <a:ext cx="254079" cy="695325"/>
          </a:xfrm>
          <a:prstGeom prst="rect">
            <a:avLst/>
          </a:prstGeom>
        </p:spPr>
        <p:txBody>
          <a:bodyPr anchor="t" rtlCol="false" tIns="0" lIns="0" bIns="0" rIns="0">
            <a:spAutoFit/>
          </a:bodyPr>
          <a:lstStyle/>
          <a:p>
            <a:pPr algn="ctr">
              <a:lnSpc>
                <a:spcPts val="4800"/>
              </a:lnSpc>
              <a:spcBef>
                <a:spcPct val="0"/>
              </a:spcBef>
            </a:pPr>
            <a:r>
              <a:rPr lang="en-US" sz="4000">
                <a:solidFill>
                  <a:srgbClr val="FFFFFF"/>
                </a:solidFill>
                <a:latin typeface="Times New Roman Bold"/>
                <a:ea typeface="Times New Roman Bold"/>
                <a:cs typeface="Times New Roman Bold"/>
                <a:sym typeface="Times New Roman Bold"/>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TextBox 3" id="3"/>
          <p:cNvSpPr txBox="true"/>
          <p:nvPr/>
        </p:nvSpPr>
        <p:spPr>
          <a:xfrm rot="0">
            <a:off x="1028700" y="2402205"/>
            <a:ext cx="11678603" cy="6837045"/>
          </a:xfrm>
          <a:prstGeom prst="rect">
            <a:avLst/>
          </a:prstGeom>
        </p:spPr>
        <p:txBody>
          <a:bodyPr anchor="t" rtlCol="false" tIns="0" lIns="0" bIns="0" rIns="0">
            <a:spAutoFit/>
          </a:bodyPr>
          <a:lstStyle/>
          <a:p>
            <a:pPr algn="l">
              <a:lnSpc>
                <a:spcPts val="4199"/>
              </a:lnSpc>
            </a:pPr>
            <a:r>
              <a:rPr lang="en-US" sz="2799">
                <a:solidFill>
                  <a:srgbClr val="174076"/>
                </a:solidFill>
                <a:latin typeface="Times New Roman Bold"/>
                <a:ea typeface="Times New Roman Bold"/>
                <a:cs typeface="Times New Roman Bold"/>
                <a:sym typeface="Times New Roman Bold"/>
              </a:rPr>
              <a:t>Model Training Using Logistic Regression</a:t>
            </a:r>
          </a:p>
          <a:p>
            <a:pPr algn="l">
              <a:lnSpc>
                <a:spcPts val="4199"/>
              </a:lnSpc>
            </a:pPr>
          </a:p>
          <a:p>
            <a:pPr algn="l">
              <a:lnSpc>
                <a:spcPts val="4199"/>
              </a:lnSpc>
            </a:pPr>
            <a:r>
              <a:rPr lang="en-US" sz="2799">
                <a:solidFill>
                  <a:srgbClr val="174076"/>
                </a:solidFill>
                <a:latin typeface="Times New Roman Bold"/>
                <a:ea typeface="Times New Roman Bold"/>
                <a:cs typeface="Times New Roman Bold"/>
                <a:sym typeface="Times New Roman Bold"/>
              </a:rPr>
              <a:t>For each of the 21 questions, a separate Logistic Regression model was trained.</a:t>
            </a:r>
          </a:p>
          <a:p>
            <a:pPr algn="l">
              <a:lnSpc>
                <a:spcPts val="4199"/>
              </a:lnSpc>
            </a:pPr>
          </a:p>
          <a:p>
            <a:pPr algn="l">
              <a:lnSpc>
                <a:spcPts val="4199"/>
              </a:lnSpc>
            </a:pPr>
            <a:r>
              <a:rPr lang="en-US" sz="2799">
                <a:solidFill>
                  <a:srgbClr val="174076"/>
                </a:solidFill>
                <a:latin typeface="Times New Roman Bold"/>
                <a:ea typeface="Times New Roman Bold"/>
                <a:cs typeface="Times New Roman Bold"/>
                <a:sym typeface="Times New Roman Bold"/>
              </a:rPr>
              <a:t>The steps included:</a:t>
            </a:r>
          </a:p>
          <a:p>
            <a:pPr algn="l" marL="604519" indent="-302260" lvl="1">
              <a:lnSpc>
                <a:spcPts val="4199"/>
              </a:lnSpc>
              <a:buFont typeface="Arial"/>
              <a:buChar char="•"/>
            </a:pPr>
            <a:r>
              <a:rPr lang="en-US" sz="2799">
                <a:solidFill>
                  <a:srgbClr val="174076"/>
                </a:solidFill>
                <a:latin typeface="Times New Roman Bold"/>
                <a:ea typeface="Times New Roman Bold"/>
                <a:cs typeface="Times New Roman Bold"/>
                <a:sym typeface="Times New Roman Bold"/>
              </a:rPr>
              <a:t>Classifier:</a:t>
            </a:r>
            <a:r>
              <a:rPr lang="en-US" sz="2799">
                <a:solidFill>
                  <a:srgbClr val="174076"/>
                </a:solidFill>
                <a:latin typeface="Times New Roman"/>
                <a:ea typeface="Times New Roman"/>
                <a:cs typeface="Times New Roman"/>
                <a:sym typeface="Times New Roman"/>
              </a:rPr>
              <a:t> Logistic Regression was chosen due to its simplicity and effectiveness in binary classification tasks.</a:t>
            </a:r>
          </a:p>
          <a:p>
            <a:pPr algn="l">
              <a:lnSpc>
                <a:spcPts val="4199"/>
              </a:lnSpc>
            </a:pPr>
          </a:p>
          <a:p>
            <a:pPr algn="l" marL="604519" indent="-302260" lvl="1">
              <a:lnSpc>
                <a:spcPts val="4199"/>
              </a:lnSpc>
              <a:buFont typeface="Arial"/>
              <a:buChar char="•"/>
            </a:pPr>
            <a:r>
              <a:rPr lang="en-US" sz="2799">
                <a:solidFill>
                  <a:srgbClr val="174076"/>
                </a:solidFill>
                <a:latin typeface="Times New Roman Bold"/>
                <a:ea typeface="Times New Roman Bold"/>
                <a:cs typeface="Times New Roman Bold"/>
                <a:sym typeface="Times New Roman Bold"/>
              </a:rPr>
              <a:t>Training Process:</a:t>
            </a:r>
            <a:r>
              <a:rPr lang="en-US" sz="2799">
                <a:solidFill>
                  <a:srgbClr val="174076"/>
                </a:solidFill>
                <a:latin typeface="Times New Roman"/>
                <a:ea typeface="Times New Roman"/>
                <a:cs typeface="Times New Roman"/>
                <a:sym typeface="Times New Roman"/>
              </a:rPr>
              <a:t> The models were trained on the processed text data for each question.</a:t>
            </a:r>
          </a:p>
          <a:p>
            <a:pPr algn="l">
              <a:lnSpc>
                <a:spcPts val="4199"/>
              </a:lnSpc>
            </a:pPr>
          </a:p>
          <a:p>
            <a:pPr algn="l" marL="604519" indent="-302260" lvl="1">
              <a:lnSpc>
                <a:spcPts val="4199"/>
              </a:lnSpc>
              <a:buFont typeface="Arial"/>
              <a:buChar char="•"/>
            </a:pPr>
            <a:r>
              <a:rPr lang="en-US" sz="2799">
                <a:solidFill>
                  <a:srgbClr val="174076"/>
                </a:solidFill>
                <a:latin typeface="Times New Roman Bold"/>
                <a:ea typeface="Times New Roman Bold"/>
                <a:cs typeface="Times New Roman Bold"/>
                <a:sym typeface="Times New Roman Bold"/>
              </a:rPr>
              <a:t>Evaluation Metrics:</a:t>
            </a:r>
            <a:r>
              <a:rPr lang="en-US" sz="2799">
                <a:solidFill>
                  <a:srgbClr val="174076"/>
                </a:solidFill>
                <a:latin typeface="Times New Roman"/>
                <a:ea typeface="Times New Roman"/>
                <a:cs typeface="Times New Roman"/>
                <a:sym typeface="Times New Roman"/>
              </a:rPr>
              <a:t> Metrics such as accuracy, precision, recall, and F1 score were calculated to evaluate the performance of the models.</a:t>
            </a:r>
          </a:p>
        </p:txBody>
      </p:sp>
      <p:sp>
        <p:nvSpPr>
          <p:cNvPr name="Freeform 4" id="4"/>
          <p:cNvSpPr/>
          <p:nvPr/>
        </p:nvSpPr>
        <p:spPr>
          <a:xfrm flipH="true" flipV="false" rot="5400000">
            <a:off x="10825224" y="2564067"/>
            <a:ext cx="10952478" cy="5197449"/>
          </a:xfrm>
          <a:custGeom>
            <a:avLst/>
            <a:gdLst/>
            <a:ahLst/>
            <a:cxnLst/>
            <a:rect r="r" b="b" t="t" l="l"/>
            <a:pathLst>
              <a:path h="5197449" w="10952478">
                <a:moveTo>
                  <a:pt x="10952478" y="0"/>
                </a:moveTo>
                <a:lnTo>
                  <a:pt x="0" y="0"/>
                </a:lnTo>
                <a:lnTo>
                  <a:pt x="0" y="5197449"/>
                </a:lnTo>
                <a:lnTo>
                  <a:pt x="10952478" y="5197449"/>
                </a:lnTo>
                <a:lnTo>
                  <a:pt x="1095247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407037">
            <a:off x="13856510" y="58382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407037">
            <a:off x="13734653" y="1608192"/>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1149631">
            <a:off x="13277100" y="3374836"/>
            <a:ext cx="6048726" cy="5536845"/>
          </a:xfrm>
          <a:custGeom>
            <a:avLst/>
            <a:gdLst/>
            <a:ahLst/>
            <a:cxnLst/>
            <a:rect r="r" b="b" t="t" l="l"/>
            <a:pathLst>
              <a:path h="5536845" w="6048726">
                <a:moveTo>
                  <a:pt x="0" y="0"/>
                </a:moveTo>
                <a:lnTo>
                  <a:pt x="6048726" y="0"/>
                </a:lnTo>
                <a:lnTo>
                  <a:pt x="6048726" y="5536845"/>
                </a:lnTo>
                <a:lnTo>
                  <a:pt x="0" y="553684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1028700" y="1019175"/>
            <a:ext cx="12426485" cy="1106807"/>
          </a:xfrm>
          <a:prstGeom prst="rect">
            <a:avLst/>
          </a:prstGeom>
        </p:spPr>
        <p:txBody>
          <a:bodyPr anchor="t" rtlCol="false" tIns="0" lIns="0" bIns="0" rIns="0">
            <a:spAutoFit/>
          </a:bodyPr>
          <a:lstStyle/>
          <a:p>
            <a:pPr algn="l" marL="0" indent="0" lvl="0">
              <a:lnSpc>
                <a:spcPts val="7200"/>
              </a:lnSpc>
            </a:pPr>
            <a:r>
              <a:rPr lang="en-US" sz="7200">
                <a:solidFill>
                  <a:srgbClr val="174076"/>
                </a:solidFill>
                <a:latin typeface="Times New Roman Bold"/>
                <a:ea typeface="Times New Roman Bold"/>
                <a:cs typeface="Times New Roman Bold"/>
                <a:sym typeface="Times New Roman Bold"/>
              </a:rPr>
              <a:t>Model Training</a:t>
            </a:r>
          </a:p>
        </p:txBody>
      </p:sp>
      <p:sp>
        <p:nvSpPr>
          <p:cNvPr name="TextBox 9" id="9"/>
          <p:cNvSpPr txBox="true"/>
          <p:nvPr/>
        </p:nvSpPr>
        <p:spPr>
          <a:xfrm rot="0">
            <a:off x="17833104" y="9591675"/>
            <a:ext cx="254079" cy="695325"/>
          </a:xfrm>
          <a:prstGeom prst="rect">
            <a:avLst/>
          </a:prstGeom>
        </p:spPr>
        <p:txBody>
          <a:bodyPr anchor="t" rtlCol="false" tIns="0" lIns="0" bIns="0" rIns="0">
            <a:spAutoFit/>
          </a:bodyPr>
          <a:lstStyle/>
          <a:p>
            <a:pPr algn="ctr">
              <a:lnSpc>
                <a:spcPts val="4800"/>
              </a:lnSpc>
              <a:spcBef>
                <a:spcPct val="0"/>
              </a:spcBef>
            </a:pPr>
            <a:r>
              <a:rPr lang="en-US" sz="4000">
                <a:solidFill>
                  <a:srgbClr val="FFFFFF"/>
                </a:solidFill>
                <a:latin typeface="Times New Roman Bold"/>
                <a:ea typeface="Times New Roman Bold"/>
                <a:cs typeface="Times New Roman Bold"/>
                <a:sym typeface="Times New Roman Bold"/>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true" flipV="false" rot="0">
            <a:off x="-422547" y="7506514"/>
            <a:ext cx="19120450" cy="9073522"/>
          </a:xfrm>
          <a:custGeom>
            <a:avLst/>
            <a:gdLst/>
            <a:ahLst/>
            <a:cxnLst/>
            <a:rect r="r" b="b" t="t" l="l"/>
            <a:pathLst>
              <a:path h="9073522" w="19120450">
                <a:moveTo>
                  <a:pt x="19120450" y="0"/>
                </a:moveTo>
                <a:lnTo>
                  <a:pt x="0" y="0"/>
                </a:lnTo>
                <a:lnTo>
                  <a:pt x="0" y="9073523"/>
                </a:lnTo>
                <a:lnTo>
                  <a:pt x="19120450" y="9073523"/>
                </a:lnTo>
                <a:lnTo>
                  <a:pt x="1912045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548850" y="3947254"/>
            <a:ext cx="5393069" cy="3853662"/>
            <a:chOff x="0" y="0"/>
            <a:chExt cx="5753210" cy="4111004"/>
          </a:xfrm>
        </p:grpSpPr>
        <p:sp>
          <p:nvSpPr>
            <p:cNvPr name="Freeform 5" id="5"/>
            <p:cNvSpPr/>
            <p:nvPr/>
          </p:nvSpPr>
          <p:spPr>
            <a:xfrm flipH="false" flipV="false" rot="0">
              <a:off x="0" y="0"/>
              <a:ext cx="5753210" cy="4111004"/>
            </a:xfrm>
            <a:custGeom>
              <a:avLst/>
              <a:gdLst/>
              <a:ahLst/>
              <a:cxnLst/>
              <a:rect r="r" b="b" t="t" l="l"/>
              <a:pathLst>
                <a:path h="4111004" w="5753210">
                  <a:moveTo>
                    <a:pt x="5628750" y="4111004"/>
                  </a:moveTo>
                  <a:lnTo>
                    <a:pt x="124460" y="4111004"/>
                  </a:lnTo>
                  <a:cubicBezTo>
                    <a:pt x="55880" y="4111004"/>
                    <a:pt x="0" y="4055125"/>
                    <a:pt x="0" y="3986544"/>
                  </a:cubicBezTo>
                  <a:lnTo>
                    <a:pt x="0" y="124460"/>
                  </a:lnTo>
                  <a:cubicBezTo>
                    <a:pt x="0" y="55880"/>
                    <a:pt x="55880" y="0"/>
                    <a:pt x="124460" y="0"/>
                  </a:cubicBezTo>
                  <a:lnTo>
                    <a:pt x="5628750" y="0"/>
                  </a:lnTo>
                  <a:cubicBezTo>
                    <a:pt x="5697330" y="0"/>
                    <a:pt x="5753210" y="55880"/>
                    <a:pt x="5753210" y="124460"/>
                  </a:cubicBezTo>
                  <a:lnTo>
                    <a:pt x="5753210" y="3986545"/>
                  </a:lnTo>
                  <a:cubicBezTo>
                    <a:pt x="5753210" y="4055125"/>
                    <a:pt x="5697330" y="4111004"/>
                    <a:pt x="5628750" y="4111004"/>
                  </a:cubicBezTo>
                  <a:close/>
                </a:path>
              </a:pathLst>
            </a:custGeom>
            <a:solidFill>
              <a:srgbClr val="C5E6DF"/>
            </a:solidFill>
          </p:spPr>
        </p:sp>
      </p:grpSp>
      <p:sp>
        <p:nvSpPr>
          <p:cNvPr name="TextBox 6" id="6"/>
          <p:cNvSpPr txBox="true"/>
          <p:nvPr/>
        </p:nvSpPr>
        <p:spPr>
          <a:xfrm rot="0">
            <a:off x="963166" y="4724142"/>
            <a:ext cx="4564437" cy="1647825"/>
          </a:xfrm>
          <a:prstGeom prst="rect">
            <a:avLst/>
          </a:prstGeom>
        </p:spPr>
        <p:txBody>
          <a:bodyPr anchor="t" rtlCol="false" tIns="0" lIns="0" bIns="0" rIns="0">
            <a:spAutoFit/>
          </a:bodyPr>
          <a:lstStyle/>
          <a:p>
            <a:pPr algn="ctr">
              <a:lnSpc>
                <a:spcPts val="4200"/>
              </a:lnSpc>
            </a:pPr>
            <a:r>
              <a:rPr lang="en-US" sz="3000">
                <a:solidFill>
                  <a:srgbClr val="174076"/>
                </a:solidFill>
                <a:latin typeface="Times New Roman"/>
                <a:ea typeface="Times New Roman"/>
                <a:cs typeface="Times New Roman"/>
                <a:sym typeface="Times New Roman"/>
              </a:rPr>
              <a:t>The ratio of true positive predictions to the total predicted positives.</a:t>
            </a:r>
          </a:p>
        </p:txBody>
      </p:sp>
      <p:sp>
        <p:nvSpPr>
          <p:cNvPr name="TextBox 7" id="7"/>
          <p:cNvSpPr txBox="true"/>
          <p:nvPr/>
        </p:nvSpPr>
        <p:spPr>
          <a:xfrm rot="0">
            <a:off x="1970454" y="885825"/>
            <a:ext cx="14347092" cy="1238250"/>
          </a:xfrm>
          <a:prstGeom prst="rect">
            <a:avLst/>
          </a:prstGeom>
        </p:spPr>
        <p:txBody>
          <a:bodyPr anchor="t" rtlCol="false" tIns="0" lIns="0" bIns="0" rIns="0">
            <a:spAutoFit/>
          </a:bodyPr>
          <a:lstStyle/>
          <a:p>
            <a:pPr algn="ctr" marL="0" indent="0" lvl="0">
              <a:lnSpc>
                <a:spcPts val="8640"/>
              </a:lnSpc>
              <a:spcBef>
                <a:spcPct val="0"/>
              </a:spcBef>
            </a:pPr>
            <a:r>
              <a:rPr lang="en-US" sz="7200">
                <a:solidFill>
                  <a:srgbClr val="174076"/>
                </a:solidFill>
                <a:latin typeface="Times New Roman Bold"/>
                <a:ea typeface="Times New Roman Bold"/>
                <a:cs typeface="Times New Roman Bold"/>
                <a:sym typeface="Times New Roman Bold"/>
              </a:rPr>
              <a:t>Evaluation Metrics</a:t>
            </a:r>
          </a:p>
        </p:txBody>
      </p:sp>
      <p:grpSp>
        <p:nvGrpSpPr>
          <p:cNvPr name="Group 8" id="8"/>
          <p:cNvGrpSpPr/>
          <p:nvPr/>
        </p:nvGrpSpPr>
        <p:grpSpPr>
          <a:xfrm rot="0">
            <a:off x="6501519" y="3947254"/>
            <a:ext cx="5370847" cy="3853662"/>
            <a:chOff x="0" y="0"/>
            <a:chExt cx="5753210" cy="4128013"/>
          </a:xfrm>
        </p:grpSpPr>
        <p:sp>
          <p:nvSpPr>
            <p:cNvPr name="Freeform 9" id="9"/>
            <p:cNvSpPr/>
            <p:nvPr/>
          </p:nvSpPr>
          <p:spPr>
            <a:xfrm flipH="false" flipV="false" rot="0">
              <a:off x="0" y="0"/>
              <a:ext cx="5753210" cy="4128013"/>
            </a:xfrm>
            <a:custGeom>
              <a:avLst/>
              <a:gdLst/>
              <a:ahLst/>
              <a:cxnLst/>
              <a:rect r="r" b="b" t="t" l="l"/>
              <a:pathLst>
                <a:path h="4128013" w="5753210">
                  <a:moveTo>
                    <a:pt x="5628750" y="4128013"/>
                  </a:moveTo>
                  <a:lnTo>
                    <a:pt x="124460" y="4128013"/>
                  </a:lnTo>
                  <a:cubicBezTo>
                    <a:pt x="55880" y="4128013"/>
                    <a:pt x="0" y="4072133"/>
                    <a:pt x="0" y="4003553"/>
                  </a:cubicBezTo>
                  <a:lnTo>
                    <a:pt x="0" y="124460"/>
                  </a:lnTo>
                  <a:cubicBezTo>
                    <a:pt x="0" y="55880"/>
                    <a:pt x="55880" y="0"/>
                    <a:pt x="124460" y="0"/>
                  </a:cubicBezTo>
                  <a:lnTo>
                    <a:pt x="5628750" y="0"/>
                  </a:lnTo>
                  <a:cubicBezTo>
                    <a:pt x="5697330" y="0"/>
                    <a:pt x="5753210" y="55880"/>
                    <a:pt x="5753210" y="124460"/>
                  </a:cubicBezTo>
                  <a:lnTo>
                    <a:pt x="5753210" y="4003553"/>
                  </a:lnTo>
                  <a:cubicBezTo>
                    <a:pt x="5753210" y="4072133"/>
                    <a:pt x="5697330" y="4128013"/>
                    <a:pt x="5628750" y="4128013"/>
                  </a:cubicBezTo>
                  <a:close/>
                </a:path>
              </a:pathLst>
            </a:custGeom>
            <a:solidFill>
              <a:srgbClr val="C5E6DF"/>
            </a:solidFill>
          </p:spPr>
        </p:sp>
      </p:grpSp>
      <p:sp>
        <p:nvSpPr>
          <p:cNvPr name="TextBox 10" id="10"/>
          <p:cNvSpPr txBox="true"/>
          <p:nvPr/>
        </p:nvSpPr>
        <p:spPr>
          <a:xfrm rot="0">
            <a:off x="922507" y="4075584"/>
            <a:ext cx="4564437" cy="578485"/>
          </a:xfrm>
          <a:prstGeom prst="rect">
            <a:avLst/>
          </a:prstGeom>
        </p:spPr>
        <p:txBody>
          <a:bodyPr anchor="t" rtlCol="false" tIns="0" lIns="0" bIns="0" rIns="0">
            <a:spAutoFit/>
          </a:bodyPr>
          <a:lstStyle/>
          <a:p>
            <a:pPr algn="ctr" marL="0" indent="0" lvl="0">
              <a:lnSpc>
                <a:spcPts val="4160"/>
              </a:lnSpc>
              <a:spcBef>
                <a:spcPct val="0"/>
              </a:spcBef>
            </a:pPr>
            <a:r>
              <a:rPr lang="en-US" sz="3200">
                <a:solidFill>
                  <a:srgbClr val="174076"/>
                </a:solidFill>
                <a:latin typeface="Times New Roman Bold"/>
                <a:ea typeface="Times New Roman Bold"/>
                <a:cs typeface="Times New Roman Bold"/>
                <a:sym typeface="Times New Roman Bold"/>
              </a:rPr>
              <a:t>Precision</a:t>
            </a:r>
          </a:p>
        </p:txBody>
      </p:sp>
      <p:sp>
        <p:nvSpPr>
          <p:cNvPr name="TextBox 11" id="11"/>
          <p:cNvSpPr txBox="true"/>
          <p:nvPr/>
        </p:nvSpPr>
        <p:spPr>
          <a:xfrm rot="0">
            <a:off x="6803672" y="4090541"/>
            <a:ext cx="4712356" cy="578485"/>
          </a:xfrm>
          <a:prstGeom prst="rect">
            <a:avLst/>
          </a:prstGeom>
        </p:spPr>
        <p:txBody>
          <a:bodyPr anchor="t" rtlCol="false" tIns="0" lIns="0" bIns="0" rIns="0">
            <a:spAutoFit/>
          </a:bodyPr>
          <a:lstStyle/>
          <a:p>
            <a:pPr algn="ctr" marL="0" indent="0" lvl="0">
              <a:lnSpc>
                <a:spcPts val="4160"/>
              </a:lnSpc>
              <a:spcBef>
                <a:spcPct val="0"/>
              </a:spcBef>
            </a:pPr>
            <a:r>
              <a:rPr lang="en-US" sz="3200">
                <a:solidFill>
                  <a:srgbClr val="174076"/>
                </a:solidFill>
                <a:latin typeface="Times New Roman Bold"/>
                <a:ea typeface="Times New Roman Bold"/>
                <a:cs typeface="Times New Roman Bold"/>
                <a:sym typeface="Times New Roman Bold"/>
              </a:rPr>
              <a:t>Recall</a:t>
            </a:r>
          </a:p>
        </p:txBody>
      </p:sp>
      <p:sp>
        <p:nvSpPr>
          <p:cNvPr name="TextBox 12" id="12"/>
          <p:cNvSpPr txBox="true"/>
          <p:nvPr/>
        </p:nvSpPr>
        <p:spPr>
          <a:xfrm rot="0">
            <a:off x="1970454" y="2613754"/>
            <a:ext cx="14347092" cy="533400"/>
          </a:xfrm>
          <a:prstGeom prst="rect">
            <a:avLst/>
          </a:prstGeom>
        </p:spPr>
        <p:txBody>
          <a:bodyPr anchor="t" rtlCol="false" tIns="0" lIns="0" bIns="0" rIns="0">
            <a:spAutoFit/>
          </a:bodyPr>
          <a:lstStyle/>
          <a:p>
            <a:pPr algn="ctr" marL="0" indent="0" lvl="0">
              <a:lnSpc>
                <a:spcPts val="3899"/>
              </a:lnSpc>
              <a:spcBef>
                <a:spcPct val="0"/>
              </a:spcBef>
            </a:pPr>
            <a:r>
              <a:rPr lang="en-US" sz="2999">
                <a:solidFill>
                  <a:srgbClr val="174076"/>
                </a:solidFill>
                <a:latin typeface="Times New Roman Bold"/>
                <a:ea typeface="Times New Roman Bold"/>
                <a:cs typeface="Times New Roman Bold"/>
                <a:sym typeface="Times New Roman Bold"/>
              </a:rPr>
              <a:t>The performance of the models was evaluated using the following metrics:</a:t>
            </a:r>
          </a:p>
        </p:txBody>
      </p:sp>
      <p:sp>
        <p:nvSpPr>
          <p:cNvPr name="TextBox 13" id="13"/>
          <p:cNvSpPr txBox="true"/>
          <p:nvPr/>
        </p:nvSpPr>
        <p:spPr>
          <a:xfrm rot="0">
            <a:off x="6887035" y="4736309"/>
            <a:ext cx="4545630" cy="1647784"/>
          </a:xfrm>
          <a:prstGeom prst="rect">
            <a:avLst/>
          </a:prstGeom>
        </p:spPr>
        <p:txBody>
          <a:bodyPr anchor="t" rtlCol="false" tIns="0" lIns="0" bIns="0" rIns="0">
            <a:spAutoFit/>
          </a:bodyPr>
          <a:lstStyle/>
          <a:p>
            <a:pPr algn="ctr">
              <a:lnSpc>
                <a:spcPts val="4202"/>
              </a:lnSpc>
            </a:pPr>
            <a:r>
              <a:rPr lang="en-US" sz="3001">
                <a:solidFill>
                  <a:srgbClr val="174076"/>
                </a:solidFill>
                <a:latin typeface="Times New Roman"/>
                <a:ea typeface="Times New Roman"/>
                <a:cs typeface="Times New Roman"/>
                <a:sym typeface="Times New Roman"/>
              </a:rPr>
              <a:t>The ratio of true positive predictions to the total actual positives.</a:t>
            </a:r>
          </a:p>
        </p:txBody>
      </p:sp>
      <p:sp>
        <p:nvSpPr>
          <p:cNvPr name="Freeform 14" id="14"/>
          <p:cNvSpPr/>
          <p:nvPr/>
        </p:nvSpPr>
        <p:spPr>
          <a:xfrm flipH="false" flipV="false" rot="1210781">
            <a:off x="15570249" y="-58412"/>
            <a:ext cx="3167218" cy="3568914"/>
          </a:xfrm>
          <a:custGeom>
            <a:avLst/>
            <a:gdLst/>
            <a:ahLst/>
            <a:cxnLst/>
            <a:rect r="r" b="b" t="t" l="l"/>
            <a:pathLst>
              <a:path h="3568914" w="3167218">
                <a:moveTo>
                  <a:pt x="0" y="0"/>
                </a:moveTo>
                <a:lnTo>
                  <a:pt x="3167218" y="0"/>
                </a:lnTo>
                <a:lnTo>
                  <a:pt x="3167218" y="3568914"/>
                </a:lnTo>
                <a:lnTo>
                  <a:pt x="0" y="35689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4587748" y="8229541"/>
            <a:ext cx="13099837" cy="2276475"/>
          </a:xfrm>
          <a:prstGeom prst="rect">
            <a:avLst/>
          </a:prstGeom>
        </p:spPr>
        <p:txBody>
          <a:bodyPr anchor="t" rtlCol="false" tIns="0" lIns="0" bIns="0" rIns="0">
            <a:spAutoFit/>
          </a:bodyPr>
          <a:lstStyle/>
          <a:p>
            <a:pPr algn="l">
              <a:lnSpc>
                <a:spcPts val="4499"/>
              </a:lnSpc>
            </a:pPr>
            <a:r>
              <a:rPr lang="en-US" sz="2999">
                <a:solidFill>
                  <a:srgbClr val="FFFFFF"/>
                </a:solidFill>
                <a:latin typeface="Times New Roman"/>
                <a:ea typeface="Times New Roman"/>
                <a:cs typeface="Times New Roman"/>
                <a:sym typeface="Times New Roman"/>
              </a:rPr>
              <a:t>The percentage of predictions that matched the ground truth.</a:t>
            </a:r>
          </a:p>
          <a:p>
            <a:pPr algn="l">
              <a:lnSpc>
                <a:spcPts val="4499"/>
              </a:lnSpc>
            </a:pPr>
            <a:r>
              <a:rPr lang="en-US" sz="2999">
                <a:solidFill>
                  <a:srgbClr val="FFFFFF"/>
                </a:solidFill>
                <a:latin typeface="Times New Roman"/>
                <a:ea typeface="Times New Roman"/>
                <a:cs typeface="Times New Roman"/>
                <a:sym typeface="Times New Roman"/>
              </a:rPr>
              <a:t>This is calculated as the accuracy of the model expressed as a percentage:</a:t>
            </a:r>
          </a:p>
          <a:p>
            <a:pPr algn="l">
              <a:lnSpc>
                <a:spcPts val="4499"/>
              </a:lnSpc>
            </a:pPr>
            <a:r>
              <a:rPr lang="en-US" sz="2999">
                <a:solidFill>
                  <a:srgbClr val="FFFFFF"/>
                </a:solidFill>
                <a:latin typeface="Times New Roman"/>
                <a:ea typeface="Times New Roman"/>
                <a:cs typeface="Times New Roman"/>
                <a:sym typeface="Times New Roman"/>
              </a:rPr>
              <a:t>Agreement Percentage = Accuracy × 100</a:t>
            </a:r>
          </a:p>
          <a:p>
            <a:pPr algn="l">
              <a:lnSpc>
                <a:spcPts val="4499"/>
              </a:lnSpc>
            </a:pPr>
          </a:p>
        </p:txBody>
      </p:sp>
      <p:sp>
        <p:nvSpPr>
          <p:cNvPr name="TextBox 16" id="16"/>
          <p:cNvSpPr txBox="true"/>
          <p:nvPr/>
        </p:nvSpPr>
        <p:spPr>
          <a:xfrm rot="0">
            <a:off x="548850" y="8220016"/>
            <a:ext cx="3893379" cy="615315"/>
          </a:xfrm>
          <a:prstGeom prst="rect">
            <a:avLst/>
          </a:prstGeom>
        </p:spPr>
        <p:txBody>
          <a:bodyPr anchor="t" rtlCol="false" tIns="0" lIns="0" bIns="0" rIns="0">
            <a:spAutoFit/>
          </a:bodyPr>
          <a:lstStyle/>
          <a:p>
            <a:pPr algn="l">
              <a:lnSpc>
                <a:spcPts val="4649"/>
              </a:lnSpc>
            </a:pPr>
            <a:r>
              <a:rPr lang="en-US" sz="3099">
                <a:solidFill>
                  <a:srgbClr val="FFFFFF"/>
                </a:solidFill>
                <a:latin typeface="Times New Roman Bold"/>
                <a:ea typeface="Times New Roman Bold"/>
                <a:cs typeface="Times New Roman Bold"/>
                <a:sym typeface="Times New Roman Bold"/>
              </a:rPr>
              <a:t>Agreement Percentage:</a:t>
            </a:r>
          </a:p>
        </p:txBody>
      </p:sp>
      <p:sp>
        <p:nvSpPr>
          <p:cNvPr name="Freeform 17" id="17"/>
          <p:cNvSpPr/>
          <p:nvPr/>
        </p:nvSpPr>
        <p:spPr>
          <a:xfrm flipH="true" flipV="false" rot="-1224948">
            <a:off x="-444833" y="-61982"/>
            <a:ext cx="3167218" cy="3568914"/>
          </a:xfrm>
          <a:custGeom>
            <a:avLst/>
            <a:gdLst/>
            <a:ahLst/>
            <a:cxnLst/>
            <a:rect r="r" b="b" t="t" l="l"/>
            <a:pathLst>
              <a:path h="3568914" w="3167218">
                <a:moveTo>
                  <a:pt x="3167217" y="0"/>
                </a:moveTo>
                <a:lnTo>
                  <a:pt x="0" y="0"/>
                </a:lnTo>
                <a:lnTo>
                  <a:pt x="0" y="3568914"/>
                </a:lnTo>
                <a:lnTo>
                  <a:pt x="3167217" y="3568914"/>
                </a:lnTo>
                <a:lnTo>
                  <a:pt x="316721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17833104" y="9591675"/>
            <a:ext cx="254079" cy="695325"/>
          </a:xfrm>
          <a:prstGeom prst="rect">
            <a:avLst/>
          </a:prstGeom>
        </p:spPr>
        <p:txBody>
          <a:bodyPr anchor="t" rtlCol="false" tIns="0" lIns="0" bIns="0" rIns="0">
            <a:spAutoFit/>
          </a:bodyPr>
          <a:lstStyle/>
          <a:p>
            <a:pPr algn="ctr">
              <a:lnSpc>
                <a:spcPts val="4800"/>
              </a:lnSpc>
              <a:spcBef>
                <a:spcPct val="0"/>
              </a:spcBef>
            </a:pPr>
            <a:r>
              <a:rPr lang="en-US" sz="4000">
                <a:solidFill>
                  <a:srgbClr val="FFFFFF"/>
                </a:solidFill>
                <a:latin typeface="Times New Roman Bold"/>
                <a:ea typeface="Times New Roman Bold"/>
                <a:cs typeface="Times New Roman Bold"/>
                <a:sym typeface="Times New Roman Bold"/>
              </a:rPr>
              <a:t>8</a:t>
            </a:r>
          </a:p>
        </p:txBody>
      </p:sp>
      <p:grpSp>
        <p:nvGrpSpPr>
          <p:cNvPr name="Group 19" id="19"/>
          <p:cNvGrpSpPr/>
          <p:nvPr/>
        </p:nvGrpSpPr>
        <p:grpSpPr>
          <a:xfrm rot="0">
            <a:off x="12398735" y="3947254"/>
            <a:ext cx="5306294" cy="3791657"/>
            <a:chOff x="0" y="0"/>
            <a:chExt cx="5753210" cy="4111004"/>
          </a:xfrm>
        </p:grpSpPr>
        <p:sp>
          <p:nvSpPr>
            <p:cNvPr name="Freeform 20" id="20"/>
            <p:cNvSpPr/>
            <p:nvPr/>
          </p:nvSpPr>
          <p:spPr>
            <a:xfrm flipH="false" flipV="false" rot="0">
              <a:off x="0" y="0"/>
              <a:ext cx="5753210" cy="4111004"/>
            </a:xfrm>
            <a:custGeom>
              <a:avLst/>
              <a:gdLst/>
              <a:ahLst/>
              <a:cxnLst/>
              <a:rect r="r" b="b" t="t" l="l"/>
              <a:pathLst>
                <a:path h="4111004" w="5753210">
                  <a:moveTo>
                    <a:pt x="5628750" y="4111004"/>
                  </a:moveTo>
                  <a:lnTo>
                    <a:pt x="124460" y="4111004"/>
                  </a:lnTo>
                  <a:cubicBezTo>
                    <a:pt x="55880" y="4111004"/>
                    <a:pt x="0" y="4055125"/>
                    <a:pt x="0" y="3986544"/>
                  </a:cubicBezTo>
                  <a:lnTo>
                    <a:pt x="0" y="124460"/>
                  </a:lnTo>
                  <a:cubicBezTo>
                    <a:pt x="0" y="55880"/>
                    <a:pt x="55880" y="0"/>
                    <a:pt x="124460" y="0"/>
                  </a:cubicBezTo>
                  <a:lnTo>
                    <a:pt x="5628750" y="0"/>
                  </a:lnTo>
                  <a:cubicBezTo>
                    <a:pt x="5697330" y="0"/>
                    <a:pt x="5753210" y="55880"/>
                    <a:pt x="5753210" y="124460"/>
                  </a:cubicBezTo>
                  <a:lnTo>
                    <a:pt x="5753210" y="3986545"/>
                  </a:lnTo>
                  <a:cubicBezTo>
                    <a:pt x="5753210" y="4055125"/>
                    <a:pt x="5697330" y="4111004"/>
                    <a:pt x="5628750" y="4111004"/>
                  </a:cubicBezTo>
                  <a:close/>
                </a:path>
              </a:pathLst>
            </a:custGeom>
            <a:solidFill>
              <a:srgbClr val="C5E6DF"/>
            </a:solidFill>
          </p:spPr>
        </p:sp>
      </p:grpSp>
      <p:sp>
        <p:nvSpPr>
          <p:cNvPr name="TextBox 21" id="21"/>
          <p:cNvSpPr txBox="true"/>
          <p:nvPr/>
        </p:nvSpPr>
        <p:spPr>
          <a:xfrm rot="0">
            <a:off x="12806385" y="4709649"/>
            <a:ext cx="4490995" cy="2181225"/>
          </a:xfrm>
          <a:prstGeom prst="rect">
            <a:avLst/>
          </a:prstGeom>
        </p:spPr>
        <p:txBody>
          <a:bodyPr anchor="t" rtlCol="false" tIns="0" lIns="0" bIns="0" rIns="0">
            <a:spAutoFit/>
          </a:bodyPr>
          <a:lstStyle/>
          <a:p>
            <a:pPr algn="ctr">
              <a:lnSpc>
                <a:spcPts val="4200"/>
              </a:lnSpc>
            </a:pPr>
            <a:r>
              <a:rPr lang="en-US" sz="3000">
                <a:solidFill>
                  <a:srgbClr val="174076"/>
                </a:solidFill>
                <a:latin typeface="Times New Roman"/>
                <a:ea typeface="Times New Roman"/>
                <a:cs typeface="Times New Roman"/>
                <a:sym typeface="Times New Roman"/>
              </a:rPr>
              <a:t>The harmonic mean of precision and recall, providing a single measure of a model's accuracy.</a:t>
            </a:r>
          </a:p>
        </p:txBody>
      </p:sp>
      <p:sp>
        <p:nvSpPr>
          <p:cNvPr name="TextBox 22" id="22"/>
          <p:cNvSpPr txBox="true"/>
          <p:nvPr/>
        </p:nvSpPr>
        <p:spPr>
          <a:xfrm rot="0">
            <a:off x="12766380" y="4071986"/>
            <a:ext cx="4490995" cy="578485"/>
          </a:xfrm>
          <a:prstGeom prst="rect">
            <a:avLst/>
          </a:prstGeom>
        </p:spPr>
        <p:txBody>
          <a:bodyPr anchor="t" rtlCol="false" tIns="0" lIns="0" bIns="0" rIns="0">
            <a:spAutoFit/>
          </a:bodyPr>
          <a:lstStyle/>
          <a:p>
            <a:pPr algn="ctr" marL="0" indent="0" lvl="0">
              <a:lnSpc>
                <a:spcPts val="4160"/>
              </a:lnSpc>
              <a:spcBef>
                <a:spcPct val="0"/>
              </a:spcBef>
            </a:pPr>
            <a:r>
              <a:rPr lang="en-US" sz="3200">
                <a:solidFill>
                  <a:srgbClr val="174076"/>
                </a:solidFill>
                <a:latin typeface="Times New Roman Bold"/>
                <a:ea typeface="Times New Roman Bold"/>
                <a:cs typeface="Times New Roman Bold"/>
                <a:sym typeface="Times New Roman Bold"/>
              </a:rPr>
              <a:t>F1 Score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6417963" y="218986"/>
            <a:ext cx="1493979" cy="1619428"/>
          </a:xfrm>
          <a:custGeom>
            <a:avLst/>
            <a:gdLst/>
            <a:ahLst/>
            <a:cxnLst/>
            <a:rect r="r" b="b" t="t" l="l"/>
            <a:pathLst>
              <a:path h="1619428" w="1493979">
                <a:moveTo>
                  <a:pt x="0" y="0"/>
                </a:moveTo>
                <a:lnTo>
                  <a:pt x="1493980" y="0"/>
                </a:lnTo>
                <a:lnTo>
                  <a:pt x="1493980" y="1619428"/>
                </a:lnTo>
                <a:lnTo>
                  <a:pt x="0" y="1619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4910060" y="-3852949"/>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5400000">
            <a:off x="5834140" y="256446"/>
            <a:ext cx="574387" cy="574387"/>
          </a:xfrm>
          <a:custGeom>
            <a:avLst/>
            <a:gdLst/>
            <a:ahLst/>
            <a:cxnLst/>
            <a:rect r="r" b="b" t="t" l="l"/>
            <a:pathLst>
              <a:path h="574387" w="574387">
                <a:moveTo>
                  <a:pt x="0" y="0"/>
                </a:moveTo>
                <a:lnTo>
                  <a:pt x="574386" y="0"/>
                </a:lnTo>
                <a:lnTo>
                  <a:pt x="574386"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5400000">
            <a:off x="6865726" y="256446"/>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true" rot="-10800000">
            <a:off x="13147387" y="9258300"/>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5400000">
            <a:off x="12115800" y="945616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5400000">
            <a:off x="11084213" y="945616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75584" y="1239063"/>
            <a:ext cx="17025860" cy="713105"/>
          </a:xfrm>
          <a:prstGeom prst="rect">
            <a:avLst/>
          </a:prstGeom>
        </p:spPr>
        <p:txBody>
          <a:bodyPr anchor="t" rtlCol="false" tIns="0" lIns="0" bIns="0" rIns="0">
            <a:spAutoFit/>
          </a:bodyPr>
          <a:lstStyle/>
          <a:p>
            <a:pPr algn="l" marL="0" indent="0" lvl="0">
              <a:lnSpc>
                <a:spcPts val="4840"/>
              </a:lnSpc>
            </a:pPr>
            <a:r>
              <a:rPr lang="en-US" sz="4400">
                <a:solidFill>
                  <a:srgbClr val="FFFFFF"/>
                </a:solidFill>
                <a:latin typeface="Times New Roman Bold"/>
                <a:ea typeface="Times New Roman Bold"/>
                <a:cs typeface="Times New Roman Bold"/>
                <a:sym typeface="Times New Roman Bold"/>
              </a:rPr>
              <a:t>Results Overview and Insights</a:t>
            </a:r>
          </a:p>
        </p:txBody>
      </p:sp>
      <p:sp>
        <p:nvSpPr>
          <p:cNvPr name="TextBox 11" id="11"/>
          <p:cNvSpPr txBox="true"/>
          <p:nvPr/>
        </p:nvSpPr>
        <p:spPr>
          <a:xfrm rot="0">
            <a:off x="17833104" y="9591675"/>
            <a:ext cx="254079" cy="695325"/>
          </a:xfrm>
          <a:prstGeom prst="rect">
            <a:avLst/>
          </a:prstGeom>
        </p:spPr>
        <p:txBody>
          <a:bodyPr anchor="t" rtlCol="false" tIns="0" lIns="0" bIns="0" rIns="0">
            <a:spAutoFit/>
          </a:bodyPr>
          <a:lstStyle/>
          <a:p>
            <a:pPr algn="ctr">
              <a:lnSpc>
                <a:spcPts val="4800"/>
              </a:lnSpc>
              <a:spcBef>
                <a:spcPct val="0"/>
              </a:spcBef>
            </a:pPr>
            <a:r>
              <a:rPr lang="en-US" sz="4000">
                <a:solidFill>
                  <a:srgbClr val="000000"/>
                </a:solidFill>
                <a:latin typeface="Times New Roman Bold"/>
                <a:ea typeface="Times New Roman Bold"/>
                <a:cs typeface="Times New Roman Bold"/>
                <a:sym typeface="Times New Roman Bold"/>
              </a:rPr>
              <a:t>9</a:t>
            </a:r>
          </a:p>
        </p:txBody>
      </p:sp>
      <p:sp>
        <p:nvSpPr>
          <p:cNvPr name="Freeform 12" id="12"/>
          <p:cNvSpPr/>
          <p:nvPr/>
        </p:nvSpPr>
        <p:spPr>
          <a:xfrm flipH="false" flipV="false" rot="0">
            <a:off x="376057" y="1952168"/>
            <a:ext cx="17535885" cy="7044087"/>
          </a:xfrm>
          <a:custGeom>
            <a:avLst/>
            <a:gdLst/>
            <a:ahLst/>
            <a:cxnLst/>
            <a:rect r="r" b="b" t="t" l="l"/>
            <a:pathLst>
              <a:path h="7044087" w="17535885">
                <a:moveTo>
                  <a:pt x="0" y="0"/>
                </a:moveTo>
                <a:lnTo>
                  <a:pt x="17535886" y="0"/>
                </a:lnTo>
                <a:lnTo>
                  <a:pt x="17535886" y="7044086"/>
                </a:lnTo>
                <a:lnTo>
                  <a:pt x="0" y="7044086"/>
                </a:lnTo>
                <a:lnTo>
                  <a:pt x="0" y="0"/>
                </a:lnTo>
                <a:close/>
              </a:path>
            </a:pathLst>
          </a:custGeom>
          <a:blipFill>
            <a:blip r:embed="rId9"/>
            <a:stretch>
              <a:fillRect l="0" t="-967" r="0" b="-967"/>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DAGLEEq0cNM</dc:identifier>
  <dcterms:modified xsi:type="dcterms:W3CDTF">2011-08-01T06:04:30Z</dcterms:modified>
  <cp:revision>1</cp:revision>
  <dc:title>Red Blue Green Illustrative English Media Documentary Film Conventions Presentation</dc:title>
</cp:coreProperties>
</file>