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84" r:id="rId4"/>
    <p:sldId id="259" r:id="rId5"/>
    <p:sldId id="257" r:id="rId6"/>
    <p:sldId id="285" r:id="rId7"/>
    <p:sldId id="258" r:id="rId8"/>
    <p:sldId id="280" r:id="rId9"/>
    <p:sldId id="260" r:id="rId10"/>
    <p:sldId id="281" r:id="rId11"/>
    <p:sldId id="282" r:id="rId12"/>
    <p:sldId id="283" r:id="rId13"/>
    <p:sldId id="279" r:id="rId14"/>
    <p:sldId id="261" r:id="rId15"/>
    <p:sldId id="262" r:id="rId16"/>
    <p:sldId id="277" r:id="rId17"/>
    <p:sldId id="263" r:id="rId18"/>
    <p:sldId id="264" r:id="rId19"/>
    <p:sldId id="267" r:id="rId20"/>
    <p:sldId id="268" r:id="rId21"/>
    <p:sldId id="269" r:id="rId22"/>
    <p:sldId id="278" r:id="rId23"/>
    <p:sldId id="270" r:id="rId24"/>
    <p:sldId id="266" r:id="rId25"/>
    <p:sldId id="271" r:id="rId26"/>
    <p:sldId id="273" r:id="rId27"/>
    <p:sldId id="275" r:id="rId28"/>
    <p:sldId id="274" r:id="rId29"/>
    <p:sldId id="276" r:id="rId30"/>
    <p:sldId id="272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86" autoAdjust="0"/>
    <p:restoredTop sz="94694"/>
  </p:normalViewPr>
  <p:slideViewPr>
    <p:cSldViewPr snapToGrid="0">
      <p:cViewPr varScale="1">
        <p:scale>
          <a:sx n="106" d="100"/>
          <a:sy n="106" d="100"/>
        </p:scale>
        <p:origin x="20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97DF9-2265-4BA8-875C-C8D8312117D8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A0F387-F292-4A91-AE63-15BF997A29CA}">
      <dgm:prSet/>
      <dgm:spPr/>
      <dgm:t>
        <a:bodyPr/>
        <a:lstStyle/>
        <a:p>
          <a:r>
            <a:rPr lang="en-US"/>
            <a:t>Someone wants to test something.</a:t>
          </a:r>
        </a:p>
      </dgm:t>
    </dgm:pt>
    <dgm:pt modelId="{A49EAF8C-287A-4228-8587-158A4B627721}" type="parTrans" cxnId="{D8320EF1-8FD8-487D-B3C1-F692A8980EE2}">
      <dgm:prSet/>
      <dgm:spPr/>
      <dgm:t>
        <a:bodyPr/>
        <a:lstStyle/>
        <a:p>
          <a:endParaRPr lang="en-US"/>
        </a:p>
      </dgm:t>
    </dgm:pt>
    <dgm:pt modelId="{21293861-D523-4938-A8DD-53FE82E59E53}" type="sibTrans" cxnId="{D8320EF1-8FD8-487D-B3C1-F692A8980EE2}">
      <dgm:prSet/>
      <dgm:spPr/>
      <dgm:t>
        <a:bodyPr/>
        <a:lstStyle/>
        <a:p>
          <a:endParaRPr lang="en-US"/>
        </a:p>
      </dgm:t>
    </dgm:pt>
    <dgm:pt modelId="{A025A267-7750-40D6-A55A-569965AE852E}">
      <dgm:prSet/>
      <dgm:spPr/>
      <dgm:t>
        <a:bodyPr/>
        <a:lstStyle/>
        <a:p>
          <a:r>
            <a:rPr lang="en-US"/>
            <a:t>Subjects pre-register to participate.</a:t>
          </a:r>
        </a:p>
      </dgm:t>
    </dgm:pt>
    <dgm:pt modelId="{A64FD8F4-CDD2-4F52-9A67-1BAEA4838DF9}" type="parTrans" cxnId="{135A067D-73BD-4CEE-9460-7CD057FE0C3B}">
      <dgm:prSet/>
      <dgm:spPr/>
      <dgm:t>
        <a:bodyPr/>
        <a:lstStyle/>
        <a:p>
          <a:endParaRPr lang="en-US"/>
        </a:p>
      </dgm:t>
    </dgm:pt>
    <dgm:pt modelId="{32B12A3B-8C1A-4E6D-8B1E-B822A6A57E7A}" type="sibTrans" cxnId="{135A067D-73BD-4CEE-9460-7CD057FE0C3B}">
      <dgm:prSet/>
      <dgm:spPr/>
      <dgm:t>
        <a:bodyPr/>
        <a:lstStyle/>
        <a:p>
          <a:endParaRPr lang="en-US"/>
        </a:p>
      </dgm:t>
    </dgm:pt>
    <dgm:pt modelId="{8DA356EE-F1CD-4D75-ACAB-DC135A129FE5}">
      <dgm:prSet/>
      <dgm:spPr/>
      <dgm:t>
        <a:bodyPr/>
        <a:lstStyle/>
        <a:p>
          <a:r>
            <a:rPr lang="en-US"/>
            <a:t>Aggregate descriptive statistics are reported:</a:t>
          </a:r>
        </a:p>
      </dgm:t>
    </dgm:pt>
    <dgm:pt modelId="{3904FB23-96BC-453D-9905-F936036E79FA}" type="parTrans" cxnId="{9BE1F845-17F6-491D-98EE-5FAACD7B8522}">
      <dgm:prSet/>
      <dgm:spPr/>
      <dgm:t>
        <a:bodyPr/>
        <a:lstStyle/>
        <a:p>
          <a:endParaRPr lang="en-US"/>
        </a:p>
      </dgm:t>
    </dgm:pt>
    <dgm:pt modelId="{B15D028E-5FB9-4075-B397-5A738A4784C2}" type="sibTrans" cxnId="{9BE1F845-17F6-491D-98EE-5FAACD7B8522}">
      <dgm:prSet/>
      <dgm:spPr/>
      <dgm:t>
        <a:bodyPr/>
        <a:lstStyle/>
        <a:p>
          <a:endParaRPr lang="en-US"/>
        </a:p>
      </dgm:t>
    </dgm:pt>
    <dgm:pt modelId="{C0987598-2697-4EFB-8ED2-165375E1A077}">
      <dgm:prSet/>
      <dgm:spPr/>
      <dgm:t>
        <a:bodyPr/>
        <a:lstStyle/>
        <a:p>
          <a:r>
            <a:rPr lang="en-US"/>
            <a:t>Baseline variables (sample targeting, clusters, etc.)</a:t>
          </a:r>
        </a:p>
      </dgm:t>
    </dgm:pt>
    <dgm:pt modelId="{86B442D5-8FA5-4D56-8C8C-A75DB7D431FE}" type="parTrans" cxnId="{E7D6C8F8-3A3C-436C-9FFC-707434A9402B}">
      <dgm:prSet/>
      <dgm:spPr/>
      <dgm:t>
        <a:bodyPr/>
        <a:lstStyle/>
        <a:p>
          <a:endParaRPr lang="en-US"/>
        </a:p>
      </dgm:t>
    </dgm:pt>
    <dgm:pt modelId="{62C237BA-F0CC-4F60-9683-505766E39E34}" type="sibTrans" cxnId="{E7D6C8F8-3A3C-436C-9FFC-707434A9402B}">
      <dgm:prSet/>
      <dgm:spPr/>
      <dgm:t>
        <a:bodyPr/>
        <a:lstStyle/>
        <a:p>
          <a:endParaRPr lang="en-US"/>
        </a:p>
      </dgm:t>
    </dgm:pt>
    <dgm:pt modelId="{4DD294CB-57AB-4B13-BEE0-456E175B58CF}">
      <dgm:prSet/>
      <dgm:spPr/>
      <dgm:t>
        <a:bodyPr/>
        <a:lstStyle/>
        <a:p>
          <a:r>
            <a:rPr lang="en-US"/>
            <a:t>Researchers can toggle sample size and baseline distributions.</a:t>
          </a:r>
        </a:p>
      </dgm:t>
    </dgm:pt>
    <dgm:pt modelId="{9510F078-C3B0-4081-8920-71BB46D6A320}" type="parTrans" cxnId="{279DD2DB-30BF-4036-B33B-727100A20C4D}">
      <dgm:prSet/>
      <dgm:spPr/>
      <dgm:t>
        <a:bodyPr/>
        <a:lstStyle/>
        <a:p>
          <a:endParaRPr lang="en-US"/>
        </a:p>
      </dgm:t>
    </dgm:pt>
    <dgm:pt modelId="{2EA0A5FF-DB2D-49E3-BE6C-8A92A8FD070F}" type="sibTrans" cxnId="{279DD2DB-30BF-4036-B33B-727100A20C4D}">
      <dgm:prSet/>
      <dgm:spPr/>
      <dgm:t>
        <a:bodyPr/>
        <a:lstStyle/>
        <a:p>
          <a:endParaRPr lang="en-US"/>
        </a:p>
      </dgm:t>
    </dgm:pt>
    <dgm:pt modelId="{6BF4BE15-A0B2-4EDD-9020-6B61AFE96C07}">
      <dgm:prSet/>
      <dgm:spPr/>
      <dgm:t>
        <a:bodyPr/>
        <a:lstStyle/>
        <a:p>
          <a:r>
            <a:rPr lang="en-US"/>
            <a:t>Double-blind randomization takes place:</a:t>
          </a:r>
        </a:p>
      </dgm:t>
    </dgm:pt>
    <dgm:pt modelId="{CEF75FFF-5A9D-4D3A-9B76-5FA6A99DD2A0}" type="parTrans" cxnId="{EE08B190-1A4F-4B7D-AC6F-D4EECC59D2F1}">
      <dgm:prSet/>
      <dgm:spPr/>
      <dgm:t>
        <a:bodyPr/>
        <a:lstStyle/>
        <a:p>
          <a:endParaRPr lang="en-US"/>
        </a:p>
      </dgm:t>
    </dgm:pt>
    <dgm:pt modelId="{5DE4B724-F1C7-44F2-9CC1-B876F946C62C}" type="sibTrans" cxnId="{EE08B190-1A4F-4B7D-AC6F-D4EECC59D2F1}">
      <dgm:prSet/>
      <dgm:spPr/>
      <dgm:t>
        <a:bodyPr/>
        <a:lstStyle/>
        <a:p>
          <a:endParaRPr lang="en-US"/>
        </a:p>
      </dgm:t>
    </dgm:pt>
    <dgm:pt modelId="{298EB6DA-B035-493D-A78C-37CC790FC626}">
      <dgm:prSet/>
      <dgm:spPr/>
      <dgm:t>
        <a:bodyPr/>
        <a:lstStyle/>
        <a:p>
          <a:r>
            <a:rPr lang="en-US"/>
            <a:t>Treatment can be anything downloadable.</a:t>
          </a:r>
        </a:p>
      </dgm:t>
    </dgm:pt>
    <dgm:pt modelId="{DED20F5A-1C8B-4677-9E97-D39256A0C041}" type="parTrans" cxnId="{11C74B82-C083-4B71-84E8-F4F712BBF650}">
      <dgm:prSet/>
      <dgm:spPr/>
      <dgm:t>
        <a:bodyPr/>
        <a:lstStyle/>
        <a:p>
          <a:endParaRPr lang="en-US"/>
        </a:p>
      </dgm:t>
    </dgm:pt>
    <dgm:pt modelId="{9CF55A8B-4B5A-4629-9FC7-1251B40F79CD}" type="sibTrans" cxnId="{11C74B82-C083-4B71-84E8-F4F712BBF650}">
      <dgm:prSet/>
      <dgm:spPr/>
      <dgm:t>
        <a:bodyPr/>
        <a:lstStyle/>
        <a:p>
          <a:endParaRPr lang="en-US"/>
        </a:p>
      </dgm:t>
    </dgm:pt>
    <dgm:pt modelId="{8D749796-CE34-441E-8069-0BF4BE9375B5}">
      <dgm:prSet/>
      <dgm:spPr/>
      <dgm:t>
        <a:bodyPr/>
        <a:lstStyle/>
        <a:p>
          <a:r>
            <a:rPr lang="en-US"/>
            <a:t>Researcher does not know the identity of treated units, only sample balance.</a:t>
          </a:r>
        </a:p>
      </dgm:t>
    </dgm:pt>
    <dgm:pt modelId="{AEC5A008-0A2F-4595-86B6-04CC9A706133}" type="parTrans" cxnId="{D423E225-DC7B-4796-9A0F-5F9EFA9F1C4D}">
      <dgm:prSet/>
      <dgm:spPr/>
      <dgm:t>
        <a:bodyPr/>
        <a:lstStyle/>
        <a:p>
          <a:endParaRPr lang="en-US"/>
        </a:p>
      </dgm:t>
    </dgm:pt>
    <dgm:pt modelId="{54763653-97B3-4B85-AA7F-614DD58EFDB4}" type="sibTrans" cxnId="{D423E225-DC7B-4796-9A0F-5F9EFA9F1C4D}">
      <dgm:prSet/>
      <dgm:spPr/>
      <dgm:t>
        <a:bodyPr/>
        <a:lstStyle/>
        <a:p>
          <a:endParaRPr lang="en-US"/>
        </a:p>
      </dgm:t>
    </dgm:pt>
    <dgm:pt modelId="{AECF7CE8-F2EA-4275-9D4D-2594740B6BE3}">
      <dgm:prSet/>
      <dgm:spPr/>
      <dgm:t>
        <a:bodyPr/>
        <a:lstStyle/>
        <a:p>
          <a:r>
            <a:rPr lang="en-US"/>
            <a:t>Anonymous results are reported back to researchers.</a:t>
          </a:r>
        </a:p>
      </dgm:t>
    </dgm:pt>
    <dgm:pt modelId="{2A1CA943-8903-444B-984D-03C2406601EA}" type="parTrans" cxnId="{848731DA-6C2F-427F-9F37-BE398AFA9C4B}">
      <dgm:prSet/>
      <dgm:spPr/>
      <dgm:t>
        <a:bodyPr/>
        <a:lstStyle/>
        <a:p>
          <a:endParaRPr lang="en-US"/>
        </a:p>
      </dgm:t>
    </dgm:pt>
    <dgm:pt modelId="{26BD8DA1-4EC7-437E-B9A6-60A966D541CE}" type="sibTrans" cxnId="{848731DA-6C2F-427F-9F37-BE398AFA9C4B}">
      <dgm:prSet/>
      <dgm:spPr/>
      <dgm:t>
        <a:bodyPr/>
        <a:lstStyle/>
        <a:p>
          <a:endParaRPr lang="en-US"/>
        </a:p>
      </dgm:t>
    </dgm:pt>
    <dgm:pt modelId="{563EAD6B-9E17-44D6-B4AE-7C12799B0F37}" type="pres">
      <dgm:prSet presAssocID="{00897DF9-2265-4BA8-875C-C8D8312117D8}" presName="diagram" presStyleCnt="0">
        <dgm:presLayoutVars>
          <dgm:dir/>
          <dgm:resizeHandles/>
        </dgm:presLayoutVars>
      </dgm:prSet>
      <dgm:spPr/>
    </dgm:pt>
    <dgm:pt modelId="{F4BB92C6-A95B-49A7-8190-8CD0D4B84243}" type="pres">
      <dgm:prSet presAssocID="{B4A0F387-F292-4A91-AE63-15BF997A29CA}" presName="firstNode" presStyleLbl="node1" presStyleIdx="0" presStyleCnt="5">
        <dgm:presLayoutVars>
          <dgm:bulletEnabled val="1"/>
        </dgm:presLayoutVars>
      </dgm:prSet>
      <dgm:spPr/>
    </dgm:pt>
    <dgm:pt modelId="{B7CC9A89-747D-40D3-A88A-3C0E2C59BB61}" type="pres">
      <dgm:prSet presAssocID="{21293861-D523-4938-A8DD-53FE82E59E53}" presName="sibTrans" presStyleLbl="sibTrans2D1" presStyleIdx="0" presStyleCnt="4"/>
      <dgm:spPr/>
    </dgm:pt>
    <dgm:pt modelId="{ED62D82F-3C23-4E09-8F60-780958E08436}" type="pres">
      <dgm:prSet presAssocID="{A025A267-7750-40D6-A55A-569965AE852E}" presName="middleNode" presStyleCnt="0"/>
      <dgm:spPr/>
    </dgm:pt>
    <dgm:pt modelId="{64A230E0-381F-4F6C-82DB-695DAB2F8D22}" type="pres">
      <dgm:prSet presAssocID="{A025A267-7750-40D6-A55A-569965AE852E}" presName="padding" presStyleLbl="node1" presStyleIdx="0" presStyleCnt="5"/>
      <dgm:spPr/>
    </dgm:pt>
    <dgm:pt modelId="{FFB2FDFA-9FC9-4524-9F84-00812A790AB6}" type="pres">
      <dgm:prSet presAssocID="{A025A267-7750-40D6-A55A-569965AE852E}" presName="shape" presStyleLbl="node1" presStyleIdx="1" presStyleCnt="5">
        <dgm:presLayoutVars>
          <dgm:bulletEnabled val="1"/>
        </dgm:presLayoutVars>
      </dgm:prSet>
      <dgm:spPr/>
    </dgm:pt>
    <dgm:pt modelId="{F78E749D-9916-4150-8D46-D53DF55DC63C}" type="pres">
      <dgm:prSet presAssocID="{32B12A3B-8C1A-4E6D-8B1E-B822A6A57E7A}" presName="sibTrans" presStyleLbl="sibTrans2D1" presStyleIdx="1" presStyleCnt="4"/>
      <dgm:spPr/>
    </dgm:pt>
    <dgm:pt modelId="{13BB9F98-AABA-4125-83B1-F7D3A16A472F}" type="pres">
      <dgm:prSet presAssocID="{8DA356EE-F1CD-4D75-ACAB-DC135A129FE5}" presName="middleNode" presStyleCnt="0"/>
      <dgm:spPr/>
    </dgm:pt>
    <dgm:pt modelId="{7A43D012-F880-4960-A8AE-A26CEB2AFCB7}" type="pres">
      <dgm:prSet presAssocID="{8DA356EE-F1CD-4D75-ACAB-DC135A129FE5}" presName="padding" presStyleLbl="node1" presStyleIdx="1" presStyleCnt="5"/>
      <dgm:spPr/>
    </dgm:pt>
    <dgm:pt modelId="{6223476D-FB31-4CF9-A160-DFE9A02E93FB}" type="pres">
      <dgm:prSet presAssocID="{8DA356EE-F1CD-4D75-ACAB-DC135A129FE5}" presName="shape" presStyleLbl="node1" presStyleIdx="2" presStyleCnt="5">
        <dgm:presLayoutVars>
          <dgm:bulletEnabled val="1"/>
        </dgm:presLayoutVars>
      </dgm:prSet>
      <dgm:spPr/>
    </dgm:pt>
    <dgm:pt modelId="{A6F99759-C2B2-4694-A0F0-7682A1BA147A}" type="pres">
      <dgm:prSet presAssocID="{B15D028E-5FB9-4075-B397-5A738A4784C2}" presName="sibTrans" presStyleLbl="sibTrans2D1" presStyleIdx="2" presStyleCnt="4"/>
      <dgm:spPr/>
    </dgm:pt>
    <dgm:pt modelId="{83545827-764F-4998-B27C-9483AF76EC24}" type="pres">
      <dgm:prSet presAssocID="{6BF4BE15-A0B2-4EDD-9020-6B61AFE96C07}" presName="middleNode" presStyleCnt="0"/>
      <dgm:spPr/>
    </dgm:pt>
    <dgm:pt modelId="{5A45E7FD-9E79-4551-87B0-F2FB151646F8}" type="pres">
      <dgm:prSet presAssocID="{6BF4BE15-A0B2-4EDD-9020-6B61AFE96C07}" presName="padding" presStyleLbl="node1" presStyleIdx="2" presStyleCnt="5"/>
      <dgm:spPr/>
    </dgm:pt>
    <dgm:pt modelId="{77922A48-DD53-444D-8B00-8528C6E3CBDE}" type="pres">
      <dgm:prSet presAssocID="{6BF4BE15-A0B2-4EDD-9020-6B61AFE96C07}" presName="shape" presStyleLbl="node1" presStyleIdx="3" presStyleCnt="5">
        <dgm:presLayoutVars>
          <dgm:bulletEnabled val="1"/>
        </dgm:presLayoutVars>
      </dgm:prSet>
      <dgm:spPr/>
    </dgm:pt>
    <dgm:pt modelId="{FF5870F0-AB9C-4D22-B043-02D9C78AEF31}" type="pres">
      <dgm:prSet presAssocID="{5DE4B724-F1C7-44F2-9CC1-B876F946C62C}" presName="sibTrans" presStyleLbl="sibTrans2D1" presStyleIdx="3" presStyleCnt="4"/>
      <dgm:spPr/>
    </dgm:pt>
    <dgm:pt modelId="{A7D09D96-6DA7-4A3E-A6FB-39B5FE4AE638}" type="pres">
      <dgm:prSet presAssocID="{AECF7CE8-F2EA-4275-9D4D-2594740B6BE3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94BE9E0D-D408-48F4-8D52-5E258B559063}" type="presOf" srcId="{8D749796-CE34-441E-8069-0BF4BE9375B5}" destId="{77922A48-DD53-444D-8B00-8528C6E3CBDE}" srcOrd="0" destOrd="2" presId="urn:microsoft.com/office/officeart/2005/8/layout/bProcess2"/>
    <dgm:cxn modelId="{D423E225-DC7B-4796-9A0F-5F9EFA9F1C4D}" srcId="{6BF4BE15-A0B2-4EDD-9020-6B61AFE96C07}" destId="{8D749796-CE34-441E-8069-0BF4BE9375B5}" srcOrd="1" destOrd="0" parTransId="{AEC5A008-0A2F-4595-86B6-04CC9A706133}" sibTransId="{54763653-97B3-4B85-AA7F-614DD58EFDB4}"/>
    <dgm:cxn modelId="{B2C5073D-1B75-44A2-9C82-F432E475F8A6}" type="presOf" srcId="{8DA356EE-F1CD-4D75-ACAB-DC135A129FE5}" destId="{6223476D-FB31-4CF9-A160-DFE9A02E93FB}" srcOrd="0" destOrd="0" presId="urn:microsoft.com/office/officeart/2005/8/layout/bProcess2"/>
    <dgm:cxn modelId="{9BE1F845-17F6-491D-98EE-5FAACD7B8522}" srcId="{00897DF9-2265-4BA8-875C-C8D8312117D8}" destId="{8DA356EE-F1CD-4D75-ACAB-DC135A129FE5}" srcOrd="2" destOrd="0" parTransId="{3904FB23-96BC-453D-9905-F936036E79FA}" sibTransId="{B15D028E-5FB9-4075-B397-5A738A4784C2}"/>
    <dgm:cxn modelId="{B526F34A-2E59-4788-8D6D-FEEC9A5EC885}" type="presOf" srcId="{4DD294CB-57AB-4B13-BEE0-456E175B58CF}" destId="{6223476D-FB31-4CF9-A160-DFE9A02E93FB}" srcOrd="0" destOrd="2" presId="urn:microsoft.com/office/officeart/2005/8/layout/bProcess2"/>
    <dgm:cxn modelId="{F80A0850-0E42-46DD-93AF-6DEEDA7203C6}" type="presOf" srcId="{32B12A3B-8C1A-4E6D-8B1E-B822A6A57E7A}" destId="{F78E749D-9916-4150-8D46-D53DF55DC63C}" srcOrd="0" destOrd="0" presId="urn:microsoft.com/office/officeart/2005/8/layout/bProcess2"/>
    <dgm:cxn modelId="{2C208460-7B6B-4231-B69C-DC0A93CC04F6}" type="presOf" srcId="{00897DF9-2265-4BA8-875C-C8D8312117D8}" destId="{563EAD6B-9E17-44D6-B4AE-7C12799B0F37}" srcOrd="0" destOrd="0" presId="urn:microsoft.com/office/officeart/2005/8/layout/bProcess2"/>
    <dgm:cxn modelId="{135A067D-73BD-4CEE-9460-7CD057FE0C3B}" srcId="{00897DF9-2265-4BA8-875C-C8D8312117D8}" destId="{A025A267-7750-40D6-A55A-569965AE852E}" srcOrd="1" destOrd="0" parTransId="{A64FD8F4-CDD2-4F52-9A67-1BAEA4838DF9}" sibTransId="{32B12A3B-8C1A-4E6D-8B1E-B822A6A57E7A}"/>
    <dgm:cxn modelId="{11C74B82-C083-4B71-84E8-F4F712BBF650}" srcId="{6BF4BE15-A0B2-4EDD-9020-6B61AFE96C07}" destId="{298EB6DA-B035-493D-A78C-37CC790FC626}" srcOrd="0" destOrd="0" parTransId="{DED20F5A-1C8B-4677-9E97-D39256A0C041}" sibTransId="{9CF55A8B-4B5A-4629-9FC7-1251B40F79CD}"/>
    <dgm:cxn modelId="{8A32768B-4EBF-4E94-B698-66DEA402521B}" type="presOf" srcId="{C0987598-2697-4EFB-8ED2-165375E1A077}" destId="{6223476D-FB31-4CF9-A160-DFE9A02E93FB}" srcOrd="0" destOrd="1" presId="urn:microsoft.com/office/officeart/2005/8/layout/bProcess2"/>
    <dgm:cxn modelId="{EE08B190-1A4F-4B7D-AC6F-D4EECC59D2F1}" srcId="{00897DF9-2265-4BA8-875C-C8D8312117D8}" destId="{6BF4BE15-A0B2-4EDD-9020-6B61AFE96C07}" srcOrd="3" destOrd="0" parTransId="{CEF75FFF-5A9D-4D3A-9B76-5FA6A99DD2A0}" sibTransId="{5DE4B724-F1C7-44F2-9CC1-B876F946C62C}"/>
    <dgm:cxn modelId="{BAD06B91-41FA-4719-9B76-D59F03646667}" type="presOf" srcId="{21293861-D523-4938-A8DD-53FE82E59E53}" destId="{B7CC9A89-747D-40D3-A88A-3C0E2C59BB61}" srcOrd="0" destOrd="0" presId="urn:microsoft.com/office/officeart/2005/8/layout/bProcess2"/>
    <dgm:cxn modelId="{637D06A6-A3E2-45F2-B6A5-52B0E87229CC}" type="presOf" srcId="{A025A267-7750-40D6-A55A-569965AE852E}" destId="{FFB2FDFA-9FC9-4524-9F84-00812A790AB6}" srcOrd="0" destOrd="0" presId="urn:microsoft.com/office/officeart/2005/8/layout/bProcess2"/>
    <dgm:cxn modelId="{863A97B8-2698-4B0D-8320-E562BDFF02F1}" type="presOf" srcId="{B15D028E-5FB9-4075-B397-5A738A4784C2}" destId="{A6F99759-C2B2-4694-A0F0-7682A1BA147A}" srcOrd="0" destOrd="0" presId="urn:microsoft.com/office/officeart/2005/8/layout/bProcess2"/>
    <dgm:cxn modelId="{A1911FB9-6404-461C-B150-E82077FC8672}" type="presOf" srcId="{6BF4BE15-A0B2-4EDD-9020-6B61AFE96C07}" destId="{77922A48-DD53-444D-8B00-8528C6E3CBDE}" srcOrd="0" destOrd="0" presId="urn:microsoft.com/office/officeart/2005/8/layout/bProcess2"/>
    <dgm:cxn modelId="{33B4A4BB-421C-4855-9E25-22A78D8348E6}" type="presOf" srcId="{298EB6DA-B035-493D-A78C-37CC790FC626}" destId="{77922A48-DD53-444D-8B00-8528C6E3CBDE}" srcOrd="0" destOrd="1" presId="urn:microsoft.com/office/officeart/2005/8/layout/bProcess2"/>
    <dgm:cxn modelId="{8BB5DAD7-6204-40C7-B20F-1BFFCF1B0045}" type="presOf" srcId="{B4A0F387-F292-4A91-AE63-15BF997A29CA}" destId="{F4BB92C6-A95B-49A7-8190-8CD0D4B84243}" srcOrd="0" destOrd="0" presId="urn:microsoft.com/office/officeart/2005/8/layout/bProcess2"/>
    <dgm:cxn modelId="{848731DA-6C2F-427F-9F37-BE398AFA9C4B}" srcId="{00897DF9-2265-4BA8-875C-C8D8312117D8}" destId="{AECF7CE8-F2EA-4275-9D4D-2594740B6BE3}" srcOrd="4" destOrd="0" parTransId="{2A1CA943-8903-444B-984D-03C2406601EA}" sibTransId="{26BD8DA1-4EC7-437E-B9A6-60A966D541CE}"/>
    <dgm:cxn modelId="{279DD2DB-30BF-4036-B33B-727100A20C4D}" srcId="{8DA356EE-F1CD-4D75-ACAB-DC135A129FE5}" destId="{4DD294CB-57AB-4B13-BEE0-456E175B58CF}" srcOrd="1" destOrd="0" parTransId="{9510F078-C3B0-4081-8920-71BB46D6A320}" sibTransId="{2EA0A5FF-DB2D-49E3-BE6C-8A92A8FD070F}"/>
    <dgm:cxn modelId="{1CD979E2-B811-470B-8DA8-E6CAE7BEB43B}" type="presOf" srcId="{AECF7CE8-F2EA-4275-9D4D-2594740B6BE3}" destId="{A7D09D96-6DA7-4A3E-A6FB-39B5FE4AE638}" srcOrd="0" destOrd="0" presId="urn:microsoft.com/office/officeart/2005/8/layout/bProcess2"/>
    <dgm:cxn modelId="{D73BE2EA-3A61-4351-AE7E-E5868E51F1FA}" type="presOf" srcId="{5DE4B724-F1C7-44F2-9CC1-B876F946C62C}" destId="{FF5870F0-AB9C-4D22-B043-02D9C78AEF31}" srcOrd="0" destOrd="0" presId="urn:microsoft.com/office/officeart/2005/8/layout/bProcess2"/>
    <dgm:cxn modelId="{D8320EF1-8FD8-487D-B3C1-F692A8980EE2}" srcId="{00897DF9-2265-4BA8-875C-C8D8312117D8}" destId="{B4A0F387-F292-4A91-AE63-15BF997A29CA}" srcOrd="0" destOrd="0" parTransId="{A49EAF8C-287A-4228-8587-158A4B627721}" sibTransId="{21293861-D523-4938-A8DD-53FE82E59E53}"/>
    <dgm:cxn modelId="{E7D6C8F8-3A3C-436C-9FFC-707434A9402B}" srcId="{8DA356EE-F1CD-4D75-ACAB-DC135A129FE5}" destId="{C0987598-2697-4EFB-8ED2-165375E1A077}" srcOrd="0" destOrd="0" parTransId="{86B442D5-8FA5-4D56-8C8C-A75DB7D431FE}" sibTransId="{62C237BA-F0CC-4F60-9683-505766E39E34}"/>
    <dgm:cxn modelId="{5BD8ACD3-A912-48AC-9184-724DE807D6E9}" type="presParOf" srcId="{563EAD6B-9E17-44D6-B4AE-7C12799B0F37}" destId="{F4BB92C6-A95B-49A7-8190-8CD0D4B84243}" srcOrd="0" destOrd="0" presId="urn:microsoft.com/office/officeart/2005/8/layout/bProcess2"/>
    <dgm:cxn modelId="{1B7BB6FA-3459-4A23-BB68-F47F311A57D4}" type="presParOf" srcId="{563EAD6B-9E17-44D6-B4AE-7C12799B0F37}" destId="{B7CC9A89-747D-40D3-A88A-3C0E2C59BB61}" srcOrd="1" destOrd="0" presId="urn:microsoft.com/office/officeart/2005/8/layout/bProcess2"/>
    <dgm:cxn modelId="{E64DD63C-5B9D-4E21-A091-F5E3231A5FCF}" type="presParOf" srcId="{563EAD6B-9E17-44D6-B4AE-7C12799B0F37}" destId="{ED62D82F-3C23-4E09-8F60-780958E08436}" srcOrd="2" destOrd="0" presId="urn:microsoft.com/office/officeart/2005/8/layout/bProcess2"/>
    <dgm:cxn modelId="{9D6EFA6A-D7C7-4D59-8919-089B93ECD5B7}" type="presParOf" srcId="{ED62D82F-3C23-4E09-8F60-780958E08436}" destId="{64A230E0-381F-4F6C-82DB-695DAB2F8D22}" srcOrd="0" destOrd="0" presId="urn:microsoft.com/office/officeart/2005/8/layout/bProcess2"/>
    <dgm:cxn modelId="{16F0C5B5-C0D2-4BBD-BBA3-2324BB81BB07}" type="presParOf" srcId="{ED62D82F-3C23-4E09-8F60-780958E08436}" destId="{FFB2FDFA-9FC9-4524-9F84-00812A790AB6}" srcOrd="1" destOrd="0" presId="urn:microsoft.com/office/officeart/2005/8/layout/bProcess2"/>
    <dgm:cxn modelId="{9B5642ED-1210-4104-8353-3B534D731E37}" type="presParOf" srcId="{563EAD6B-9E17-44D6-B4AE-7C12799B0F37}" destId="{F78E749D-9916-4150-8D46-D53DF55DC63C}" srcOrd="3" destOrd="0" presId="urn:microsoft.com/office/officeart/2005/8/layout/bProcess2"/>
    <dgm:cxn modelId="{24F596A0-2292-4A79-999A-89906ED7B339}" type="presParOf" srcId="{563EAD6B-9E17-44D6-B4AE-7C12799B0F37}" destId="{13BB9F98-AABA-4125-83B1-F7D3A16A472F}" srcOrd="4" destOrd="0" presId="urn:microsoft.com/office/officeart/2005/8/layout/bProcess2"/>
    <dgm:cxn modelId="{3FCA3938-A98A-440B-8A40-78B0A5195635}" type="presParOf" srcId="{13BB9F98-AABA-4125-83B1-F7D3A16A472F}" destId="{7A43D012-F880-4960-A8AE-A26CEB2AFCB7}" srcOrd="0" destOrd="0" presId="urn:microsoft.com/office/officeart/2005/8/layout/bProcess2"/>
    <dgm:cxn modelId="{9B3B6A7B-83F5-438B-9534-9A031ED0FDD2}" type="presParOf" srcId="{13BB9F98-AABA-4125-83B1-F7D3A16A472F}" destId="{6223476D-FB31-4CF9-A160-DFE9A02E93FB}" srcOrd="1" destOrd="0" presId="urn:microsoft.com/office/officeart/2005/8/layout/bProcess2"/>
    <dgm:cxn modelId="{8D1C819C-9702-49F1-81FD-9B6AC30E8141}" type="presParOf" srcId="{563EAD6B-9E17-44D6-B4AE-7C12799B0F37}" destId="{A6F99759-C2B2-4694-A0F0-7682A1BA147A}" srcOrd="5" destOrd="0" presId="urn:microsoft.com/office/officeart/2005/8/layout/bProcess2"/>
    <dgm:cxn modelId="{8A6BF7E7-D1C0-4162-8FC8-345254724171}" type="presParOf" srcId="{563EAD6B-9E17-44D6-B4AE-7C12799B0F37}" destId="{83545827-764F-4998-B27C-9483AF76EC24}" srcOrd="6" destOrd="0" presId="urn:microsoft.com/office/officeart/2005/8/layout/bProcess2"/>
    <dgm:cxn modelId="{9C4B30BD-1740-421E-BE5E-FD1C6BA10A6D}" type="presParOf" srcId="{83545827-764F-4998-B27C-9483AF76EC24}" destId="{5A45E7FD-9E79-4551-87B0-F2FB151646F8}" srcOrd="0" destOrd="0" presId="urn:microsoft.com/office/officeart/2005/8/layout/bProcess2"/>
    <dgm:cxn modelId="{36FD6F55-BAE4-46E8-99EA-C19A0C13876D}" type="presParOf" srcId="{83545827-764F-4998-B27C-9483AF76EC24}" destId="{77922A48-DD53-444D-8B00-8528C6E3CBDE}" srcOrd="1" destOrd="0" presId="urn:microsoft.com/office/officeart/2005/8/layout/bProcess2"/>
    <dgm:cxn modelId="{AA57F1E0-4216-453F-8359-B478096254F7}" type="presParOf" srcId="{563EAD6B-9E17-44D6-B4AE-7C12799B0F37}" destId="{FF5870F0-AB9C-4D22-B043-02D9C78AEF31}" srcOrd="7" destOrd="0" presId="urn:microsoft.com/office/officeart/2005/8/layout/bProcess2"/>
    <dgm:cxn modelId="{DF6D4E64-9274-423D-8213-FD0D6CD12BA5}" type="presParOf" srcId="{563EAD6B-9E17-44D6-B4AE-7C12799B0F37}" destId="{A7D09D96-6DA7-4A3E-A6FB-39B5FE4AE638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60E3B-3E80-4C8A-B852-BFCBE8AA2F2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B4CD28-BCCF-46C7-93B9-2138654B0BF1}">
      <dgm:prSet/>
      <dgm:spPr/>
      <dgm:t>
        <a:bodyPr/>
        <a:lstStyle/>
        <a:p>
          <a:r>
            <a:rPr lang="en-US"/>
            <a:t>Academic researchers (e.g. J-PAL)</a:t>
          </a:r>
        </a:p>
      </dgm:t>
    </dgm:pt>
    <dgm:pt modelId="{80897DB1-41F2-41D0-A094-07F79830AC53}" type="parTrans" cxnId="{4745F357-9054-4AD8-BC90-D5B3027395CB}">
      <dgm:prSet/>
      <dgm:spPr/>
      <dgm:t>
        <a:bodyPr/>
        <a:lstStyle/>
        <a:p>
          <a:endParaRPr lang="en-US"/>
        </a:p>
      </dgm:t>
    </dgm:pt>
    <dgm:pt modelId="{65D5D16F-4D73-4964-8094-667C128A5D87}" type="sibTrans" cxnId="{4745F357-9054-4AD8-BC90-D5B3027395CB}">
      <dgm:prSet/>
      <dgm:spPr/>
      <dgm:t>
        <a:bodyPr/>
        <a:lstStyle/>
        <a:p>
          <a:endParaRPr lang="en-US"/>
        </a:p>
      </dgm:t>
    </dgm:pt>
    <dgm:pt modelId="{A8C1344E-2CA0-4667-88A0-F1DE7B0E4B49}">
      <dgm:prSet/>
      <dgm:spPr/>
      <dgm:t>
        <a:bodyPr/>
        <a:lstStyle/>
        <a:p>
          <a:r>
            <a:rPr lang="en-US"/>
            <a:t>Market research agencies </a:t>
          </a:r>
        </a:p>
      </dgm:t>
    </dgm:pt>
    <dgm:pt modelId="{74C1C928-24E7-4669-89E9-41F8CDC3BCEE}" type="parTrans" cxnId="{6EDE5555-F630-4482-B4CE-AD13CCFA6669}">
      <dgm:prSet/>
      <dgm:spPr/>
      <dgm:t>
        <a:bodyPr/>
        <a:lstStyle/>
        <a:p>
          <a:endParaRPr lang="en-US"/>
        </a:p>
      </dgm:t>
    </dgm:pt>
    <dgm:pt modelId="{3FAB7CAB-76AC-48AF-8FC8-8821F999D8C5}" type="sibTrans" cxnId="{6EDE5555-F630-4482-B4CE-AD13CCFA6669}">
      <dgm:prSet/>
      <dgm:spPr/>
      <dgm:t>
        <a:bodyPr/>
        <a:lstStyle/>
        <a:p>
          <a:endParaRPr lang="en-US"/>
        </a:p>
      </dgm:t>
    </dgm:pt>
    <dgm:pt modelId="{78BE1E2A-7061-47F3-8A84-615B158F2485}" type="pres">
      <dgm:prSet presAssocID="{E9A60E3B-3E80-4C8A-B852-BFCBE8AA2F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076C2D-0060-415D-8973-F8ADA05A527C}" type="pres">
      <dgm:prSet presAssocID="{EEB4CD28-BCCF-46C7-93B9-2138654B0BF1}" presName="hierRoot1" presStyleCnt="0"/>
      <dgm:spPr/>
    </dgm:pt>
    <dgm:pt modelId="{6E15F285-17E0-438C-917D-0AE5F74078CF}" type="pres">
      <dgm:prSet presAssocID="{EEB4CD28-BCCF-46C7-93B9-2138654B0BF1}" presName="composite" presStyleCnt="0"/>
      <dgm:spPr/>
    </dgm:pt>
    <dgm:pt modelId="{7DEF9723-31F7-4ABF-AEBB-54197AA66D5A}" type="pres">
      <dgm:prSet presAssocID="{EEB4CD28-BCCF-46C7-93B9-2138654B0BF1}" presName="background" presStyleLbl="node0" presStyleIdx="0" presStyleCnt="2"/>
      <dgm:spPr/>
    </dgm:pt>
    <dgm:pt modelId="{3890BA07-D802-42E9-8C35-4A1CDDAB578E}" type="pres">
      <dgm:prSet presAssocID="{EEB4CD28-BCCF-46C7-93B9-2138654B0BF1}" presName="text" presStyleLbl="fgAcc0" presStyleIdx="0" presStyleCnt="2">
        <dgm:presLayoutVars>
          <dgm:chPref val="3"/>
        </dgm:presLayoutVars>
      </dgm:prSet>
      <dgm:spPr/>
    </dgm:pt>
    <dgm:pt modelId="{EDC7B576-3A82-4101-A945-08CF1B60AC78}" type="pres">
      <dgm:prSet presAssocID="{EEB4CD28-BCCF-46C7-93B9-2138654B0BF1}" presName="hierChild2" presStyleCnt="0"/>
      <dgm:spPr/>
    </dgm:pt>
    <dgm:pt modelId="{92A861EA-D8D2-42E6-B6F0-D5A78D42113D}" type="pres">
      <dgm:prSet presAssocID="{A8C1344E-2CA0-4667-88A0-F1DE7B0E4B49}" presName="hierRoot1" presStyleCnt="0"/>
      <dgm:spPr/>
    </dgm:pt>
    <dgm:pt modelId="{7C1DAC27-2D44-4D04-8A91-A91D2E6BBCA9}" type="pres">
      <dgm:prSet presAssocID="{A8C1344E-2CA0-4667-88A0-F1DE7B0E4B49}" presName="composite" presStyleCnt="0"/>
      <dgm:spPr/>
    </dgm:pt>
    <dgm:pt modelId="{A0446143-D6C7-4629-9E78-9D3BE86B9C79}" type="pres">
      <dgm:prSet presAssocID="{A8C1344E-2CA0-4667-88A0-F1DE7B0E4B49}" presName="background" presStyleLbl="node0" presStyleIdx="1" presStyleCnt="2"/>
      <dgm:spPr/>
    </dgm:pt>
    <dgm:pt modelId="{1F38043F-C96B-4371-B0D7-0A339234FE4B}" type="pres">
      <dgm:prSet presAssocID="{A8C1344E-2CA0-4667-88A0-F1DE7B0E4B49}" presName="text" presStyleLbl="fgAcc0" presStyleIdx="1" presStyleCnt="2">
        <dgm:presLayoutVars>
          <dgm:chPref val="3"/>
        </dgm:presLayoutVars>
      </dgm:prSet>
      <dgm:spPr/>
    </dgm:pt>
    <dgm:pt modelId="{16ADA9F5-BE54-4089-833A-363DFF92303C}" type="pres">
      <dgm:prSet presAssocID="{A8C1344E-2CA0-4667-88A0-F1DE7B0E4B49}" presName="hierChild2" presStyleCnt="0"/>
      <dgm:spPr/>
    </dgm:pt>
  </dgm:ptLst>
  <dgm:cxnLst>
    <dgm:cxn modelId="{6EDE5555-F630-4482-B4CE-AD13CCFA6669}" srcId="{E9A60E3B-3E80-4C8A-B852-BFCBE8AA2F2B}" destId="{A8C1344E-2CA0-4667-88A0-F1DE7B0E4B49}" srcOrd="1" destOrd="0" parTransId="{74C1C928-24E7-4669-89E9-41F8CDC3BCEE}" sibTransId="{3FAB7CAB-76AC-48AF-8FC8-8821F999D8C5}"/>
    <dgm:cxn modelId="{4745F357-9054-4AD8-BC90-D5B3027395CB}" srcId="{E9A60E3B-3E80-4C8A-B852-BFCBE8AA2F2B}" destId="{EEB4CD28-BCCF-46C7-93B9-2138654B0BF1}" srcOrd="0" destOrd="0" parTransId="{80897DB1-41F2-41D0-A094-07F79830AC53}" sibTransId="{65D5D16F-4D73-4964-8094-667C128A5D87}"/>
    <dgm:cxn modelId="{FCFC686C-BDF6-4644-AD1D-C58A991A882F}" type="presOf" srcId="{E9A60E3B-3E80-4C8A-B852-BFCBE8AA2F2B}" destId="{78BE1E2A-7061-47F3-8A84-615B158F2485}" srcOrd="0" destOrd="0" presId="urn:microsoft.com/office/officeart/2005/8/layout/hierarchy1"/>
    <dgm:cxn modelId="{05D7F985-3C99-43D1-8615-96DD5D76D8DC}" type="presOf" srcId="{EEB4CD28-BCCF-46C7-93B9-2138654B0BF1}" destId="{3890BA07-D802-42E9-8C35-4A1CDDAB578E}" srcOrd="0" destOrd="0" presId="urn:microsoft.com/office/officeart/2005/8/layout/hierarchy1"/>
    <dgm:cxn modelId="{1506A3FF-2C7E-4451-AFBE-9674C9AF5437}" type="presOf" srcId="{A8C1344E-2CA0-4667-88A0-F1DE7B0E4B49}" destId="{1F38043F-C96B-4371-B0D7-0A339234FE4B}" srcOrd="0" destOrd="0" presId="urn:microsoft.com/office/officeart/2005/8/layout/hierarchy1"/>
    <dgm:cxn modelId="{3F3D34BA-4ACF-49A5-8792-73D3F1572514}" type="presParOf" srcId="{78BE1E2A-7061-47F3-8A84-615B158F2485}" destId="{B5076C2D-0060-415D-8973-F8ADA05A527C}" srcOrd="0" destOrd="0" presId="urn:microsoft.com/office/officeart/2005/8/layout/hierarchy1"/>
    <dgm:cxn modelId="{73BF2969-1A6C-45C4-9D6F-70DE447688BA}" type="presParOf" srcId="{B5076C2D-0060-415D-8973-F8ADA05A527C}" destId="{6E15F285-17E0-438C-917D-0AE5F74078CF}" srcOrd="0" destOrd="0" presId="urn:microsoft.com/office/officeart/2005/8/layout/hierarchy1"/>
    <dgm:cxn modelId="{0DAA0D65-084A-442B-9BD4-B99A71FC86D4}" type="presParOf" srcId="{6E15F285-17E0-438C-917D-0AE5F74078CF}" destId="{7DEF9723-31F7-4ABF-AEBB-54197AA66D5A}" srcOrd="0" destOrd="0" presId="urn:microsoft.com/office/officeart/2005/8/layout/hierarchy1"/>
    <dgm:cxn modelId="{4613A0C3-77E3-4759-B9CF-CF17D77C4C9C}" type="presParOf" srcId="{6E15F285-17E0-438C-917D-0AE5F74078CF}" destId="{3890BA07-D802-42E9-8C35-4A1CDDAB578E}" srcOrd="1" destOrd="0" presId="urn:microsoft.com/office/officeart/2005/8/layout/hierarchy1"/>
    <dgm:cxn modelId="{85526833-64D8-44ED-9D0C-4733EAD7DB4B}" type="presParOf" srcId="{B5076C2D-0060-415D-8973-F8ADA05A527C}" destId="{EDC7B576-3A82-4101-A945-08CF1B60AC78}" srcOrd="1" destOrd="0" presId="urn:microsoft.com/office/officeart/2005/8/layout/hierarchy1"/>
    <dgm:cxn modelId="{09883126-9265-4BDA-BA49-D2424FC03FCB}" type="presParOf" srcId="{78BE1E2A-7061-47F3-8A84-615B158F2485}" destId="{92A861EA-D8D2-42E6-B6F0-D5A78D42113D}" srcOrd="1" destOrd="0" presId="urn:microsoft.com/office/officeart/2005/8/layout/hierarchy1"/>
    <dgm:cxn modelId="{7AC48CD4-55DB-4D8C-B8CC-45D8BC157A74}" type="presParOf" srcId="{92A861EA-D8D2-42E6-B6F0-D5A78D42113D}" destId="{7C1DAC27-2D44-4D04-8A91-A91D2E6BBCA9}" srcOrd="0" destOrd="0" presId="urn:microsoft.com/office/officeart/2005/8/layout/hierarchy1"/>
    <dgm:cxn modelId="{97B44070-0FAF-4AD9-B300-E78EFF7F8FF6}" type="presParOf" srcId="{7C1DAC27-2D44-4D04-8A91-A91D2E6BBCA9}" destId="{A0446143-D6C7-4629-9E78-9D3BE86B9C79}" srcOrd="0" destOrd="0" presId="urn:microsoft.com/office/officeart/2005/8/layout/hierarchy1"/>
    <dgm:cxn modelId="{C7738B9F-17CD-4BEC-92A3-2AE7E286AB1B}" type="presParOf" srcId="{7C1DAC27-2D44-4D04-8A91-A91D2E6BBCA9}" destId="{1F38043F-C96B-4371-B0D7-0A339234FE4B}" srcOrd="1" destOrd="0" presId="urn:microsoft.com/office/officeart/2005/8/layout/hierarchy1"/>
    <dgm:cxn modelId="{854EE2A3-EAD7-4B18-9BED-7CECEE520248}" type="presParOf" srcId="{92A861EA-D8D2-42E6-B6F0-D5A78D42113D}" destId="{16ADA9F5-BE54-4089-833A-363DFF9230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B92C6-A95B-49A7-8190-8CD0D4B84243}">
      <dsp:nvSpPr>
        <dsp:cNvPr id="0" name=""/>
        <dsp:cNvSpPr/>
      </dsp:nvSpPr>
      <dsp:spPr>
        <a:xfrm>
          <a:off x="1555774" y="729"/>
          <a:ext cx="1851012" cy="1851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Someone wants to test something.</a:t>
          </a:r>
        </a:p>
      </dsp:txBody>
      <dsp:txXfrm>
        <a:off x="1826848" y="271803"/>
        <a:ext cx="1308864" cy="1308864"/>
      </dsp:txXfrm>
    </dsp:sp>
    <dsp:sp modelId="{B7CC9A89-747D-40D3-A88A-3C0E2C59BB61}">
      <dsp:nvSpPr>
        <dsp:cNvPr id="0" name=""/>
        <dsp:cNvSpPr/>
      </dsp:nvSpPr>
      <dsp:spPr>
        <a:xfrm rot="10800000">
          <a:off x="2157353" y="2090753"/>
          <a:ext cx="647854" cy="5067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2FDFA-9FC9-4524-9F84-00812A790AB6}">
      <dsp:nvSpPr>
        <dsp:cNvPr id="0" name=""/>
        <dsp:cNvSpPr/>
      </dsp:nvSpPr>
      <dsp:spPr>
        <a:xfrm>
          <a:off x="1863968" y="2807789"/>
          <a:ext cx="1234625" cy="12346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Subjects pre-register to participate.</a:t>
          </a:r>
        </a:p>
      </dsp:txBody>
      <dsp:txXfrm>
        <a:off x="2044775" y="2988596"/>
        <a:ext cx="873011" cy="873011"/>
      </dsp:txXfrm>
    </dsp:sp>
    <dsp:sp modelId="{F78E749D-9916-4150-8D46-D53DF55DC63C}">
      <dsp:nvSpPr>
        <dsp:cNvPr id="0" name=""/>
        <dsp:cNvSpPr/>
      </dsp:nvSpPr>
      <dsp:spPr>
        <a:xfrm rot="5400000">
          <a:off x="3559954" y="3171749"/>
          <a:ext cx="647854" cy="5067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3476D-FB31-4CF9-A160-DFE9A02E93FB}">
      <dsp:nvSpPr>
        <dsp:cNvPr id="0" name=""/>
        <dsp:cNvSpPr/>
      </dsp:nvSpPr>
      <dsp:spPr>
        <a:xfrm>
          <a:off x="4640487" y="2807789"/>
          <a:ext cx="1234625" cy="12346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Aggregate descriptive statistics are reported: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Baseline variables (sample targeting, clusters, etc.)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Researchers can toggle sample size and baseline distributions.</a:t>
          </a:r>
        </a:p>
      </dsp:txBody>
      <dsp:txXfrm>
        <a:off x="4821294" y="2988596"/>
        <a:ext cx="873011" cy="873011"/>
      </dsp:txXfrm>
    </dsp:sp>
    <dsp:sp modelId="{A6F99759-C2B2-4694-A0F0-7682A1BA147A}">
      <dsp:nvSpPr>
        <dsp:cNvPr id="0" name=""/>
        <dsp:cNvSpPr/>
      </dsp:nvSpPr>
      <dsp:spPr>
        <a:xfrm>
          <a:off x="4933872" y="1907975"/>
          <a:ext cx="647854" cy="5067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22A48-DD53-444D-8B00-8528C6E3CBDE}">
      <dsp:nvSpPr>
        <dsp:cNvPr id="0" name=""/>
        <dsp:cNvSpPr/>
      </dsp:nvSpPr>
      <dsp:spPr>
        <a:xfrm>
          <a:off x="4640487" y="308922"/>
          <a:ext cx="1234625" cy="12346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Double-blind randomization takes place: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Treatment can be anything downloadable.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Researcher does not know the identity of treated units, only sample balance.</a:t>
          </a:r>
        </a:p>
      </dsp:txBody>
      <dsp:txXfrm>
        <a:off x="4821294" y="489729"/>
        <a:ext cx="873011" cy="873011"/>
      </dsp:txXfrm>
    </dsp:sp>
    <dsp:sp modelId="{FF5870F0-AB9C-4D22-B043-02D9C78AEF31}">
      <dsp:nvSpPr>
        <dsp:cNvPr id="0" name=""/>
        <dsp:cNvSpPr/>
      </dsp:nvSpPr>
      <dsp:spPr>
        <a:xfrm rot="5400000">
          <a:off x="6182376" y="672882"/>
          <a:ext cx="647854" cy="5067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09D96-6DA7-4A3E-A6FB-39B5FE4AE638}">
      <dsp:nvSpPr>
        <dsp:cNvPr id="0" name=""/>
        <dsp:cNvSpPr/>
      </dsp:nvSpPr>
      <dsp:spPr>
        <a:xfrm>
          <a:off x="7108812" y="729"/>
          <a:ext cx="1851012" cy="1851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Anonymous results are reported back to researchers.</a:t>
          </a:r>
        </a:p>
      </dsp:txBody>
      <dsp:txXfrm>
        <a:off x="7379886" y="271803"/>
        <a:ext cx="1308864" cy="1308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F9723-31F7-4ABF-AEBB-54197AA66D5A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0BA07-D802-42E9-8C35-4A1CDDAB578E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Academic researchers (e.g. J-PAL)</a:t>
          </a:r>
        </a:p>
      </dsp:txBody>
      <dsp:txXfrm>
        <a:off x="585701" y="873933"/>
        <a:ext cx="4337991" cy="2693452"/>
      </dsp:txXfrm>
    </dsp:sp>
    <dsp:sp modelId="{A0446143-D6C7-4629-9E78-9D3BE86B9C79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8043F-C96B-4371-B0D7-0A339234FE4B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Market research agencies </a:t>
          </a:r>
        </a:p>
      </dsp:txBody>
      <dsp:txXfrm>
        <a:off x="6092527" y="873933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338AD-C8D2-0944-A0EB-33655442E799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05E41-F27E-6A4E-BAAF-FAD8EEED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6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www.futuremarketinsights.com</a:t>
            </a:r>
            <a:r>
              <a:rPr lang="en-US" dirty="0"/>
              <a:t>/reports/clinical-trials-market</a:t>
            </a:r>
          </a:p>
          <a:p>
            <a:r>
              <a:rPr lang="en-US" dirty="0"/>
              <a:t>https://</a:t>
            </a:r>
            <a:r>
              <a:rPr lang="en-US" dirty="0" err="1"/>
              <a:t>www.fmiblog.com</a:t>
            </a:r>
            <a:r>
              <a:rPr lang="en-US" dirty="0"/>
              <a:t>/2023/03/01/clinical-trials-market-is-a-valuation-of-us-177-7-billion-by-the-year-2033/</a:t>
            </a:r>
          </a:p>
          <a:p>
            <a:r>
              <a:rPr lang="en-US" dirty="0"/>
              <a:t>CAGR=4.10% between 2017 and 2022</a:t>
            </a:r>
          </a:p>
          <a:p>
            <a:r>
              <a:rPr lang="en-US" dirty="0"/>
              <a:t>https://</a:t>
            </a:r>
            <a:r>
              <a:rPr lang="en-US" dirty="0" err="1"/>
              <a:t>www.bmj.com</a:t>
            </a:r>
            <a:r>
              <a:rPr lang="en-US" dirty="0"/>
              <a:t>/content/340/bmj.c2220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05E41-F27E-6A4E-BAAF-FAD8EEEDCA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9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Medidata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IQVIA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Labcorp</a:t>
            </a:r>
            <a:endParaRPr lang="en-US" b="0" i="0" dirty="0">
              <a:solidFill>
                <a:srgbClr val="293849"/>
              </a:solidFill>
              <a:effectLst/>
              <a:latin typeface="Montserrat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PRA Health Sciences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Parexel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ICON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Oracle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CRF Health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Clinical Ink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Medable</a:t>
            </a:r>
            <a:endParaRPr lang="en-US" b="0" i="0" dirty="0">
              <a:solidFill>
                <a:srgbClr val="293849"/>
              </a:solidFill>
              <a:effectLst/>
              <a:latin typeface="Montserrat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Science 37</a:t>
            </a:r>
          </a:p>
          <a:p>
            <a:r>
              <a:rPr lang="en-US" dirty="0"/>
              <a:t>https://</a:t>
            </a:r>
            <a:r>
              <a:rPr lang="en-US" dirty="0" err="1"/>
              <a:t>www.globenewswire.com</a:t>
            </a:r>
            <a:r>
              <a:rPr lang="en-US" dirty="0"/>
              <a:t>/news-release/2022/04/29/2432218/0/</a:t>
            </a:r>
            <a:r>
              <a:rPr lang="en-US" dirty="0" err="1"/>
              <a:t>en</a:t>
            </a:r>
            <a:r>
              <a:rPr lang="en-US" dirty="0"/>
              <a:t>/Decentralized-Clinical-Trials-DCTs-Market-2022-2028-Share-Trend-Industry-News-Demand-Business-Growth-Top-Key-Players-Update-Business-Statistics-and-Research-Methodology.html#:~:text=The%20Major%20Players%20in%20the%20Decentralized%20Clinical%20Trials,ICON%207%20Oracle%208%20CRF%20Health%20More%20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05E41-F27E-6A4E-BAAF-FAD8EEEDCA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5A3A-D78B-41C4-BE43-6C40CF55B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00C82-0F97-4340-8741-F40FB78C0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B6A4-21CE-421F-8D8A-33E7B215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87EE-176A-9649-8D60-B7040D320742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6DE4-6299-4713-9A80-93F90CB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EA5B-8302-4639-AAE3-C04D947D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95C097-0464-4630-BC4E-2314BF12B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AD05-D385-4BB2-85DF-31BB328F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BB009-341D-48D2-8057-898723AD1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FD8DC-AAEB-47FA-9221-4470221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741D-062B-6F4B-9F9B-0217EA826D72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D89F1-7A4E-4DEA-BC8C-1ACC670B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1993-F0F2-4A29-B821-106A0A8A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55654-2113-4F22-9659-984A95C2D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A142C-6FE5-4689-98C2-D79268927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0DFC-968B-4488-8B00-911CEF1D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671D-803A-FC4C-B089-F5EFB9C8EA44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0FF4-9977-4263-8497-B0A0549D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96D0-F0BD-4B9C-8EFC-F3D9D711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3E92-4F05-418D-9B7A-FB52940D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9560-2889-458D-AF48-AC1657FA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2D9D-C337-404A-9B49-D93279D8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8C79-A60D-3945-8999-B9127F26286B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A8B5-CCC8-4EAA-B63A-CFB828CB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622B-1FB5-416F-9265-E0B540C9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7A99-3873-49E0-98F8-C62E2BD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58B54-7A74-46BF-91B3-E1FC22E46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8AFC-3519-4952-A859-DA07FA56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58DD-5B0E-2246-BB65-5B4CE2D5F729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7CD0D-B93E-406E-82A8-521D2218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D93C-70E7-4261-A4C5-28A063CE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7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2D83-D2D3-41F1-923A-51C6E80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C8C0-D363-4E1D-A512-D8BCA4E96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F27D8-F6E6-4BD9-A662-DF0C7A969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D844-D28D-46AD-8468-58B4337B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8B21-C55D-1141-B626-CE493CF5964C}" type="datetime1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7F78D-41F3-4790-A572-A7EF190E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958BE-5E8C-420A-A5CD-B753CC55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0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84F3-28A1-4CAD-B022-1872F310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79587-2F62-4686-A752-7258706D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83402-6EA5-4B22-84CD-68E4DE84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7F31C-2F2C-4405-80E5-6A5F57863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B33C-DDF1-40C1-8E84-21EFF0EBD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15EE4-3D6D-440B-BC93-4A99479A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F9C2-CB3B-0B49-831B-C48C38246E57}" type="datetime1">
              <a:rPr lang="en-US" smtClean="0"/>
              <a:t>3/15/23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FDD08-3C1B-4247-B604-D4E6509A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D3027-DF5D-4F24-B893-9F571CA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9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0F5F-E4D4-4E41-B00F-F1C2E340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BD7B5-1F23-4C33-A0A2-4FDC76E8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B0E1-FB5A-1D41-9628-E5A5AC886F8E}" type="datetime1">
              <a:rPr lang="en-US" smtClean="0"/>
              <a:t>3/15/23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0E525-5CA8-4218-83A1-DB26977E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3090E-DDD1-40CA-B7C9-89BB587D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4E734-AC62-47FF-80F5-A0316744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F1EB-CF13-7647-9FF3-FC50A9BFA213}" type="datetime1">
              <a:rPr lang="en-US" smtClean="0"/>
              <a:t>3/15/23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67CEC-6892-432C-8419-88DC8913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B9FD4-90E2-4116-B62B-91AE0B1B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1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A4D0-4D18-42EA-8220-1D24833F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580D-4761-4D40-B73D-4CD8D71D5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6FB90-6600-4484-B5E0-5A5013F9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A869D-2352-44BC-8BC1-41173F0E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364-774D-0546-AA2E-B01E020E1D73}" type="datetime1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54AC-5762-4833-9F97-00F33F6E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6C06B-46AC-4F75-8695-47548AE4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2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07B6-18DB-4E1E-ACD7-4BDDB633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0418A-C93A-4873-8F82-76129A256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31146-F33D-4A4E-877B-5A7A7E553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48C08-F0A9-427C-80AE-1E17519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D30C-A1F1-C840-BEDF-B1DB753466C3}" type="datetime1">
              <a:rPr lang="en-US" smtClean="0"/>
              <a:t>3/15/23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3B53B-1905-4ACC-BF40-28624483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90F7D-CC39-4542-B46D-915B10D2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E9179-E7CA-4CAB-83C3-54DBE593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EC698-AEE2-4C6F-AB20-965D4975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418B-0BA4-4270-8204-C8728B817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B635-976C-DA4E-BEA1-9B3901723B60}" type="datetime1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E243-D33C-4076-9A83-FB5078FBE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ACE67-0656-4A84-854D-49D2BDF8F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095C097-0464-4630-BC4E-2314BF12BC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8C78B-C6FF-3061-2979-46CAF9EFC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1353800" y="6356350"/>
            <a:ext cx="499767" cy="365125"/>
          </a:xfrm>
          <a:prstGeom prst="rect">
            <a:avLst/>
          </a:prstGeom>
          <a:effectLst>
            <a:glow rad="127000">
              <a:schemeClr val="accent1"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1335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turemarketinsights.com/reports/clinical-trials-market" TargetMode="External"/><Relationship Id="rId7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3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flow.com/no-code" TargetMode="External"/><Relationship Id="rId7" Type="http://schemas.openxmlformats.org/officeDocument/2006/relationships/image" Target="../media/image67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6.png"/><Relationship Id="rId5" Type="http://schemas.openxmlformats.org/officeDocument/2006/relationships/hyperlink" Target="https://www.adalo.com/pricing" TargetMode="External"/><Relationship Id="rId4" Type="http://schemas.openxmlformats.org/officeDocument/2006/relationships/hyperlink" Target="https://www.fram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7.wdp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47" Type="http://schemas.openxmlformats.org/officeDocument/2006/relationships/image" Target="../media/image50.png"/><Relationship Id="rId50" Type="http://schemas.openxmlformats.org/officeDocument/2006/relationships/image" Target="../media/image53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9" Type="http://schemas.openxmlformats.org/officeDocument/2006/relationships/image" Target="../media/image32.pn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3.svg"/><Relationship Id="rId45" Type="http://schemas.openxmlformats.org/officeDocument/2006/relationships/image" Target="../media/image48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2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52" Type="http://schemas.openxmlformats.org/officeDocument/2006/relationships/image" Target="../media/image55.sv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1.svg"/><Relationship Id="rId8" Type="http://schemas.openxmlformats.org/officeDocument/2006/relationships/image" Target="../media/image11.svg"/><Relationship Id="rId51" Type="http://schemas.openxmlformats.org/officeDocument/2006/relationships/image" Target="../media/image54.png"/><Relationship Id="rId3" Type="http://schemas.microsoft.com/office/2007/relationships/hdphoto" Target="../media/hdphoto7.wdp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49.svg"/><Relationship Id="rId20" Type="http://schemas.openxmlformats.org/officeDocument/2006/relationships/image" Target="../media/image23.sv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971907-6056-4534-B305-56DF5D7C5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AE606-E678-4C54-AD3A-0CA34ECBF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47247"/>
            <a:ext cx="6347918" cy="2386669"/>
          </a:xfrm>
        </p:spPr>
        <p:txBody>
          <a:bodyPr anchor="ctr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COARCT: Crowdsourced, Open, Anonymous </a:t>
            </a:r>
            <a:r>
              <a:rPr lang="en-US" sz="5200" b="1" dirty="0">
                <a:solidFill>
                  <a:srgbClr val="FFFFFF"/>
                </a:solidFill>
              </a:rPr>
              <a:t>RCTs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0BCE2-87E3-41F9-85CE-5FCF924AF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Mohit Karnani (MIT)</a:t>
            </a:r>
          </a:p>
        </p:txBody>
      </p:sp>
      <p:sp>
        <p:nvSpPr>
          <p:cNvPr id="2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575B5-3F70-4BFE-BEBC-790274B4C3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79" y="1726577"/>
            <a:ext cx="5375442" cy="1384176"/>
          </a:xfrm>
          <a:prstGeom prst="rect">
            <a:avLst/>
          </a:prstGeom>
        </p:spPr>
      </p:pic>
      <p:sp>
        <p:nvSpPr>
          <p:cNvPr id="2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17534-7E19-CE47-70ED-2FBCC4392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AA9C-88B9-9F13-3F14-7E12BF18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>
                <a:solidFill>
                  <a:schemeClr val="bg1"/>
                </a:solidFill>
              </a:rPr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0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17D43994-77F4-2B85-1E94-07A44F1E41A3}"/>
              </a:ext>
            </a:extLst>
          </p:cNvPr>
          <p:cNvSpPr txBox="1">
            <a:spLocks/>
          </p:cNvSpPr>
          <p:nvPr/>
        </p:nvSpPr>
        <p:spPr>
          <a:xfrm>
            <a:off x="5550731" y="1589368"/>
            <a:ext cx="4626709" cy="5122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</a:rPr>
              <a:t>All transactions (e.g. computing CATEs) are logged in the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ECAFF-E217-BBE8-F8AF-3D0522FC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8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Problem: Research Transparency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34EE9-99BC-1A43-6FC9-09844634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9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17D43994-77F4-2B85-1E94-07A44F1E41A3}"/>
              </a:ext>
            </a:extLst>
          </p:cNvPr>
          <p:cNvSpPr txBox="1">
            <a:spLocks/>
          </p:cNvSpPr>
          <p:nvPr/>
        </p:nvSpPr>
        <p:spPr>
          <a:xfrm>
            <a:off x="5550731" y="1589368"/>
            <a:ext cx="4626709" cy="51229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</a:rPr>
              <a:t>All claims (e.g. in ads) are directly backed by a blockchain transaction</a:t>
            </a:r>
          </a:p>
          <a:p>
            <a:endParaRPr lang="en-US" sz="5400" dirty="0">
              <a:solidFill>
                <a:srgbClr val="FFFFFF"/>
              </a:solidFill>
            </a:endParaRPr>
          </a:p>
          <a:p>
            <a:r>
              <a:rPr lang="en-US" sz="5400" dirty="0">
                <a:solidFill>
                  <a:srgbClr val="FFFFFF"/>
                </a:solidFill>
              </a:rPr>
              <a:t>Improves on structure proposed by BITSS because replication data is not required.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08962-0456-4C9C-E478-0FB4FD4C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PrivateKit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 COARCT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DD1C1-CAEE-461B-BD30-D11C4FB318B9}"/>
              </a:ext>
            </a:extLst>
          </p:cNvPr>
          <p:cNvSpPr txBox="1"/>
          <p:nvPr/>
        </p:nvSpPr>
        <p:spPr>
          <a:xfrm flipH="1">
            <a:off x="2630299" y="1735494"/>
            <a:ext cx="4946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Kit is already very good at collecting data from crowds in an anonymous way.</a:t>
            </a:r>
          </a:p>
          <a:p>
            <a:r>
              <a:rPr lang="en-US" dirty="0"/>
              <a:t>This vertical adds an additional randomization stage to provide “Research as a Service” RaaS.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4B957-85AE-71A4-EA38-76496BD9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7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Problem: subject recruiting</a:t>
            </a:r>
          </a:p>
        </p:txBody>
      </p:sp>
      <p:sp>
        <p:nvSpPr>
          <p:cNvPr id="6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A63E2-B975-D433-9FC0-19EC80F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Problem: recruiting</a:t>
            </a:r>
          </a:p>
        </p:txBody>
      </p:sp>
      <p:pic>
        <p:nvPicPr>
          <p:cNvPr id="78" name="Graphic 77" descr="Report Hacked">
            <a:extLst>
              <a:ext uri="{FF2B5EF4-FFF2-40B4-BE49-F238E27FC236}">
                <a16:creationId xmlns:a16="http://schemas.microsoft.com/office/drawing/2014/main" id="{7B137386-D2C1-00E7-CEFD-1C62B803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995" y="820991"/>
            <a:ext cx="2608009" cy="26080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7B051-F0FC-2438-DFA0-B85AB355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Builds vertically over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PrivateKit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8" name="Graphic 77" descr="Report Hacked">
            <a:extLst>
              <a:ext uri="{FF2B5EF4-FFF2-40B4-BE49-F238E27FC236}">
                <a16:creationId xmlns:a16="http://schemas.microsoft.com/office/drawing/2014/main" id="{7B137386-D2C1-00E7-CEFD-1C62B803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995" y="820991"/>
            <a:ext cx="2608009" cy="26080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23A64-2619-E337-E27C-CD7DB38C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1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think Amazon's </a:t>
            </a:r>
            <a:r>
              <a:rPr lang="en-US" sz="5600" dirty="0" err="1">
                <a:solidFill>
                  <a:srgbClr val="FFFFFF"/>
                </a:solidFill>
              </a:rPr>
              <a:t>MTurk</a:t>
            </a:r>
            <a:r>
              <a:rPr lang="en-US" sz="5600" dirty="0">
                <a:solidFill>
                  <a:srgbClr val="FFFFFF"/>
                </a:solidFill>
              </a:rPr>
              <a:t> or Cint's Lucid, but fully private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D3C119-0CAC-22FA-DCC4-7F0314AA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1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Problem: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ACE9B-F298-5463-5A92-79B7CDE2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Lower Costs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F3F1D-8056-BE1E-7E5B-9DE435E6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4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Randomized C. Trials</a:t>
            </a:r>
          </a:p>
        </p:txBody>
      </p:sp>
      <p:sp>
        <p:nvSpPr>
          <p:cNvPr id="4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735B10-47AE-48EC-9A67-254F4DA9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84" y="1825624"/>
            <a:ext cx="10515600" cy="450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RCTs = Randomized Controlled/Clinical Trials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“Gold Standard” to measure the effectiveness of a treatment (e.g. to get FDA approval for a new drug).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Large, Growing Market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(FMI, 2023)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Clinical Trials valued at $115.4 bn, expected to grow to $177.7 bn in 10 years.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Market Shares: 54.7% by sponsors, 46.5% in US (US, non-sponsored=33.8 bn).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Beyond Clinical Trials: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Market Research: do my discounts attract foot traffic?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A/B Testing: does my feature improve user experience?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Public Policy: do </a:t>
            </a:r>
            <a:r>
              <a:rPr lang="en-US" i="1" dirty="0">
                <a:solidFill>
                  <a:schemeClr val="bg1"/>
                </a:solidFill>
              </a:rPr>
              <a:t>lentils</a:t>
            </a:r>
            <a:r>
              <a:rPr lang="en-US" dirty="0">
                <a:solidFill>
                  <a:schemeClr val="bg1"/>
                </a:solidFill>
              </a:rPr>
              <a:t> incentivize immunization?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BD003-09D5-A50A-F4D6-3B8FDB59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3519D-2A88-711F-7E82-B295274C00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F9598BD-C16C-BC0E-0ABB-20859734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875" y1="13616" x2="56875" y2="13616"/>
                        <a14:foregroundMark x1="66208" y1="30668" x2="66208" y2="30668"/>
                        <a14:foregroundMark x1="65875" y1="40787" x2="65875" y2="40787"/>
                        <a14:foregroundMark x1="67750" y1="39225" x2="67750" y2="39225"/>
                        <a14:foregroundMark x1="67750" y1="33604" x2="67750" y2="33604"/>
                        <a14:foregroundMark x1="57792" y1="14304" x2="57792" y2="14304"/>
                        <a14:foregroundMark x1="59083" y1="22049" x2="59083" y2="22049"/>
                        <a14:foregroundMark x1="56875" y1="24672" x2="56875" y2="24672"/>
                        <a14:foregroundMark x1="56042" y1="27670" x2="56042" y2="27670"/>
                        <a14:foregroundMark x1="54417" y1="19925" x2="54417" y2="19925"/>
                        <a14:foregroundMark x1="52542" y1="18551" x2="52542" y2="18551"/>
                        <a14:foregroundMark x1="56750" y1="10806" x2="56750" y2="10806"/>
                        <a14:foregroundMark x1="67042" y1="23985" x2="67042" y2="23985"/>
                        <a14:foregroundMark x1="67167" y1="23111" x2="67167" y2="23111"/>
                        <a14:foregroundMark x1="68542" y1="25547" x2="68542" y2="25547"/>
                        <a14:foregroundMark x1="52042" y1="18364" x2="52042" y2="18364"/>
                        <a14:foregroundMark x1="52417" y1="20487" x2="52417" y2="20487"/>
                        <a14:foregroundMark x1="46083" y1="27983" x2="46083" y2="27983"/>
                        <a14:foregroundMark x1="46333" y1="27858" x2="46333" y2="27858"/>
                        <a14:foregroundMark x1="45167" y1="29044" x2="45167" y2="29044"/>
                        <a14:foregroundMark x1="46333" y1="27670" x2="46333" y2="27670"/>
                        <a14:foregroundMark x1="69042" y1="33791" x2="69625" y2="33104"/>
                        <a14:foregroundMark x1="60125" y1="19738" x2="60125" y2="19738"/>
                        <a14:foregroundMark x1="52417" y1="20300" x2="52750" y2="18364"/>
                        <a14:foregroundMark x1="44792" y1="61711" x2="46542" y2="67333"/>
                        <a14:foregroundMark x1="60167" y1="19550" x2="60375" y2="19051"/>
                        <a14:backgroundMark x1="61417" y1="22049" x2="59792" y2="27108"/>
                        <a14:backgroundMark x1="59917" y1="34853" x2="61417" y2="38351"/>
                        <a14:backgroundMark x1="15917" y1="32355" x2="20958" y2="36102"/>
                        <a14:backgroundMark x1="20958" y1="36102" x2="33958" y2="69894"/>
                        <a14:backgroundMark x1="48792" y1="21299" x2="50667" y2="20800"/>
                        <a14:backgroundMark x1="51250" y1="21799" x2="50917" y2="19176"/>
                        <a14:backgroundMark x1="51708" y1="21986" x2="51500" y2="19925"/>
                        <a14:backgroundMark x1="52292" y1="22174" x2="52792" y2="216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12" y="3765080"/>
            <a:ext cx="10280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69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Lower Costs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 descr="Toll">
            <a:extLst>
              <a:ext uri="{FF2B5EF4-FFF2-40B4-BE49-F238E27FC236}">
                <a16:creationId xmlns:a16="http://schemas.microsoft.com/office/drawing/2014/main" id="{B8CE2997-6B41-740B-A94B-78EE19359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437" y="2364538"/>
            <a:ext cx="3948572" cy="3948572"/>
          </a:xfrm>
          <a:prstGeom prst="rect">
            <a:avLst/>
          </a:prstGeom>
        </p:spPr>
      </p:pic>
      <p:sp>
        <p:nvSpPr>
          <p:cNvPr id="10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396C2-C32C-2A53-8D3B-F0346775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8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31E1B8B1-26B9-4339-BC65-CCAA79B4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Lower Costs</a:t>
            </a:r>
          </a:p>
        </p:txBody>
      </p:sp>
      <p:pic>
        <p:nvPicPr>
          <p:cNvPr id="100" name="Graphic 99" descr="Toll">
            <a:extLst>
              <a:ext uri="{FF2B5EF4-FFF2-40B4-BE49-F238E27FC236}">
                <a16:creationId xmlns:a16="http://schemas.microsoft.com/office/drawing/2014/main" id="{B8CE2997-6B41-740B-A94B-78EE193591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9367" y="814999"/>
            <a:ext cx="4912626" cy="4912626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985F61A-698B-496F-9DD7-3285E30E1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23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E5D6E-6427-5B9B-EA9F-C1208F44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5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Lower Costs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5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0" name="Graphic 99" descr="Processor">
            <a:extLst>
              <a:ext uri="{FF2B5EF4-FFF2-40B4-BE49-F238E27FC236}">
                <a16:creationId xmlns:a16="http://schemas.microsoft.com/office/drawing/2014/main" id="{B8CE2997-6B41-740B-A94B-78EE19359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6AD5A2-13CA-41CC-98DE-7A67A229D521}"/>
              </a:ext>
            </a:extLst>
          </p:cNvPr>
          <p:cNvSpPr txBox="1"/>
          <p:nvPr/>
        </p:nvSpPr>
        <p:spPr>
          <a:xfrm>
            <a:off x="6695359" y="2990818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RCTs require minimal computing capacity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you don’t need to pay for large storage capacity as a by-product of privacy.</a:t>
            </a:r>
          </a:p>
        </p:txBody>
      </p:sp>
      <p:sp>
        <p:nvSpPr>
          <p:cNvPr id="15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2680A-70B3-7145-3B26-FA0497DB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1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Compliance (e.g. IRBs)</a:t>
            </a:r>
          </a:p>
        </p:txBody>
      </p:sp>
      <p:sp>
        <p:nvSpPr>
          <p:cNvPr id="13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 descr="Toll">
            <a:extLst>
              <a:ext uri="{FF2B5EF4-FFF2-40B4-BE49-F238E27FC236}">
                <a16:creationId xmlns:a16="http://schemas.microsoft.com/office/drawing/2014/main" id="{B8CE2997-6B41-740B-A94B-78EE19359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4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2263E-5A28-11BC-F050-2CBCCE54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6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it work?</a:t>
            </a:r>
          </a:p>
        </p:txBody>
      </p:sp>
      <p:sp>
        <p:nvSpPr>
          <p:cNvPr id="4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735B10-47AE-48EC-9A67-254F4DA9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Someone wants to test something.</a:t>
            </a:r>
          </a:p>
          <a:p>
            <a:r>
              <a:rPr lang="en-US" dirty="0">
                <a:solidFill>
                  <a:schemeClr val="bg1"/>
                </a:solidFill>
              </a:rPr>
              <a:t>Subjects pre-register to participate.</a:t>
            </a:r>
          </a:p>
          <a:p>
            <a:r>
              <a:rPr lang="en-US" dirty="0">
                <a:solidFill>
                  <a:schemeClr val="bg1"/>
                </a:solidFill>
              </a:rPr>
              <a:t>Aggregate descriptive statistics are reported: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Baseline variables (sample targeting, clusters, etc.)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Researchers can toggle sample size and baseline distributions.</a:t>
            </a:r>
          </a:p>
          <a:p>
            <a:r>
              <a:rPr lang="en-US" dirty="0">
                <a:solidFill>
                  <a:schemeClr val="bg1"/>
                </a:solidFill>
              </a:rPr>
              <a:t>Double-blind randomization takes place: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Treatment can be anything downloadable.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Researcher does not know the identity of treated units, only sample balance.</a:t>
            </a:r>
          </a:p>
          <a:p>
            <a:r>
              <a:rPr lang="en-US" dirty="0">
                <a:solidFill>
                  <a:schemeClr val="bg1"/>
                </a:solidFill>
              </a:rPr>
              <a:t>Anonymous results are reported back to researchers.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BD003-09D5-A50A-F4D6-3B8FDB59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28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it work?</a:t>
            </a:r>
          </a:p>
        </p:txBody>
      </p:sp>
      <p:sp>
        <p:nvSpPr>
          <p:cNvPr id="4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C45EEE9A-D653-9058-67D3-AF1BED6CA9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278CC-C20C-E163-95C6-A84D4F9A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Potential Competitors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6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AF40-0DF5-43B1-BE21-B20D280A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Large Market Research conglomerates (e.g. Nielsen).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Pharma Consortiums.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3F37E-70B3-63C4-5817-EA144CFD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Potential Clients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6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AF40-0DF5-43B1-BE21-B20D280A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Academic research centers (e.g. J-PAL).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Market research agencies (e.g. 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Political polling agencies.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Unconsorced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Pharma*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Governments.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Businesses (does intervention A drive more foot traffic?)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UX Researchers (A/B testing)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A96CA-6C25-4337-97B6-198512C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50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Potential Clients</a:t>
            </a:r>
          </a:p>
        </p:txBody>
      </p:sp>
      <p:sp>
        <p:nvSpPr>
          <p:cNvPr id="7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70" name="Content Placeholder 2">
            <a:extLst>
              <a:ext uri="{FF2B5EF4-FFF2-40B4-BE49-F238E27FC236}">
                <a16:creationId xmlns:a16="http://schemas.microsoft.com/office/drawing/2014/main" id="{4BFCB827-DC75-1C1C-EF0D-D02E73798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229827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90681-5A81-F618-2791-D6BACC19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1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Cold Start Problem</a:t>
            </a:r>
          </a:p>
        </p:txBody>
      </p:sp>
      <p:sp>
        <p:nvSpPr>
          <p:cNvPr id="7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8BB3-7646-468C-A43F-A7203FF0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relies heavily on having large samples of diverse subjects.</a:t>
            </a:r>
          </a:p>
          <a:p>
            <a:r>
              <a:rPr lang="en-US" dirty="0"/>
              <a:t>Tokens provide incentives:</a:t>
            </a:r>
          </a:p>
          <a:p>
            <a:pPr lvl="1"/>
            <a:r>
              <a:rPr lang="en-US" dirty="0"/>
              <a:t>For registration and baseline characteristics.</a:t>
            </a:r>
          </a:p>
          <a:p>
            <a:pPr lvl="1"/>
            <a:r>
              <a:rPr lang="en-US" dirty="0"/>
              <a:t>For specific tasks (e.g. answering new surveys).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4E4BD-E468-D6C0-81AD-0826E5D6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list of </a:t>
            </a:r>
            <a:r>
              <a:rPr lang="en-US" sz="6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 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6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Randomized Trials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2A0C-92F9-3285-3FE5-13CF2D5A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340DB-2251-30B8-8874-304653C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499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Clients</a:t>
            </a:r>
          </a:p>
        </p:txBody>
      </p:sp>
      <p:pic>
        <p:nvPicPr>
          <p:cNvPr id="58" name="Graphic 57" descr="Relationship">
            <a:extLst>
              <a:ext uri="{FF2B5EF4-FFF2-40B4-BE49-F238E27FC236}">
                <a16:creationId xmlns:a16="http://schemas.microsoft.com/office/drawing/2014/main" id="{FF38EA5E-E474-F0D8-DB66-39FCA7A0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995" y="820991"/>
            <a:ext cx="2608009" cy="26080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862BA0-C331-5214-3E42-0F3377A9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2BB94-3DF6-42F5-9A24-BDAEF9EEBE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97657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BBC8-2759-4E8C-8850-65BD2DA9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No-Code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3029-BE69-4893-8C77-E45DCA4F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https://webflow.com/no-code</a:t>
            </a:r>
            <a:endParaRPr lang="en-US" dirty="0"/>
          </a:p>
          <a:p>
            <a:r>
              <a:rPr lang="en-US" dirty="0">
                <a:hlinkClick r:id="rId4"/>
              </a:rPr>
              <a:t>https://www.framer.com/</a:t>
            </a:r>
            <a:endParaRPr lang="en-US" dirty="0"/>
          </a:p>
          <a:p>
            <a:r>
              <a:rPr lang="en-US">
                <a:hlinkClick r:id="rId5"/>
              </a:rPr>
              <a:t>https://www.adalo.com/pricing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C51F-25BC-54B8-2FB9-E596774A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30</a:t>
            </a:fld>
            <a:endParaRPr lang="en-US"/>
          </a:p>
        </p:txBody>
      </p:sp>
      <p:pic>
        <p:nvPicPr>
          <p:cNvPr id="5" name="Graphic 4" descr="Laptop Secure">
            <a:extLst>
              <a:ext uri="{FF2B5EF4-FFF2-40B4-BE49-F238E27FC236}">
                <a16:creationId xmlns:a16="http://schemas.microsoft.com/office/drawing/2014/main" id="{72DDCEB7-D3DD-FFFA-3A16-EBCAB8A1353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85594" y="808139"/>
            <a:ext cx="2542058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4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list of </a:t>
            </a:r>
            <a:r>
              <a:rPr lang="en-US" sz="6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 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6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Randomized Trials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BF4DA9-BE10-2F44-88BB-2F9124CA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18DDC-D5B9-C8A5-2239-1A2B11BEB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E50A42-47E2-8FCD-9AB1-94C55EBFA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84" y="2511963"/>
            <a:ext cx="10515600" cy="3821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Recruiting: expensive to recruit large samples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low statistical power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Diversity: hard to enroll diverse subjects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low external validity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Retention: subjects attrit from the trial  (differential) attrition bias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Tangible Expenses: physical capital, facilities, staff  operating costs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Privacy: holding sensitive information is a liability  compliance costs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Storage: data/files for replication ad-infinitum  (cold) storage costs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P-hacking: strategic misrepresentation of results  low transparency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20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554" y="1651786"/>
            <a:ext cx="9147940" cy="23372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Introducing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Crowdsourced, Open,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Annonymous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RCTs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2A0C-92F9-3285-3FE5-13CF2D5A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340DB-2251-30B8-8874-304653C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B4317-E3AB-55E8-7363-1A53F412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92" y="1747246"/>
            <a:ext cx="7132464" cy="18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7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AEE120-6714-443B-A53D-4B21F81373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3554" y="1651786"/>
                <a:ext cx="9147940" cy="2337238"/>
              </a:xfr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r"/>
                <a:r>
                  <a:rPr lang="en-US" sz="4800" dirty="0">
                    <a:solidFill>
                      <a:srgbClr val="FFFFFF"/>
                    </a:solidFill>
                  </a:rPr>
                  <a:t>= </a:t>
                </a:r>
                <a:r>
                  <a:rPr lang="en-US" sz="4800" dirty="0" err="1">
                    <a:solidFill>
                      <a:srgbClr val="FFFFFF"/>
                    </a:solidFill>
                  </a:rPr>
                  <a:t>PrivateKit</a:t>
                </a:r>
                <a:r>
                  <a:rPr lang="en-US" sz="48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4800" dirty="0">
                    <a:solidFill>
                      <a:srgbClr val="FFFFFF"/>
                    </a:solidFill>
                  </a:rPr>
                  <a:t> DCTs</a:t>
                </a:r>
                <a:br>
                  <a:rPr lang="en-US" sz="4800" dirty="0">
                    <a:solidFill>
                      <a:srgbClr val="FFFFFF"/>
                    </a:solidFill>
                  </a:rPr>
                </a:br>
                <a:br>
                  <a:rPr lang="en-US" sz="1800" dirty="0">
                    <a:solidFill>
                      <a:srgbClr val="FFFFFF"/>
                    </a:solidFill>
                  </a:rPr>
                </a:br>
                <a:endParaRPr lang="en-US" sz="2800" kern="12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AEE120-6714-443B-A53D-4B21F8137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3554" y="1651786"/>
                <a:ext cx="9147940" cy="2337238"/>
              </a:xfrm>
              <a:blipFill>
                <a:blip r:embed="rId2"/>
                <a:stretch>
                  <a:fillRect r="-3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2A0C-92F9-3285-3FE5-13CF2D5A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340DB-2251-30B8-8874-304653CD74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B4317-E3AB-55E8-7363-1A53F41289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79" y="2242227"/>
            <a:ext cx="4588273" cy="11814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1E6DE9-306E-0106-3E95-35169F21D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99" y="1171184"/>
            <a:ext cx="1800485" cy="180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4E1E287-4D0C-085A-B2A1-8ABA219BB607}"/>
              </a:ext>
            </a:extLst>
          </p:cNvPr>
          <p:cNvCxnSpPr>
            <a:cxnSpLocks/>
          </p:cNvCxnSpPr>
          <p:nvPr/>
        </p:nvCxnSpPr>
        <p:spPr>
          <a:xfrm flipH="1">
            <a:off x="9312442" y="2940723"/>
            <a:ext cx="1359052" cy="1294395"/>
          </a:xfrm>
          <a:prstGeom prst="bentConnector3">
            <a:avLst>
              <a:gd name="adj1" fmla="val -16821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F4A212-9A4F-EEF6-839D-0301E4033DB7}"/>
              </a:ext>
            </a:extLst>
          </p:cNvPr>
          <p:cNvSpPr txBox="1"/>
          <p:nvPr/>
        </p:nvSpPr>
        <p:spPr>
          <a:xfrm>
            <a:off x="5883442" y="408528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DCTs = Decentralized Clinical Trials; new industry standard popularized during the COVID-19 pandemic</a:t>
            </a:r>
          </a:p>
        </p:txBody>
      </p:sp>
      <p:pic>
        <p:nvPicPr>
          <p:cNvPr id="28" name="Graphic 27" descr="Wave outline">
            <a:extLst>
              <a:ext uri="{FF2B5EF4-FFF2-40B4-BE49-F238E27FC236}">
                <a16:creationId xmlns:a16="http://schemas.microsoft.com/office/drawing/2014/main" id="{B48EA5C5-AAAF-BB32-A63D-DBA5B83F49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8518" y="3378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47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-0.50117 -0.0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6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RaaS: Think Amazon’s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mTurk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but Private!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4ED9C-B81B-9610-7465-1E9A8EFD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1650D-3F9A-3992-7D74-E785CD987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402ED-0993-3898-D3F3-632944AE5B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79" y="2242227"/>
            <a:ext cx="4588273" cy="118148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FE975E4E-0504-1744-8EC2-C697516513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1591" y="2604054"/>
            <a:ext cx="914400" cy="914400"/>
          </a:xfrm>
          <a:prstGeom prst="rect">
            <a:avLst/>
          </a:prstGeom>
        </p:spPr>
      </p:pic>
      <p:pic>
        <p:nvPicPr>
          <p:cNvPr id="9" name="Graphic 8" descr="Blockchain with solid fill">
            <a:extLst>
              <a:ext uri="{FF2B5EF4-FFF2-40B4-BE49-F238E27FC236}">
                <a16:creationId xmlns:a16="http://schemas.microsoft.com/office/drawing/2014/main" id="{287347B5-2932-B7F3-F381-B39E34234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85811" y="692690"/>
            <a:ext cx="914400" cy="914400"/>
          </a:xfrm>
          <a:prstGeom prst="rect">
            <a:avLst/>
          </a:prstGeom>
        </p:spPr>
      </p:pic>
      <p:pic>
        <p:nvPicPr>
          <p:cNvPr id="11" name="Graphic 10" descr="Tax with solid fill">
            <a:extLst>
              <a:ext uri="{FF2B5EF4-FFF2-40B4-BE49-F238E27FC236}">
                <a16:creationId xmlns:a16="http://schemas.microsoft.com/office/drawing/2014/main" id="{C8BD2AB6-747A-853F-1A33-883914251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79622" y="692008"/>
            <a:ext cx="914400" cy="914400"/>
          </a:xfrm>
          <a:prstGeom prst="rect">
            <a:avLst/>
          </a:prstGeom>
        </p:spPr>
      </p:pic>
      <p:pic>
        <p:nvPicPr>
          <p:cNvPr id="13" name="Graphic 12" descr="Cycle with people outline">
            <a:extLst>
              <a:ext uri="{FF2B5EF4-FFF2-40B4-BE49-F238E27FC236}">
                <a16:creationId xmlns:a16="http://schemas.microsoft.com/office/drawing/2014/main" id="{2C9A23EF-1454-C997-A97B-7C67787D09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09086" y="4917546"/>
            <a:ext cx="914400" cy="914400"/>
          </a:xfrm>
          <a:prstGeom prst="rect">
            <a:avLst/>
          </a:prstGeom>
        </p:spPr>
      </p:pic>
      <p:pic>
        <p:nvPicPr>
          <p:cNvPr id="15" name="Graphic 14" descr="Group of people with solid fill">
            <a:extLst>
              <a:ext uri="{FF2B5EF4-FFF2-40B4-BE49-F238E27FC236}">
                <a16:creationId xmlns:a16="http://schemas.microsoft.com/office/drawing/2014/main" id="{0ED09D7C-FDEC-BCD2-3C06-15164DEA5D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53992" y="3634951"/>
            <a:ext cx="914400" cy="914400"/>
          </a:xfrm>
          <a:prstGeom prst="rect">
            <a:avLst/>
          </a:prstGeom>
        </p:spPr>
      </p:pic>
      <p:pic>
        <p:nvPicPr>
          <p:cNvPr id="17" name="Graphic 16" descr="Download from cloud with solid fill">
            <a:extLst>
              <a:ext uri="{FF2B5EF4-FFF2-40B4-BE49-F238E27FC236}">
                <a16:creationId xmlns:a16="http://schemas.microsoft.com/office/drawing/2014/main" id="{D9049F8E-7A48-62F1-0C64-F66E704165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28427" y="4275731"/>
            <a:ext cx="914400" cy="914400"/>
          </a:xfrm>
          <a:prstGeom prst="rect">
            <a:avLst/>
          </a:prstGeom>
        </p:spPr>
      </p:pic>
      <p:pic>
        <p:nvPicPr>
          <p:cNvPr id="19" name="Graphic 18" descr="Normal Distribution with solid fill">
            <a:extLst>
              <a:ext uri="{FF2B5EF4-FFF2-40B4-BE49-F238E27FC236}">
                <a16:creationId xmlns:a16="http://schemas.microsoft.com/office/drawing/2014/main" id="{6394C2BF-420E-BB5C-F714-0AD6A6F4A3C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57680" y="692690"/>
            <a:ext cx="914400" cy="914400"/>
          </a:xfrm>
          <a:prstGeom prst="rect">
            <a:avLst/>
          </a:prstGeom>
        </p:spPr>
      </p:pic>
      <p:pic>
        <p:nvPicPr>
          <p:cNvPr id="21" name="Graphic 20" descr="Coins with solid fill">
            <a:extLst>
              <a:ext uri="{FF2B5EF4-FFF2-40B4-BE49-F238E27FC236}">
                <a16:creationId xmlns:a16="http://schemas.microsoft.com/office/drawing/2014/main" id="{5C4C31DC-8F1C-E384-D666-313CC1C14C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289163" y="4922876"/>
            <a:ext cx="914400" cy="914400"/>
          </a:xfrm>
          <a:prstGeom prst="rect">
            <a:avLst/>
          </a:prstGeom>
        </p:spPr>
      </p:pic>
      <p:pic>
        <p:nvPicPr>
          <p:cNvPr id="23" name="Graphic 22" descr="Earth globe: Americas with solid fill">
            <a:extLst>
              <a:ext uri="{FF2B5EF4-FFF2-40B4-BE49-F238E27FC236}">
                <a16:creationId xmlns:a16="http://schemas.microsoft.com/office/drawing/2014/main" id="{2AFE69D8-E782-C769-8C45-D499BE134A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411216" y="5650919"/>
            <a:ext cx="914400" cy="914400"/>
          </a:xfrm>
          <a:prstGeom prst="rect">
            <a:avLst/>
          </a:prstGeom>
        </p:spPr>
      </p:pic>
      <p:pic>
        <p:nvPicPr>
          <p:cNvPr id="25" name="Graphic 24" descr="Earth globe: Asia and Australia with solid fill">
            <a:extLst>
              <a:ext uri="{FF2B5EF4-FFF2-40B4-BE49-F238E27FC236}">
                <a16:creationId xmlns:a16="http://schemas.microsoft.com/office/drawing/2014/main" id="{15D4B700-3A76-679D-D2E7-3187002F2DA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224678" y="5650919"/>
            <a:ext cx="914400" cy="914400"/>
          </a:xfrm>
          <a:prstGeom prst="rect">
            <a:avLst/>
          </a:prstGeom>
        </p:spPr>
      </p:pic>
      <p:pic>
        <p:nvPicPr>
          <p:cNvPr id="28" name="Graphic 27" descr="Earth globe: Africa and Europe with solid fill">
            <a:extLst>
              <a:ext uri="{FF2B5EF4-FFF2-40B4-BE49-F238E27FC236}">
                <a16:creationId xmlns:a16="http://schemas.microsoft.com/office/drawing/2014/main" id="{1E9DF477-DC66-8EF6-723F-0111A608671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352726" y="5656286"/>
            <a:ext cx="914400" cy="914400"/>
          </a:xfrm>
          <a:prstGeom prst="rect">
            <a:avLst/>
          </a:prstGeom>
        </p:spPr>
      </p:pic>
      <p:pic>
        <p:nvPicPr>
          <p:cNvPr id="32" name="Graphic 31" descr="Earth Globe - Asia with solid fill">
            <a:extLst>
              <a:ext uri="{FF2B5EF4-FFF2-40B4-BE49-F238E27FC236}">
                <a16:creationId xmlns:a16="http://schemas.microsoft.com/office/drawing/2014/main" id="{FFD16449-C292-6AF2-2CAC-18E551203EF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306311" y="5656126"/>
            <a:ext cx="914400" cy="914400"/>
          </a:xfrm>
          <a:prstGeom prst="rect">
            <a:avLst/>
          </a:prstGeom>
        </p:spPr>
      </p:pic>
      <p:pic>
        <p:nvPicPr>
          <p:cNvPr id="34" name="Graphic 33" descr="Cycle with people outline">
            <a:extLst>
              <a:ext uri="{FF2B5EF4-FFF2-40B4-BE49-F238E27FC236}">
                <a16:creationId xmlns:a16="http://schemas.microsoft.com/office/drawing/2014/main" id="{333B8D3F-18AD-9994-FBB6-BF15092E41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6277" y="4916510"/>
            <a:ext cx="914400" cy="914400"/>
          </a:xfrm>
          <a:prstGeom prst="rect">
            <a:avLst/>
          </a:prstGeom>
        </p:spPr>
      </p:pic>
      <p:pic>
        <p:nvPicPr>
          <p:cNvPr id="36" name="Graphic 35" descr="Cycle with people outline">
            <a:extLst>
              <a:ext uri="{FF2B5EF4-FFF2-40B4-BE49-F238E27FC236}">
                <a16:creationId xmlns:a16="http://schemas.microsoft.com/office/drawing/2014/main" id="{D091C8AD-CB85-8539-888B-18F3C5F886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17874" y="4916510"/>
            <a:ext cx="914400" cy="914400"/>
          </a:xfrm>
          <a:prstGeom prst="rect">
            <a:avLst/>
          </a:prstGeom>
        </p:spPr>
      </p:pic>
      <p:pic>
        <p:nvPicPr>
          <p:cNvPr id="37" name="Graphic 36" descr="Cycle with people outline">
            <a:extLst>
              <a:ext uri="{FF2B5EF4-FFF2-40B4-BE49-F238E27FC236}">
                <a16:creationId xmlns:a16="http://schemas.microsoft.com/office/drawing/2014/main" id="{ABBE3E86-DB69-F47F-DC73-2F5A1A5F88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65490" y="4912761"/>
            <a:ext cx="914400" cy="914400"/>
          </a:xfrm>
          <a:prstGeom prst="rect">
            <a:avLst/>
          </a:prstGeom>
        </p:spPr>
      </p:pic>
      <p:pic>
        <p:nvPicPr>
          <p:cNvPr id="39" name="Graphic 38" descr="Key with solid fill">
            <a:extLst>
              <a:ext uri="{FF2B5EF4-FFF2-40B4-BE49-F238E27FC236}">
                <a16:creationId xmlns:a16="http://schemas.microsoft.com/office/drawing/2014/main" id="{4A49358F-4580-FE40-1274-F4AB5249476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809706" y="3428970"/>
            <a:ext cx="914400" cy="914400"/>
          </a:xfrm>
          <a:prstGeom prst="rect">
            <a:avLst/>
          </a:prstGeom>
        </p:spPr>
      </p:pic>
      <p:pic>
        <p:nvPicPr>
          <p:cNvPr id="41" name="Graphic 40" descr="Lock with solid fill">
            <a:extLst>
              <a:ext uri="{FF2B5EF4-FFF2-40B4-BE49-F238E27FC236}">
                <a16:creationId xmlns:a16="http://schemas.microsoft.com/office/drawing/2014/main" id="{21A71D76-54E6-0B8E-4681-C1859D629AA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273316" y="1684831"/>
            <a:ext cx="914400" cy="914400"/>
          </a:xfrm>
          <a:prstGeom prst="rect">
            <a:avLst/>
          </a:prstGeom>
        </p:spPr>
      </p:pic>
      <p:pic>
        <p:nvPicPr>
          <p:cNvPr id="43" name="Graphic 42" descr="Detective female with solid fill">
            <a:extLst>
              <a:ext uri="{FF2B5EF4-FFF2-40B4-BE49-F238E27FC236}">
                <a16:creationId xmlns:a16="http://schemas.microsoft.com/office/drawing/2014/main" id="{955BEE5D-AB71-2125-E0D6-3E24EE26667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909191" y="2720327"/>
            <a:ext cx="914400" cy="914400"/>
          </a:xfrm>
          <a:prstGeom prst="rect">
            <a:avLst/>
          </a:prstGeom>
        </p:spPr>
      </p:pic>
      <p:pic>
        <p:nvPicPr>
          <p:cNvPr id="45" name="Graphic 44" descr="Detective male with solid fill">
            <a:extLst>
              <a:ext uri="{FF2B5EF4-FFF2-40B4-BE49-F238E27FC236}">
                <a16:creationId xmlns:a16="http://schemas.microsoft.com/office/drawing/2014/main" id="{AEAF828D-FA69-30BF-31F4-AE9CDECCABC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769873" y="2712846"/>
            <a:ext cx="914400" cy="914400"/>
          </a:xfrm>
          <a:prstGeom prst="rect">
            <a:avLst/>
          </a:prstGeom>
        </p:spPr>
      </p:pic>
      <p:pic>
        <p:nvPicPr>
          <p:cNvPr id="47" name="Graphic 46" descr="Blind with solid fill">
            <a:extLst>
              <a:ext uri="{FF2B5EF4-FFF2-40B4-BE49-F238E27FC236}">
                <a16:creationId xmlns:a16="http://schemas.microsoft.com/office/drawing/2014/main" id="{7511D0DA-9BC4-8950-C252-C2A5A03B42F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928194" y="1684831"/>
            <a:ext cx="914400" cy="914400"/>
          </a:xfrm>
          <a:prstGeom prst="rect">
            <a:avLst/>
          </a:prstGeom>
        </p:spPr>
      </p:pic>
      <p:pic>
        <p:nvPicPr>
          <p:cNvPr id="49" name="Graphic 48" descr="Eye with solid fill">
            <a:extLst>
              <a:ext uri="{FF2B5EF4-FFF2-40B4-BE49-F238E27FC236}">
                <a16:creationId xmlns:a16="http://schemas.microsoft.com/office/drawing/2014/main" id="{D306204E-7513-553B-09A6-DAEBFA15363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928194" y="697269"/>
            <a:ext cx="914400" cy="914400"/>
          </a:xfrm>
          <a:prstGeom prst="rect">
            <a:avLst/>
          </a:prstGeom>
        </p:spPr>
      </p:pic>
      <p:pic>
        <p:nvPicPr>
          <p:cNvPr id="51" name="Graphic 50" descr="Syncing cloud with solid fill">
            <a:extLst>
              <a:ext uri="{FF2B5EF4-FFF2-40B4-BE49-F238E27FC236}">
                <a16:creationId xmlns:a16="http://schemas.microsoft.com/office/drawing/2014/main" id="{2FDE163F-4A7A-4B7E-6F1B-CBB9B0AEE45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857680" y="1504211"/>
            <a:ext cx="914400" cy="914400"/>
          </a:xfrm>
          <a:prstGeom prst="rect">
            <a:avLst/>
          </a:prstGeom>
        </p:spPr>
      </p:pic>
      <p:pic>
        <p:nvPicPr>
          <p:cNvPr id="53" name="Graphic 52" descr="Database with solid fill">
            <a:extLst>
              <a:ext uri="{FF2B5EF4-FFF2-40B4-BE49-F238E27FC236}">
                <a16:creationId xmlns:a16="http://schemas.microsoft.com/office/drawing/2014/main" id="{00949C99-40E4-70B2-BED8-7BD874DEC53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599322" y="693044"/>
            <a:ext cx="914400" cy="914400"/>
          </a:xfrm>
          <a:prstGeom prst="rect">
            <a:avLst/>
          </a:prstGeom>
        </p:spPr>
      </p:pic>
      <p:pic>
        <p:nvPicPr>
          <p:cNvPr id="54" name="Graphic 53" descr="Group of people with solid fill">
            <a:extLst>
              <a:ext uri="{FF2B5EF4-FFF2-40B4-BE49-F238E27FC236}">
                <a16:creationId xmlns:a16="http://schemas.microsoft.com/office/drawing/2014/main" id="{3F5E5C0B-02EA-4C60-3AB0-B7DFB42650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95306" y="3635568"/>
            <a:ext cx="914400" cy="914400"/>
          </a:xfrm>
          <a:prstGeom prst="rect">
            <a:avLst/>
          </a:prstGeom>
        </p:spPr>
      </p:pic>
      <p:pic>
        <p:nvPicPr>
          <p:cNvPr id="56" name="Graphic 55" descr="Medicine with solid fill">
            <a:extLst>
              <a:ext uri="{FF2B5EF4-FFF2-40B4-BE49-F238E27FC236}">
                <a16:creationId xmlns:a16="http://schemas.microsoft.com/office/drawing/2014/main" id="{64069C37-B93D-B571-A18D-494C26F65F79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003533" y="3637459"/>
            <a:ext cx="914400" cy="914400"/>
          </a:xfrm>
          <a:prstGeom prst="rect">
            <a:avLst/>
          </a:prstGeom>
        </p:spPr>
      </p:pic>
      <p:pic>
        <p:nvPicPr>
          <p:cNvPr id="58" name="Graphic 57" descr="Medicine outline">
            <a:extLst>
              <a:ext uri="{FF2B5EF4-FFF2-40B4-BE49-F238E27FC236}">
                <a16:creationId xmlns:a16="http://schemas.microsoft.com/office/drawing/2014/main" id="{1DA686D4-B171-AAE9-575D-D72267A560BF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0684273" y="3642896"/>
            <a:ext cx="914400" cy="914400"/>
          </a:xfrm>
          <a:prstGeom prst="rect">
            <a:avLst/>
          </a:prstGeom>
        </p:spPr>
      </p:pic>
      <p:pic>
        <p:nvPicPr>
          <p:cNvPr id="60" name="Graphic 59" descr="Qr Code with solid fill">
            <a:extLst>
              <a:ext uri="{FF2B5EF4-FFF2-40B4-BE49-F238E27FC236}">
                <a16:creationId xmlns:a16="http://schemas.microsoft.com/office/drawing/2014/main" id="{254E46D2-2BE1-0F8A-7ECA-61D7E783A6E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6885591" y="-853096"/>
            <a:ext cx="914400" cy="914400"/>
          </a:xfrm>
          <a:prstGeom prst="rect">
            <a:avLst/>
          </a:prstGeom>
        </p:spPr>
      </p:pic>
      <p:pic>
        <p:nvPicPr>
          <p:cNvPr id="62" name="Graphic 61" descr="Upload with solid fill">
            <a:extLst>
              <a:ext uri="{FF2B5EF4-FFF2-40B4-BE49-F238E27FC236}">
                <a16:creationId xmlns:a16="http://schemas.microsoft.com/office/drawing/2014/main" id="{CD44859F-A1E9-5447-F14A-81151977313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913191" y="1913777"/>
            <a:ext cx="914400" cy="914400"/>
          </a:xfrm>
          <a:prstGeom prst="rect">
            <a:avLst/>
          </a:prstGeom>
        </p:spPr>
      </p:pic>
      <p:pic>
        <p:nvPicPr>
          <p:cNvPr id="63" name="Graphic 62" descr="Upload with solid fill">
            <a:extLst>
              <a:ext uri="{FF2B5EF4-FFF2-40B4-BE49-F238E27FC236}">
                <a16:creationId xmlns:a16="http://schemas.microsoft.com/office/drawing/2014/main" id="{178CABDC-0F22-7D16-4A98-F20BD446E6F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763511" y="1910060"/>
            <a:ext cx="914400" cy="9144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33F293-A8CE-27FE-9C5D-FCEB0DA7489A}"/>
              </a:ext>
            </a:extLst>
          </p:cNvPr>
          <p:cNvCxnSpPr/>
          <p:nvPr/>
        </p:nvCxnSpPr>
        <p:spPr>
          <a:xfrm flipV="1">
            <a:off x="6677526" y="1606408"/>
            <a:ext cx="5486400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6B64CBF-C044-41B3-8ADD-C7FE917DB326}"/>
              </a:ext>
            </a:extLst>
          </p:cNvPr>
          <p:cNvSpPr txBox="1"/>
          <p:nvPr/>
        </p:nvSpPr>
        <p:spPr>
          <a:xfrm>
            <a:off x="994873" y="397403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(RaaS = Research as a Service)</a:t>
            </a:r>
          </a:p>
        </p:txBody>
      </p:sp>
    </p:spTree>
    <p:extLst>
      <p:ext uri="{BB962C8B-B14F-4D97-AF65-F5344CB8AC3E}">
        <p14:creationId xmlns:p14="http://schemas.microsoft.com/office/powerpoint/2010/main" val="845035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Use Case: Mental Health in Ecuador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vidaplena.global/wp-content/uploads/2022/10/vida_plena_negro.png">
            <a:extLst>
              <a:ext uri="{FF2B5EF4-FFF2-40B4-BE49-F238E27FC236}">
                <a16:creationId xmlns:a16="http://schemas.microsoft.com/office/drawing/2014/main" id="{93219789-1A4A-44D2-B1A3-28636573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9437" y="2364538"/>
            <a:ext cx="3948572" cy="394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3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98E233-D046-1179-75D9-F36A9281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Problem: p-hacking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E0C98-A4F7-6B64-6DAB-0EF8C392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5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865</Words>
  <Application>Microsoft Macintosh PowerPoint</Application>
  <PresentationFormat>Widescreen</PresentationFormat>
  <Paragraphs>144</Paragraphs>
  <Slides>31</Slides>
  <Notes>2</Notes>
  <HiddenSlides>23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Montserrat</vt:lpstr>
      <vt:lpstr>Office Theme</vt:lpstr>
      <vt:lpstr>COARCT: Crowdsourced, Open, Anonymous RCTs</vt:lpstr>
      <vt:lpstr>Randomized C. Trials</vt:lpstr>
      <vt:lpstr>A list of Problems in Randomized Trials</vt:lpstr>
      <vt:lpstr>A list of Problems in Randomized Trials</vt:lpstr>
      <vt:lpstr>Introducing    Crowdsourced, Open, Annonymous RCTs</vt:lpstr>
      <vt:lpstr>= PrivateKit × DCTs  </vt:lpstr>
      <vt:lpstr>RaaS: Think Amazon’s mTurk, but Private!</vt:lpstr>
      <vt:lpstr>Example Use Case: Mental Health in Ecuador</vt:lpstr>
      <vt:lpstr>Problem: p-hacking</vt:lpstr>
      <vt:lpstr>Solution</vt:lpstr>
      <vt:lpstr>Problem: Research Transparency</vt:lpstr>
      <vt:lpstr>Solution</vt:lpstr>
      <vt:lpstr>PrivateKit x COARCT</vt:lpstr>
      <vt:lpstr>Problem: subject recruiting</vt:lpstr>
      <vt:lpstr>Problem: recruiting</vt:lpstr>
      <vt:lpstr>Builds vertically over PrivateKit</vt:lpstr>
      <vt:lpstr>think Amazon's MTurk or Cint's Lucid, but fully private</vt:lpstr>
      <vt:lpstr>Problem: diversity</vt:lpstr>
      <vt:lpstr>Lower Costs</vt:lpstr>
      <vt:lpstr>Lower Costs</vt:lpstr>
      <vt:lpstr>Lower Costs</vt:lpstr>
      <vt:lpstr>Lower Costs</vt:lpstr>
      <vt:lpstr>Data Compliance (e.g. IRBs)</vt:lpstr>
      <vt:lpstr>How does it work?</vt:lpstr>
      <vt:lpstr>How does it work?</vt:lpstr>
      <vt:lpstr>Potential Competitors</vt:lpstr>
      <vt:lpstr>Potential Clients</vt:lpstr>
      <vt:lpstr>Potential Clients</vt:lpstr>
      <vt:lpstr>Cold Start Problem</vt:lpstr>
      <vt:lpstr>Clients</vt:lpstr>
      <vt:lpstr>No-Code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COARCT: Crowdsourced, Open, Anonymous RCTs</dc:title>
  <dc:creator>Mohit Karnani</dc:creator>
  <cp:lastModifiedBy>Mohit Karnani Bhagwan</cp:lastModifiedBy>
  <cp:revision>18</cp:revision>
  <dcterms:created xsi:type="dcterms:W3CDTF">2023-03-12T23:56:13Z</dcterms:created>
  <dcterms:modified xsi:type="dcterms:W3CDTF">2023-03-16T06:02:49Z</dcterms:modified>
</cp:coreProperties>
</file>