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4" r:id="rId1"/>
  </p:sldMasterIdLst>
  <p:sldIdLst>
    <p:sldId id="256" r:id="rId2"/>
    <p:sldId id="257" r:id="rId3"/>
    <p:sldId id="258" r:id="rId4"/>
    <p:sldId id="259" r:id="rId5"/>
    <p:sldId id="260" r:id="rId6"/>
    <p:sldId id="261" r:id="rId7"/>
    <p:sldId id="262" r:id="rId8"/>
    <p:sldId id="263" r:id="rId9"/>
    <p:sldId id="272" r:id="rId10"/>
    <p:sldId id="264" r:id="rId11"/>
    <p:sldId id="265" r:id="rId12"/>
    <p:sldId id="267" r:id="rId13"/>
    <p:sldId id="268" r:id="rId14"/>
    <p:sldId id="269" r:id="rId15"/>
    <p:sldId id="270" r:id="rId16"/>
    <p:sldId id="271"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t>Correlation plot</a:t>
            </a:r>
          </a:p>
        </c:rich>
      </c:tx>
      <c:overlay val="0"/>
    </c:title>
    <c:autoTitleDeleted val="0"/>
    <c:plotArea>
      <c:layout/>
      <c:lineChart>
        <c:grouping val="stacked"/>
        <c:varyColors val="0"/>
        <c:ser>
          <c:idx val="0"/>
          <c:order val="0"/>
          <c:tx>
            <c:strRef>
              <c:f>Sheet1!$I$28</c:f>
              <c:strCache>
                <c:ptCount val="1"/>
                <c:pt idx="0">
                  <c:v>X-squared</c:v>
                </c:pt>
              </c:strCache>
            </c:strRef>
          </c:tx>
          <c:cat>
            <c:strRef>
              <c:f>Sheet1!$H$29:$H$49</c:f>
              <c:strCache>
                <c:ptCount val="21"/>
                <c:pt idx="0">
                  <c:v>Varaible.Valve.Timing..VVT.</c:v>
                </c:pt>
                <c:pt idx="1">
                  <c:v>displacement</c:v>
                </c:pt>
                <c:pt idx="2">
                  <c:v>Cylinder.arragement</c:v>
                </c:pt>
                <c:pt idx="3">
                  <c:v>main.bearing.type</c:v>
                </c:pt>
                <c:pt idx="4">
                  <c:v>Crankshaft.Design</c:v>
                </c:pt>
                <c:pt idx="5">
                  <c:v>Lubrication</c:v>
                </c:pt>
                <c:pt idx="6">
                  <c:v>Number.of.Cylinders</c:v>
                </c:pt>
                <c:pt idx="7">
                  <c:v>Turbocharger</c:v>
                </c:pt>
                <c:pt idx="8">
                  <c:v>Direct.injection</c:v>
                </c:pt>
                <c:pt idx="9">
                  <c:v>Valve.Type</c:v>
                </c:pt>
                <c:pt idx="10">
                  <c:v>Liner.Design.</c:v>
                </c:pt>
                <c:pt idx="11">
                  <c:v>piston.type</c:v>
                </c:pt>
                <c:pt idx="12">
                  <c:v>Bearing.Vendor</c:v>
                </c:pt>
                <c:pt idx="13">
                  <c:v>cam.arrangement</c:v>
                </c:pt>
                <c:pt idx="14">
                  <c:v>Compression.ratio</c:v>
                </c:pt>
                <c:pt idx="15">
                  <c:v>Max..Torque</c:v>
                </c:pt>
                <c:pt idx="16">
                  <c:v>material.grade</c:v>
                </c:pt>
                <c:pt idx="17">
                  <c:v>Fuel.Type</c:v>
                </c:pt>
                <c:pt idx="18">
                  <c:v>Cylinder.deactivation</c:v>
                </c:pt>
                <c:pt idx="19">
                  <c:v>Peak.Power</c:v>
                </c:pt>
                <c:pt idx="20">
                  <c:v>TestAB</c:v>
                </c:pt>
              </c:strCache>
            </c:strRef>
          </c:cat>
          <c:val>
            <c:numRef>
              <c:f>Sheet1!$I$29:$I$49</c:f>
              <c:numCache>
                <c:formatCode>General</c:formatCode>
                <c:ptCount val="21"/>
                <c:pt idx="0" formatCode="0.00E+00">
                  <c:v>2.5268999999999999E-28</c:v>
                </c:pt>
                <c:pt idx="1">
                  <c:v>6.9907999999999998E-2</c:v>
                </c:pt>
                <c:pt idx="2">
                  <c:v>0.46622000000000002</c:v>
                </c:pt>
                <c:pt idx="3">
                  <c:v>0.56630999999999998</c:v>
                </c:pt>
                <c:pt idx="4">
                  <c:v>1.2148000000000001</c:v>
                </c:pt>
                <c:pt idx="5">
                  <c:v>1.3833</c:v>
                </c:pt>
                <c:pt idx="6">
                  <c:v>3.6141999999999999</c:v>
                </c:pt>
                <c:pt idx="7">
                  <c:v>3.8144</c:v>
                </c:pt>
                <c:pt idx="8">
                  <c:v>7.4592000000000001</c:v>
                </c:pt>
                <c:pt idx="9">
                  <c:v>13.108000000000001</c:v>
                </c:pt>
                <c:pt idx="10">
                  <c:v>23.443999999999999</c:v>
                </c:pt>
                <c:pt idx="11">
                  <c:v>26.969000000000001</c:v>
                </c:pt>
                <c:pt idx="12">
                  <c:v>33.656999999999996</c:v>
                </c:pt>
                <c:pt idx="13">
                  <c:v>40.006999999999998</c:v>
                </c:pt>
                <c:pt idx="14">
                  <c:v>80.709999999999994</c:v>
                </c:pt>
                <c:pt idx="15">
                  <c:v>94.334999999999994</c:v>
                </c:pt>
                <c:pt idx="16" formatCode="0.00E+00">
                  <c:v>102.26</c:v>
                </c:pt>
                <c:pt idx="17">
                  <c:v>116.18</c:v>
                </c:pt>
                <c:pt idx="18">
                  <c:v>163.76</c:v>
                </c:pt>
                <c:pt idx="19">
                  <c:v>327.32</c:v>
                </c:pt>
                <c:pt idx="20">
                  <c:v>604.52</c:v>
                </c:pt>
              </c:numCache>
            </c:numRef>
          </c:val>
          <c:smooth val="0"/>
          <c:extLst>
            <c:ext xmlns:c16="http://schemas.microsoft.com/office/drawing/2014/chart" uri="{C3380CC4-5D6E-409C-BE32-E72D297353CC}">
              <c16:uniqueId val="{00000000-EB7F-457D-982E-C4DDE8DF1188}"/>
            </c:ext>
          </c:extLst>
        </c:ser>
        <c:dLbls>
          <c:showLegendKey val="0"/>
          <c:showVal val="0"/>
          <c:showCatName val="0"/>
          <c:showSerName val="0"/>
          <c:showPercent val="0"/>
          <c:showBubbleSize val="0"/>
        </c:dLbls>
        <c:marker val="1"/>
        <c:smooth val="0"/>
        <c:axId val="169890560"/>
        <c:axId val="169892096"/>
      </c:lineChart>
      <c:catAx>
        <c:axId val="169890560"/>
        <c:scaling>
          <c:orientation val="minMax"/>
        </c:scaling>
        <c:delete val="0"/>
        <c:axPos val="b"/>
        <c:numFmt formatCode="General" sourceLinked="0"/>
        <c:majorTickMark val="out"/>
        <c:minorTickMark val="none"/>
        <c:tickLblPos val="nextTo"/>
        <c:crossAx val="169892096"/>
        <c:crosses val="autoZero"/>
        <c:auto val="1"/>
        <c:lblAlgn val="ctr"/>
        <c:lblOffset val="100"/>
        <c:noMultiLvlLbl val="0"/>
      </c:catAx>
      <c:valAx>
        <c:axId val="169892096"/>
        <c:scaling>
          <c:orientation val="minMax"/>
        </c:scaling>
        <c:delete val="0"/>
        <c:axPos val="l"/>
        <c:majorGridlines/>
        <c:numFmt formatCode="0.00E+00" sourceLinked="1"/>
        <c:majorTickMark val="out"/>
        <c:minorTickMark val="none"/>
        <c:tickLblPos val="nextTo"/>
        <c:crossAx val="169890560"/>
        <c:crosses val="autoZero"/>
        <c:crossBetween val="between"/>
      </c:valAx>
    </c:plotArea>
    <c:legend>
      <c:legendPos val="r"/>
      <c:overlay val="0"/>
    </c:legend>
    <c:plotVisOnly val="1"/>
    <c:dispBlanksAs val="zero"/>
    <c:showDLblsOverMax val="0"/>
  </c:chart>
  <c:externalData r:id="rId2">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3A8F77-289C-4ECC-B14C-B7238E58BD25}"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7CD59-D535-448B-A308-65CA4129645E}"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3A8F77-289C-4ECC-B14C-B7238E58BD25}"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7CD59-D535-448B-A308-65CA4129645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3A8F77-289C-4ECC-B14C-B7238E58BD25}"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7CD59-D535-448B-A308-65CA4129645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3A8F77-289C-4ECC-B14C-B7238E58BD25}"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7CD59-D535-448B-A308-65CA4129645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3A8F77-289C-4ECC-B14C-B7238E58BD25}"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7CD59-D535-448B-A308-65CA4129645E}"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3A8F77-289C-4ECC-B14C-B7238E58BD25}" type="datetimeFigureOut">
              <a:rPr lang="en-US" smtClean="0"/>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7CD59-D535-448B-A308-65CA4129645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3A8F77-289C-4ECC-B14C-B7238E58BD25}" type="datetimeFigureOut">
              <a:rPr lang="en-US" smtClean="0"/>
              <a:t>11/19/2018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37CD59-D535-448B-A308-65CA4129645E}"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3A8F77-289C-4ECC-B14C-B7238E58BD25}" type="datetimeFigureOut">
              <a:rPr lang="en-US" smtClean="0"/>
              <a:t>11/19/2018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37CD59-D535-448B-A308-65CA4129645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3A8F77-289C-4ECC-B14C-B7238E58BD25}" type="datetimeFigureOut">
              <a:rPr lang="en-US" smtClean="0"/>
              <a:t>11/19/2018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37CD59-D535-448B-A308-65CA4129645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3A8F77-289C-4ECC-B14C-B7238E58BD25}" type="datetimeFigureOut">
              <a:rPr lang="en-US" smtClean="0"/>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7CD59-D535-448B-A308-65CA4129645E}"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3A8F77-289C-4ECC-B14C-B7238E58BD25}" type="datetimeFigureOut">
              <a:rPr lang="en-US" smtClean="0"/>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7CD59-D535-448B-A308-65CA4129645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CF3A8F77-289C-4ECC-B14C-B7238E58BD25}" type="datetimeFigureOut">
              <a:rPr lang="en-US" smtClean="0"/>
              <a:t>11/19/2018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537CD59-D535-448B-A308-65CA4129645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Automobile Engine Test Prediction</a:t>
            </a:r>
            <a:br>
              <a:rPr lang="en-US" dirty="0"/>
            </a:br>
            <a:endParaRPr lang="en-US" b="1" dirty="0"/>
          </a:p>
        </p:txBody>
      </p:sp>
      <p:sp>
        <p:nvSpPr>
          <p:cNvPr id="3" name="Subtitle 2"/>
          <p:cNvSpPr>
            <a:spLocks noGrp="1"/>
          </p:cNvSpPr>
          <p:nvPr>
            <p:ph type="subTitle" idx="1"/>
          </p:nvPr>
        </p:nvSpPr>
        <p:spPr/>
        <p:txBody>
          <a:bodyPr>
            <a:normAutofit/>
          </a:bodyPr>
          <a:lstStyle/>
          <a:p>
            <a:pPr algn="r"/>
            <a:r>
              <a:rPr lang="en-US" b="1" dirty="0"/>
              <a:t>By</a:t>
            </a:r>
            <a:endParaRPr lang="en-US" dirty="0"/>
          </a:p>
          <a:p>
            <a:pPr algn="r"/>
            <a:r>
              <a:rPr lang="en-US" b="1" dirty="0"/>
              <a:t>Mohit Khubele</a:t>
            </a:r>
            <a:endParaRPr lang="en-US" dirty="0"/>
          </a:p>
          <a:p>
            <a:endParaRPr lang="en-US" dirty="0"/>
          </a:p>
        </p:txBody>
      </p:sp>
    </p:spTree>
    <p:extLst>
      <p:ext uri="{BB962C8B-B14F-4D97-AF65-F5344CB8AC3E}">
        <p14:creationId xmlns:p14="http://schemas.microsoft.com/office/powerpoint/2010/main" val="1422930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br>
              <a:rPr lang="en-US" dirty="0"/>
            </a:br>
            <a:r>
              <a:rPr lang="en-US" sz="4000" dirty="0"/>
              <a:t>Tuning parameters </a:t>
            </a:r>
            <a:br>
              <a:rPr lang="en-US" dirty="0"/>
            </a:br>
            <a:endParaRPr lang="en-US" dirty="0"/>
          </a:p>
        </p:txBody>
      </p:sp>
      <p:sp>
        <p:nvSpPr>
          <p:cNvPr id="3" name="Content Placeholder 2"/>
          <p:cNvSpPr>
            <a:spLocks noGrp="1"/>
          </p:cNvSpPr>
          <p:nvPr>
            <p:ph idx="1"/>
          </p:nvPr>
        </p:nvSpPr>
        <p:spPr>
          <a:xfrm>
            <a:off x="457200" y="1371600"/>
            <a:ext cx="8229600" cy="4525963"/>
          </a:xfrm>
        </p:spPr>
        <p:txBody>
          <a:bodyPr/>
          <a:lstStyle/>
          <a:p>
            <a:pPr marL="0" lvl="0" indent="0">
              <a:buNone/>
            </a:pPr>
            <a:r>
              <a:rPr lang="en-US" sz="2400" b="1" dirty="0"/>
              <a:t>Logistic Regression </a:t>
            </a:r>
            <a:endParaRPr lang="en-US" sz="2400" dirty="0"/>
          </a:p>
          <a:p>
            <a:pPr marL="0" indent="0">
              <a:buNone/>
            </a:pPr>
            <a:r>
              <a:rPr lang="en-US" sz="1600" dirty="0"/>
              <a:t>The model gives us the probabilities of each category so we need to fix the cut off value for that plot roc curve to check cutoff values. Here the Roc curve.</a:t>
            </a:r>
          </a:p>
          <a:p>
            <a:endParaRPr lang="en-US" dirty="0"/>
          </a:p>
        </p:txBody>
      </p:sp>
      <p:pic>
        <p:nvPicPr>
          <p:cNvPr id="4" name="Picture 3" descr="C:\Users\Lenovo\Desktop\phd ml\Rplot02.png"/>
          <p:cNvPicPr/>
          <p:nvPr/>
        </p:nvPicPr>
        <p:blipFill>
          <a:blip r:embed="rId2">
            <a:extLst>
              <a:ext uri="{28A0092B-C50C-407E-A947-70E740481C1C}">
                <a14:useLocalDpi xmlns:a14="http://schemas.microsoft.com/office/drawing/2010/main" val="0"/>
              </a:ext>
            </a:extLst>
          </a:blip>
          <a:srcRect/>
          <a:stretch>
            <a:fillRect/>
          </a:stretch>
        </p:blipFill>
        <p:spPr bwMode="auto">
          <a:xfrm>
            <a:off x="999744" y="2514600"/>
            <a:ext cx="5425440" cy="3924300"/>
          </a:xfrm>
          <a:prstGeom prst="rect">
            <a:avLst/>
          </a:prstGeom>
          <a:noFill/>
          <a:ln>
            <a:noFill/>
          </a:ln>
        </p:spPr>
      </p:pic>
      <p:sp>
        <p:nvSpPr>
          <p:cNvPr id="5" name="TextBox 4"/>
          <p:cNvSpPr txBox="1"/>
          <p:nvPr/>
        </p:nvSpPr>
        <p:spPr>
          <a:xfrm>
            <a:off x="6781800" y="3048000"/>
            <a:ext cx="2057400" cy="1200329"/>
          </a:xfrm>
          <a:prstGeom prst="rect">
            <a:avLst/>
          </a:prstGeom>
          <a:noFill/>
        </p:spPr>
        <p:txBody>
          <a:bodyPr wrap="square" rtlCol="0">
            <a:spAutoFit/>
          </a:bodyPr>
          <a:lstStyle/>
          <a:p>
            <a:pPr marL="285750" indent="-285750">
              <a:buFont typeface="Wingdings" pitchFamily="2" charset="2"/>
              <a:buChar char="Ø"/>
            </a:pPr>
            <a:r>
              <a:rPr lang="en-US" dirty="0"/>
              <a:t>This plot showing the cutoff value as 0.4</a:t>
            </a:r>
          </a:p>
        </p:txBody>
      </p:sp>
    </p:spTree>
    <p:extLst>
      <p:ext uri="{BB962C8B-B14F-4D97-AF65-F5344CB8AC3E}">
        <p14:creationId xmlns:p14="http://schemas.microsoft.com/office/powerpoint/2010/main" val="1250858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Lenovo\Desktop\phd ml\decision tree.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394969" y="1966623"/>
            <a:ext cx="6354062" cy="4143953"/>
          </a:xfrm>
          <a:prstGeom prst="rect">
            <a:avLst/>
          </a:prstGeom>
          <a:noFill/>
          <a:ln>
            <a:noFill/>
          </a:ln>
        </p:spPr>
      </p:pic>
      <p:sp>
        <p:nvSpPr>
          <p:cNvPr id="6" name="TextBox 5"/>
          <p:cNvSpPr txBox="1"/>
          <p:nvPr/>
        </p:nvSpPr>
        <p:spPr>
          <a:xfrm>
            <a:off x="685800" y="685800"/>
            <a:ext cx="6019800" cy="461665"/>
          </a:xfrm>
          <a:prstGeom prst="rect">
            <a:avLst/>
          </a:prstGeom>
          <a:noFill/>
        </p:spPr>
        <p:txBody>
          <a:bodyPr wrap="square" rtlCol="0">
            <a:spAutoFit/>
          </a:bodyPr>
          <a:lstStyle/>
          <a:p>
            <a:r>
              <a:rPr lang="en-US" sz="2400" b="1" dirty="0"/>
              <a:t>Decision Tree : </a:t>
            </a:r>
            <a:r>
              <a:rPr lang="en-US" sz="2400" dirty="0"/>
              <a:t>plot of Decision tree</a:t>
            </a:r>
          </a:p>
        </p:txBody>
      </p:sp>
      <p:sp>
        <p:nvSpPr>
          <p:cNvPr id="7" name="TextBox 6"/>
          <p:cNvSpPr txBox="1"/>
          <p:nvPr/>
        </p:nvSpPr>
        <p:spPr>
          <a:xfrm>
            <a:off x="6705600" y="1295400"/>
            <a:ext cx="2286000" cy="923330"/>
          </a:xfrm>
          <a:prstGeom prst="rect">
            <a:avLst/>
          </a:prstGeom>
          <a:noFill/>
        </p:spPr>
        <p:txBody>
          <a:bodyPr wrap="square" rtlCol="0">
            <a:spAutoFit/>
          </a:bodyPr>
          <a:lstStyle/>
          <a:p>
            <a:r>
              <a:rPr lang="en-US" dirty="0"/>
              <a:t>parameters</a:t>
            </a:r>
          </a:p>
          <a:p>
            <a:pPr marL="285750" indent="-285750">
              <a:buFont typeface="Wingdings" pitchFamily="2" charset="2"/>
              <a:buChar char="Ø"/>
            </a:pPr>
            <a:r>
              <a:rPr lang="en-US" dirty="0" err="1"/>
              <a:t>mincriterion</a:t>
            </a:r>
            <a:r>
              <a:rPr lang="en-US" dirty="0"/>
              <a:t>=0.99</a:t>
            </a:r>
          </a:p>
          <a:p>
            <a:pPr marL="285750" indent="-285750">
              <a:buFont typeface="Wingdings" pitchFamily="2" charset="2"/>
              <a:buChar char="Ø"/>
            </a:pPr>
            <a:r>
              <a:rPr lang="en-US" dirty="0" err="1"/>
              <a:t>minsplit</a:t>
            </a:r>
            <a:r>
              <a:rPr lang="en-US" dirty="0"/>
              <a:t>=200</a:t>
            </a:r>
          </a:p>
        </p:txBody>
      </p:sp>
    </p:spTree>
    <p:extLst>
      <p:ext uri="{BB962C8B-B14F-4D97-AF65-F5344CB8AC3E}">
        <p14:creationId xmlns:p14="http://schemas.microsoft.com/office/powerpoint/2010/main" val="2481773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Lenovo\Desktop\phd ml\random forest.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0138" y="1223665"/>
            <a:ext cx="6354062" cy="2281535"/>
          </a:xfrm>
          <a:prstGeom prst="rect">
            <a:avLst/>
          </a:prstGeom>
          <a:noFill/>
          <a:ln>
            <a:noFill/>
          </a:ln>
        </p:spPr>
      </p:pic>
      <p:sp>
        <p:nvSpPr>
          <p:cNvPr id="6" name="TextBox 5"/>
          <p:cNvSpPr txBox="1"/>
          <p:nvPr/>
        </p:nvSpPr>
        <p:spPr>
          <a:xfrm>
            <a:off x="838200" y="762000"/>
            <a:ext cx="2819400" cy="461665"/>
          </a:xfrm>
          <a:prstGeom prst="rect">
            <a:avLst/>
          </a:prstGeom>
          <a:noFill/>
        </p:spPr>
        <p:txBody>
          <a:bodyPr wrap="square" rtlCol="0">
            <a:spAutoFit/>
          </a:bodyPr>
          <a:lstStyle/>
          <a:p>
            <a:r>
              <a:rPr lang="en-US" sz="2400" b="1" dirty="0"/>
              <a:t>Random Forest</a:t>
            </a:r>
            <a:r>
              <a:rPr lang="en-US" b="1" dirty="0"/>
              <a:t>:</a:t>
            </a:r>
          </a:p>
        </p:txBody>
      </p:sp>
      <p:sp>
        <p:nvSpPr>
          <p:cNvPr id="7" name="TextBox 6"/>
          <p:cNvSpPr txBox="1"/>
          <p:nvPr/>
        </p:nvSpPr>
        <p:spPr>
          <a:xfrm>
            <a:off x="6781800" y="1752600"/>
            <a:ext cx="1981200" cy="923330"/>
          </a:xfrm>
          <a:prstGeom prst="rect">
            <a:avLst/>
          </a:prstGeom>
          <a:noFill/>
        </p:spPr>
        <p:txBody>
          <a:bodyPr wrap="square" rtlCol="0">
            <a:spAutoFit/>
          </a:bodyPr>
          <a:lstStyle/>
          <a:p>
            <a:pPr marL="285750" indent="-285750">
              <a:buFont typeface="Wingdings" pitchFamily="2" charset="2"/>
              <a:buChar char="Ø"/>
            </a:pPr>
            <a:r>
              <a:rPr lang="en-US" dirty="0"/>
              <a:t>This plot I choose </a:t>
            </a:r>
            <a:r>
              <a:rPr lang="en-US" dirty="0" err="1"/>
              <a:t>ntree</a:t>
            </a:r>
            <a:r>
              <a:rPr lang="en-US" dirty="0"/>
              <a:t> value is 30</a:t>
            </a:r>
          </a:p>
        </p:txBody>
      </p:sp>
      <p:pic>
        <p:nvPicPr>
          <p:cNvPr id="8" name="Content Placeholder 3" descr="C:\Users\Lenovo\Desktop\phd ml\rf2.png"/>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1318769" y="3581400"/>
            <a:ext cx="5234431" cy="2810958"/>
          </a:xfrm>
          <a:prstGeom prst="rect">
            <a:avLst/>
          </a:prstGeom>
          <a:noFill/>
          <a:ln>
            <a:noFill/>
          </a:ln>
        </p:spPr>
      </p:pic>
      <p:sp>
        <p:nvSpPr>
          <p:cNvPr id="9" name="TextBox 8"/>
          <p:cNvSpPr txBox="1"/>
          <p:nvPr/>
        </p:nvSpPr>
        <p:spPr>
          <a:xfrm>
            <a:off x="6781800" y="4114800"/>
            <a:ext cx="2057400" cy="1200329"/>
          </a:xfrm>
          <a:prstGeom prst="rect">
            <a:avLst/>
          </a:prstGeom>
          <a:noFill/>
        </p:spPr>
        <p:txBody>
          <a:bodyPr wrap="square" rtlCol="0">
            <a:spAutoFit/>
          </a:bodyPr>
          <a:lstStyle/>
          <a:p>
            <a:pPr marL="285750" indent="-285750">
              <a:buFont typeface="Wingdings" pitchFamily="2" charset="2"/>
              <a:buChar char="Ø"/>
            </a:pPr>
            <a:r>
              <a:rPr lang="en-US" dirty="0"/>
              <a:t>Average no of nodes per each tree is 200 to 250</a:t>
            </a:r>
          </a:p>
        </p:txBody>
      </p:sp>
    </p:spTree>
    <p:extLst>
      <p:ext uri="{BB962C8B-B14F-4D97-AF65-F5344CB8AC3E}">
        <p14:creationId xmlns:p14="http://schemas.microsoft.com/office/powerpoint/2010/main" val="1269787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Lenovo\Desktop\phd ml\rf3.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394969" y="1447801"/>
            <a:ext cx="6354062" cy="4662776"/>
          </a:xfrm>
          <a:prstGeom prst="rect">
            <a:avLst/>
          </a:prstGeom>
          <a:noFill/>
          <a:ln>
            <a:noFill/>
          </a:ln>
        </p:spPr>
      </p:pic>
      <p:sp>
        <p:nvSpPr>
          <p:cNvPr id="5" name="TextBox 4"/>
          <p:cNvSpPr txBox="1"/>
          <p:nvPr/>
        </p:nvSpPr>
        <p:spPr>
          <a:xfrm>
            <a:off x="609600" y="457200"/>
            <a:ext cx="4419600" cy="369332"/>
          </a:xfrm>
          <a:prstGeom prst="rect">
            <a:avLst/>
          </a:prstGeom>
          <a:noFill/>
        </p:spPr>
        <p:txBody>
          <a:bodyPr wrap="square" rtlCol="0">
            <a:spAutoFit/>
          </a:bodyPr>
          <a:lstStyle/>
          <a:p>
            <a:r>
              <a:rPr lang="en-US" b="1" dirty="0"/>
              <a:t>Important features from Random forest : </a:t>
            </a:r>
          </a:p>
        </p:txBody>
      </p:sp>
    </p:spTree>
    <p:extLst>
      <p:ext uri="{BB962C8B-B14F-4D97-AF65-F5344CB8AC3E}">
        <p14:creationId xmlns:p14="http://schemas.microsoft.com/office/powerpoint/2010/main" val="64774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Lenovo\Desktop\phd ml\xgboost.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762000" y="1936884"/>
            <a:ext cx="6354062" cy="4143953"/>
          </a:xfrm>
          <a:prstGeom prst="rect">
            <a:avLst/>
          </a:prstGeom>
          <a:noFill/>
          <a:ln>
            <a:noFill/>
          </a:ln>
        </p:spPr>
      </p:pic>
      <p:sp>
        <p:nvSpPr>
          <p:cNvPr id="6" name="TextBox 5"/>
          <p:cNvSpPr txBox="1"/>
          <p:nvPr/>
        </p:nvSpPr>
        <p:spPr>
          <a:xfrm>
            <a:off x="914400" y="838200"/>
            <a:ext cx="6477000" cy="461665"/>
          </a:xfrm>
          <a:prstGeom prst="rect">
            <a:avLst/>
          </a:prstGeom>
          <a:noFill/>
        </p:spPr>
        <p:txBody>
          <a:bodyPr wrap="square" rtlCol="0">
            <a:spAutoFit/>
          </a:bodyPr>
          <a:lstStyle/>
          <a:p>
            <a:r>
              <a:rPr lang="en-US" sz="2400" b="1" dirty="0" err="1"/>
              <a:t>XGBoost</a:t>
            </a:r>
            <a:r>
              <a:rPr lang="en-US" sz="2400" dirty="0"/>
              <a:t> :  Error plot between Train and validation</a:t>
            </a:r>
          </a:p>
        </p:txBody>
      </p:sp>
      <p:sp>
        <p:nvSpPr>
          <p:cNvPr id="7" name="TextBox 6"/>
          <p:cNvSpPr txBox="1"/>
          <p:nvPr/>
        </p:nvSpPr>
        <p:spPr>
          <a:xfrm>
            <a:off x="1600200" y="5934456"/>
            <a:ext cx="5105400" cy="646331"/>
          </a:xfrm>
          <a:prstGeom prst="rect">
            <a:avLst/>
          </a:prstGeom>
          <a:noFill/>
        </p:spPr>
        <p:txBody>
          <a:bodyPr wrap="square" rtlCol="0">
            <a:spAutoFit/>
          </a:bodyPr>
          <a:lstStyle/>
          <a:p>
            <a:pPr marL="285750" indent="-285750">
              <a:buFont typeface="Wingdings" pitchFamily="2" charset="2"/>
              <a:buChar char="Ø"/>
            </a:pPr>
            <a:r>
              <a:rPr lang="en-US" dirty="0"/>
              <a:t>After 60 iterations the train and validation errors are constant</a:t>
            </a:r>
          </a:p>
        </p:txBody>
      </p:sp>
    </p:spTree>
    <p:extLst>
      <p:ext uri="{BB962C8B-B14F-4D97-AF65-F5344CB8AC3E}">
        <p14:creationId xmlns:p14="http://schemas.microsoft.com/office/powerpoint/2010/main" val="3416693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Lenovo\Desktop\phd ml\xg2.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1453040"/>
            <a:ext cx="6354062" cy="4662776"/>
          </a:xfrm>
          <a:prstGeom prst="rect">
            <a:avLst/>
          </a:prstGeom>
          <a:noFill/>
          <a:ln>
            <a:noFill/>
          </a:ln>
        </p:spPr>
      </p:pic>
      <p:sp>
        <p:nvSpPr>
          <p:cNvPr id="7" name="TextBox 6"/>
          <p:cNvSpPr txBox="1"/>
          <p:nvPr/>
        </p:nvSpPr>
        <p:spPr>
          <a:xfrm>
            <a:off x="1063752" y="1084136"/>
            <a:ext cx="4495800" cy="369332"/>
          </a:xfrm>
          <a:prstGeom prst="rect">
            <a:avLst/>
          </a:prstGeom>
          <a:noFill/>
        </p:spPr>
        <p:txBody>
          <a:bodyPr wrap="square" rtlCol="0">
            <a:spAutoFit/>
          </a:bodyPr>
          <a:lstStyle/>
          <a:p>
            <a:r>
              <a:rPr lang="en-US" b="1" dirty="0"/>
              <a:t>Important variable from </a:t>
            </a:r>
            <a:r>
              <a:rPr lang="en-US" b="1" dirty="0" err="1"/>
              <a:t>XGBoost</a:t>
            </a:r>
            <a:endParaRPr lang="en-US" b="1" dirty="0"/>
          </a:p>
        </p:txBody>
      </p:sp>
      <p:sp>
        <p:nvSpPr>
          <p:cNvPr id="2" name="TextBox 1"/>
          <p:cNvSpPr txBox="1"/>
          <p:nvPr/>
        </p:nvSpPr>
        <p:spPr>
          <a:xfrm>
            <a:off x="6858000" y="2133600"/>
            <a:ext cx="2057400" cy="2031325"/>
          </a:xfrm>
          <a:prstGeom prst="rect">
            <a:avLst/>
          </a:prstGeom>
          <a:noFill/>
        </p:spPr>
        <p:txBody>
          <a:bodyPr wrap="square" rtlCol="0">
            <a:spAutoFit/>
          </a:bodyPr>
          <a:lstStyle/>
          <a:p>
            <a:r>
              <a:rPr lang="en-US" dirty="0"/>
              <a:t>eta = 0.05,</a:t>
            </a:r>
          </a:p>
          <a:p>
            <a:r>
              <a:rPr lang="en-US" dirty="0"/>
              <a:t>                       max depth = 3,</a:t>
            </a:r>
          </a:p>
          <a:p>
            <a:r>
              <a:rPr lang="en-US" dirty="0"/>
              <a:t>                       gamma = 1,</a:t>
            </a:r>
          </a:p>
          <a:p>
            <a:r>
              <a:rPr lang="en-US" dirty="0"/>
              <a:t>                       subsample = 1</a:t>
            </a:r>
          </a:p>
        </p:txBody>
      </p:sp>
    </p:spTree>
    <p:extLst>
      <p:ext uri="{BB962C8B-B14F-4D97-AF65-F5344CB8AC3E}">
        <p14:creationId xmlns:p14="http://schemas.microsoft.com/office/powerpoint/2010/main" val="525466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26174323"/>
              </p:ext>
            </p:extLst>
          </p:nvPr>
        </p:nvGraphicFramePr>
        <p:xfrm>
          <a:off x="838200" y="1676401"/>
          <a:ext cx="7696200" cy="4724398"/>
        </p:xfrm>
        <a:graphic>
          <a:graphicData uri="http://schemas.openxmlformats.org/drawingml/2006/table">
            <a:tbl>
              <a:tblPr/>
              <a:tblGrid>
                <a:gridCol w="1267728">
                  <a:extLst>
                    <a:ext uri="{9D8B030D-6E8A-4147-A177-3AD203B41FA5}">
                      <a16:colId xmlns:a16="http://schemas.microsoft.com/office/drawing/2014/main" val="20000"/>
                    </a:ext>
                  </a:extLst>
                </a:gridCol>
                <a:gridCol w="798568">
                  <a:extLst>
                    <a:ext uri="{9D8B030D-6E8A-4147-A177-3AD203B41FA5}">
                      <a16:colId xmlns:a16="http://schemas.microsoft.com/office/drawing/2014/main" val="20001"/>
                    </a:ext>
                  </a:extLst>
                </a:gridCol>
                <a:gridCol w="788586">
                  <a:extLst>
                    <a:ext uri="{9D8B030D-6E8A-4147-A177-3AD203B41FA5}">
                      <a16:colId xmlns:a16="http://schemas.microsoft.com/office/drawing/2014/main" val="20002"/>
                    </a:ext>
                  </a:extLst>
                </a:gridCol>
                <a:gridCol w="698747">
                  <a:extLst>
                    <a:ext uri="{9D8B030D-6E8A-4147-A177-3AD203B41FA5}">
                      <a16:colId xmlns:a16="http://schemas.microsoft.com/office/drawing/2014/main" val="20003"/>
                    </a:ext>
                  </a:extLst>
                </a:gridCol>
                <a:gridCol w="798568">
                  <a:extLst>
                    <a:ext uri="{9D8B030D-6E8A-4147-A177-3AD203B41FA5}">
                      <a16:colId xmlns:a16="http://schemas.microsoft.com/office/drawing/2014/main" val="20004"/>
                    </a:ext>
                  </a:extLst>
                </a:gridCol>
                <a:gridCol w="1207834">
                  <a:extLst>
                    <a:ext uri="{9D8B030D-6E8A-4147-A177-3AD203B41FA5}">
                      <a16:colId xmlns:a16="http://schemas.microsoft.com/office/drawing/2014/main" val="20005"/>
                    </a:ext>
                  </a:extLst>
                </a:gridCol>
                <a:gridCol w="698747">
                  <a:extLst>
                    <a:ext uri="{9D8B030D-6E8A-4147-A177-3AD203B41FA5}">
                      <a16:colId xmlns:a16="http://schemas.microsoft.com/office/drawing/2014/main" val="20006"/>
                    </a:ext>
                  </a:extLst>
                </a:gridCol>
                <a:gridCol w="798568">
                  <a:extLst>
                    <a:ext uri="{9D8B030D-6E8A-4147-A177-3AD203B41FA5}">
                      <a16:colId xmlns:a16="http://schemas.microsoft.com/office/drawing/2014/main" val="20007"/>
                    </a:ext>
                  </a:extLst>
                </a:gridCol>
                <a:gridCol w="638854">
                  <a:extLst>
                    <a:ext uri="{9D8B030D-6E8A-4147-A177-3AD203B41FA5}">
                      <a16:colId xmlns:a16="http://schemas.microsoft.com/office/drawing/2014/main" val="20008"/>
                    </a:ext>
                  </a:extLst>
                </a:gridCol>
              </a:tblGrid>
              <a:tr h="264302">
                <a:tc rowSpan="2" gridSpan="4">
                  <a:txBody>
                    <a:bodyPr/>
                    <a:lstStyle/>
                    <a:p>
                      <a:pPr algn="ctr" fontAlgn="ctr"/>
                      <a:r>
                        <a:rPr lang="en-US" sz="1800" b="1" i="0" u="none" strike="noStrike">
                          <a:solidFill>
                            <a:srgbClr val="000000"/>
                          </a:solidFill>
                          <a:effectLst/>
                          <a:latin typeface="Calibri"/>
                        </a:rPr>
                        <a:t>Train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a:txBody>
                    <a:bodyPr/>
                    <a:lstStyle/>
                    <a:p>
                      <a:pPr algn="l" fontAlgn="b"/>
                      <a:endParaRPr lang="en-US" sz="1100" b="0" i="0" u="none" strike="noStrike">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2" gridSpan="4">
                  <a:txBody>
                    <a:bodyPr/>
                    <a:lstStyle/>
                    <a:p>
                      <a:pPr algn="ctr" fontAlgn="ctr"/>
                      <a:r>
                        <a:rPr lang="en-US" sz="1800" b="1" i="0" u="none" strike="noStrike">
                          <a:solidFill>
                            <a:srgbClr val="000000"/>
                          </a:solidFill>
                          <a:effectLst/>
                          <a:latin typeface="Calibri"/>
                        </a:rPr>
                        <a:t>validation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extLst>
                  <a:ext uri="{0D108BD9-81ED-4DB2-BD59-A6C34878D82A}">
                    <a16:rowId xmlns:a16="http://schemas.microsoft.com/office/drawing/2014/main" val="10000"/>
                  </a:ext>
                </a:extLst>
              </a:tr>
              <a:tr h="264302">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100" b="0" i="0" u="none" strike="noStrike">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1"/>
                  </a:ext>
                </a:extLst>
              </a:tr>
              <a:tr h="495566">
                <a:tc>
                  <a:txBody>
                    <a:bodyPr/>
                    <a:lstStyle/>
                    <a:p>
                      <a:pPr algn="ctr" fontAlgn="ctr"/>
                      <a:r>
                        <a:rPr lang="en-US" sz="1100" b="1" i="0" u="none" strike="noStrike">
                          <a:solidFill>
                            <a:srgbClr val="000000"/>
                          </a:solidFill>
                          <a:effectLst/>
                          <a:latin typeface="Calibri"/>
                        </a:rPr>
                        <a:t>Model 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a:rPr>
                        <a:t>Accuracy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a:rPr>
                        <a:t>Sensitivity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a:rPr>
                        <a:t>Specificity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1" i="0" u="none" strike="noStrike">
                          <a:solidFill>
                            <a:srgbClr val="000000"/>
                          </a:solidFill>
                          <a:effectLst/>
                          <a:latin typeface="Calibri"/>
                        </a:rPr>
                        <a:t>Model 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a:rPr>
                        <a:t>Accuracy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a:rPr>
                        <a:t>Sensitivity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a:rPr>
                        <a:t>Specificity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4302">
                <a:tc>
                  <a:txBody>
                    <a:bodyPr/>
                    <a:lstStyle/>
                    <a:p>
                      <a:pPr algn="ctr" fontAlgn="ctr"/>
                      <a:r>
                        <a:rPr lang="en-US" sz="1100" b="1" i="0" u="none" strike="noStrike">
                          <a:solidFill>
                            <a:srgbClr val="000000"/>
                          </a:solidFill>
                          <a:effectLst/>
                          <a:latin typeface="Calibri"/>
                        </a:rPr>
                        <a:t>Logistic Regression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87.55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90.08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84.08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1" i="0" u="none" strike="noStrike">
                          <a:solidFill>
                            <a:srgbClr val="000000"/>
                          </a:solidFill>
                          <a:effectLst/>
                          <a:latin typeface="Calibri"/>
                        </a:rPr>
                        <a:t>Logistic Regression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84.08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84.09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84.8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4302">
                <a:tc>
                  <a:txBody>
                    <a:bodyPr/>
                    <a:lstStyle/>
                    <a:p>
                      <a:pPr algn="ctr" fontAlgn="ctr"/>
                      <a:r>
                        <a:rPr lang="en-US" sz="1100" b="1" i="0" u="none" strike="noStrike">
                          <a:solidFill>
                            <a:srgbClr val="000000"/>
                          </a:solidFill>
                          <a:effectLst/>
                          <a:latin typeface="Calibri"/>
                        </a:rPr>
                        <a:t>K-Fold for Logistic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87.51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86.73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88.25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1" i="0" u="none" strike="noStrike">
                          <a:solidFill>
                            <a:srgbClr val="000000"/>
                          </a:solidFill>
                          <a:effectLst/>
                          <a:latin typeface="Calibri"/>
                        </a:rPr>
                        <a:t>K-Fold for Logistic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84.78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84.72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84.84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4302">
                <a:tc>
                  <a:txBody>
                    <a:bodyPr/>
                    <a:lstStyle/>
                    <a:p>
                      <a:pPr algn="ctr" fontAlgn="ctr"/>
                      <a:r>
                        <a:rPr lang="en-US" sz="1100" b="1" i="0" u="none" strike="noStrike">
                          <a:solidFill>
                            <a:srgbClr val="000000"/>
                          </a:solidFill>
                          <a:effectLst/>
                          <a:latin typeface="Calibri"/>
                        </a:rPr>
                        <a:t>LASSO Regression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87.6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86.73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88.42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1" i="0" u="none" strike="noStrike">
                          <a:solidFill>
                            <a:srgbClr val="000000"/>
                          </a:solidFill>
                          <a:effectLst/>
                          <a:latin typeface="Calibri"/>
                        </a:rPr>
                        <a:t>LASSO Regression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84.88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84.72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85.04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64302">
                <a:tc>
                  <a:txBody>
                    <a:bodyPr/>
                    <a:lstStyle/>
                    <a:p>
                      <a:pPr algn="ctr" fontAlgn="ctr"/>
                      <a:r>
                        <a:rPr lang="en-US" sz="1100" b="1" i="0" u="none" strike="noStrike">
                          <a:solidFill>
                            <a:srgbClr val="000000"/>
                          </a:solidFill>
                          <a:effectLst/>
                          <a:latin typeface="Calibri"/>
                        </a:rPr>
                        <a:t>Naïve Bayes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77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a:solidFill>
                          <a:srgbClr val="000000"/>
                        </a:solidFill>
                        <a:effectLst/>
                        <a:latin typeface="Calibri"/>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1" i="0" u="none" strike="noStrike">
                          <a:solidFill>
                            <a:srgbClr val="000000"/>
                          </a:solidFill>
                          <a:effectLst/>
                          <a:latin typeface="Calibri"/>
                        </a:rPr>
                        <a:t>Naïve Bayes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4302">
                <a:tc>
                  <a:txBody>
                    <a:bodyPr/>
                    <a:lstStyle/>
                    <a:p>
                      <a:pPr algn="ctr" fontAlgn="ctr"/>
                      <a:r>
                        <a:rPr lang="en-US" sz="1100" b="1" i="0" u="none" strike="noStrike">
                          <a:solidFill>
                            <a:srgbClr val="000000"/>
                          </a:solidFill>
                          <a:effectLst/>
                          <a:latin typeface="Calibri"/>
                        </a:rPr>
                        <a:t>DecisionTree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87.51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88.25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86.73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a:solidFill>
                          <a:srgbClr val="000000"/>
                        </a:solidFill>
                        <a:effectLst/>
                        <a:latin typeface="Calibri"/>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1" i="0" u="none" strike="noStrike">
                          <a:solidFill>
                            <a:srgbClr val="000000"/>
                          </a:solidFill>
                          <a:effectLst/>
                          <a:latin typeface="Calibri"/>
                        </a:rPr>
                        <a:t>DecisionTree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84.99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85.04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84.93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64302">
                <a:tc>
                  <a:txBody>
                    <a:bodyPr/>
                    <a:lstStyle/>
                    <a:p>
                      <a:pPr algn="ctr" fontAlgn="ctr"/>
                      <a:r>
                        <a:rPr lang="en-US" sz="1100" b="1" i="0" u="none" strike="noStrike">
                          <a:solidFill>
                            <a:srgbClr val="000000"/>
                          </a:solidFill>
                          <a:effectLst/>
                          <a:latin typeface="Calibri"/>
                        </a:rPr>
                        <a:t>c50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87.15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87.29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87.02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a:solidFill>
                          <a:srgbClr val="000000"/>
                        </a:solidFill>
                        <a:effectLst/>
                        <a:latin typeface="Calibri"/>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1" i="0" u="none" strike="noStrike">
                          <a:solidFill>
                            <a:srgbClr val="000000"/>
                          </a:solidFill>
                          <a:effectLst/>
                          <a:latin typeface="Calibri"/>
                        </a:rPr>
                        <a:t>c50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84.57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84.06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85.04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64302">
                <a:tc>
                  <a:txBody>
                    <a:bodyPr/>
                    <a:lstStyle/>
                    <a:p>
                      <a:pPr algn="ctr" fontAlgn="ctr"/>
                      <a:r>
                        <a:rPr lang="en-US" sz="1100" b="1" i="0" u="none" strike="noStrike">
                          <a:solidFill>
                            <a:srgbClr val="000000"/>
                          </a:solidFill>
                          <a:effectLst/>
                          <a:latin typeface="Calibri"/>
                        </a:rPr>
                        <a:t>c50 with k-cross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87.65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86.73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88.51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1" i="0" u="none" strike="noStrike">
                          <a:solidFill>
                            <a:srgbClr val="000000"/>
                          </a:solidFill>
                          <a:effectLst/>
                          <a:latin typeface="Calibri"/>
                        </a:rPr>
                        <a:t>c50 with k-cross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84.88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84.93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85.04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64302">
                <a:tc>
                  <a:txBody>
                    <a:bodyPr/>
                    <a:lstStyle/>
                    <a:p>
                      <a:pPr algn="ctr" fontAlgn="ctr"/>
                      <a:r>
                        <a:rPr lang="en-US" sz="1100" b="1" i="0" u="none" strike="noStrike">
                          <a:solidFill>
                            <a:srgbClr val="000000"/>
                          </a:solidFill>
                          <a:effectLst/>
                          <a:latin typeface="Calibri"/>
                        </a:rPr>
                        <a:t>Random Forest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90.7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87.57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93.77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a:solidFill>
                          <a:srgbClr val="000000"/>
                        </a:solidFill>
                        <a:effectLst/>
                        <a:latin typeface="Calibri"/>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1" i="0" u="none" strike="noStrike">
                          <a:solidFill>
                            <a:srgbClr val="000000"/>
                          </a:solidFill>
                          <a:effectLst/>
                          <a:latin typeface="Calibri"/>
                        </a:rPr>
                        <a:t>Random Forest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85.52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82.31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88.52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64302">
                <a:tc>
                  <a:txBody>
                    <a:bodyPr/>
                    <a:lstStyle/>
                    <a:p>
                      <a:pPr algn="ctr" fontAlgn="ctr"/>
                      <a:r>
                        <a:rPr lang="en-US" sz="1100" b="1" i="0" u="none" strike="noStrike">
                          <a:solidFill>
                            <a:srgbClr val="000000"/>
                          </a:solidFill>
                          <a:effectLst/>
                          <a:latin typeface="Calibri"/>
                        </a:rPr>
                        <a:t>GBM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90.63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90.75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90.53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a:solidFill>
                          <a:srgbClr val="000000"/>
                        </a:solidFill>
                        <a:effectLst/>
                        <a:latin typeface="Calibri"/>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1" i="0" u="none" strike="noStrike">
                          <a:solidFill>
                            <a:srgbClr val="000000"/>
                          </a:solidFill>
                          <a:effectLst/>
                          <a:latin typeface="Calibri"/>
                        </a:rPr>
                        <a:t>GBM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83.93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83.7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84.15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64302">
                <a:tc>
                  <a:txBody>
                    <a:bodyPr/>
                    <a:lstStyle/>
                    <a:p>
                      <a:pPr algn="ctr" fontAlgn="ctr"/>
                      <a:r>
                        <a:rPr lang="en-US" sz="1100" b="1" i="0" u="none" strike="noStrike">
                          <a:solidFill>
                            <a:srgbClr val="000000"/>
                          </a:solidFill>
                          <a:effectLst/>
                          <a:latin typeface="Calibri"/>
                        </a:rPr>
                        <a:t>SVM(radial)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93.89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92.62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95.09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a:solidFill>
                          <a:srgbClr val="000000"/>
                        </a:solidFill>
                        <a:effectLst/>
                        <a:latin typeface="Calibri"/>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1" i="0" u="none" strike="noStrike">
                          <a:solidFill>
                            <a:srgbClr val="000000"/>
                          </a:solidFill>
                          <a:effectLst/>
                          <a:latin typeface="Calibri"/>
                        </a:rPr>
                        <a:t>SVM(radial)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83.09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64302">
                <a:tc>
                  <a:txBody>
                    <a:bodyPr/>
                    <a:lstStyle/>
                    <a:p>
                      <a:pPr algn="ctr" fontAlgn="ctr"/>
                      <a:r>
                        <a:rPr lang="en-US" sz="1100" b="1" i="0" u="none" strike="noStrike">
                          <a:solidFill>
                            <a:srgbClr val="000000"/>
                          </a:solidFill>
                          <a:effectLst/>
                          <a:latin typeface="Calibri"/>
                        </a:rPr>
                        <a:t>SVM k fold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87.06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85.98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88.07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1" i="0" u="none" strike="noStrike">
                          <a:solidFill>
                            <a:srgbClr val="000000"/>
                          </a:solidFill>
                          <a:effectLst/>
                          <a:latin typeface="Calibri"/>
                        </a:rPr>
                        <a:t>SVM k fold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84.99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84.93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85.04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64302">
                <a:tc>
                  <a:txBody>
                    <a:bodyPr/>
                    <a:lstStyle/>
                    <a:p>
                      <a:pPr algn="ctr" fontAlgn="ctr"/>
                      <a:r>
                        <a:rPr lang="en-US" sz="1100" b="1" i="0" u="none" strike="noStrike">
                          <a:solidFill>
                            <a:srgbClr val="000000"/>
                          </a:solidFill>
                          <a:effectLst/>
                          <a:latin typeface="Calibri"/>
                        </a:rPr>
                        <a:t>SVM(rbfdot)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92.26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92.21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93.25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1" i="0" u="none" strike="noStrike">
                          <a:solidFill>
                            <a:srgbClr val="000000"/>
                          </a:solidFill>
                          <a:effectLst/>
                          <a:latin typeface="Calibri"/>
                        </a:rPr>
                        <a:t>SVM(rbfdot)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83.19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81.66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84.63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64302">
                <a:tc>
                  <a:txBody>
                    <a:bodyPr/>
                    <a:lstStyle/>
                    <a:p>
                      <a:pPr algn="ctr" fontAlgn="ctr"/>
                      <a:r>
                        <a:rPr lang="en-US" sz="1100" b="1" i="0" u="none" strike="noStrike">
                          <a:solidFill>
                            <a:srgbClr val="000000"/>
                          </a:solidFill>
                          <a:effectLst/>
                          <a:latin typeface="Calibri"/>
                        </a:rPr>
                        <a:t>XGBoost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87.06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85.98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88.07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a:solidFill>
                          <a:srgbClr val="000000"/>
                        </a:solidFill>
                        <a:effectLst/>
                        <a:latin typeface="Calibri"/>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1" i="0" u="none" strike="noStrike">
                          <a:solidFill>
                            <a:srgbClr val="000000"/>
                          </a:solidFill>
                          <a:effectLst/>
                          <a:latin typeface="Calibri"/>
                        </a:rPr>
                        <a:t>XGBoost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84.88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85.25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64302">
                <a:tc>
                  <a:txBody>
                    <a:bodyPr/>
                    <a:lstStyle/>
                    <a:p>
                      <a:pPr algn="ctr" fontAlgn="ctr"/>
                      <a:r>
                        <a:rPr lang="en-US" sz="1100" b="1" i="0" u="none" strike="noStrike">
                          <a:solidFill>
                            <a:srgbClr val="000000"/>
                          </a:solidFill>
                          <a:effectLst/>
                          <a:latin typeface="Calibri"/>
                        </a:rPr>
                        <a:t>MLP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89.25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a:solidFill>
                          <a:srgbClr val="000000"/>
                        </a:solidFill>
                        <a:effectLst/>
                        <a:latin typeface="Calibri"/>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1" i="0" u="none" strike="noStrike">
                          <a:solidFill>
                            <a:srgbClr val="000000"/>
                          </a:solidFill>
                          <a:effectLst/>
                          <a:latin typeface="Calibri"/>
                        </a:rPr>
                        <a:t>MLP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85.07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813510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Conclusion</a:t>
            </a:r>
            <a:br>
              <a:rPr lang="en-US" dirty="0"/>
            </a:br>
            <a:endParaRPr lang="en-US" dirty="0"/>
          </a:p>
        </p:txBody>
      </p:sp>
      <p:sp>
        <p:nvSpPr>
          <p:cNvPr id="3" name="Content Placeholder 2"/>
          <p:cNvSpPr>
            <a:spLocks noGrp="1"/>
          </p:cNvSpPr>
          <p:nvPr>
            <p:ph idx="1"/>
          </p:nvPr>
        </p:nvSpPr>
        <p:spPr/>
        <p:txBody>
          <a:bodyPr/>
          <a:lstStyle/>
          <a:p>
            <a:r>
              <a:rPr lang="en-US" dirty="0"/>
              <a:t>Comparing with all the models Logistic and Random forest scores are little high .However there was not much of a difference in results between Logistic and ensemble models. </a:t>
            </a:r>
          </a:p>
          <a:p>
            <a:r>
              <a:rPr lang="en-US" dirty="0"/>
              <a:t>I thought some more information may helpful to get good accuracy.</a:t>
            </a:r>
          </a:p>
          <a:p>
            <a:pPr marL="0" indent="0">
              <a:buNone/>
            </a:pPr>
            <a:endParaRPr lang="en-US" dirty="0"/>
          </a:p>
        </p:txBody>
      </p:sp>
    </p:spTree>
    <p:extLst>
      <p:ext uri="{BB962C8B-B14F-4D97-AF65-F5344CB8AC3E}">
        <p14:creationId xmlns:p14="http://schemas.microsoft.com/office/powerpoint/2010/main" val="3730671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8400" y="2667000"/>
            <a:ext cx="4584192" cy="1107996"/>
          </a:xfrm>
          <a:prstGeom prst="rect">
            <a:avLst/>
          </a:prstGeom>
          <a:noFill/>
        </p:spPr>
        <p:txBody>
          <a:bodyPr wrap="square" lIns="91440" tIns="45720" rIns="91440" bIns="45720">
            <a:spAutoFit/>
          </a:bodyPr>
          <a:lstStyle/>
          <a:p>
            <a:pPr algn="ctr"/>
            <a:r>
              <a:rPr lang="en-US" sz="6600" b="1" i="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 </a:t>
            </a:r>
          </a:p>
        </p:txBody>
      </p:sp>
    </p:spTree>
    <p:extLst>
      <p:ext uri="{BB962C8B-B14F-4D97-AF65-F5344CB8AC3E}">
        <p14:creationId xmlns:p14="http://schemas.microsoft.com/office/powerpoint/2010/main" val="944723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Table of Contents:</a:t>
            </a:r>
          </a:p>
        </p:txBody>
      </p:sp>
      <p:sp>
        <p:nvSpPr>
          <p:cNvPr id="3" name="Content Placeholder 2"/>
          <p:cNvSpPr>
            <a:spLocks noGrp="1"/>
          </p:cNvSpPr>
          <p:nvPr>
            <p:ph idx="1"/>
          </p:nvPr>
        </p:nvSpPr>
        <p:spPr/>
        <p:txBody>
          <a:bodyPr>
            <a:normAutofit/>
          </a:bodyPr>
          <a:lstStyle/>
          <a:p>
            <a:r>
              <a:rPr lang="en-US" sz="2800" dirty="0"/>
              <a:t>Problem Statement</a:t>
            </a:r>
          </a:p>
          <a:p>
            <a:r>
              <a:rPr lang="en-US" sz="2800" dirty="0"/>
              <a:t>Data Description</a:t>
            </a:r>
          </a:p>
          <a:p>
            <a:r>
              <a:rPr lang="en-US" sz="2800" dirty="0"/>
              <a:t>Exploratory Analysis </a:t>
            </a:r>
          </a:p>
          <a:p>
            <a:r>
              <a:rPr lang="en-US" sz="2800" dirty="0"/>
              <a:t>Data Preprocessing</a:t>
            </a:r>
          </a:p>
          <a:p>
            <a:r>
              <a:rPr lang="en-US" sz="2800" dirty="0"/>
              <a:t>Model Building</a:t>
            </a:r>
          </a:p>
          <a:p>
            <a:r>
              <a:rPr lang="en-US" sz="2800" dirty="0"/>
              <a:t>Predictions</a:t>
            </a:r>
          </a:p>
          <a:p>
            <a:r>
              <a:rPr lang="en-US" sz="2800" dirty="0"/>
              <a:t>Conclusion</a:t>
            </a:r>
          </a:p>
          <a:p>
            <a:pPr marL="0" indent="0">
              <a:buNone/>
            </a:pPr>
            <a:endParaRPr lang="en-US" dirty="0"/>
          </a:p>
          <a:p>
            <a:endParaRPr lang="en-US" dirty="0"/>
          </a:p>
        </p:txBody>
      </p:sp>
    </p:spTree>
    <p:extLst>
      <p:ext uri="{BB962C8B-B14F-4D97-AF65-F5344CB8AC3E}">
        <p14:creationId xmlns:p14="http://schemas.microsoft.com/office/powerpoint/2010/main" val="227889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68362"/>
          </a:xfrm>
        </p:spPr>
        <p:txBody>
          <a:bodyPr>
            <a:normAutofit fontScale="90000"/>
          </a:bodyPr>
          <a:lstStyle/>
          <a:p>
            <a:r>
              <a:rPr lang="en-US" sz="4000" dirty="0"/>
              <a:t>Problem Statement</a:t>
            </a:r>
            <a:br>
              <a:rPr lang="en-US" dirty="0"/>
            </a:br>
            <a:endParaRPr lang="en-US" dirty="0"/>
          </a:p>
        </p:txBody>
      </p:sp>
      <p:sp>
        <p:nvSpPr>
          <p:cNvPr id="3" name="Content Placeholder 2"/>
          <p:cNvSpPr>
            <a:spLocks noGrp="1"/>
          </p:cNvSpPr>
          <p:nvPr>
            <p:ph idx="1"/>
          </p:nvPr>
        </p:nvSpPr>
        <p:spPr/>
        <p:txBody>
          <a:bodyPr>
            <a:normAutofit/>
          </a:bodyPr>
          <a:lstStyle/>
          <a:p>
            <a:r>
              <a:rPr lang="en-US" sz="2800" dirty="0"/>
              <a:t>Predict the new design of automobile engine will pass the test or not.</a:t>
            </a:r>
          </a:p>
          <a:p>
            <a:r>
              <a:rPr lang="en-US" sz="2800" dirty="0"/>
              <a:t>Each bench test is an expensive, noisy and time consuming process. </a:t>
            </a:r>
          </a:p>
          <a:p>
            <a:r>
              <a:rPr lang="en-US" sz="2800" dirty="0"/>
              <a:t>Instead the manufacturer would like to use some previous data on various configurations tested and determine through analytics model if their new design will pass or not.</a:t>
            </a:r>
          </a:p>
          <a:p>
            <a:r>
              <a:rPr lang="en-US" b="1" dirty="0"/>
              <a:t>Error Metric: </a:t>
            </a:r>
            <a:r>
              <a:rPr lang="en-US" dirty="0"/>
              <a:t>Accuracy</a:t>
            </a:r>
          </a:p>
          <a:p>
            <a:endParaRPr lang="en-US" dirty="0"/>
          </a:p>
        </p:txBody>
      </p:sp>
    </p:spTree>
    <p:extLst>
      <p:ext uri="{BB962C8B-B14F-4D97-AF65-F5344CB8AC3E}">
        <p14:creationId xmlns:p14="http://schemas.microsoft.com/office/powerpoint/2010/main" val="1321009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sz="4000" dirty="0"/>
              <a:t>Data Description</a:t>
            </a:r>
            <a:br>
              <a:rPr lang="en-US" dirty="0"/>
            </a:br>
            <a:endParaRPr lang="en-US" dirty="0"/>
          </a:p>
        </p:txBody>
      </p:sp>
      <p:sp>
        <p:nvSpPr>
          <p:cNvPr id="3" name="Content Placeholder 2"/>
          <p:cNvSpPr>
            <a:spLocks noGrp="1"/>
          </p:cNvSpPr>
          <p:nvPr>
            <p:ph idx="1"/>
          </p:nvPr>
        </p:nvSpPr>
        <p:spPr/>
        <p:txBody>
          <a:bodyPr/>
          <a:lstStyle/>
          <a:p>
            <a:r>
              <a:rPr lang="en-US" sz="2800" dirty="0"/>
              <a:t>No of Records: 3156</a:t>
            </a:r>
          </a:p>
          <a:p>
            <a:r>
              <a:rPr lang="en-US" sz="2800" dirty="0"/>
              <a:t>No of Features: 22</a:t>
            </a:r>
          </a:p>
          <a:p>
            <a:pPr marL="0" indent="0">
              <a:buNone/>
            </a:pPr>
            <a:r>
              <a:rPr lang="en-US" sz="2800" dirty="0"/>
              <a:t>Variable Description: </a:t>
            </a:r>
          </a:p>
          <a:p>
            <a:pPr marL="0" indent="0">
              <a:buNone/>
            </a:pPr>
            <a:endParaRPr lang="en-US" sz="2800" dirty="0"/>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68407540"/>
              </p:ext>
            </p:extLst>
          </p:nvPr>
        </p:nvGraphicFramePr>
        <p:xfrm>
          <a:off x="685800" y="3352800"/>
          <a:ext cx="7848600" cy="3124202"/>
        </p:xfrm>
        <a:graphic>
          <a:graphicData uri="http://schemas.openxmlformats.org/drawingml/2006/table">
            <a:tbl>
              <a:tblPr/>
              <a:tblGrid>
                <a:gridCol w="1988312">
                  <a:extLst>
                    <a:ext uri="{9D8B030D-6E8A-4147-A177-3AD203B41FA5}">
                      <a16:colId xmlns:a16="http://schemas.microsoft.com/office/drawing/2014/main" val="20000"/>
                    </a:ext>
                  </a:extLst>
                </a:gridCol>
                <a:gridCol w="4290568">
                  <a:extLst>
                    <a:ext uri="{9D8B030D-6E8A-4147-A177-3AD203B41FA5}">
                      <a16:colId xmlns:a16="http://schemas.microsoft.com/office/drawing/2014/main" val="20001"/>
                    </a:ext>
                  </a:extLst>
                </a:gridCol>
                <a:gridCol w="1569720">
                  <a:extLst>
                    <a:ext uri="{9D8B030D-6E8A-4147-A177-3AD203B41FA5}">
                      <a16:colId xmlns:a16="http://schemas.microsoft.com/office/drawing/2014/main" val="20002"/>
                    </a:ext>
                  </a:extLst>
                </a:gridCol>
              </a:tblGrid>
              <a:tr h="223157">
                <a:tc>
                  <a:txBody>
                    <a:bodyPr/>
                    <a:lstStyle/>
                    <a:p>
                      <a:pPr algn="ctr" fontAlgn="ctr"/>
                      <a:r>
                        <a:rPr lang="en-US" sz="1100" b="1" i="0" u="none" strike="noStrike" dirty="0">
                          <a:solidFill>
                            <a:srgbClr val="000000"/>
                          </a:solidFill>
                          <a:effectLst/>
                          <a:latin typeface="Calibri"/>
                        </a:rPr>
                        <a:t>Variable 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a:rPr>
                        <a:t>Description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a:rPr>
                        <a:t>No of Levels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3157">
                <a:tc>
                  <a:txBody>
                    <a:bodyPr/>
                    <a:lstStyle/>
                    <a:p>
                      <a:pPr algn="ctr" fontAlgn="ctr"/>
                      <a:r>
                        <a:rPr lang="en-US" sz="1100" b="1" i="0" u="none" strike="noStrike">
                          <a:solidFill>
                            <a:srgbClr val="000000"/>
                          </a:solidFill>
                          <a:effectLst/>
                          <a:latin typeface="Calibri"/>
                        </a:rPr>
                        <a:t>ID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Unique ID's for each engine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3157">
                <a:tc>
                  <a:txBody>
                    <a:bodyPr/>
                    <a:lstStyle/>
                    <a:p>
                      <a:pPr algn="ctr" fontAlgn="ctr"/>
                      <a:r>
                        <a:rPr lang="en-US" sz="1100" b="1" i="0" u="none" strike="noStrike">
                          <a:solidFill>
                            <a:srgbClr val="000000"/>
                          </a:solidFill>
                          <a:effectLst/>
                          <a:latin typeface="Calibri"/>
                        </a:rPr>
                        <a:t>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Target Variable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Pass &amp; Fail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3157">
                <a:tc>
                  <a:txBody>
                    <a:bodyPr/>
                    <a:lstStyle/>
                    <a:p>
                      <a:pPr algn="ctr" fontAlgn="ctr"/>
                      <a:r>
                        <a:rPr lang="en-US" sz="1100" b="1" i="0" u="none" strike="noStrike">
                          <a:solidFill>
                            <a:srgbClr val="000000"/>
                          </a:solidFill>
                          <a:effectLst/>
                          <a:latin typeface="Calibri"/>
                        </a:rPr>
                        <a:t>Number of Cylinders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How many cylinders are place in an engine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3 Levels(4,6,8)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46315">
                <a:tc>
                  <a:txBody>
                    <a:bodyPr/>
                    <a:lstStyle/>
                    <a:p>
                      <a:pPr algn="ctr" fontAlgn="ctr"/>
                      <a:r>
                        <a:rPr lang="en-US" sz="1100" b="1" i="0" u="none" strike="noStrike">
                          <a:solidFill>
                            <a:srgbClr val="000000"/>
                          </a:solidFill>
                          <a:effectLst/>
                          <a:latin typeface="Calibri"/>
                        </a:rPr>
                        <a:t>material grade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Steel grades. Steel grades to classify various steels by their composition and physical properties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7 Levels( a to 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69472">
                <a:tc>
                  <a:txBody>
                    <a:bodyPr/>
                    <a:lstStyle/>
                    <a:p>
                      <a:pPr algn="ctr" fontAlgn="ctr"/>
                      <a:r>
                        <a:rPr lang="en-US" sz="1100" b="1" i="0" u="none" strike="noStrike">
                          <a:solidFill>
                            <a:srgbClr val="000000"/>
                          </a:solidFill>
                          <a:effectLst/>
                          <a:latin typeface="Calibri"/>
                        </a:rPr>
                        <a:t>Lubrication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The action of applying a substance such as oil or grease to an engine or component so as to minimize friction and allow smooth movement.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4 Levels (L1 to L4)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46315">
                <a:tc>
                  <a:txBody>
                    <a:bodyPr/>
                    <a:lstStyle/>
                    <a:p>
                      <a:pPr algn="ctr" fontAlgn="ctr"/>
                      <a:r>
                        <a:rPr lang="en-US" sz="1100" b="1" i="0" u="none" strike="noStrike">
                          <a:solidFill>
                            <a:srgbClr val="000000"/>
                          </a:solidFill>
                          <a:effectLst/>
                          <a:latin typeface="Calibri"/>
                        </a:rPr>
                        <a:t>Valve Type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A device for controlling the passage of fluid or air through a pipe, duct, etc.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4 Levels (A to 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46315">
                <a:tc>
                  <a:txBody>
                    <a:bodyPr/>
                    <a:lstStyle/>
                    <a:p>
                      <a:pPr algn="ctr" fontAlgn="ctr"/>
                      <a:r>
                        <a:rPr lang="en-US" sz="1100" b="1" i="0" u="none" strike="noStrike">
                          <a:solidFill>
                            <a:srgbClr val="000000"/>
                          </a:solidFill>
                          <a:effectLst/>
                          <a:latin typeface="Calibri"/>
                        </a:rPr>
                        <a:t>Bearing Vendor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The direction or position of something, or the direction of movement, relative to a fixed point.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6 Levels ( V1 to V6)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23157">
                <a:tc>
                  <a:txBody>
                    <a:bodyPr/>
                    <a:lstStyle/>
                    <a:p>
                      <a:pPr algn="ctr" fontAlgn="ctr"/>
                      <a:r>
                        <a:rPr lang="en-US" sz="1100" b="1" i="0" u="none" strike="noStrike">
                          <a:solidFill>
                            <a:srgbClr val="000000"/>
                          </a:solidFill>
                          <a:effectLst/>
                          <a:latin typeface="Calibri"/>
                        </a:rPr>
                        <a:t>Fuel Type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Type of Fuel used in that engine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 Levels (</a:t>
                      </a:r>
                      <a:r>
                        <a:rPr lang="en-US" sz="1100" b="0" i="0" u="none" strike="noStrike" dirty="0" err="1">
                          <a:solidFill>
                            <a:srgbClr val="000000"/>
                          </a:solidFill>
                          <a:effectLst/>
                          <a:latin typeface="Calibri"/>
                        </a:rPr>
                        <a:t>gasoline,fuel</a:t>
                      </a:r>
                      <a:r>
                        <a:rPr lang="en-US" sz="1100" b="0" i="0" u="none" strike="noStrike" dirty="0">
                          <a:solidFill>
                            <a:srgbClr val="000000"/>
                          </a:solidFill>
                          <a:effectLst/>
                          <a:latin typeface="Calibri"/>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575448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31723854"/>
              </p:ext>
            </p:extLst>
          </p:nvPr>
        </p:nvGraphicFramePr>
        <p:xfrm>
          <a:off x="762000" y="381000"/>
          <a:ext cx="7543800" cy="6019800"/>
        </p:xfrm>
        <a:graphic>
          <a:graphicData uri="http://schemas.openxmlformats.org/drawingml/2006/table">
            <a:tbl>
              <a:tblPr/>
              <a:tblGrid>
                <a:gridCol w="1911096">
                  <a:extLst>
                    <a:ext uri="{9D8B030D-6E8A-4147-A177-3AD203B41FA5}">
                      <a16:colId xmlns:a16="http://schemas.microsoft.com/office/drawing/2014/main" val="20000"/>
                    </a:ext>
                  </a:extLst>
                </a:gridCol>
                <a:gridCol w="4123944">
                  <a:extLst>
                    <a:ext uri="{9D8B030D-6E8A-4147-A177-3AD203B41FA5}">
                      <a16:colId xmlns:a16="http://schemas.microsoft.com/office/drawing/2014/main" val="20001"/>
                    </a:ext>
                  </a:extLst>
                </a:gridCol>
                <a:gridCol w="1508760">
                  <a:extLst>
                    <a:ext uri="{9D8B030D-6E8A-4147-A177-3AD203B41FA5}">
                      <a16:colId xmlns:a16="http://schemas.microsoft.com/office/drawing/2014/main" val="20002"/>
                    </a:ext>
                  </a:extLst>
                </a:gridCol>
              </a:tblGrid>
              <a:tr h="401320">
                <a:tc>
                  <a:txBody>
                    <a:bodyPr/>
                    <a:lstStyle/>
                    <a:p>
                      <a:pPr algn="ctr" fontAlgn="ctr"/>
                      <a:r>
                        <a:rPr lang="en-US" sz="900" b="1" i="0" u="none" strike="noStrike">
                          <a:solidFill>
                            <a:srgbClr val="000000"/>
                          </a:solidFill>
                          <a:effectLst/>
                          <a:latin typeface="Calibri"/>
                        </a:rPr>
                        <a:t>Compression ratio</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a:rPr>
                        <a:t>The ratio of the maximum to minimum volume in the cylinder of an internal combustion engine.</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a:rPr>
                        <a:t>2 Levels ( high, low )</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1320">
                <a:tc>
                  <a:txBody>
                    <a:bodyPr/>
                    <a:lstStyle/>
                    <a:p>
                      <a:pPr algn="ctr" fontAlgn="ctr"/>
                      <a:r>
                        <a:rPr lang="en-US" sz="900" b="1" i="0" u="none" strike="noStrike">
                          <a:solidFill>
                            <a:srgbClr val="000000"/>
                          </a:solidFill>
                          <a:effectLst/>
                          <a:latin typeface="Calibri"/>
                        </a:rPr>
                        <a:t>cam arrangement</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a:rPr>
                        <a:t>A projection on a rotating part in machinery (Single overhead camp, Double overhead camp)</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a:rPr>
                        <a:t>2 Levels (SOHC DOHS)</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0660">
                <a:tc>
                  <a:txBody>
                    <a:bodyPr/>
                    <a:lstStyle/>
                    <a:p>
                      <a:pPr algn="ctr" fontAlgn="ctr"/>
                      <a:r>
                        <a:rPr lang="en-US" sz="900" b="1" i="0" u="none" strike="noStrike">
                          <a:solidFill>
                            <a:srgbClr val="000000"/>
                          </a:solidFill>
                          <a:effectLst/>
                          <a:latin typeface="Calibri"/>
                        </a:rPr>
                        <a:t>Cylinder arragement</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a:rPr>
                        <a:t>Cylinders are arranged in different ways</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a:rPr>
                        <a:t>2 Levels (inline, v)</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1320">
                <a:tc>
                  <a:txBody>
                    <a:bodyPr/>
                    <a:lstStyle/>
                    <a:p>
                      <a:pPr algn="ctr" fontAlgn="ctr"/>
                      <a:r>
                        <a:rPr lang="en-US" sz="900" b="1" i="0" u="none" strike="noStrike">
                          <a:solidFill>
                            <a:srgbClr val="000000"/>
                          </a:solidFill>
                          <a:effectLst/>
                          <a:latin typeface="Calibri"/>
                        </a:rPr>
                        <a:t>Turbocharger</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a:rPr>
                        <a:t>A supercharger driven by a turbine powered by the engine's exhaust gases.</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a:rPr>
                        <a:t>2 Levels (yes,no)</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01980">
                <a:tc>
                  <a:txBody>
                    <a:bodyPr/>
                    <a:lstStyle/>
                    <a:p>
                      <a:pPr algn="ctr" fontAlgn="ctr"/>
                      <a:r>
                        <a:rPr lang="en-US" sz="900" b="1" i="0" u="none" strike="noStrike">
                          <a:solidFill>
                            <a:srgbClr val="000000"/>
                          </a:solidFill>
                          <a:effectLst/>
                          <a:latin typeface="Calibri"/>
                        </a:rPr>
                        <a:t>Varaible Valve Timing (VVT)</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a:rPr>
                        <a:t>valves activate the breathing of engine. The timing of breathing, that is, the timing of air intake and exhaust, is controlled by the shape and phase angle of cams</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a:rPr>
                        <a:t>2 Levels (yes,no)</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01980">
                <a:tc>
                  <a:txBody>
                    <a:bodyPr/>
                    <a:lstStyle/>
                    <a:p>
                      <a:pPr algn="ctr" fontAlgn="ctr"/>
                      <a:r>
                        <a:rPr lang="en-US" sz="900" b="1" i="0" u="none" strike="noStrike">
                          <a:solidFill>
                            <a:srgbClr val="000000"/>
                          </a:solidFill>
                          <a:effectLst/>
                          <a:latin typeface="Calibri"/>
                        </a:rPr>
                        <a:t>Cylinder deactivation</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a:rPr>
                        <a:t>Variable displacement is an automobile engine technology that allows the engine displacement to change, usually by deactivating cylinders, for improved fuel economy.</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a:rPr>
                        <a:t>2 Levels (yes,no)</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01320">
                <a:tc>
                  <a:txBody>
                    <a:bodyPr/>
                    <a:lstStyle/>
                    <a:p>
                      <a:pPr algn="ctr" fontAlgn="ctr"/>
                      <a:r>
                        <a:rPr lang="en-US" sz="900" b="1" i="0" u="none" strike="noStrike">
                          <a:solidFill>
                            <a:srgbClr val="000000"/>
                          </a:solidFill>
                          <a:effectLst/>
                          <a:latin typeface="Calibri"/>
                        </a:rPr>
                        <a:t>Direct injection</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a:rPr>
                        <a:t>(in diesel engines) the use of a pump to spray fuel into the cylinder at high pressure, without the use of compressed air.</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a:rPr>
                        <a:t>2 Levels (yes,no)</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01980">
                <a:tc>
                  <a:txBody>
                    <a:bodyPr/>
                    <a:lstStyle/>
                    <a:p>
                      <a:pPr algn="ctr" fontAlgn="ctr"/>
                      <a:r>
                        <a:rPr lang="en-US" sz="900" b="1" i="0" u="none" strike="noStrike">
                          <a:solidFill>
                            <a:srgbClr val="000000"/>
                          </a:solidFill>
                          <a:effectLst/>
                          <a:latin typeface="Calibri"/>
                        </a:rPr>
                        <a:t>main bearing type</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a:rPr>
                        <a:t>Some of main bearings may have thrust bearing elements supporting axial loads and prevent movements along the crankshaft axis</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a:rPr>
                        <a:t>2 Levels (Roller, Journal)</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00660">
                <a:tc>
                  <a:txBody>
                    <a:bodyPr/>
                    <a:lstStyle/>
                    <a:p>
                      <a:pPr algn="ctr" fontAlgn="ctr"/>
                      <a:r>
                        <a:rPr lang="en-US" sz="900" b="1" i="0" u="none" strike="noStrike">
                          <a:solidFill>
                            <a:srgbClr val="000000"/>
                          </a:solidFill>
                          <a:effectLst/>
                          <a:latin typeface="Calibri"/>
                        </a:rPr>
                        <a:t>displacement</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a:rPr>
                        <a:t> </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a:rPr>
                        <a:t>2 Levels ( high, low )</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601980">
                <a:tc>
                  <a:txBody>
                    <a:bodyPr/>
                    <a:lstStyle/>
                    <a:p>
                      <a:pPr algn="ctr" fontAlgn="ctr"/>
                      <a:r>
                        <a:rPr lang="en-US" sz="900" b="1" i="0" u="none" strike="noStrike">
                          <a:solidFill>
                            <a:srgbClr val="000000"/>
                          </a:solidFill>
                          <a:effectLst/>
                          <a:latin typeface="Calibri"/>
                        </a:rPr>
                        <a:t>piston type</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a:rPr>
                        <a:t>A piston is a component of reciprocating engines, reciprocating pumps, gas compressors and pneumatic cylinders, among other similar mechanisms.</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a:rPr>
                        <a:t>2 Levels (linear,rotary)</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00660">
                <a:tc>
                  <a:txBody>
                    <a:bodyPr/>
                    <a:lstStyle/>
                    <a:p>
                      <a:pPr algn="ctr" fontAlgn="ctr"/>
                      <a:r>
                        <a:rPr lang="en-US" sz="900" b="1" i="0" u="none" strike="noStrike">
                          <a:solidFill>
                            <a:srgbClr val="000000"/>
                          </a:solidFill>
                          <a:effectLst/>
                          <a:latin typeface="Calibri"/>
                        </a:rPr>
                        <a:t>Max. Torque</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a:rPr>
                        <a:t>Moment of force</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a:rPr>
                        <a:t>2 Levels ( high, low )</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601980">
                <a:tc>
                  <a:txBody>
                    <a:bodyPr/>
                    <a:lstStyle/>
                    <a:p>
                      <a:pPr algn="ctr" fontAlgn="ctr"/>
                      <a:r>
                        <a:rPr lang="en-US" sz="900" b="1" i="0" u="none" strike="noStrike">
                          <a:solidFill>
                            <a:srgbClr val="000000"/>
                          </a:solidFill>
                          <a:effectLst/>
                          <a:latin typeface="Calibri"/>
                        </a:rPr>
                        <a:t>Peak Power</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a:rPr>
                        <a:t>The peak power is the maximum power that the power supply can sustain for a short time and is sometimes called the peak surge power</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a:rPr>
                        <a:t>2 Levels ( high, low )</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601980">
                <a:tc>
                  <a:txBody>
                    <a:bodyPr/>
                    <a:lstStyle/>
                    <a:p>
                      <a:pPr algn="ctr" fontAlgn="ctr"/>
                      <a:r>
                        <a:rPr lang="en-US" sz="900" b="1" i="0" u="none" strike="noStrike">
                          <a:solidFill>
                            <a:srgbClr val="000000"/>
                          </a:solidFill>
                          <a:effectLst/>
                          <a:latin typeface="Calibri"/>
                        </a:rPr>
                        <a:t>Crankshaft Design</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a:rPr>
                        <a:t>A crankshaft—related to crank—is a mechanical part able to perform a conversion between reciprocating motion and rotational motion.</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a:rPr>
                        <a:t>2 Levels (CD1,CD2)</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00660">
                <a:tc>
                  <a:txBody>
                    <a:bodyPr/>
                    <a:lstStyle/>
                    <a:p>
                      <a:pPr algn="ctr" fontAlgn="ctr"/>
                      <a:r>
                        <a:rPr lang="en-US" sz="900" b="1" i="0" u="none" strike="noStrike">
                          <a:solidFill>
                            <a:srgbClr val="000000"/>
                          </a:solidFill>
                          <a:effectLst/>
                          <a:latin typeface="Calibri"/>
                        </a:rPr>
                        <a:t>Liner Design </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a:rPr>
                        <a:t>Linear arrangements of engine</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a:rPr>
                        <a:t>2 Levels (LD1,LD2)</a:t>
                      </a:r>
                    </a:p>
                  </a:txBody>
                  <a:tcPr marL="6286" marR="6286" marT="6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949195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fontScale="90000"/>
          </a:bodyPr>
          <a:lstStyle/>
          <a:p>
            <a:r>
              <a:rPr lang="en-US" dirty="0"/>
              <a:t>Exploratory Analysis </a:t>
            </a:r>
            <a:br>
              <a:rPr lang="en-US" dirty="0"/>
            </a:br>
            <a:endParaRPr lang="en-US" dirty="0"/>
          </a:p>
        </p:txBody>
      </p:sp>
      <p:sp>
        <p:nvSpPr>
          <p:cNvPr id="3" name="Content Placeholder 2"/>
          <p:cNvSpPr>
            <a:spLocks noGrp="1"/>
          </p:cNvSpPr>
          <p:nvPr>
            <p:ph idx="1"/>
          </p:nvPr>
        </p:nvSpPr>
        <p:spPr/>
        <p:txBody>
          <a:bodyPr/>
          <a:lstStyle/>
          <a:p>
            <a:pPr lvl="0"/>
            <a:r>
              <a:rPr lang="en-US" b="1" dirty="0"/>
              <a:t>Correlation with Target variable</a:t>
            </a:r>
            <a:endParaRPr lang="en-US" dirty="0"/>
          </a:p>
          <a:p>
            <a:endParaRPr lang="en-US" dirty="0"/>
          </a:p>
        </p:txBody>
      </p:sp>
      <p:graphicFrame>
        <p:nvGraphicFramePr>
          <p:cNvPr id="4" name="Chart 3"/>
          <p:cNvGraphicFramePr/>
          <p:nvPr>
            <p:extLst>
              <p:ext uri="{D42A27DB-BD31-4B8C-83A1-F6EECF244321}">
                <p14:modId xmlns:p14="http://schemas.microsoft.com/office/powerpoint/2010/main" val="1137026661"/>
              </p:ext>
            </p:extLst>
          </p:nvPr>
        </p:nvGraphicFramePr>
        <p:xfrm>
          <a:off x="1524000" y="2133600"/>
          <a:ext cx="6477000" cy="44767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14812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Additional Data Files:</a:t>
            </a:r>
            <a:br>
              <a:rPr lang="en-US" dirty="0"/>
            </a:br>
            <a:endParaRPr lang="en-US" dirty="0"/>
          </a:p>
        </p:txBody>
      </p:sp>
      <p:pic>
        <p:nvPicPr>
          <p:cNvPr id="4" name="Content Placeholder 3" descr="C:\Users\Lenovo\Desktop\phd ml\Rplot01.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394969" y="1966623"/>
            <a:ext cx="6354062" cy="4143953"/>
          </a:xfrm>
          <a:prstGeom prst="rect">
            <a:avLst/>
          </a:prstGeom>
          <a:noFill/>
          <a:ln>
            <a:noFill/>
          </a:ln>
        </p:spPr>
      </p:pic>
    </p:spTree>
    <p:extLst>
      <p:ext uri="{BB962C8B-B14F-4D97-AF65-F5344CB8AC3E}">
        <p14:creationId xmlns:p14="http://schemas.microsoft.com/office/powerpoint/2010/main" val="1588706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Preprocessing</a:t>
            </a:r>
            <a:br>
              <a:rPr lang="en-US" dirty="0"/>
            </a:br>
            <a:endParaRPr lang="en-US" dirty="0"/>
          </a:p>
        </p:txBody>
      </p:sp>
      <p:pic>
        <p:nvPicPr>
          <p:cNvPr id="3074" name="Picture 2" descr="C:\Users\Lenovo\Pictures\Screenshots\Screenshot (1).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00200" y="1143000"/>
            <a:ext cx="5943599"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694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Building</a:t>
            </a:r>
          </a:p>
        </p:txBody>
      </p:sp>
      <p:sp>
        <p:nvSpPr>
          <p:cNvPr id="3" name="Content Placeholder 2"/>
          <p:cNvSpPr>
            <a:spLocks noGrp="1"/>
          </p:cNvSpPr>
          <p:nvPr>
            <p:ph idx="1"/>
          </p:nvPr>
        </p:nvSpPr>
        <p:spPr/>
        <p:txBody>
          <a:bodyPr>
            <a:normAutofit/>
          </a:bodyPr>
          <a:lstStyle/>
          <a:p>
            <a:r>
              <a:rPr lang="en-US" dirty="0"/>
              <a:t>Logistic Regression </a:t>
            </a:r>
          </a:p>
          <a:p>
            <a:r>
              <a:rPr lang="en-US" dirty="0"/>
              <a:t>Logistic Regression with cross validation</a:t>
            </a:r>
          </a:p>
          <a:p>
            <a:r>
              <a:rPr lang="en-US" dirty="0"/>
              <a:t>Logistic with lasso Regularization</a:t>
            </a:r>
          </a:p>
          <a:p>
            <a:r>
              <a:rPr lang="en-US" dirty="0"/>
              <a:t>Naïve Bayes &amp; with cross validation</a:t>
            </a:r>
          </a:p>
          <a:p>
            <a:r>
              <a:rPr lang="en-US" dirty="0"/>
              <a:t>Decision Tree</a:t>
            </a:r>
          </a:p>
          <a:p>
            <a:r>
              <a:rPr lang="en-US" dirty="0"/>
              <a:t>C50</a:t>
            </a:r>
          </a:p>
          <a:p>
            <a:r>
              <a:rPr lang="en-US" dirty="0"/>
              <a:t>Cart with cross validation</a:t>
            </a:r>
          </a:p>
          <a:p>
            <a:r>
              <a:rPr lang="en-US" dirty="0"/>
              <a:t>Random Forest </a:t>
            </a:r>
          </a:p>
          <a:p>
            <a:r>
              <a:rPr lang="en-US" dirty="0"/>
              <a:t>GBM </a:t>
            </a:r>
          </a:p>
          <a:p>
            <a:r>
              <a:rPr lang="en-US" dirty="0" err="1"/>
              <a:t>XGBoost</a:t>
            </a:r>
            <a:r>
              <a:rPr lang="en-US" dirty="0"/>
              <a:t> </a:t>
            </a:r>
          </a:p>
          <a:p>
            <a:r>
              <a:rPr lang="en-US" dirty="0"/>
              <a:t>MLP</a:t>
            </a:r>
          </a:p>
          <a:p>
            <a:endParaRPr lang="en-US" dirty="0"/>
          </a:p>
        </p:txBody>
      </p:sp>
    </p:spTree>
    <p:extLst>
      <p:ext uri="{BB962C8B-B14F-4D97-AF65-F5344CB8AC3E}">
        <p14:creationId xmlns:p14="http://schemas.microsoft.com/office/powerpoint/2010/main" val="19363996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Clarity</Template>
  <TotalTime>91</TotalTime>
  <Words>994</Words>
  <Application>Microsoft Office PowerPoint</Application>
  <PresentationFormat>On-screen Show (4:3)</PresentationFormat>
  <Paragraphs>253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Clarity</vt:lpstr>
      <vt:lpstr>Automobile Engine Test Prediction </vt:lpstr>
      <vt:lpstr>Table of Contents:</vt:lpstr>
      <vt:lpstr>Problem Statement </vt:lpstr>
      <vt:lpstr>Data Description </vt:lpstr>
      <vt:lpstr>PowerPoint Presentation</vt:lpstr>
      <vt:lpstr>Exploratory Analysis  </vt:lpstr>
      <vt:lpstr>Additional Data Files: </vt:lpstr>
      <vt:lpstr>Data Preprocessing </vt:lpstr>
      <vt:lpstr>Model Building</vt:lpstr>
      <vt:lpstr> Tuning parameters  </vt:lpstr>
      <vt:lpstr>PowerPoint Presentation</vt:lpstr>
      <vt:lpstr>PowerPoint Presentation</vt:lpstr>
      <vt:lpstr>PowerPoint Presentation</vt:lpstr>
      <vt:lpstr>PowerPoint Presentation</vt:lpstr>
      <vt:lpstr>PowerPoint Presentation</vt:lpstr>
      <vt:lpstr>Predictions</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Automobile Engine Test Prediction</dc:title>
  <dc:creator>Windows User</dc:creator>
  <cp:lastModifiedBy>Mohit Khubele</cp:lastModifiedBy>
  <cp:revision>9</cp:revision>
  <dcterms:created xsi:type="dcterms:W3CDTF">2018-03-16T13:16:20Z</dcterms:created>
  <dcterms:modified xsi:type="dcterms:W3CDTF">2018-11-19T05:11:04Z</dcterms:modified>
</cp:coreProperties>
</file>