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68" r:id="rId10"/>
    <p:sldId id="279" r:id="rId11"/>
    <p:sldId id="28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>
        <p:scale>
          <a:sx n="50" d="100"/>
          <a:sy n="50" d="100"/>
        </p:scale>
        <p:origin x="1284" y="39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hus\Downloads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hus\Downloads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hus\Download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hus\Downloads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[KPMG_VI_New_raw_data_update_final.xlsx]Sheet16!PivotTable15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 customer</a:t>
            </a:r>
            <a:r>
              <a:rPr lang="en-US" baseline="0" dirty="0"/>
              <a:t> Age Distribution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Sheet16!$A$4:$A$22</c:f>
              <c:strCache>
                <c:ptCount val="18"/>
                <c:pt idx="0">
                  <c:v>34.3642822456875</c:v>
                </c:pt>
                <c:pt idx="1">
                  <c:v>34.7998986843607</c:v>
                </c:pt>
                <c:pt idx="2">
                  <c:v>35.071131560756</c:v>
                </c:pt>
                <c:pt idx="3">
                  <c:v>35.1040082730847</c:v>
                </c:pt>
                <c:pt idx="4">
                  <c:v>35.2656521087012</c:v>
                </c:pt>
                <c:pt idx="5">
                  <c:v>45.5478438895231</c:v>
                </c:pt>
                <c:pt idx="6">
                  <c:v>48.6546932045916</c:v>
                </c:pt>
                <c:pt idx="7">
                  <c:v>54.616337040208</c:v>
                </c:pt>
                <c:pt idx="8">
                  <c:v>59.5533233415779</c:v>
                </c:pt>
                <c:pt idx="9">
                  <c:v>62.1094877251395</c:v>
                </c:pt>
                <c:pt idx="10">
                  <c:v>65.4738712867833</c:v>
                </c:pt>
                <c:pt idx="11">
                  <c:v>65.5807206018519</c:v>
                </c:pt>
                <c:pt idx="12">
                  <c:v>65.6437343007991</c:v>
                </c:pt>
                <c:pt idx="13">
                  <c:v>65.8464740265094</c:v>
                </c:pt>
                <c:pt idx="14">
                  <c:v>65.9423644377854</c:v>
                </c:pt>
                <c:pt idx="15">
                  <c:v>69.0546932049087</c:v>
                </c:pt>
                <c:pt idx="16">
                  <c:v>69.3067479994292</c:v>
                </c:pt>
                <c:pt idx="17">
                  <c:v>69.5478438895231</c:v>
                </c:pt>
              </c:strCache>
            </c:strRef>
          </c:cat>
          <c:val>
            <c:numRef>
              <c:f>Sheet16!$B$4:$B$22</c:f>
              <c:numCache>
                <c:formatCode>General</c:formatCode>
                <c:ptCount val="18"/>
                <c:pt idx="0">
                  <c:v>6</c:v>
                </c:pt>
                <c:pt idx="1">
                  <c:v>1061</c:v>
                </c:pt>
                <c:pt idx="2">
                  <c:v>8</c:v>
                </c:pt>
                <c:pt idx="3">
                  <c:v>3702</c:v>
                </c:pt>
                <c:pt idx="4">
                  <c:v>6</c:v>
                </c:pt>
                <c:pt idx="5">
                  <c:v>5</c:v>
                </c:pt>
                <c:pt idx="6">
                  <c:v>2614</c:v>
                </c:pt>
                <c:pt idx="7">
                  <c:v>5</c:v>
                </c:pt>
                <c:pt idx="8">
                  <c:v>1926</c:v>
                </c:pt>
                <c:pt idx="9">
                  <c:v>8</c:v>
                </c:pt>
                <c:pt idx="10">
                  <c:v>1049</c:v>
                </c:pt>
                <c:pt idx="11">
                  <c:v>10</c:v>
                </c:pt>
                <c:pt idx="12">
                  <c:v>7</c:v>
                </c:pt>
                <c:pt idx="13">
                  <c:v>2036</c:v>
                </c:pt>
                <c:pt idx="14">
                  <c:v>5</c:v>
                </c:pt>
                <c:pt idx="15">
                  <c:v>11</c:v>
                </c:pt>
                <c:pt idx="16">
                  <c:v>856</c:v>
                </c:pt>
                <c:pt idx="17">
                  <c:v>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A9-413B-910E-59023B7F5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75112991"/>
        <c:axId val="1875108191"/>
      </c:barChart>
      <c:catAx>
        <c:axId val="1875112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108191"/>
        <c:crosses val="autoZero"/>
        <c:auto val="1"/>
        <c:lblAlgn val="ctr"/>
        <c:lblOffset val="100"/>
        <c:noMultiLvlLbl val="0"/>
      </c:catAx>
      <c:valAx>
        <c:axId val="1875108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11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FFFF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[KPMG_VI_New_raw_data_update_final.xlsx]Sheet19!PivotTable20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Old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Sheet19!$B$3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F1F-48B2-9321-6994A4C4606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F1F-48B2-9321-6994A4C4606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F1F-48B2-9321-6994A4C4606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F1F-48B2-9321-6994A4C4606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F1F-48B2-9321-6994A4C4606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F1F-48B2-9321-6994A4C4606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F1F-48B2-9321-6994A4C4606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F1F-48B2-9321-6994A4C4606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F1F-48B2-9321-6994A4C4606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F1F-48B2-9321-6994A4C460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Sheet19!$A$4:$A$14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Sheet19!$B$4:$B$14</c:f>
              <c:numCache>
                <c:formatCode>General</c:formatCode>
                <c:ptCount val="10"/>
                <c:pt idx="0">
                  <c:v>99</c:v>
                </c:pt>
                <c:pt idx="1">
                  <c:v>122</c:v>
                </c:pt>
                <c:pt idx="2">
                  <c:v>682</c:v>
                </c:pt>
                <c:pt idx="3">
                  <c:v>543</c:v>
                </c:pt>
                <c:pt idx="4">
                  <c:v>126</c:v>
                </c:pt>
                <c:pt idx="5">
                  <c:v>695</c:v>
                </c:pt>
                <c:pt idx="6">
                  <c:v>551</c:v>
                </c:pt>
                <c:pt idx="7">
                  <c:v>231</c:v>
                </c:pt>
                <c:pt idx="8">
                  <c:v>305</c:v>
                </c:pt>
                <c:pt idx="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1F-48B2-9321-6994A4C4606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[KPMG_VI_New_raw_data_update_final.xlsx]Sheet20!PivotTable21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New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EB6-4B8E-A41D-500E9228567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EB6-4B8E-A41D-500E9228567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EB6-4B8E-A41D-500E9228567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EB6-4B8E-A41D-500E9228567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EB6-4B8E-A41D-500E92285673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EB6-4B8E-A41D-500E92285673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EB6-4B8E-A41D-500E92285673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EB6-4B8E-A41D-500E92285673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EB6-4B8E-A41D-500E92285673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EB6-4B8E-A41D-500E92285673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EB6-4B8E-A41D-500E922856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Sheet20!$A$4:$A$15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Sheet20!$B$4:$B$15</c:f>
              <c:numCache>
                <c:formatCode>General</c:formatCode>
                <c:ptCount val="11"/>
                <c:pt idx="0">
                  <c:v>24</c:v>
                </c:pt>
                <c:pt idx="1">
                  <c:v>34</c:v>
                </c:pt>
                <c:pt idx="2">
                  <c:v>187</c:v>
                </c:pt>
                <c:pt idx="3">
                  <c:v>138</c:v>
                </c:pt>
                <c:pt idx="4">
                  <c:v>30</c:v>
                </c:pt>
                <c:pt idx="5">
                  <c:v>175</c:v>
                </c:pt>
                <c:pt idx="6">
                  <c:v>143</c:v>
                </c:pt>
                <c:pt idx="7">
                  <c:v>51</c:v>
                </c:pt>
                <c:pt idx="8">
                  <c:v>73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EB6-4B8E-A41D-500E9228567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[KPMG_VI_New_raw_data_update_final.xlsx]Sheet18!PivotTable19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Sheet18!$A$4:$A$6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Sheet18!$B$4:$B$6</c:f>
              <c:numCache>
                <c:formatCode>General</c:formatCode>
                <c:ptCount val="2"/>
                <c:pt idx="0">
                  <c:v>98359</c:v>
                </c:pt>
                <c:pt idx="1">
                  <c:v>93483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15-4E0F-92E8-B0155ECD771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8917183"/>
        <c:axId val="1321728271"/>
      </c:barChart>
      <c:catAx>
        <c:axId val="828917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728271"/>
        <c:crosses val="autoZero"/>
        <c:auto val="1"/>
        <c:lblAlgn val="ctr"/>
        <c:lblOffset val="100"/>
        <c:noMultiLvlLbl val="0"/>
      </c:catAx>
      <c:valAx>
        <c:axId val="13217282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91718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Distribution of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9D2-4121-924C-3DF607EDC10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9D2-4121-924C-3DF607EDC10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9D2-4121-924C-3DF607EDC10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9D2-4121-924C-3DF607EDC10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9D2-4121-924C-3DF607EDC103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9D2-4121-924C-3DF607EDC103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9D2-4121-924C-3DF607EDC103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9D2-4121-924C-3DF607EDC103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9D2-4121-924C-3DF607EDC103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9D2-4121-924C-3DF607EDC103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9D2-4121-924C-3DF607EDC1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11"/>
              <c:pt idx="0">
                <c:v>Almost Lost Customer</c:v>
              </c:pt>
              <c:pt idx="1">
                <c:v>Becoming Loyal</c:v>
              </c:pt>
              <c:pt idx="2">
                <c:v>Evasive Customer</c:v>
              </c:pt>
              <c:pt idx="3">
                <c:v>High Risk Customer</c:v>
              </c:pt>
              <c:pt idx="4">
                <c:v>Late Bloomer</c:v>
              </c:pt>
              <c:pt idx="5">
                <c:v>Losing Customer</c:v>
              </c:pt>
              <c:pt idx="6">
                <c:v>Lost Customer</c:v>
              </c:pt>
              <c:pt idx="7">
                <c:v>Platinum Customer</c:v>
              </c:pt>
              <c:pt idx="8">
                <c:v>Potential Customer</c:v>
              </c:pt>
              <c:pt idx="9">
                <c:v>Recent Customer</c:v>
              </c:pt>
              <c:pt idx="10">
                <c:v>Very Loyal</c:v>
              </c:pt>
            </c:strLit>
          </c:cat>
          <c:val>
            <c:numLit>
              <c:formatCode>General</c:formatCode>
              <c:ptCount val="11"/>
              <c:pt idx="0">
                <c:v>1211</c:v>
              </c:pt>
              <c:pt idx="1">
                <c:v>1281</c:v>
              </c:pt>
              <c:pt idx="2">
                <c:v>1179</c:v>
              </c:pt>
              <c:pt idx="3">
                <c:v>1237</c:v>
              </c:pt>
              <c:pt idx="4">
                <c:v>950</c:v>
              </c:pt>
              <c:pt idx="5">
                <c:v>1831</c:v>
              </c:pt>
              <c:pt idx="6">
                <c:v>522</c:v>
              </c:pt>
              <c:pt idx="7">
                <c:v>1163</c:v>
              </c:pt>
              <c:pt idx="8">
                <c:v>1638</c:v>
              </c:pt>
              <c:pt idx="9">
                <c:v>1570</c:v>
              </c:pt>
              <c:pt idx="10">
                <c:v>1045</c:v>
              </c:pt>
            </c:numLit>
          </c:val>
          <c:extLst>
            <c:ext xmlns:c16="http://schemas.microsoft.com/office/drawing/2014/chart" uri="{C3380CC4-5D6E-409C-BE32-E72D297353CC}">
              <c16:uniqueId val="{00000016-09D2-4121-924C-3DF607EDC10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7/21/2023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973" y="620688"/>
            <a:ext cx="8623728" cy="3659639"/>
          </a:xfrm>
        </p:spPr>
        <p:txBody>
          <a:bodyPr/>
          <a:lstStyle/>
          <a:p>
            <a:r>
              <a:rPr lang="en-US" b="1" dirty="0"/>
              <a:t>Data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Targeting high-value customers based on customer demographics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5" y="116633"/>
            <a:ext cx="7560840" cy="7920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Interpretation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15D386-3525-6081-98C9-6B77708AD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40310"/>
              </p:ext>
            </p:extLst>
          </p:nvPr>
        </p:nvGraphicFramePr>
        <p:xfrm>
          <a:off x="1557908" y="908722"/>
          <a:ext cx="9721080" cy="4507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62895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7016331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418822257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16690923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4399936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62109558"/>
                    </a:ext>
                  </a:extLst>
                </a:gridCol>
              </a:tblGrid>
              <a:tr h="5964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</a:rPr>
                        <a:t>rank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</a:rPr>
                        <a:t>Customer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No.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Customer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79029"/>
                  </a:ext>
                </a:extLst>
              </a:tr>
              <a:tr h="69971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platinum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Most recent Buy, Buys often, most spent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4347"/>
                  </a:ext>
                </a:extLst>
              </a:tr>
              <a:tr h="949014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loyal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Most recent Buy, Buys often spent large amount of money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65911"/>
                  </a:ext>
                </a:extLst>
              </a:tr>
              <a:tr h="995202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becoming loyal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Relatively Recent, bought more than once, spends large amount of money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06005"/>
                  </a:ext>
                </a:extLst>
              </a:tr>
              <a:tr h="949014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Recent Customer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Bought Recently, not very often, average money spent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6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8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5" y="116633"/>
            <a:ext cx="7560840" cy="79208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691D1-F2D4-5B0A-A0E6-EE64F14EA81C}"/>
              </a:ext>
            </a:extLst>
          </p:cNvPr>
          <p:cNvSpPr txBox="1"/>
          <p:nvPr/>
        </p:nvSpPr>
        <p:spPr>
          <a:xfrm>
            <a:off x="1701924" y="1484784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Filter through the Top 1000 customers by assigning the conditions discussed in the table in the previous slide.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The thousands of customers discovered would have bought recently, they have bought very frequently in the past and tend to spend more than other customers.</a:t>
            </a:r>
          </a:p>
        </p:txBody>
      </p:sp>
    </p:spTree>
    <p:extLst>
      <p:ext uri="{BB962C8B-B14F-4D97-AF65-F5344CB8AC3E}">
        <p14:creationId xmlns:p14="http://schemas.microsoft.com/office/powerpoint/2010/main" val="3848953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1" y="116633"/>
            <a:ext cx="7560840" cy="792088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3C97B-03AF-3921-873D-69E2E80E2D1A}"/>
              </a:ext>
            </a:extLst>
          </p:cNvPr>
          <p:cNvSpPr txBox="1"/>
          <p:nvPr/>
        </p:nvSpPr>
        <p:spPr>
          <a:xfrm>
            <a:off x="1485901" y="1087189"/>
            <a:ext cx="10009112" cy="414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Identify and recommend the Top 1000 customers to target from Datasets.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Outline Problem</a:t>
            </a:r>
          </a:p>
          <a:p>
            <a:pPr marL="0" indent="0">
              <a:buNone/>
            </a:pPr>
            <a:endParaRPr lang="en-US" sz="11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Sprocket Central Pty Ltd is a company that specializes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in high-quality bikes and accessible cycling accessories for riders.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DM Sans" pitchFamily="2" charset="0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heir marketing team is looking to boost business by analyzing their existing customer dataset to determine customer trends and behavior.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Using the existing 3 datasets (Customer demographic, customer address, and transactions) as a labeled dataset, please recommend which of these 1000 new customers should be targeted to drive the most value for the organization.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DM Sans" pitchFamily="2" charset="0"/>
              </a:rPr>
              <a:t>This will be done in three phases - Data Exploration, Model Development, and Interpretation.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800" b="0" i="0" dirty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5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03C97B-03AF-3921-873D-69E2E80E2D1A}"/>
              </a:ext>
            </a:extLst>
          </p:cNvPr>
          <p:cNvSpPr txBox="1"/>
          <p:nvPr/>
        </p:nvSpPr>
        <p:spPr>
          <a:xfrm>
            <a:off x="1413892" y="1412776"/>
            <a:ext cx="10009112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Content of Data Analysis </a:t>
            </a:r>
          </a:p>
          <a:p>
            <a:pPr marL="0" indent="0">
              <a:buNone/>
            </a:pPr>
            <a:endParaRPr lang="en-US" sz="105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‘New’ and ‘Old’ Customer Age distribution.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Bike-related purchases over the last three years by gender.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Job industry distribution.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Wealth segmentation by age category.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Number of cars owned and now owned by the state.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FRM analysis and customer classification.</a:t>
            </a:r>
            <a:br>
              <a:rPr lang="en-US" sz="2400" dirty="0"/>
            </a:br>
            <a:endParaRPr lang="en-US" sz="2400" b="0" i="0" dirty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800" b="0" i="0" dirty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5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4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1" y="116633"/>
            <a:ext cx="7560840" cy="792088"/>
          </a:xfrm>
        </p:spPr>
        <p:txBody>
          <a:bodyPr/>
          <a:lstStyle/>
          <a:p>
            <a:r>
              <a:rPr lang="en-US" b="1" dirty="0"/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3C97B-03AF-3921-873D-69E2E80E2D1A}"/>
              </a:ext>
            </a:extLst>
          </p:cNvPr>
          <p:cNvSpPr txBox="1"/>
          <p:nvPr/>
        </p:nvSpPr>
        <p:spPr>
          <a:xfrm>
            <a:off x="1773932" y="1268760"/>
            <a:ext cx="10009112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Data Quality Assessment and ‘Clean-up’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Key Problems for Data Quality Assessment </a:t>
            </a:r>
          </a:p>
          <a:p>
            <a:pPr marL="0" indent="0">
              <a:buNone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DM Sans" pitchFamily="2" charset="0"/>
              </a:rPr>
              <a:t>Accuracy: Correct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DM Sans" pitchFamily="2" charset="0"/>
              </a:rPr>
              <a:t>Completeness: Data fields with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DM Sans" pitchFamily="2" charset="0"/>
              </a:rPr>
              <a:t>Consistency: Values free from contradiction.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DM Sans" pitchFamily="2" charset="0"/>
              </a:rPr>
              <a:t>Currency: Values up to Date.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DM Sans" pitchFamily="2" charset="0"/>
              </a:rPr>
              <a:t>Relevancy: Data items with value Meta-Data.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DM Sans" pitchFamily="2" charset="0"/>
              </a:rPr>
              <a:t>Validity: Data containing allowable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DM Sans" pitchFamily="2" charset="0"/>
              </a:rPr>
              <a:t>Uniqueness: Data points that are duplicated.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44DF32-B520-0538-0156-E2BB729E2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91306"/>
              </p:ext>
            </p:extLst>
          </p:nvPr>
        </p:nvGraphicFramePr>
        <p:xfrm>
          <a:off x="5734372" y="4711248"/>
          <a:ext cx="5725160" cy="200501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360717342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767758362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197887219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1366385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Number of records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Unique Id’s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Receiving Date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544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Transaction Dataset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20000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3495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19/07/2023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375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Customers Demographic Dataset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4000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4000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19/07/2023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091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Customers Address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4000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4000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19/07/2023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69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06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1" y="116633"/>
            <a:ext cx="7560840" cy="792088"/>
          </a:xfrm>
        </p:spPr>
        <p:txBody>
          <a:bodyPr/>
          <a:lstStyle/>
          <a:p>
            <a:r>
              <a:rPr lang="en-US" b="1" dirty="0"/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3C97B-03AF-3921-873D-69E2E80E2D1A}"/>
              </a:ext>
            </a:extLst>
          </p:cNvPr>
          <p:cNvSpPr txBox="1"/>
          <p:nvPr/>
        </p:nvSpPr>
        <p:spPr>
          <a:xfrm>
            <a:off x="1269876" y="1016982"/>
            <a:ext cx="100091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‘New’ and ‘Old’ Customer Age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DM Sans" pitchFamily="2" charset="0"/>
              </a:rPr>
              <a:t>Most customers are aged between 40-49 in </a:t>
            </a:r>
          </a:p>
          <a:p>
            <a:r>
              <a:rPr lang="en-US" sz="2000" dirty="0">
                <a:solidFill>
                  <a:srgbClr val="000000"/>
                </a:solidFill>
                <a:latin typeface="DM Sans" pitchFamily="2" charset="0"/>
              </a:rPr>
              <a:t>     New as well as Old Customers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DM Sans" pitchFamily="2" charset="0"/>
              </a:rPr>
              <a:t>The lowest age groups are under 20 and 80+</a:t>
            </a:r>
          </a:p>
          <a:p>
            <a:r>
              <a:rPr lang="en-US" sz="2000" dirty="0">
                <a:solidFill>
                  <a:srgbClr val="000000"/>
                </a:solidFill>
                <a:latin typeface="DM Sans" pitchFamily="2" charset="0"/>
              </a:rPr>
              <a:t>     in both Old and New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The ‘New’ customer list suggests that the age 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groups 20-29 and 40-69 are the most populated.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The ‘Old’ Customers list suggests 20-69.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BFC42C-1781-95DC-92B1-A06534EB5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59214"/>
              </p:ext>
            </p:extLst>
          </p:nvPr>
        </p:nvGraphicFramePr>
        <p:xfrm>
          <a:off x="7516072" y="934017"/>
          <a:ext cx="3923928" cy="221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081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1" y="116633"/>
            <a:ext cx="7560840" cy="792088"/>
          </a:xfrm>
        </p:spPr>
        <p:txBody>
          <a:bodyPr/>
          <a:lstStyle/>
          <a:p>
            <a:r>
              <a:rPr lang="en-US" b="1" dirty="0"/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3C97B-03AF-3921-873D-69E2E80E2D1A}"/>
              </a:ext>
            </a:extLst>
          </p:cNvPr>
          <p:cNvSpPr txBox="1"/>
          <p:nvPr/>
        </p:nvSpPr>
        <p:spPr>
          <a:xfrm>
            <a:off x="1269876" y="1016982"/>
            <a:ext cx="1000911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/>
              <a:t>Bike Related Purchases over the last three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DM Sans" pitchFamily="2" charset="0"/>
              </a:rPr>
              <a:t>20% of new Customers are in manufacturing and Financial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Smallest number of customers is in agriculture and telecommunication at 3%.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Similar trend in Old customer’s data with 20% each in manufacturing and financial services.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0D6DAE-2154-072D-0A13-295679C74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694680"/>
              </p:ext>
            </p:extLst>
          </p:nvPr>
        </p:nvGraphicFramePr>
        <p:xfrm>
          <a:off x="6706988" y="36182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EA2379D-9028-FAFB-66F1-29734B7162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745311"/>
              </p:ext>
            </p:extLst>
          </p:nvPr>
        </p:nvGraphicFramePr>
        <p:xfrm>
          <a:off x="1702432" y="35099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339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1" y="116633"/>
            <a:ext cx="7560840" cy="792088"/>
          </a:xfrm>
        </p:spPr>
        <p:txBody>
          <a:bodyPr/>
          <a:lstStyle/>
          <a:p>
            <a:r>
              <a:rPr lang="en-US" b="1" dirty="0"/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3C97B-03AF-3921-873D-69E2E80E2D1A}"/>
              </a:ext>
            </a:extLst>
          </p:cNvPr>
          <p:cNvSpPr txBox="1"/>
          <p:nvPr/>
        </p:nvSpPr>
        <p:spPr>
          <a:xfrm>
            <a:off x="1269876" y="1016982"/>
            <a:ext cx="1000911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/>
              <a:t>Job Industry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DM Sans" pitchFamily="2" charset="0"/>
              </a:rPr>
              <a:t>Over the last 3 years about 50% of bike-related purchases were made by females to 48% of purchases were made by males.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Numerically female purchases were 10,000 more than males.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Females make up the majority of bike-related sales.</a:t>
            </a:r>
          </a:p>
          <a:p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CF5F572-DE5A-A6F1-6E62-F6D3EDCFEED4}"/>
              </a:ext>
            </a:extLst>
          </p:cNvPr>
          <p:cNvGraphicFramePr>
            <a:graphicFrameLocks/>
          </p:cNvGraphicFramePr>
          <p:nvPr/>
        </p:nvGraphicFramePr>
        <p:xfrm>
          <a:off x="5878388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967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1" y="116633"/>
            <a:ext cx="7560840" cy="7920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3C97B-03AF-3921-873D-69E2E80E2D1A}"/>
              </a:ext>
            </a:extLst>
          </p:cNvPr>
          <p:cNvSpPr txBox="1"/>
          <p:nvPr/>
        </p:nvSpPr>
        <p:spPr>
          <a:xfrm>
            <a:off x="1485900" y="1016982"/>
            <a:ext cx="979308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/>
              <a:t>FRM Analysis and Customer Classification.</a:t>
            </a:r>
            <a:endParaRPr lang="en-US" sz="3200" dirty="0"/>
          </a:p>
          <a:p>
            <a:pPr marL="0" indent="0">
              <a:buNone/>
            </a:pPr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FRM Analysis is used to determine which customers a business should target to increase its revenue and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The FRM (Frequency, Recency, and Monetary) model shows customers that have displayed high levels of engagement with the business in three categories mentioned </a:t>
            </a:r>
          </a:p>
          <a:p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397D50F-21C5-4EC9-96C2-930BAE871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302627"/>
              </p:ext>
            </p:extLst>
          </p:nvPr>
        </p:nvGraphicFramePr>
        <p:xfrm>
          <a:off x="5590356" y="39945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342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88641"/>
            <a:ext cx="9890125" cy="576064"/>
          </a:xfrm>
        </p:spPr>
        <p:txBody>
          <a:bodyPr>
            <a:normAutofit/>
          </a:bodyPr>
          <a:lstStyle/>
          <a:p>
            <a:r>
              <a:rPr lang="en-US" sz="3000" b="1" dirty="0"/>
              <a:t>Customer Title Definition List with FRM Values Assigned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AA6128-96AB-0D98-1975-4DB9E52BB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032999"/>
              </p:ext>
            </p:extLst>
          </p:nvPr>
        </p:nvGraphicFramePr>
        <p:xfrm>
          <a:off x="1413892" y="938750"/>
          <a:ext cx="10297144" cy="573060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0087">
                  <a:extLst>
                    <a:ext uri="{9D8B030D-6E8A-4147-A177-3AD203B41FA5}">
                      <a16:colId xmlns:a16="http://schemas.microsoft.com/office/drawing/2014/main" val="4068878788"/>
                    </a:ext>
                  </a:extLst>
                </a:gridCol>
                <a:gridCol w="2236748">
                  <a:extLst>
                    <a:ext uri="{9D8B030D-6E8A-4147-A177-3AD203B41FA5}">
                      <a16:colId xmlns:a16="http://schemas.microsoft.com/office/drawing/2014/main" val="1852098815"/>
                    </a:ext>
                  </a:extLst>
                </a:gridCol>
                <a:gridCol w="6284198">
                  <a:extLst>
                    <a:ext uri="{9D8B030D-6E8A-4147-A177-3AD203B41FA5}">
                      <a16:colId xmlns:a16="http://schemas.microsoft.com/office/drawing/2014/main" val="3294288084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1202564763"/>
                    </a:ext>
                  </a:extLst>
                </a:gridCol>
              </a:tblGrid>
              <a:tr h="849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rank</a:t>
                      </a:r>
                      <a:r>
                        <a:rPr lang="en-IN" sz="1800" u="none" strike="noStrike" dirty="0">
                          <a:effectLst/>
                        </a:rPr>
                        <a:t>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Customer</a:t>
                      </a:r>
                      <a:r>
                        <a:rPr lang="en-IN" sz="1800" u="none" strike="noStrike" dirty="0">
                          <a:effectLst/>
                        </a:rPr>
                        <a:t> </a:t>
                      </a:r>
                      <a:r>
                        <a:rPr lang="en-IN" sz="1800" b="1" u="none" strike="noStrike" dirty="0">
                          <a:effectLst/>
                        </a:rPr>
                        <a:t>Title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Description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FRM</a:t>
                      </a:r>
                      <a:r>
                        <a:rPr lang="en-IN" sz="1800" u="none" strike="noStrike" dirty="0">
                          <a:effectLst/>
                        </a:rPr>
                        <a:t> </a:t>
                      </a:r>
                      <a:r>
                        <a:rPr lang="en-IN" sz="1800" b="1" u="none" strike="noStrike" dirty="0">
                          <a:effectLst/>
                        </a:rPr>
                        <a:t>Value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341114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platinum Customer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Most recent Buy, Buys often, most spent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21554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very loyal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Most recent Buy, Buys often,spent large amount of money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443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2109920"/>
                  </a:ext>
                </a:extLst>
              </a:tr>
              <a:tr h="773658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becoming loyal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Reletively Recent, bought more than once, spends large amount of money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424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4100124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Recent Customer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Bought Recently, not very often, average money spent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1669508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Potential Customer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bought recently, never bought before, spent small amount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4303683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Late Bloomer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 purchases recently, but FRM value is large than average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309176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Loosing Customer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purchases was while ago, FRM value below average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315934"/>
                  </a:ext>
                </a:extLst>
              </a:tr>
              <a:tr h="401041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High risk Customer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purchase was long time ago, frequency is quite high, amount spent is 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0739346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Almost lost customer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low recency, low frequency, but high amount spent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89195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Evasive Customer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low recency, low frequency, low amount spent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4499866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Lost Customer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Very low FRM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7995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203</TotalTime>
  <Words>801</Words>
  <Application>Microsoft Office PowerPoint</Application>
  <PresentationFormat>Custom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DM Sans</vt:lpstr>
      <vt:lpstr>Euphemia</vt:lpstr>
      <vt:lpstr>Helvetica</vt:lpstr>
      <vt:lpstr>Wingdings</vt:lpstr>
      <vt:lpstr>Math 16x9</vt:lpstr>
      <vt:lpstr>Data Insights</vt:lpstr>
      <vt:lpstr>Introduction</vt:lpstr>
      <vt:lpstr>PowerPoint Presentation</vt:lpstr>
      <vt:lpstr>Data Exploration</vt:lpstr>
      <vt:lpstr>Data Exploration</vt:lpstr>
      <vt:lpstr>Data Exploration</vt:lpstr>
      <vt:lpstr>Data Exploration</vt:lpstr>
      <vt:lpstr>Model Development</vt:lpstr>
      <vt:lpstr>Customer Title Definition List with FRM Values Assigned</vt:lpstr>
      <vt:lpstr>Interpretation</vt:lpstr>
      <vt:lpstr>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Insights</dc:title>
  <dc:creator>mohit khushlani</dc:creator>
  <cp:lastModifiedBy>mkhushlani6@outlook.com</cp:lastModifiedBy>
  <cp:revision>1</cp:revision>
  <dcterms:created xsi:type="dcterms:W3CDTF">2023-07-21T16:56:14Z</dcterms:created>
  <dcterms:modified xsi:type="dcterms:W3CDTF">2023-07-21T20:19:36Z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