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6.png" ContentType="image/png"/>
  <Override PartName="/ppt/media/image21.png" ContentType="image/png"/>
  <Override PartName="/ppt/media/image14.jpeg" ContentType="image/jpeg"/>
  <Override PartName="/ppt/media/image5.png" ContentType="image/png"/>
  <Override PartName="/ppt/media/image20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B22D9C8-0D73-4549-8893-610B40061A4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big organizations, generating schedules manually is a complicated task, having a constraint learner removes the dependency on domain experts and thus saves a lot of time and money, and at the same time reduces the chances of making any error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AB79516-E521-43A0-ACEF-A28B0BAA526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big organizations, generating schedules manually is a complicated task, having a constraint learner removes the dependency on domain experts and thus saves a lot of time and money, and at the same time reduces the chances of making any error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8DD6F6D-0B7F-4778-890D-34AB8AD89DF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big organizations, generating schedules manually is a complicated task, having a constraint learner removes the dependency on domain experts and thus saves a lot of time and money, and at the same time reduces the chances of making any error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469BF26-5C2A-4E9A-AF2C-6897F3BBAAB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big organizations, generating schedules manually is a complicated task, having a constraint learner removes the dependency on domain experts and thus saves a lot of time and money, and at the same time reduces the chances of making any error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0FA2D1F-AB6B-4072-A7A8-651681FBE2E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big organizations, generating schedules manually is a complicated task, having a constraint learner removes the dependency on domain experts and thus saves a lot of time and money, and at the same time reduces the chances of making any error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D14B4ED-978A-4652-A9F0-AC356F6D1D3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big organizations, generating schedules manually is a complicated task, having a constraint learner removes the dependency on domain experts and thus saves a lot of time and money, and at the same time reduces the chances of making any error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018A11C-2043-4634-AC43-6506CD6DCBF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76000" y="207000"/>
            <a:ext cx="1104084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76000" y="207000"/>
            <a:ext cx="1104084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76000" y="207000"/>
            <a:ext cx="1104084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76000" y="207000"/>
            <a:ext cx="1104084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210000"/>
            <a:ext cx="12191760" cy="647640"/>
          </a:xfrm>
          <a:prstGeom prst="rect">
            <a:avLst/>
          </a:prstGeom>
          <a:solidFill>
            <a:srgbClr val="1d8db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Afbeelding 7" descr=""/>
          <p:cNvPicPr/>
          <p:nvPr/>
        </p:nvPicPr>
        <p:blipFill>
          <a:blip r:embed="rId2"/>
          <a:stretch/>
        </p:blipFill>
        <p:spPr>
          <a:xfrm>
            <a:off x="11041200" y="6354000"/>
            <a:ext cx="1008000" cy="3596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9284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0" y="648000"/>
            <a:ext cx="12192840" cy="6209640"/>
          </a:xfrm>
          <a:prstGeom prst="rect">
            <a:avLst/>
          </a:prstGeom>
          <a:solidFill>
            <a:srgbClr val="dce7f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0" y="648000"/>
            <a:ext cx="12192840" cy="4456440"/>
          </a:xfrm>
          <a:prstGeom prst="rect">
            <a:avLst/>
          </a:prstGeom>
          <a:solidFill>
            <a:srgbClr val="1d8db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Afbeelding 8" descr=""/>
          <p:cNvPicPr/>
          <p:nvPr/>
        </p:nvPicPr>
        <p:blipFill>
          <a:blip r:embed="rId3"/>
          <a:stretch/>
        </p:blipFill>
        <p:spPr>
          <a:xfrm>
            <a:off x="360000" y="360000"/>
            <a:ext cx="2017800" cy="71964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576000" y="1080000"/>
            <a:ext cx="6096240" cy="40244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nl-NL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7248600" y="1654200"/>
            <a:ext cx="4368240" cy="4468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nl-NL" sz="20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nl-NL" sz="20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nl-NL" sz="20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icon to add picture</a:t>
            </a:r>
            <a:endParaRPr b="0" lang="nl-NL" sz="20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210000"/>
            <a:ext cx="12191760" cy="647640"/>
          </a:xfrm>
          <a:prstGeom prst="rect">
            <a:avLst/>
          </a:prstGeom>
          <a:solidFill>
            <a:srgbClr val="1d8db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Afbeelding 7" descr=""/>
          <p:cNvPicPr/>
          <p:nvPr/>
        </p:nvPicPr>
        <p:blipFill>
          <a:blip r:embed="rId2"/>
          <a:stretch/>
        </p:blipFill>
        <p:spPr>
          <a:xfrm>
            <a:off x="11041200" y="6354000"/>
            <a:ext cx="1008000" cy="35964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76000" y="1656000"/>
            <a:ext cx="11040840" cy="4463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4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nl-NL" sz="20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4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nl-NL" sz="20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nl-NL" sz="20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LevelEdit Master text styles</a:t>
            </a:r>
            <a:endParaRPr b="0" lang="nl-NL" sz="20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nl-NL" sz="20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nl-NL" sz="20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40000" y="6210000"/>
            <a:ext cx="719640" cy="647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11/3/18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6033600" y="6210000"/>
            <a:ext cx="4992840" cy="647640"/>
          </a:xfrm>
          <a:prstGeom prst="rect">
            <a:avLst/>
          </a:prstGeom>
        </p:spPr>
        <p:txBody>
          <a:bodyPr lIns="0" rIns="180000" tIns="0" bIns="0"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DTAI, Computer Science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576000" y="6210000"/>
            <a:ext cx="647640" cy="647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4D46304F-A769-4AEC-91D7-8E2E3575C7F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nl-NL" sz="4000" spc="-1" strike="noStrike">
                <a:solidFill>
                  <a:srgbClr val="1d8d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6210000"/>
            <a:ext cx="12191760" cy="647640"/>
          </a:xfrm>
          <a:prstGeom prst="rect">
            <a:avLst/>
          </a:prstGeom>
          <a:solidFill>
            <a:srgbClr val="1d8db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Afbeelding 7" descr=""/>
          <p:cNvPicPr/>
          <p:nvPr/>
        </p:nvPicPr>
        <p:blipFill>
          <a:blip r:embed="rId2"/>
          <a:stretch/>
        </p:blipFill>
        <p:spPr>
          <a:xfrm>
            <a:off x="11041200" y="6354000"/>
            <a:ext cx="1008000" cy="359640"/>
          </a:xfrm>
          <a:prstGeom prst="rect">
            <a:avLst/>
          </a:prstGeom>
          <a:ln>
            <a:noFill/>
          </a:ln>
        </p:spPr>
      </p:pic>
      <p:sp>
        <p:nvSpPr>
          <p:cNvPr id="85" name="PlaceHolder 2"/>
          <p:cNvSpPr>
            <a:spLocks noGrp="1"/>
          </p:cNvSpPr>
          <p:nvPr>
            <p:ph type="dt"/>
          </p:nvPr>
        </p:nvSpPr>
        <p:spPr>
          <a:xfrm>
            <a:off x="1440000" y="6210000"/>
            <a:ext cx="719640" cy="647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11/3/18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ftr"/>
          </p:nvPr>
        </p:nvSpPr>
        <p:spPr>
          <a:xfrm>
            <a:off x="6033600" y="6210000"/>
            <a:ext cx="4992840" cy="647640"/>
          </a:xfrm>
          <a:prstGeom prst="rect">
            <a:avLst/>
          </a:prstGeom>
        </p:spPr>
        <p:txBody>
          <a:bodyPr lIns="0" rIns="180000" tIns="0" bIns="0"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DTAI, Computer Science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/>
          </p:nvPr>
        </p:nvSpPr>
        <p:spPr>
          <a:xfrm>
            <a:off x="576000" y="6210000"/>
            <a:ext cx="647640" cy="647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40F31D8C-889A-4247-A977-9C51E3F8FC7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nl-NL" sz="18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nl-NL" sz="20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nl-NL" sz="20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nl-NL" sz="20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nl-NL" sz="20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6210000"/>
            <a:ext cx="12191760" cy="647640"/>
          </a:xfrm>
          <a:prstGeom prst="rect">
            <a:avLst/>
          </a:prstGeom>
          <a:solidFill>
            <a:srgbClr val="1d8db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Afbeelding 7" descr=""/>
          <p:cNvPicPr/>
          <p:nvPr/>
        </p:nvPicPr>
        <p:blipFill>
          <a:blip r:embed="rId2"/>
          <a:stretch/>
        </p:blipFill>
        <p:spPr>
          <a:xfrm>
            <a:off x="11041200" y="6354000"/>
            <a:ext cx="1008000" cy="359640"/>
          </a:xfrm>
          <a:prstGeom prst="rect">
            <a:avLst/>
          </a:prstGeom>
          <a:ln>
            <a:noFill/>
          </a:ln>
        </p:spPr>
      </p:pic>
      <p:sp>
        <p:nvSpPr>
          <p:cNvPr id="126" name="PlaceHolder 2"/>
          <p:cNvSpPr>
            <a:spLocks noGrp="1"/>
          </p:cNvSpPr>
          <p:nvPr>
            <p:ph type="dt"/>
          </p:nvPr>
        </p:nvSpPr>
        <p:spPr>
          <a:xfrm>
            <a:off x="1440000" y="6210000"/>
            <a:ext cx="719640" cy="647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11/3/18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ftr"/>
          </p:nvPr>
        </p:nvSpPr>
        <p:spPr>
          <a:xfrm>
            <a:off x="6033600" y="6210000"/>
            <a:ext cx="4992840" cy="647640"/>
          </a:xfrm>
          <a:prstGeom prst="rect">
            <a:avLst/>
          </a:prstGeom>
        </p:spPr>
        <p:txBody>
          <a:bodyPr lIns="0" rIns="180000" tIns="0" bIns="0"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DTAI, Computer Science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sldNum"/>
          </p:nvPr>
        </p:nvSpPr>
        <p:spPr>
          <a:xfrm>
            <a:off x="576000" y="6210000"/>
            <a:ext cx="647640" cy="647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F39E4813-0AC5-4AA6-924F-606DD49424F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nl-NL" sz="4000" spc="-1" strike="noStrike">
                <a:solidFill>
                  <a:srgbClr val="1d8d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nl-NL" sz="24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nl-NL" sz="20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nl-NL" sz="20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nl-NL" sz="20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nl-NL" sz="20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76000" y="1080000"/>
            <a:ext cx="11094840" cy="402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nl-NL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 Non-Linear Constraitns for Scheduling Problems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76000" y="5392800"/>
            <a:ext cx="10548720" cy="72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f4d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Mohit Kumar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033600" y="6210000"/>
            <a:ext cx="4992840" cy="647640"/>
          </a:xfrm>
          <a:prstGeom prst="rect">
            <a:avLst/>
          </a:prstGeom>
          <a:noFill/>
          <a:ln>
            <a:noFill/>
          </a:ln>
        </p:spPr>
        <p:txBody>
          <a:bodyPr lIns="0" rIns="180000" tIns="0" bIns="0"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DTAI, Computer Science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76000" y="207000"/>
            <a:ext cx="11040840" cy="11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nl-NL" sz="4000" spc="-1" strike="noStrike">
                <a:solidFill>
                  <a:srgbClr val="1d8d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Specification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576000" y="6210000"/>
            <a:ext cx="647640" cy="6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0182594C-7E52-46D0-92B1-B5989F3C309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4203720" y="1897560"/>
            <a:ext cx="362880" cy="3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d8db0"/>
          </a:solidFill>
          <a:ln w="12600">
            <a:solidFill>
              <a:srgbClr val="15688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"/>
          <p:cNvSpPr/>
          <p:nvPr/>
        </p:nvSpPr>
        <p:spPr>
          <a:xfrm>
            <a:off x="4857840" y="1702800"/>
            <a:ext cx="1585080" cy="766080"/>
          </a:xfrm>
          <a:prstGeom prst="roundRect">
            <a:avLst>
              <a:gd name="adj" fmla="val 16667"/>
            </a:avLst>
          </a:prstGeom>
          <a:solidFill>
            <a:srgbClr val="1d8db0"/>
          </a:solidFill>
          <a:ln w="12600">
            <a:solidFill>
              <a:srgbClr val="15688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6678000" y="1917360"/>
            <a:ext cx="362880" cy="33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d8db0"/>
          </a:solidFill>
          <a:ln w="12600">
            <a:solidFill>
              <a:srgbClr val="15688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7"/>
          <p:cNvSpPr txBox="1"/>
          <p:nvPr/>
        </p:nvSpPr>
        <p:spPr>
          <a:xfrm>
            <a:off x="2468880" y="1775160"/>
            <a:ext cx="1371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8"/>
          <p:cNvSpPr txBox="1"/>
          <p:nvPr/>
        </p:nvSpPr>
        <p:spPr>
          <a:xfrm>
            <a:off x="7315200" y="1775160"/>
            <a:ext cx="1371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Decision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rcRect l="3275" t="0" r="3174" b="0"/>
          <a:stretch/>
        </p:blipFill>
        <p:spPr>
          <a:xfrm>
            <a:off x="260640" y="2615760"/>
            <a:ext cx="5394600" cy="327312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rcRect l="2012" t="18123" r="1009" b="0"/>
          <a:stretch/>
        </p:blipFill>
        <p:spPr>
          <a:xfrm>
            <a:off x="6109920" y="2619360"/>
            <a:ext cx="5429880" cy="619920"/>
          </a:xfrm>
          <a:prstGeom prst="rect">
            <a:avLst/>
          </a:prstGeom>
          <a:ln>
            <a:noFill/>
          </a:ln>
        </p:spPr>
      </p:pic>
      <p:sp>
        <p:nvSpPr>
          <p:cNvPr id="182" name="Line 9"/>
          <p:cNvSpPr/>
          <p:nvPr/>
        </p:nvSpPr>
        <p:spPr>
          <a:xfrm>
            <a:off x="5763600" y="2560320"/>
            <a:ext cx="0" cy="3383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10"/>
          <p:cNvSpPr/>
          <p:nvPr/>
        </p:nvSpPr>
        <p:spPr>
          <a:xfrm>
            <a:off x="5852160" y="2615760"/>
            <a:ext cx="5687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033600" y="6210000"/>
            <a:ext cx="4992840" cy="647640"/>
          </a:xfrm>
          <a:prstGeom prst="rect">
            <a:avLst/>
          </a:prstGeom>
          <a:noFill/>
          <a:ln>
            <a:noFill/>
          </a:ln>
        </p:spPr>
        <p:txBody>
          <a:bodyPr lIns="0" rIns="180000" tIns="0" bIns="0"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DTAI, Computer Science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76000" y="207000"/>
            <a:ext cx="11040840" cy="11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nl-NL" sz="4000" spc="-1" strike="noStrike">
                <a:solidFill>
                  <a:srgbClr val="1d8d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Specification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576000" y="6210000"/>
            <a:ext cx="647640" cy="6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4EEC08EF-1293-4EC3-858E-958B9E0CA6A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4203720" y="1897560"/>
            <a:ext cx="362880" cy="3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d8db0"/>
          </a:solidFill>
          <a:ln w="12600">
            <a:solidFill>
              <a:srgbClr val="15688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>
            <a:off x="4857840" y="1702800"/>
            <a:ext cx="1585080" cy="766080"/>
          </a:xfrm>
          <a:prstGeom prst="roundRect">
            <a:avLst>
              <a:gd name="adj" fmla="val 16667"/>
            </a:avLst>
          </a:prstGeom>
          <a:solidFill>
            <a:srgbClr val="1d8db0"/>
          </a:solidFill>
          <a:ln w="12600">
            <a:solidFill>
              <a:srgbClr val="15688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6678000" y="1917360"/>
            <a:ext cx="362880" cy="33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d8db0"/>
          </a:solidFill>
          <a:ln w="12600">
            <a:solidFill>
              <a:srgbClr val="15688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TextShape 7"/>
          <p:cNvSpPr txBox="1"/>
          <p:nvPr/>
        </p:nvSpPr>
        <p:spPr>
          <a:xfrm>
            <a:off x="2468880" y="1775160"/>
            <a:ext cx="1371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8"/>
          <p:cNvSpPr txBox="1"/>
          <p:nvPr/>
        </p:nvSpPr>
        <p:spPr>
          <a:xfrm>
            <a:off x="7315200" y="1775160"/>
            <a:ext cx="1371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Decision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rcRect l="0" t="0" r="13529" b="25945"/>
          <a:stretch/>
        </p:blipFill>
        <p:spPr>
          <a:xfrm>
            <a:off x="274320" y="3383280"/>
            <a:ext cx="5029200" cy="55116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rcRect l="0" t="0" r="30093" b="0"/>
          <a:stretch/>
        </p:blipFill>
        <p:spPr>
          <a:xfrm>
            <a:off x="6400800" y="3272400"/>
            <a:ext cx="4114800" cy="2609640"/>
          </a:xfrm>
          <a:prstGeom prst="rect">
            <a:avLst/>
          </a:prstGeom>
          <a:ln>
            <a:noFill/>
          </a:ln>
        </p:spPr>
      </p:pic>
      <p:sp>
        <p:nvSpPr>
          <p:cNvPr id="194" name="TextShape 9"/>
          <p:cNvSpPr txBox="1"/>
          <p:nvPr/>
        </p:nvSpPr>
        <p:spPr>
          <a:xfrm>
            <a:off x="1463040" y="2651760"/>
            <a:ext cx="1371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10"/>
          <p:cNvSpPr txBox="1"/>
          <p:nvPr/>
        </p:nvSpPr>
        <p:spPr>
          <a:xfrm>
            <a:off x="7406640" y="287244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 rot="20700000">
            <a:off x="2881080" y="2511360"/>
            <a:ext cx="1776240" cy="281160"/>
          </a:xfrm>
          <a:custGeom>
            <a:avLst/>
            <a:gdLst/>
            <a:ahLst/>
            <a:rect l="0" t="0" r="r" b="b"/>
            <a:pathLst>
              <a:path w="4936" h="783">
                <a:moveTo>
                  <a:pt x="0" y="195"/>
                </a:moveTo>
                <a:lnTo>
                  <a:pt x="3701" y="195"/>
                </a:lnTo>
                <a:lnTo>
                  <a:pt x="3701" y="0"/>
                </a:lnTo>
                <a:lnTo>
                  <a:pt x="4935" y="391"/>
                </a:lnTo>
                <a:lnTo>
                  <a:pt x="3701" y="782"/>
                </a:lnTo>
                <a:lnTo>
                  <a:pt x="3700" y="586"/>
                </a:lnTo>
                <a:lnTo>
                  <a:pt x="0" y="586"/>
                </a:lnTo>
                <a:lnTo>
                  <a:pt x="0" y="195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2"/>
          <p:cNvSpPr/>
          <p:nvPr/>
        </p:nvSpPr>
        <p:spPr>
          <a:xfrm rot="12540000">
            <a:off x="6574320" y="2538720"/>
            <a:ext cx="914400" cy="274320"/>
          </a:xfrm>
          <a:custGeom>
            <a:avLst/>
            <a:gdLst/>
            <a:ahLst/>
            <a:rect l="0" t="0" r="r" b="b"/>
            <a:pathLst>
              <a:path w="2543" h="763">
                <a:moveTo>
                  <a:pt x="0" y="189"/>
                </a:moveTo>
                <a:lnTo>
                  <a:pt x="1905" y="189"/>
                </a:lnTo>
                <a:lnTo>
                  <a:pt x="1905" y="0"/>
                </a:lnTo>
                <a:lnTo>
                  <a:pt x="2542" y="380"/>
                </a:lnTo>
                <a:lnTo>
                  <a:pt x="1905" y="762"/>
                </a:lnTo>
                <a:lnTo>
                  <a:pt x="1906" y="571"/>
                </a:lnTo>
                <a:lnTo>
                  <a:pt x="0" y="571"/>
                </a:lnTo>
                <a:lnTo>
                  <a:pt x="0" y="189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033600" y="6210000"/>
            <a:ext cx="4992840" cy="647640"/>
          </a:xfrm>
          <a:prstGeom prst="rect">
            <a:avLst/>
          </a:prstGeom>
          <a:noFill/>
          <a:ln>
            <a:noFill/>
          </a:ln>
        </p:spPr>
        <p:txBody>
          <a:bodyPr lIns="0" rIns="180000" tIns="0" bIns="0"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DTAI, Computer Science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576000" y="207000"/>
            <a:ext cx="11040840" cy="11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nl-NL" sz="4000" spc="-1" strike="noStrike">
                <a:solidFill>
                  <a:srgbClr val="1d8d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Specification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576000" y="6210000"/>
            <a:ext cx="647640" cy="6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E72FB60D-7846-4D82-91E5-5CF64BDFB6B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4203720" y="1897560"/>
            <a:ext cx="362880" cy="3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d8db0"/>
          </a:solidFill>
          <a:ln w="12600">
            <a:solidFill>
              <a:srgbClr val="15688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"/>
          <p:cNvSpPr/>
          <p:nvPr/>
        </p:nvSpPr>
        <p:spPr>
          <a:xfrm>
            <a:off x="4857840" y="1702800"/>
            <a:ext cx="1585080" cy="766080"/>
          </a:xfrm>
          <a:prstGeom prst="roundRect">
            <a:avLst>
              <a:gd name="adj" fmla="val 16667"/>
            </a:avLst>
          </a:prstGeom>
          <a:solidFill>
            <a:srgbClr val="1d8db0"/>
          </a:solidFill>
          <a:ln w="12600">
            <a:solidFill>
              <a:srgbClr val="15688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6678000" y="1917360"/>
            <a:ext cx="362880" cy="33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d8db0"/>
          </a:solidFill>
          <a:ln w="12600">
            <a:solidFill>
              <a:srgbClr val="15688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TextShape 7"/>
          <p:cNvSpPr txBox="1"/>
          <p:nvPr/>
        </p:nvSpPr>
        <p:spPr>
          <a:xfrm>
            <a:off x="2468880" y="1775160"/>
            <a:ext cx="1371600" cy="602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8"/>
          <p:cNvSpPr txBox="1"/>
          <p:nvPr/>
        </p:nvSpPr>
        <p:spPr>
          <a:xfrm>
            <a:off x="7315200" y="1775160"/>
            <a:ext cx="1371600" cy="602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Decision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9"/>
          <p:cNvSpPr txBox="1"/>
          <p:nvPr/>
        </p:nvSpPr>
        <p:spPr>
          <a:xfrm>
            <a:off x="2468880" y="1645920"/>
            <a:ext cx="1463040" cy="42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207" name="" descr=""/>
          <p:cNvPicPr/>
          <p:nvPr/>
        </p:nvPicPr>
        <p:blipFill>
          <a:blip r:embed="rId1"/>
          <a:srcRect l="3275" t="0" r="3174" b="0"/>
          <a:stretch/>
        </p:blipFill>
        <p:spPr>
          <a:xfrm>
            <a:off x="260640" y="2615760"/>
            <a:ext cx="5394600" cy="327312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2"/>
          <a:srcRect l="2012" t="18123" r="1009" b="0"/>
          <a:stretch/>
        </p:blipFill>
        <p:spPr>
          <a:xfrm>
            <a:off x="6109920" y="2619360"/>
            <a:ext cx="5429880" cy="619920"/>
          </a:xfrm>
          <a:prstGeom prst="rect">
            <a:avLst/>
          </a:prstGeom>
          <a:ln>
            <a:noFill/>
          </a:ln>
        </p:spPr>
      </p:pic>
      <p:sp>
        <p:nvSpPr>
          <p:cNvPr id="209" name="Line 10"/>
          <p:cNvSpPr/>
          <p:nvPr/>
        </p:nvSpPr>
        <p:spPr>
          <a:xfrm>
            <a:off x="5763600" y="2560320"/>
            <a:ext cx="0" cy="3383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11"/>
          <p:cNvSpPr/>
          <p:nvPr/>
        </p:nvSpPr>
        <p:spPr>
          <a:xfrm>
            <a:off x="5852160" y="2615760"/>
            <a:ext cx="5687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033600" y="6210000"/>
            <a:ext cx="4992840" cy="647640"/>
          </a:xfrm>
          <a:prstGeom prst="rect">
            <a:avLst/>
          </a:prstGeom>
          <a:noFill/>
          <a:ln>
            <a:noFill/>
          </a:ln>
        </p:spPr>
        <p:txBody>
          <a:bodyPr lIns="0" rIns="180000" tIns="0" bIns="0"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DTAI, Computer Science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576000" y="207000"/>
            <a:ext cx="11040840" cy="11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nl-NL" sz="4000" spc="-1" strike="noStrike">
                <a:solidFill>
                  <a:srgbClr val="1d8d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Non-Linear Constraint Structure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576000" y="6210000"/>
            <a:ext cx="647640" cy="6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505E301A-D670-4185-8B96-E3EFDA51717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3576960" y="1737360"/>
            <a:ext cx="4649760" cy="558000"/>
          </a:xfrm>
          <a:prstGeom prst="rect">
            <a:avLst/>
          </a:prstGeom>
          <a:ln>
            <a:noFill/>
          </a:ln>
        </p:spPr>
      </p:pic>
      <p:sp>
        <p:nvSpPr>
          <p:cNvPr id="215" name="CustomShape 4"/>
          <p:cNvSpPr/>
          <p:nvPr/>
        </p:nvSpPr>
        <p:spPr>
          <a:xfrm>
            <a:off x="5760720" y="2286000"/>
            <a:ext cx="274320" cy="457200"/>
          </a:xfrm>
          <a:custGeom>
            <a:avLst/>
            <a:gdLst/>
            <a:ahLst/>
            <a:rect l="0" t="0" r="r" b="b"/>
            <a:pathLst>
              <a:path w="764" h="1272">
                <a:moveTo>
                  <a:pt x="190" y="0"/>
                </a:moveTo>
                <a:lnTo>
                  <a:pt x="190" y="953"/>
                </a:lnTo>
                <a:lnTo>
                  <a:pt x="0" y="953"/>
                </a:lnTo>
                <a:lnTo>
                  <a:pt x="381" y="1271"/>
                </a:lnTo>
                <a:lnTo>
                  <a:pt x="763" y="953"/>
                </a:lnTo>
                <a:lnTo>
                  <a:pt x="572" y="953"/>
                </a:lnTo>
                <a:lnTo>
                  <a:pt x="572" y="0"/>
                </a:lnTo>
                <a:lnTo>
                  <a:pt x="19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2945520" y="2834640"/>
            <a:ext cx="5911200" cy="552240"/>
          </a:xfrm>
          <a:prstGeom prst="rect">
            <a:avLst/>
          </a:prstGeom>
          <a:ln>
            <a:noFill/>
          </a:ln>
        </p:spPr>
      </p:pic>
      <p:sp>
        <p:nvSpPr>
          <p:cNvPr id="217" name="TextShape 5"/>
          <p:cNvSpPr txBox="1"/>
          <p:nvPr/>
        </p:nvSpPr>
        <p:spPr>
          <a:xfrm>
            <a:off x="1606680" y="4114800"/>
            <a:ext cx="29638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Dimensions: 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Variables: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Combinations: 4</a:t>
            </a:r>
            <a:r>
              <a:rPr b="0" lang="en-US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* n</a:t>
            </a:r>
            <a:r>
              <a:rPr b="0" lang="en-US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6"/>
          <p:cNvSpPr txBox="1"/>
          <p:nvPr/>
        </p:nvSpPr>
        <p:spPr>
          <a:xfrm>
            <a:off x="7132320" y="4206240"/>
            <a:ext cx="34747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m=3 and n=10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Combinations: 6.4 Million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7"/>
          <p:cNvSpPr txBox="1"/>
          <p:nvPr/>
        </p:nvSpPr>
        <p:spPr>
          <a:xfrm>
            <a:off x="1643400" y="5394960"/>
            <a:ext cx="8864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reduce the number of combinations by introducing signatures for our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033600" y="6210000"/>
            <a:ext cx="4992840" cy="647640"/>
          </a:xfrm>
          <a:prstGeom prst="rect">
            <a:avLst/>
          </a:prstGeom>
          <a:noFill/>
          <a:ln>
            <a:noFill/>
          </a:ln>
        </p:spPr>
        <p:txBody>
          <a:bodyPr lIns="0" rIns="180000" tIns="0" bIns="0"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DTAI, Computer Science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576000" y="207000"/>
            <a:ext cx="11040840" cy="11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nl-NL" sz="4000" spc="-1" strike="noStrike">
                <a:solidFill>
                  <a:srgbClr val="1d8d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Enumerating Constraints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576000" y="6210000"/>
            <a:ext cx="647640" cy="6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A0CF276F-D28C-4A3A-8B88-A3F5121F2A3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23" name="Table 4"/>
          <p:cNvGraphicFramePr/>
          <p:nvPr/>
        </p:nvGraphicFramePr>
        <p:xfrm>
          <a:off x="1567080" y="2240280"/>
          <a:ext cx="3740040" cy="1890000"/>
        </p:xfrm>
        <a:graphic>
          <a:graphicData uri="http://schemas.openxmlformats.org/drawingml/2006/table">
            <a:tbl>
              <a:tblPr/>
              <a:tblGrid>
                <a:gridCol w="707760"/>
                <a:gridCol w="336600"/>
                <a:gridCol w="336600"/>
                <a:gridCol w="336600"/>
                <a:gridCol w="336600"/>
                <a:gridCol w="336600"/>
                <a:gridCol w="336600"/>
                <a:gridCol w="336600"/>
                <a:gridCol w="336600"/>
                <a:gridCol w="339840"/>
              </a:tblGrid>
              <a:tr h="489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578a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bb0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bb0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bb0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bb0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bb0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bb0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bb0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bb0c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bb0cd"/>
                    </a:solidFill>
                  </a:tcPr>
                </a:tc>
              </a:tr>
              <a:tr h="349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578a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49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578a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49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578a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51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578a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f4d5d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24" name="CustomShape 5"/>
          <p:cNvSpPr/>
          <p:nvPr/>
        </p:nvSpPr>
        <p:spPr>
          <a:xfrm>
            <a:off x="802080" y="2834640"/>
            <a:ext cx="457200" cy="91440"/>
          </a:xfrm>
          <a:custGeom>
            <a:avLst/>
            <a:gdLst/>
            <a:ahLst/>
            <a:rect l="0" t="0" r="r" b="b"/>
            <a:pathLst>
              <a:path w="1272" h="256">
                <a:moveTo>
                  <a:pt x="0" y="63"/>
                </a:moveTo>
                <a:lnTo>
                  <a:pt x="953" y="63"/>
                </a:lnTo>
                <a:lnTo>
                  <a:pt x="953" y="0"/>
                </a:lnTo>
                <a:lnTo>
                  <a:pt x="1271" y="127"/>
                </a:lnTo>
                <a:lnTo>
                  <a:pt x="953" y="255"/>
                </a:lnTo>
                <a:lnTo>
                  <a:pt x="953" y="191"/>
                </a:lnTo>
                <a:lnTo>
                  <a:pt x="0" y="191"/>
                </a:lnTo>
                <a:lnTo>
                  <a:pt x="0" y="6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6"/>
          <p:cNvSpPr/>
          <p:nvPr/>
        </p:nvSpPr>
        <p:spPr>
          <a:xfrm>
            <a:off x="802440" y="3195000"/>
            <a:ext cx="457200" cy="91440"/>
          </a:xfrm>
          <a:custGeom>
            <a:avLst/>
            <a:gdLst/>
            <a:ahLst/>
            <a:rect l="0" t="0" r="r" b="b"/>
            <a:pathLst>
              <a:path w="1272" h="256">
                <a:moveTo>
                  <a:pt x="0" y="63"/>
                </a:moveTo>
                <a:lnTo>
                  <a:pt x="953" y="63"/>
                </a:lnTo>
                <a:lnTo>
                  <a:pt x="953" y="0"/>
                </a:lnTo>
                <a:lnTo>
                  <a:pt x="1271" y="127"/>
                </a:lnTo>
                <a:lnTo>
                  <a:pt x="953" y="255"/>
                </a:lnTo>
                <a:lnTo>
                  <a:pt x="953" y="191"/>
                </a:lnTo>
                <a:lnTo>
                  <a:pt x="0" y="191"/>
                </a:lnTo>
                <a:lnTo>
                  <a:pt x="0" y="6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7"/>
          <p:cNvSpPr/>
          <p:nvPr/>
        </p:nvSpPr>
        <p:spPr>
          <a:xfrm>
            <a:off x="802800" y="3555360"/>
            <a:ext cx="457200" cy="91440"/>
          </a:xfrm>
          <a:custGeom>
            <a:avLst/>
            <a:gdLst/>
            <a:ahLst/>
            <a:rect l="0" t="0" r="r" b="b"/>
            <a:pathLst>
              <a:path w="1272" h="256">
                <a:moveTo>
                  <a:pt x="0" y="63"/>
                </a:moveTo>
                <a:lnTo>
                  <a:pt x="953" y="63"/>
                </a:lnTo>
                <a:lnTo>
                  <a:pt x="953" y="0"/>
                </a:lnTo>
                <a:lnTo>
                  <a:pt x="1271" y="127"/>
                </a:lnTo>
                <a:lnTo>
                  <a:pt x="953" y="255"/>
                </a:lnTo>
                <a:lnTo>
                  <a:pt x="953" y="191"/>
                </a:lnTo>
                <a:lnTo>
                  <a:pt x="0" y="191"/>
                </a:lnTo>
                <a:lnTo>
                  <a:pt x="0" y="6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8"/>
          <p:cNvSpPr/>
          <p:nvPr/>
        </p:nvSpPr>
        <p:spPr>
          <a:xfrm>
            <a:off x="803160" y="3879720"/>
            <a:ext cx="457200" cy="91440"/>
          </a:xfrm>
          <a:custGeom>
            <a:avLst/>
            <a:gdLst/>
            <a:ahLst/>
            <a:rect l="0" t="0" r="r" b="b"/>
            <a:pathLst>
              <a:path w="1272" h="256">
                <a:moveTo>
                  <a:pt x="0" y="63"/>
                </a:moveTo>
                <a:lnTo>
                  <a:pt x="953" y="63"/>
                </a:lnTo>
                <a:lnTo>
                  <a:pt x="953" y="0"/>
                </a:lnTo>
                <a:lnTo>
                  <a:pt x="1271" y="127"/>
                </a:lnTo>
                <a:lnTo>
                  <a:pt x="953" y="255"/>
                </a:lnTo>
                <a:lnTo>
                  <a:pt x="953" y="191"/>
                </a:lnTo>
                <a:lnTo>
                  <a:pt x="0" y="191"/>
                </a:lnTo>
                <a:lnTo>
                  <a:pt x="0" y="6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TextShape 9"/>
          <p:cNvSpPr txBox="1"/>
          <p:nvPr/>
        </p:nvSpPr>
        <p:spPr>
          <a:xfrm>
            <a:off x="6675120" y="2011680"/>
            <a:ext cx="50292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the set of constraints C, using the signatures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validity of the first 100 constraints through all examples and reorder the set of examples by increasing satisfiability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the reordered set of examples, start with one constraint and keep checking until not satisfied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method utilizes the fail first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10"/>
          <p:cNvSpPr txBox="1"/>
          <p:nvPr/>
        </p:nvSpPr>
        <p:spPr>
          <a:xfrm>
            <a:off x="822960" y="4572000"/>
            <a:ext cx="32918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Enumerate Slices?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 the Bounds?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Implementing Signatures?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033600" y="6210000"/>
            <a:ext cx="4992840" cy="647640"/>
          </a:xfrm>
          <a:prstGeom prst="rect">
            <a:avLst/>
          </a:prstGeom>
          <a:noFill/>
          <a:ln>
            <a:noFill/>
          </a:ln>
        </p:spPr>
        <p:txBody>
          <a:bodyPr lIns="0" rIns="180000" tIns="0" bIns="0"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DTAI, Computer Science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576000" y="207000"/>
            <a:ext cx="11040840" cy="11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nl-NL" sz="4000" spc="-1" strike="noStrike">
                <a:solidFill>
                  <a:srgbClr val="1d8d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 the Index Set?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576000" y="6210000"/>
            <a:ext cx="647640" cy="6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4A9C8B67-5BDC-4208-A1D5-2AEDE90EF59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553320" y="1643040"/>
            <a:ext cx="4841640" cy="449100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7132320" y="1828800"/>
            <a:ext cx="4338720" cy="4072680"/>
          </a:xfrm>
          <a:prstGeom prst="rect">
            <a:avLst/>
          </a:prstGeom>
          <a:ln>
            <a:noFill/>
          </a:ln>
        </p:spPr>
      </p:pic>
      <p:sp>
        <p:nvSpPr>
          <p:cNvPr id="235" name="TextShape 4"/>
          <p:cNvSpPr txBox="1"/>
          <p:nvPr/>
        </p:nvSpPr>
        <p:spPr>
          <a:xfrm>
            <a:off x="1463040" y="1286640"/>
            <a:ext cx="3097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Traveling Umpire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5"/>
          <p:cNvSpPr txBox="1"/>
          <p:nvPr/>
        </p:nvSpPr>
        <p:spPr>
          <a:xfrm>
            <a:off x="8231400" y="1286640"/>
            <a:ext cx="2103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Vehicle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778560" y="2449440"/>
            <a:ext cx="4602960" cy="173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nl-NL" sz="4000" spc="-1" strike="noStrike">
                <a:solidFill>
                  <a:srgbClr val="1d8d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b="0" lang="nl-NL" sz="1800" spc="-1" strike="noStrike">
              <a:solidFill>
                <a:srgbClr val="2f4d5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6033600" y="6210000"/>
            <a:ext cx="4992840" cy="647640"/>
          </a:xfrm>
          <a:prstGeom prst="rect">
            <a:avLst/>
          </a:prstGeom>
          <a:noFill/>
          <a:ln>
            <a:noFill/>
          </a:ln>
        </p:spPr>
        <p:txBody>
          <a:bodyPr lIns="0" rIns="180000" tIns="0" bIns="0"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DTAI, Computer Science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576000" y="6210000"/>
            <a:ext cx="647640" cy="6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22A3F060-FC6F-4A83-B417-0D8FA22E754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404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2017-09-13T11:47:32Z</dcterms:created>
  <dc:creator/>
  <dc:description/>
  <dc:language>en-US</dc:language>
  <cp:lastModifiedBy/>
  <dcterms:modified xsi:type="dcterms:W3CDTF">2018-10-31T16:50:01Z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