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6" r:id="rId5"/>
    <p:sldId id="305" r:id="rId6"/>
    <p:sldId id="287" r:id="rId7"/>
    <p:sldId id="288" r:id="rId8"/>
    <p:sldId id="301" r:id="rId9"/>
    <p:sldId id="302" r:id="rId10"/>
    <p:sldId id="303" r:id="rId11"/>
    <p:sldId id="283" r:id="rId12"/>
    <p:sldId id="290" r:id="rId13"/>
    <p:sldId id="291" r:id="rId14"/>
    <p:sldId id="293" r:id="rId15"/>
    <p:sldId id="297" r:id="rId16"/>
    <p:sldId id="295" r:id="rId17"/>
    <p:sldId id="296" r:id="rId18"/>
    <p:sldId id="298" r:id="rId19"/>
    <p:sldId id="299" r:id="rId20"/>
    <p:sldId id="300" r:id="rId21"/>
    <p:sldId id="304" r:id="rId22"/>
    <p:sldId id="278" r:id="rId23"/>
    <p:sldId id="269" r:id="rId24"/>
    <p:sldId id="267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/>
    <p:restoredTop sz="94521"/>
  </p:normalViewPr>
  <p:slideViewPr>
    <p:cSldViewPr snapToGrid="0" snapToObjects="1">
      <p:cViewPr>
        <p:scale>
          <a:sx n="95" d="100"/>
          <a:sy n="95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ABDE6-0061-2E43-AB35-73EA47C125A2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681ECA-EB13-7640-82EB-777D84DCAA2A}">
      <dgm:prSet phldrT="[Text]"/>
      <dgm:spPr/>
      <dgm:t>
        <a:bodyPr/>
        <a:lstStyle/>
        <a:p>
          <a:r>
            <a:rPr lang="en-US" dirty="0" smtClean="0"/>
            <a:t>Target Model</a:t>
          </a:r>
          <a:endParaRPr lang="en-US" dirty="0"/>
        </a:p>
      </dgm:t>
    </dgm:pt>
    <dgm:pt modelId="{C0418556-B82B-D94E-BC91-8B87D4308C64}" type="parTrans" cxnId="{99D3188E-92F5-B941-BD52-C30965447C2B}">
      <dgm:prSet/>
      <dgm:spPr/>
      <dgm:t>
        <a:bodyPr/>
        <a:lstStyle/>
        <a:p>
          <a:endParaRPr lang="en-US"/>
        </a:p>
      </dgm:t>
    </dgm:pt>
    <dgm:pt modelId="{9589F103-8A7A-1A4A-94AE-EAAC5B96F5C0}" type="sibTrans" cxnId="{99D3188E-92F5-B941-BD52-C30965447C2B}">
      <dgm:prSet/>
      <dgm:spPr/>
      <dgm:t>
        <a:bodyPr/>
        <a:lstStyle/>
        <a:p>
          <a:endParaRPr lang="en-US"/>
        </a:p>
      </dgm:t>
    </dgm:pt>
    <dgm:pt modelId="{5070B635-0B7F-6F46-99DF-5522D6EC691B}">
      <dgm:prSet phldrT="[Text]"/>
      <dgm:spPr/>
      <dgm:t>
        <a:bodyPr/>
        <a:lstStyle/>
        <a:p>
          <a:r>
            <a:rPr lang="en-US" dirty="0" smtClean="0"/>
            <a:t>Generate Solutions</a:t>
          </a:r>
          <a:endParaRPr lang="en-US" dirty="0"/>
        </a:p>
      </dgm:t>
    </dgm:pt>
    <dgm:pt modelId="{B09009E5-D191-6145-B1D2-1C19155AED00}" type="parTrans" cxnId="{34EF5F3E-C02B-1A40-8F4D-E1F5AA3663F5}">
      <dgm:prSet/>
      <dgm:spPr/>
      <dgm:t>
        <a:bodyPr/>
        <a:lstStyle/>
        <a:p>
          <a:endParaRPr lang="en-US"/>
        </a:p>
      </dgm:t>
    </dgm:pt>
    <dgm:pt modelId="{8338E142-B95D-A04B-9182-B2C7756B9958}" type="sibTrans" cxnId="{34EF5F3E-C02B-1A40-8F4D-E1F5AA3663F5}">
      <dgm:prSet/>
      <dgm:spPr/>
      <dgm:t>
        <a:bodyPr/>
        <a:lstStyle/>
        <a:p>
          <a:endParaRPr lang="en-US"/>
        </a:p>
      </dgm:t>
    </dgm:pt>
    <dgm:pt modelId="{E25DAFC9-5A7E-224E-B73B-05F30E1BE16F}">
      <dgm:prSet phldrT="[Text]"/>
      <dgm:spPr/>
      <dgm:t>
        <a:bodyPr/>
        <a:lstStyle/>
        <a:p>
          <a:r>
            <a:rPr lang="en-US" dirty="0" smtClean="0"/>
            <a:t>Learned Model</a:t>
          </a:r>
        </a:p>
      </dgm:t>
    </dgm:pt>
    <dgm:pt modelId="{FE30EBFB-925D-1C4B-B65B-3CEA59724B55}" type="parTrans" cxnId="{5F706A57-684B-A744-8FBF-0D7D4EDABE99}">
      <dgm:prSet/>
      <dgm:spPr/>
      <dgm:t>
        <a:bodyPr/>
        <a:lstStyle/>
        <a:p>
          <a:endParaRPr lang="en-US"/>
        </a:p>
      </dgm:t>
    </dgm:pt>
    <dgm:pt modelId="{62ADA754-8695-9542-BA0A-2E0214A7EAAC}" type="sibTrans" cxnId="{5F706A57-684B-A744-8FBF-0D7D4EDABE99}">
      <dgm:prSet/>
      <dgm:spPr/>
      <dgm:t>
        <a:bodyPr/>
        <a:lstStyle/>
        <a:p>
          <a:endParaRPr lang="en-US"/>
        </a:p>
      </dgm:t>
    </dgm:pt>
    <dgm:pt modelId="{2A36EF87-7BD5-0D45-84CC-89FF45E6C3DC}">
      <dgm:prSet/>
      <dgm:spPr/>
      <dgm:t>
        <a:bodyPr/>
        <a:lstStyle/>
        <a:p>
          <a:r>
            <a:rPr lang="en-US" dirty="0" smtClean="0"/>
            <a:t>Precision &amp; Recall</a:t>
          </a:r>
          <a:endParaRPr lang="en-US" dirty="0"/>
        </a:p>
      </dgm:t>
    </dgm:pt>
    <dgm:pt modelId="{DE6E4C46-6C48-0240-9A0F-A9EE9CAAB5DA}" type="parTrans" cxnId="{3E4956EA-E4A6-3C44-AB08-0211626CF20E}">
      <dgm:prSet/>
      <dgm:spPr/>
      <dgm:t>
        <a:bodyPr/>
        <a:lstStyle/>
        <a:p>
          <a:endParaRPr lang="en-US"/>
        </a:p>
      </dgm:t>
    </dgm:pt>
    <dgm:pt modelId="{CD32EC3D-A58C-E744-9357-F8191910F356}" type="sibTrans" cxnId="{3E4956EA-E4A6-3C44-AB08-0211626CF20E}">
      <dgm:prSet/>
      <dgm:spPr/>
      <dgm:t>
        <a:bodyPr/>
        <a:lstStyle/>
        <a:p>
          <a:endParaRPr lang="en-US"/>
        </a:p>
      </dgm:t>
    </dgm:pt>
    <dgm:pt modelId="{02BF7699-0772-FB4D-AB02-ABDDC2CE7392}" type="pres">
      <dgm:prSet presAssocID="{258ABDE6-0061-2E43-AB35-73EA47C125A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F4134-EEBF-2242-AE61-06F50EC762A0}" type="pres">
      <dgm:prSet presAssocID="{2D681ECA-EB13-7640-82EB-777D84DCAA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B0811-5F35-2845-86B2-A2F112DA1E9C}" type="pres">
      <dgm:prSet presAssocID="{9589F103-8A7A-1A4A-94AE-EAAC5B96F5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C42F2D9-5DC0-2B47-B728-D001F026ABDA}" type="pres">
      <dgm:prSet presAssocID="{9589F103-8A7A-1A4A-94AE-EAAC5B96F5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FB6120-BE17-A84C-9CE9-56770D35B708}" type="pres">
      <dgm:prSet presAssocID="{5070B635-0B7F-6F46-99DF-5522D6EC69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CABF2-1E7B-574C-ADD9-AB3C2581DC80}" type="pres">
      <dgm:prSet presAssocID="{8338E142-B95D-A04B-9182-B2C7756B995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86EE29-6E4D-5542-AC52-697D015784CA}" type="pres">
      <dgm:prSet presAssocID="{8338E142-B95D-A04B-9182-B2C7756B995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0EE767-865A-B14E-A27E-BDD0E60C4F62}" type="pres">
      <dgm:prSet presAssocID="{E25DAFC9-5A7E-224E-B73B-05F30E1BE1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7E651-0FB0-DB45-A6A9-A9F9A1A323C3}" type="pres">
      <dgm:prSet presAssocID="{62ADA754-8695-9542-BA0A-2E0214A7EAA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C6F8BE2-AEFF-EF4A-BC11-FEBF822C9916}" type="pres">
      <dgm:prSet presAssocID="{62ADA754-8695-9542-BA0A-2E0214A7EAA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FC927F8-40AF-BB4F-ADBC-0171BCCAEC1E}" type="pres">
      <dgm:prSet presAssocID="{2A36EF87-7BD5-0D45-84CC-89FF45E6C3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043B53-7EE2-074A-96CA-9DB0917A17CF}" type="presOf" srcId="{2A36EF87-7BD5-0D45-84CC-89FF45E6C3DC}" destId="{3FC927F8-40AF-BB4F-ADBC-0171BCCAEC1E}" srcOrd="0" destOrd="0" presId="urn:microsoft.com/office/officeart/2005/8/layout/process2"/>
    <dgm:cxn modelId="{34EF5F3E-C02B-1A40-8F4D-E1F5AA3663F5}" srcId="{258ABDE6-0061-2E43-AB35-73EA47C125A2}" destId="{5070B635-0B7F-6F46-99DF-5522D6EC691B}" srcOrd="1" destOrd="0" parTransId="{B09009E5-D191-6145-B1D2-1C19155AED00}" sibTransId="{8338E142-B95D-A04B-9182-B2C7756B9958}"/>
    <dgm:cxn modelId="{B2AD6A6D-AA3E-A643-AB03-4EF6E3780008}" type="presOf" srcId="{E25DAFC9-5A7E-224E-B73B-05F30E1BE16F}" destId="{DF0EE767-865A-B14E-A27E-BDD0E60C4F62}" srcOrd="0" destOrd="0" presId="urn:microsoft.com/office/officeart/2005/8/layout/process2"/>
    <dgm:cxn modelId="{5F706A57-684B-A744-8FBF-0D7D4EDABE99}" srcId="{258ABDE6-0061-2E43-AB35-73EA47C125A2}" destId="{E25DAFC9-5A7E-224E-B73B-05F30E1BE16F}" srcOrd="2" destOrd="0" parTransId="{FE30EBFB-925D-1C4B-B65B-3CEA59724B55}" sibTransId="{62ADA754-8695-9542-BA0A-2E0214A7EAAC}"/>
    <dgm:cxn modelId="{7525115F-C625-3C4A-AD61-C0B5300823BB}" type="presOf" srcId="{62ADA754-8695-9542-BA0A-2E0214A7EAAC}" destId="{EC6F8BE2-AEFF-EF4A-BC11-FEBF822C9916}" srcOrd="1" destOrd="0" presId="urn:microsoft.com/office/officeart/2005/8/layout/process2"/>
    <dgm:cxn modelId="{F2353532-6A40-344D-BCB6-4937B694B64F}" type="presOf" srcId="{9589F103-8A7A-1A4A-94AE-EAAC5B96F5C0}" destId="{BA0B0811-5F35-2845-86B2-A2F112DA1E9C}" srcOrd="0" destOrd="0" presId="urn:microsoft.com/office/officeart/2005/8/layout/process2"/>
    <dgm:cxn modelId="{947E79DC-4622-FC48-A83F-E919EB57D682}" type="presOf" srcId="{8338E142-B95D-A04B-9182-B2C7756B9958}" destId="{C386EE29-6E4D-5542-AC52-697D015784CA}" srcOrd="1" destOrd="0" presId="urn:microsoft.com/office/officeart/2005/8/layout/process2"/>
    <dgm:cxn modelId="{9D5DD8BB-E062-0348-8707-E513440FEA10}" type="presOf" srcId="{9589F103-8A7A-1A4A-94AE-EAAC5B96F5C0}" destId="{4C42F2D9-5DC0-2B47-B728-D001F026ABDA}" srcOrd="1" destOrd="0" presId="urn:microsoft.com/office/officeart/2005/8/layout/process2"/>
    <dgm:cxn modelId="{3E4956EA-E4A6-3C44-AB08-0211626CF20E}" srcId="{258ABDE6-0061-2E43-AB35-73EA47C125A2}" destId="{2A36EF87-7BD5-0D45-84CC-89FF45E6C3DC}" srcOrd="3" destOrd="0" parTransId="{DE6E4C46-6C48-0240-9A0F-A9EE9CAAB5DA}" sibTransId="{CD32EC3D-A58C-E744-9357-F8191910F356}"/>
    <dgm:cxn modelId="{99D3188E-92F5-B941-BD52-C30965447C2B}" srcId="{258ABDE6-0061-2E43-AB35-73EA47C125A2}" destId="{2D681ECA-EB13-7640-82EB-777D84DCAA2A}" srcOrd="0" destOrd="0" parTransId="{C0418556-B82B-D94E-BC91-8B87D4308C64}" sibTransId="{9589F103-8A7A-1A4A-94AE-EAAC5B96F5C0}"/>
    <dgm:cxn modelId="{404F4140-8DAA-454E-88F0-7018FA159295}" type="presOf" srcId="{62ADA754-8695-9542-BA0A-2E0214A7EAAC}" destId="{FF97E651-0FB0-DB45-A6A9-A9F9A1A323C3}" srcOrd="0" destOrd="0" presId="urn:microsoft.com/office/officeart/2005/8/layout/process2"/>
    <dgm:cxn modelId="{96DB431D-1764-3F47-8254-17543CE37010}" type="presOf" srcId="{5070B635-0B7F-6F46-99DF-5522D6EC691B}" destId="{9FFB6120-BE17-A84C-9CE9-56770D35B708}" srcOrd="0" destOrd="0" presId="urn:microsoft.com/office/officeart/2005/8/layout/process2"/>
    <dgm:cxn modelId="{8D1DC11C-3FDA-3045-AF4E-3B00C4040859}" type="presOf" srcId="{2D681ECA-EB13-7640-82EB-777D84DCAA2A}" destId="{6BAF4134-EEBF-2242-AE61-06F50EC762A0}" srcOrd="0" destOrd="0" presId="urn:microsoft.com/office/officeart/2005/8/layout/process2"/>
    <dgm:cxn modelId="{B91FE845-1038-FD47-83F1-3F65BE9B130F}" type="presOf" srcId="{8338E142-B95D-A04B-9182-B2C7756B9958}" destId="{2A0CABF2-1E7B-574C-ADD9-AB3C2581DC80}" srcOrd="0" destOrd="0" presId="urn:microsoft.com/office/officeart/2005/8/layout/process2"/>
    <dgm:cxn modelId="{969C1C7B-4F8C-1D4D-94C0-E853938AAA11}" type="presOf" srcId="{258ABDE6-0061-2E43-AB35-73EA47C125A2}" destId="{02BF7699-0772-FB4D-AB02-ABDDC2CE7392}" srcOrd="0" destOrd="0" presId="urn:microsoft.com/office/officeart/2005/8/layout/process2"/>
    <dgm:cxn modelId="{44DE57CE-D9E8-8C4E-9B35-73F4485345B2}" type="presParOf" srcId="{02BF7699-0772-FB4D-AB02-ABDDC2CE7392}" destId="{6BAF4134-EEBF-2242-AE61-06F50EC762A0}" srcOrd="0" destOrd="0" presId="urn:microsoft.com/office/officeart/2005/8/layout/process2"/>
    <dgm:cxn modelId="{9E8AA1B0-8F54-264B-BF13-88119CA27917}" type="presParOf" srcId="{02BF7699-0772-FB4D-AB02-ABDDC2CE7392}" destId="{BA0B0811-5F35-2845-86B2-A2F112DA1E9C}" srcOrd="1" destOrd="0" presId="urn:microsoft.com/office/officeart/2005/8/layout/process2"/>
    <dgm:cxn modelId="{84463939-E758-814D-8CAB-4FE9254CFC72}" type="presParOf" srcId="{BA0B0811-5F35-2845-86B2-A2F112DA1E9C}" destId="{4C42F2D9-5DC0-2B47-B728-D001F026ABDA}" srcOrd="0" destOrd="0" presId="urn:microsoft.com/office/officeart/2005/8/layout/process2"/>
    <dgm:cxn modelId="{FA22C41A-E20B-E240-9EBA-5A6939E0C75D}" type="presParOf" srcId="{02BF7699-0772-FB4D-AB02-ABDDC2CE7392}" destId="{9FFB6120-BE17-A84C-9CE9-56770D35B708}" srcOrd="2" destOrd="0" presId="urn:microsoft.com/office/officeart/2005/8/layout/process2"/>
    <dgm:cxn modelId="{3C1D02BB-CB84-4C4B-AE8C-00BCE9C861AB}" type="presParOf" srcId="{02BF7699-0772-FB4D-AB02-ABDDC2CE7392}" destId="{2A0CABF2-1E7B-574C-ADD9-AB3C2581DC80}" srcOrd="3" destOrd="0" presId="urn:microsoft.com/office/officeart/2005/8/layout/process2"/>
    <dgm:cxn modelId="{047B280C-B9D7-9B4B-9E5D-B2F7FD63E8B1}" type="presParOf" srcId="{2A0CABF2-1E7B-574C-ADD9-AB3C2581DC80}" destId="{C386EE29-6E4D-5542-AC52-697D015784CA}" srcOrd="0" destOrd="0" presId="urn:microsoft.com/office/officeart/2005/8/layout/process2"/>
    <dgm:cxn modelId="{D45E469E-1E0E-5E43-92CA-9FD52A17DB26}" type="presParOf" srcId="{02BF7699-0772-FB4D-AB02-ABDDC2CE7392}" destId="{DF0EE767-865A-B14E-A27E-BDD0E60C4F62}" srcOrd="4" destOrd="0" presId="urn:microsoft.com/office/officeart/2005/8/layout/process2"/>
    <dgm:cxn modelId="{DC4E3376-4C43-D94B-A911-9D16B2813ADD}" type="presParOf" srcId="{02BF7699-0772-FB4D-AB02-ABDDC2CE7392}" destId="{FF97E651-0FB0-DB45-A6A9-A9F9A1A323C3}" srcOrd="5" destOrd="0" presId="urn:microsoft.com/office/officeart/2005/8/layout/process2"/>
    <dgm:cxn modelId="{1DA9170B-D0DC-B647-88CC-543D8327CC09}" type="presParOf" srcId="{FF97E651-0FB0-DB45-A6A9-A9F9A1A323C3}" destId="{EC6F8BE2-AEFF-EF4A-BC11-FEBF822C9916}" srcOrd="0" destOrd="0" presId="urn:microsoft.com/office/officeart/2005/8/layout/process2"/>
    <dgm:cxn modelId="{1CF7691B-DD07-A24F-BCB6-8C591112368C}" type="presParOf" srcId="{02BF7699-0772-FB4D-AB02-ABDDC2CE7392}" destId="{3FC927F8-40AF-BB4F-ADBC-0171BCCAEC1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F4134-EEBF-2242-AE61-06F50EC762A0}">
      <dsp:nvSpPr>
        <dsp:cNvPr id="0" name=""/>
        <dsp:cNvSpPr/>
      </dsp:nvSpPr>
      <dsp:spPr>
        <a:xfrm>
          <a:off x="235295" y="2274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Target Model</a:t>
          </a:r>
          <a:endParaRPr lang="en-US" sz="2200" kern="1200" dirty="0"/>
        </a:p>
      </dsp:txBody>
      <dsp:txXfrm>
        <a:off x="260071" y="27050"/>
        <a:ext cx="1473122" cy="796378"/>
      </dsp:txXfrm>
    </dsp:sp>
    <dsp:sp modelId="{BA0B0811-5F35-2845-86B2-A2F112DA1E9C}">
      <dsp:nvSpPr>
        <dsp:cNvPr id="0" name=""/>
        <dsp:cNvSpPr/>
      </dsp:nvSpPr>
      <dsp:spPr>
        <a:xfrm rot="5400000">
          <a:off x="838021" y="869352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882433" y="901075"/>
        <a:ext cx="228400" cy="222056"/>
      </dsp:txXfrm>
    </dsp:sp>
    <dsp:sp modelId="{9FFB6120-BE17-A84C-9CE9-56770D35B708}">
      <dsp:nvSpPr>
        <dsp:cNvPr id="0" name=""/>
        <dsp:cNvSpPr/>
      </dsp:nvSpPr>
      <dsp:spPr>
        <a:xfrm>
          <a:off x="235295" y="1271169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Generate Solutions</a:t>
          </a:r>
          <a:endParaRPr lang="en-US" sz="2200" kern="1200" dirty="0"/>
        </a:p>
      </dsp:txBody>
      <dsp:txXfrm>
        <a:off x="260071" y="1295945"/>
        <a:ext cx="1473122" cy="796378"/>
      </dsp:txXfrm>
    </dsp:sp>
    <dsp:sp modelId="{2A0CABF2-1E7B-574C-ADD9-AB3C2581DC80}">
      <dsp:nvSpPr>
        <dsp:cNvPr id="0" name=""/>
        <dsp:cNvSpPr/>
      </dsp:nvSpPr>
      <dsp:spPr>
        <a:xfrm rot="5400000">
          <a:off x="838021" y="2138247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882433" y="2169970"/>
        <a:ext cx="228400" cy="222056"/>
      </dsp:txXfrm>
    </dsp:sp>
    <dsp:sp modelId="{DF0EE767-865A-B14E-A27E-BDD0E60C4F62}">
      <dsp:nvSpPr>
        <dsp:cNvPr id="0" name=""/>
        <dsp:cNvSpPr/>
      </dsp:nvSpPr>
      <dsp:spPr>
        <a:xfrm>
          <a:off x="235295" y="2540064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Learned Model</a:t>
          </a:r>
        </a:p>
      </dsp:txBody>
      <dsp:txXfrm>
        <a:off x="260071" y="2564840"/>
        <a:ext cx="1473122" cy="796378"/>
      </dsp:txXfrm>
    </dsp:sp>
    <dsp:sp modelId="{FF97E651-0FB0-DB45-A6A9-A9F9A1A323C3}">
      <dsp:nvSpPr>
        <dsp:cNvPr id="0" name=""/>
        <dsp:cNvSpPr/>
      </dsp:nvSpPr>
      <dsp:spPr>
        <a:xfrm rot="5400000">
          <a:off x="838021" y="3407142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882433" y="3438865"/>
        <a:ext cx="228400" cy="222056"/>
      </dsp:txXfrm>
    </dsp:sp>
    <dsp:sp modelId="{3FC927F8-40AF-BB4F-ADBC-0171BCCAEC1E}">
      <dsp:nvSpPr>
        <dsp:cNvPr id="0" name=""/>
        <dsp:cNvSpPr/>
      </dsp:nvSpPr>
      <dsp:spPr>
        <a:xfrm>
          <a:off x="235295" y="3808959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Precision &amp; Recall</a:t>
          </a:r>
          <a:endParaRPr lang="en-US" sz="2200" kern="1200" dirty="0"/>
        </a:p>
      </dsp:txBody>
      <dsp:txXfrm>
        <a:off x="260071" y="3833735"/>
        <a:ext cx="1473122" cy="796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FA96-B68E-C24E-9BA4-3AAF4165AA6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639F-EE81-C549-87E3-C26BC0F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0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6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774E-EB2E-E34D-98CF-B4DFB5AA2B1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E228-C0C5-9344-BFB0-AF21F3270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Constraints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Personnel Rostering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94462"/>
            <a:ext cx="9144000" cy="1655762"/>
          </a:xfrm>
        </p:spPr>
        <p:txBody>
          <a:bodyPr/>
          <a:lstStyle/>
          <a:p>
            <a:r>
              <a:rPr lang="en-US" sz="3200" dirty="0" smtClean="0"/>
              <a:t>Using Tensors</a:t>
            </a:r>
          </a:p>
          <a:p>
            <a:endParaRPr lang="en-US" sz="2000" dirty="0" smtClean="0"/>
          </a:p>
          <a:p>
            <a:r>
              <a:rPr lang="en-US" sz="2000" dirty="0" smtClean="0"/>
              <a:t>Mohit Kumar, Stefano </a:t>
            </a:r>
            <a:r>
              <a:rPr lang="en-US" sz="2000" dirty="0" err="1" smtClean="0"/>
              <a:t>Teso</a:t>
            </a:r>
            <a:r>
              <a:rPr lang="en-US" sz="2000" dirty="0" smtClean="0"/>
              <a:t>, Luc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, Patrick </a:t>
            </a:r>
            <a:r>
              <a:rPr lang="en-US" sz="2000" smtClean="0"/>
              <a:t>De Causmaecker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9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34861" y="3646297"/>
                <a:ext cx="1301382" cy="96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61" y="3646297"/>
                <a:ext cx="1301382" cy="9636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593305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𝑺𝒖𝒎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303" t="-47794" b="-27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𝑣𝑎𝑙𝑢𝑒𝑠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19" t="-143478" r="-1361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- </a:t>
            </a:r>
            <a:r>
              <a:rPr lang="en-US" dirty="0" smtClean="0"/>
              <a:t>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𝑆𝑙𝑜𝑡𝑠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41" t="-4444" r="-67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9" t="-2174" r="-84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7501830" y="1825487"/>
            <a:ext cx="330784" cy="3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7501830" y="2177614"/>
            <a:ext cx="377345" cy="3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9120839" y="1686987"/>
            <a:ext cx="377345" cy="980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94" r="-61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7074" y="264537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664812"/>
              </p:ext>
            </p:extLst>
          </p:nvPr>
        </p:nvGraphicFramePr>
        <p:xfrm>
          <a:off x="1724800" y="1690688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33938" y="3285848"/>
                <a:ext cx="475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938" y="3285848"/>
                <a:ext cx="475822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68" t="-2222" r="-12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𝑆𝑙𝑜𝑡𝑠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41" t="-4444" r="-67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9" t="-2174" r="-84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7501830" y="1825487"/>
            <a:ext cx="330784" cy="3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7501830" y="2177614"/>
            <a:ext cx="377345" cy="3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9120839" y="1686987"/>
            <a:ext cx="377345" cy="980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94" r="-61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7074" y="264537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𝑵𝒐𝒏𝒁𝒆𝒓𝒐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57" t="-2222" r="-12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277322"/>
              </p:ext>
            </p:extLst>
          </p:nvPr>
        </p:nvGraphicFramePr>
        <p:xfrm>
          <a:off x="1721200" y="1686987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𝑆𝑙𝑜𝑡𝑠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41" t="-4444" r="-67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9" t="-2174" r="-84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7501830" y="1825487"/>
            <a:ext cx="330784" cy="3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7501830" y="2177614"/>
            <a:ext cx="377345" cy="3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9120839" y="1686987"/>
            <a:ext cx="377345" cy="980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94" r="-61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7074" y="264537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𝑺𝒖𝒎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8" t="-2222" r="-8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92327"/>
              </p:ext>
            </p:extLst>
          </p:nvPr>
        </p:nvGraphicFramePr>
        <p:xfrm>
          <a:off x="1721200" y="1686987"/>
          <a:ext cx="3398565" cy="11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𝑆𝑙𝑜𝑡𝑠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78" y="1900615"/>
                <a:ext cx="173795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𝑁𝑢𝑟𝑠𝑒𝑠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14" y="1686987"/>
                <a:ext cx="14434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41" t="-4444" r="-67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75" y="2390811"/>
                <a:ext cx="116095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9" t="-2174" r="-84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7501830" y="1825487"/>
            <a:ext cx="330784" cy="3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7501830" y="2177614"/>
            <a:ext cx="377345" cy="3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9120839" y="1686987"/>
            <a:ext cx="377345" cy="980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92" y="2038898"/>
                <a:ext cx="10806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94" r="-61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7074" y="264537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938" y="3285848"/>
                <a:ext cx="4831707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222" r="-5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92327"/>
              </p:ext>
            </p:extLst>
          </p:nvPr>
        </p:nvGraphicFramePr>
        <p:xfrm>
          <a:off x="1721200" y="1686987"/>
          <a:ext cx="3398565" cy="11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23011"/>
              </p:ext>
            </p:extLst>
          </p:nvPr>
        </p:nvGraphicFramePr>
        <p:xfrm>
          <a:off x="2915487" y="3701223"/>
          <a:ext cx="7744011" cy="284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36"/>
                <a:gridCol w="1388336"/>
                <a:gridCol w="4967339"/>
              </a:tblGrid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working days/Nurse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</a:t>
                      </a:r>
                      <a:r>
                        <a:rPr lang="en-US" sz="1600" baseline="0" dirty="0" smtClean="0"/>
                        <a:t> 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# of working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 shifts/Nurse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employees / 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shifts for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day with at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one nurse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{Slots}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{Nurses,</a:t>
                      </a:r>
                      <a:r>
                        <a:rPr lang="en-US" sz="1600" baseline="0" dirty="0" smtClean="0"/>
                        <a:t> 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working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per day /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{Nurses, Slots}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working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 in the same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/ nurse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 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nurses pre shift per day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90683" y="2409392"/>
                <a:ext cx="871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1,0,0,1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83" y="2409392"/>
                <a:ext cx="871713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87789" y="2302278"/>
                <a:ext cx="981359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1,0,0,0 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0,0,0,1 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89" y="2302278"/>
                <a:ext cx="981359" cy="491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921625" y="2547891"/>
            <a:ext cx="32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80554"/>
              </p:ext>
            </p:extLst>
          </p:nvPr>
        </p:nvGraphicFramePr>
        <p:xfrm>
          <a:off x="838201" y="2158502"/>
          <a:ext cx="21067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45"/>
                <a:gridCol w="12099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0683" y="3628591"/>
                <a:ext cx="871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0,1,1,0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83" y="3628591"/>
                <a:ext cx="87171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87789" y="3628591"/>
                <a:ext cx="930063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0,1,0,0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0,0,1,0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89" y="3628591"/>
                <a:ext cx="930063" cy="491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921625" y="3767090"/>
            <a:ext cx="32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15" idx="1"/>
          </p:cNvCxnSpPr>
          <p:nvPr/>
        </p:nvCxnSpPr>
        <p:spPr>
          <a:xfrm flipV="1">
            <a:off x="2944907" y="2547892"/>
            <a:ext cx="945776" cy="5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3" idx="1"/>
          </p:cNvCxnSpPr>
          <p:nvPr/>
        </p:nvCxnSpPr>
        <p:spPr>
          <a:xfrm>
            <a:off x="2944907" y="3085602"/>
            <a:ext cx="945776" cy="68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6512583" y="2478641"/>
            <a:ext cx="322729" cy="13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978747" y="2302277"/>
                <a:ext cx="1184940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1,0,0,0 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0,0,0,1 </m:t>
                              </m:r>
                            </m:e>
                          </m:eqArr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47" y="2302277"/>
                <a:ext cx="1184940" cy="4912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779924"/>
              </p:ext>
            </p:extLst>
          </p:nvPr>
        </p:nvGraphicFramePr>
        <p:xfrm>
          <a:off x="8263208" y="1691827"/>
          <a:ext cx="2072546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Down Arrow 37"/>
          <p:cNvSpPr/>
          <p:nvPr/>
        </p:nvSpPr>
        <p:spPr>
          <a:xfrm>
            <a:off x="9813832" y="4108654"/>
            <a:ext cx="396679" cy="34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666441"/>
              </p:ext>
            </p:extLst>
          </p:nvPr>
        </p:nvGraphicFramePr>
        <p:xfrm>
          <a:off x="8263208" y="4555466"/>
          <a:ext cx="2072546" cy="157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10313263" y="1691827"/>
          <a:ext cx="1218798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66"/>
                <a:gridCol w="406266"/>
                <a:gridCol w="4062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0335754" y="4555466"/>
          <a:ext cx="1218798" cy="157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66"/>
                <a:gridCol w="406266"/>
                <a:gridCol w="4062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227294" y="252804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09366" y="33034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208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21" y="1559857"/>
            <a:ext cx="5099651" cy="465716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39258725"/>
              </p:ext>
            </p:extLst>
          </p:nvPr>
        </p:nvGraphicFramePr>
        <p:xfrm>
          <a:off x="1456762" y="1559858"/>
          <a:ext cx="1993266" cy="465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2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Representable Hard </a:t>
            </a:r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35" y="2281561"/>
            <a:ext cx="3753661" cy="245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49" y="2281561"/>
            <a:ext cx="3628032" cy="2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Non-Representable </a:t>
            </a:r>
            <a:r>
              <a:rPr lang="en-US" dirty="0"/>
              <a:t>Hard </a:t>
            </a:r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1690688"/>
            <a:ext cx="3732866" cy="243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96" y="1692483"/>
            <a:ext cx="3727370" cy="243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03" y="4194392"/>
            <a:ext cx="3616563" cy="24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623" y="2449419"/>
            <a:ext cx="4603376" cy="1732616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7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Introduction</a:t>
            </a:r>
          </a:p>
          <a:p>
            <a:r>
              <a:rPr lang="en-US" dirty="0" smtClean="0"/>
              <a:t>COUNT-OR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623" y="2449419"/>
            <a:ext cx="4603376" cy="1732616"/>
          </a:xfrm>
        </p:spPr>
        <p:txBody>
          <a:bodyPr/>
          <a:lstStyle/>
          <a:p>
            <a:pPr algn="ctr"/>
            <a:r>
              <a:rPr lang="en-US" b="1" dirty="0" smtClean="0"/>
              <a:t>QUESTIONS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COUNT-OR (Constraints </a:t>
            </a:r>
            <a:r>
              <a:rPr lang="en-US" dirty="0" err="1"/>
              <a:t>UsiNg</a:t>
            </a:r>
            <a:r>
              <a:rPr lang="en-US" dirty="0"/>
              <a:t> </a:t>
            </a:r>
            <a:r>
              <a:rPr lang="en-US" dirty="0" err="1"/>
              <a:t>TensORs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71248" y="2261302"/>
                <a:ext cx="6082552" cy="1177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𝑆𝑢𝑏𝑡𝑒𝑛𝑠𝑜𝑟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𝑜𝑏𝑡𝑎𝑖𝑛𝑒𝑑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𝑓𝑖𝑥𝑖𝑛𝑔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𝑑𝑖𝑚𝑒𝑛𝑠𝑖𝑜𝑛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1177823"/>
              </a:xfrm>
              <a:prstGeom prst="rect">
                <a:avLst/>
              </a:prstGeom>
              <a:blipFill rotWithShape="0">
                <a:blip r:embed="rId3"/>
                <a:stretch>
                  <a:fillRect l="-1804" b="-39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/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2463" y="3671812"/>
                <a:ext cx="573605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𝑀𝑜𝑛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 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Mon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Sophie</m:t>
                          </m:r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63" y="3671812"/>
                <a:ext cx="5736057" cy="1034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6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Scheduling - Constraints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66691"/>
              </p:ext>
            </p:extLst>
          </p:nvPr>
        </p:nvGraphicFramePr>
        <p:xfrm>
          <a:off x="1403333" y="1690688"/>
          <a:ext cx="9385334" cy="227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2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3333" y="4880379"/>
                <a:ext cx="9385334" cy="82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Max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number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working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slots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for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a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Nurse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in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a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Day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33" y="4880379"/>
                <a:ext cx="93853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3976" y="443752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 = {Nurses, Days}	S={Slots}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 Scheduling - Constraints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19146"/>
              </p:ext>
            </p:extLst>
          </p:nvPr>
        </p:nvGraphicFramePr>
        <p:xfrm>
          <a:off x="1403333" y="1690688"/>
          <a:ext cx="9385334" cy="227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2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333" y="4880379"/>
                <a:ext cx="9385334" cy="82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number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of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employees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in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a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slot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33" y="4880379"/>
                <a:ext cx="93853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73976" y="4437529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{Slots, Days}	S={Nurses}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 Scheduling - Constraints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69542"/>
              </p:ext>
            </p:extLst>
          </p:nvPr>
        </p:nvGraphicFramePr>
        <p:xfrm>
          <a:off x="1403333" y="1690688"/>
          <a:ext cx="9385334" cy="227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2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36129" y="4471989"/>
                <a:ext cx="7719742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𝑁𝑜𝑛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𝑍𝑒𝑟𝑜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𝑣𝑎𝑙𝑢𝑒𝑠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Max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number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working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days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in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a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slot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29" y="4471989"/>
                <a:ext cx="7719742" cy="475964"/>
              </a:xfrm>
              <a:prstGeom prst="rect">
                <a:avLst/>
              </a:prstGeom>
              <a:blipFill rotWithShape="0">
                <a:blip r:embed="rId3"/>
                <a:stretch>
                  <a:fillRect t="-74359" b="-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72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</a:t>
            </a:r>
            <a:r>
              <a:rPr lang="mr-IN" dirty="0" smtClean="0"/>
              <a:t>–</a:t>
            </a:r>
            <a:r>
              <a:rPr lang="en-US" dirty="0" smtClean="0"/>
              <a:t> Nurse Scheduling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15080"/>
              </p:ext>
            </p:extLst>
          </p:nvPr>
        </p:nvGraphicFramePr>
        <p:xfrm>
          <a:off x="1403333" y="1690688"/>
          <a:ext cx="9385334" cy="227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2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06604" y="4366116"/>
                <a:ext cx="6864893" cy="4548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𝑁𝑜𝑛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𝑍𝑒𝑟𝑜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𝑣𝑒𝑐𝑡𝑜𝑟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Max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number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working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days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04" y="4366116"/>
                <a:ext cx="6864893" cy="454804"/>
              </a:xfrm>
              <a:prstGeom prst="rect">
                <a:avLst/>
              </a:prstGeom>
              <a:blipFill rotWithShape="0">
                <a:blip r:embed="rId3"/>
                <a:stretch>
                  <a:fillRect t="-76000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1204" y="5067546"/>
                <a:ext cx="8569654" cy="4548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𝑁𝑜𝑛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𝑍𝑒𝑟𝑜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𝑣𝑒𝑐𝑡𝑜𝑟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Max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number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different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slots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worked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by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a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nurse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04" y="5067546"/>
                <a:ext cx="8569654" cy="454804"/>
              </a:xfrm>
              <a:prstGeom prst="rect">
                <a:avLst/>
              </a:prstGeom>
              <a:blipFill rotWithShape="0">
                <a:blip r:embed="rId4"/>
                <a:stretch>
                  <a:fillRect t="-76000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1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66252" y="2502871"/>
            <a:ext cx="3948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Constraints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working days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employees each day/shift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consecutive working days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shifts per day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75003" y="3330276"/>
            <a:ext cx="36307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0460" y="3135293"/>
            <a:ext cx="1290917" cy="766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COUNT-OR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653764" y="3330275"/>
            <a:ext cx="36307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16737"/>
              </p:ext>
            </p:extLst>
          </p:nvPr>
        </p:nvGraphicFramePr>
        <p:xfrm>
          <a:off x="1213812" y="2484114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71248" y="2261302"/>
                <a:ext cx="6082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588222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3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</a:t>
            </a:r>
            <a:r>
              <a:rPr lang="en-US" dirty="0" err="1"/>
              <a:t>NonZero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03" b="-1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46942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3" t="-143478" r="-1846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</a:t>
            </a:r>
            <a:r>
              <a:rPr lang="en-US" dirty="0" err="1"/>
              <a:t>NonZero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394902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03" b="-1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3" t="-143478" r="-1846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</a:t>
            </a:r>
            <a:r>
              <a:rPr lang="en-US" dirty="0" err="1"/>
              <a:t>NonZero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4463440"/>
                <a:ext cx="1301382" cy="96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63440"/>
                <a:ext cx="1301382" cy="963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1071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03" b="-1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818438"/>
                <a:ext cx="396499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" t="-143478" r="-1846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773" y="4668272"/>
                <a:ext cx="212814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396841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𝑺𝒖𝒎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303" t="-47794" b="-27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𝑣𝑎𝑙𝑢𝑒𝑠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19" t="-143478" r="-1361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3627" y="321014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19985"/>
              </p:ext>
            </p:extLst>
          </p:nvPr>
        </p:nvGraphicFramePr>
        <p:xfrm>
          <a:off x="1657565" y="2255465"/>
          <a:ext cx="3398565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32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  <a:gridCol w="306137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646297"/>
                <a:ext cx="21281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𝑺𝒖𝒎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𝑟𝑒𝑑𝑢𝑐𝑒𝑠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𝑡𝑒𝑛𝑠𝑜𝑟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𝑖𝑛𝑑𝑒𝑥𝑒𝑑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2261302"/>
                <a:ext cx="608255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303" t="-47794" b="-27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𝑣𝑎𝑙𝑢𝑒𝑠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8" y="3092299"/>
                <a:ext cx="4926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19" t="-143478" r="-1361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2205</Words>
  <Application>Microsoft Macintosh PowerPoint</Application>
  <PresentationFormat>Widescreen</PresentationFormat>
  <Paragraphs>1251</Paragraphs>
  <Slides>25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Arial</vt:lpstr>
      <vt:lpstr>Office Theme</vt:lpstr>
      <vt:lpstr>Learning Constraints For Personnel Rostering Problems</vt:lpstr>
      <vt:lpstr>Overview</vt:lpstr>
      <vt:lpstr>Objective</vt:lpstr>
      <vt:lpstr>Data Representation</vt:lpstr>
      <vt:lpstr>Function Definition - NonZero</vt:lpstr>
      <vt:lpstr>Function Definition - NonZero</vt:lpstr>
      <vt:lpstr>Function Definition - NonZero</vt:lpstr>
      <vt:lpstr>Function Definition - Sum</vt:lpstr>
      <vt:lpstr>Function Definition - Sum</vt:lpstr>
      <vt:lpstr>Function Definition - Sum</vt:lpstr>
      <vt:lpstr>Function Definitions - Count</vt:lpstr>
      <vt:lpstr>Function Definitions</vt:lpstr>
      <vt:lpstr>Function Definitions</vt:lpstr>
      <vt:lpstr>Function Definitions</vt:lpstr>
      <vt:lpstr>Background Knowledge</vt:lpstr>
      <vt:lpstr>Experiments</vt:lpstr>
      <vt:lpstr>Results – Representable Hard Constraint</vt:lpstr>
      <vt:lpstr>Results – Non-Representable Hard Constraint</vt:lpstr>
      <vt:lpstr>THANK YOU</vt:lpstr>
      <vt:lpstr>QUESTIONS ?</vt:lpstr>
      <vt:lpstr>COUNT-OR (Constraints UsiNg TensORs) </vt:lpstr>
      <vt:lpstr>Nurse Scheduling - Constraints</vt:lpstr>
      <vt:lpstr>Nurse Scheduling - Constraints</vt:lpstr>
      <vt:lpstr>Nurse Scheduling - Constraints</vt:lpstr>
      <vt:lpstr>Data Format – Nurse Scheduling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Learning</dc:title>
  <dc:creator>Mohit Kumar XXX</dc:creator>
  <cp:lastModifiedBy>Mohit Kumar XXX</cp:lastModifiedBy>
  <cp:revision>157</cp:revision>
  <dcterms:created xsi:type="dcterms:W3CDTF">2017-11-03T11:34:47Z</dcterms:created>
  <dcterms:modified xsi:type="dcterms:W3CDTF">2018-06-28T15:55:29Z</dcterms:modified>
</cp:coreProperties>
</file>