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33"/>
  </p:notesMasterIdLst>
  <p:handoutMasterIdLst>
    <p:handoutMasterId r:id="rId34"/>
  </p:handoutMasterIdLst>
  <p:sldIdLst>
    <p:sldId id="261" r:id="rId3"/>
    <p:sldId id="269" r:id="rId4"/>
    <p:sldId id="271" r:id="rId5"/>
    <p:sldId id="270" r:id="rId6"/>
    <p:sldId id="272" r:id="rId7"/>
    <p:sldId id="286" r:id="rId8"/>
    <p:sldId id="273" r:id="rId9"/>
    <p:sldId id="274" r:id="rId10"/>
    <p:sldId id="276" r:id="rId11"/>
    <p:sldId id="275" r:id="rId12"/>
    <p:sldId id="277" r:id="rId13"/>
    <p:sldId id="278" r:id="rId14"/>
    <p:sldId id="279" r:id="rId15"/>
    <p:sldId id="280" r:id="rId16"/>
    <p:sldId id="281" r:id="rId17"/>
    <p:sldId id="283" r:id="rId18"/>
    <p:sldId id="285" r:id="rId19"/>
    <p:sldId id="284" r:id="rId20"/>
    <p:sldId id="287" r:id="rId21"/>
    <p:sldId id="288" r:id="rId22"/>
    <p:sldId id="296" r:id="rId23"/>
    <p:sldId id="289" r:id="rId24"/>
    <p:sldId id="297" r:id="rId25"/>
    <p:sldId id="290" r:id="rId26"/>
    <p:sldId id="291" r:id="rId27"/>
    <p:sldId id="298" r:id="rId28"/>
    <p:sldId id="295" r:id="rId29"/>
    <p:sldId id="294" r:id="rId30"/>
    <p:sldId id="292" r:id="rId31"/>
    <p:sldId id="293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0" autoAdjust="0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ABDE6-0061-2E43-AB35-73EA47C125A2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70B635-0B7F-6F46-99DF-5522D6EC691B}">
      <dgm:prSet phldrT="[Text]" custT="1"/>
      <dgm:spPr/>
      <dgm:t>
        <a:bodyPr/>
        <a:lstStyle/>
        <a:p>
          <a:r>
            <a:rPr lang="en-US" sz="2000" dirty="0" smtClean="0"/>
            <a:t>Generate Solutions</a:t>
          </a:r>
          <a:endParaRPr lang="en-US" sz="2000" dirty="0"/>
        </a:p>
      </dgm:t>
    </dgm:pt>
    <dgm:pt modelId="{B09009E5-D191-6145-B1D2-1C19155AED00}" type="parTrans" cxnId="{34EF5F3E-C02B-1A40-8F4D-E1F5AA3663F5}">
      <dgm:prSet/>
      <dgm:spPr/>
      <dgm:t>
        <a:bodyPr/>
        <a:lstStyle/>
        <a:p>
          <a:endParaRPr lang="en-US" sz="1600"/>
        </a:p>
      </dgm:t>
    </dgm:pt>
    <dgm:pt modelId="{8338E142-B95D-A04B-9182-B2C7756B9958}" type="sibTrans" cxnId="{34EF5F3E-C02B-1A40-8F4D-E1F5AA3663F5}">
      <dgm:prSet custT="1"/>
      <dgm:spPr/>
      <dgm:t>
        <a:bodyPr/>
        <a:lstStyle/>
        <a:p>
          <a:endParaRPr lang="en-US" sz="1400"/>
        </a:p>
      </dgm:t>
    </dgm:pt>
    <dgm:pt modelId="{E25DAFC9-5A7E-224E-B73B-05F30E1BE16F}">
      <dgm:prSet phldrT="[Text]" custT="1"/>
      <dgm:spPr/>
      <dgm:t>
        <a:bodyPr/>
        <a:lstStyle/>
        <a:p>
          <a:r>
            <a:rPr lang="en-US" sz="2000" dirty="0" smtClean="0"/>
            <a:t>Learn </a:t>
          </a:r>
          <a:r>
            <a:rPr lang="en-US" sz="2000" dirty="0" smtClean="0"/>
            <a:t>Model</a:t>
          </a:r>
        </a:p>
      </dgm:t>
    </dgm:pt>
    <dgm:pt modelId="{FE30EBFB-925D-1C4B-B65B-3CEA59724B55}" type="parTrans" cxnId="{5F706A57-684B-A744-8FBF-0D7D4EDABE99}">
      <dgm:prSet/>
      <dgm:spPr/>
      <dgm:t>
        <a:bodyPr/>
        <a:lstStyle/>
        <a:p>
          <a:endParaRPr lang="en-US" sz="1600"/>
        </a:p>
      </dgm:t>
    </dgm:pt>
    <dgm:pt modelId="{62ADA754-8695-9542-BA0A-2E0214A7EAAC}" type="sibTrans" cxnId="{5F706A57-684B-A744-8FBF-0D7D4EDABE99}">
      <dgm:prSet custT="1"/>
      <dgm:spPr/>
      <dgm:t>
        <a:bodyPr/>
        <a:lstStyle/>
        <a:p>
          <a:endParaRPr lang="en-US" sz="1400"/>
        </a:p>
      </dgm:t>
    </dgm:pt>
    <dgm:pt modelId="{2A36EF87-7BD5-0D45-84CC-89FF45E6C3DC}">
      <dgm:prSet custT="1"/>
      <dgm:spPr/>
      <dgm:t>
        <a:bodyPr/>
        <a:lstStyle/>
        <a:p>
          <a:r>
            <a:rPr lang="en-US" sz="2000" dirty="0" smtClean="0"/>
            <a:t>Precision &amp; Recall</a:t>
          </a:r>
          <a:endParaRPr lang="en-US" sz="2000" dirty="0"/>
        </a:p>
      </dgm:t>
    </dgm:pt>
    <dgm:pt modelId="{DE6E4C46-6C48-0240-9A0F-A9EE9CAAB5DA}" type="parTrans" cxnId="{3E4956EA-E4A6-3C44-AB08-0211626CF20E}">
      <dgm:prSet/>
      <dgm:spPr/>
      <dgm:t>
        <a:bodyPr/>
        <a:lstStyle/>
        <a:p>
          <a:endParaRPr lang="en-US" sz="1600"/>
        </a:p>
      </dgm:t>
    </dgm:pt>
    <dgm:pt modelId="{CD32EC3D-A58C-E744-9357-F8191910F356}" type="sibTrans" cxnId="{3E4956EA-E4A6-3C44-AB08-0211626CF20E}">
      <dgm:prSet/>
      <dgm:spPr/>
      <dgm:t>
        <a:bodyPr/>
        <a:lstStyle/>
        <a:p>
          <a:endParaRPr lang="en-US" sz="1600"/>
        </a:p>
      </dgm:t>
    </dgm:pt>
    <dgm:pt modelId="{2D681ECA-EB13-7640-82EB-777D84DCAA2A}">
      <dgm:prSet phldrT="[Text]" custT="1"/>
      <dgm:spPr/>
      <dgm:t>
        <a:bodyPr/>
        <a:lstStyle/>
        <a:p>
          <a:r>
            <a:rPr lang="en-US" sz="2000" dirty="0" smtClean="0"/>
            <a:t>Target Model</a:t>
          </a:r>
          <a:endParaRPr lang="en-US" sz="2000" dirty="0"/>
        </a:p>
      </dgm:t>
    </dgm:pt>
    <dgm:pt modelId="{9589F103-8A7A-1A4A-94AE-EAAC5B96F5C0}" type="sibTrans" cxnId="{99D3188E-92F5-B941-BD52-C30965447C2B}">
      <dgm:prSet custT="1"/>
      <dgm:spPr/>
      <dgm:t>
        <a:bodyPr/>
        <a:lstStyle/>
        <a:p>
          <a:endParaRPr lang="en-US" sz="1400"/>
        </a:p>
      </dgm:t>
    </dgm:pt>
    <dgm:pt modelId="{C0418556-B82B-D94E-BC91-8B87D4308C64}" type="parTrans" cxnId="{99D3188E-92F5-B941-BD52-C30965447C2B}">
      <dgm:prSet/>
      <dgm:spPr/>
      <dgm:t>
        <a:bodyPr/>
        <a:lstStyle/>
        <a:p>
          <a:endParaRPr lang="en-US" sz="1600"/>
        </a:p>
      </dgm:t>
    </dgm:pt>
    <dgm:pt modelId="{02BF7699-0772-FB4D-AB02-ABDDC2CE7392}" type="pres">
      <dgm:prSet presAssocID="{258ABDE6-0061-2E43-AB35-73EA47C125A2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AF4134-EEBF-2242-AE61-06F50EC762A0}" type="pres">
      <dgm:prSet presAssocID="{2D681ECA-EB13-7640-82EB-777D84DCAA2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B0811-5F35-2845-86B2-A2F112DA1E9C}" type="pres">
      <dgm:prSet presAssocID="{9589F103-8A7A-1A4A-94AE-EAAC5B96F5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C42F2D9-5DC0-2B47-B728-D001F026ABDA}" type="pres">
      <dgm:prSet presAssocID="{9589F103-8A7A-1A4A-94AE-EAAC5B96F5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FFB6120-BE17-A84C-9CE9-56770D35B708}" type="pres">
      <dgm:prSet presAssocID="{5070B635-0B7F-6F46-99DF-5522D6EC691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CABF2-1E7B-574C-ADD9-AB3C2581DC80}" type="pres">
      <dgm:prSet presAssocID="{8338E142-B95D-A04B-9182-B2C7756B995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386EE29-6E4D-5542-AC52-697D015784CA}" type="pres">
      <dgm:prSet presAssocID="{8338E142-B95D-A04B-9182-B2C7756B995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0EE767-865A-B14E-A27E-BDD0E60C4F62}" type="pres">
      <dgm:prSet presAssocID="{E25DAFC9-5A7E-224E-B73B-05F30E1BE16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97E651-0FB0-DB45-A6A9-A9F9A1A323C3}" type="pres">
      <dgm:prSet presAssocID="{62ADA754-8695-9542-BA0A-2E0214A7EAA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C6F8BE2-AEFF-EF4A-BC11-FEBF822C9916}" type="pres">
      <dgm:prSet presAssocID="{62ADA754-8695-9542-BA0A-2E0214A7EAA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FC927F8-40AF-BB4F-ADBC-0171BCCAEC1E}" type="pres">
      <dgm:prSet presAssocID="{2A36EF87-7BD5-0D45-84CC-89FF45E6C3D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BAF35-0EDD-6944-BD2F-3B1C1F1C7041}" type="presOf" srcId="{8338E142-B95D-A04B-9182-B2C7756B9958}" destId="{C386EE29-6E4D-5542-AC52-697D015784CA}" srcOrd="1" destOrd="0" presId="urn:microsoft.com/office/officeart/2005/8/layout/process2"/>
    <dgm:cxn modelId="{981ECDB0-99D2-4D43-B679-EBA58210BA3F}" type="presOf" srcId="{8338E142-B95D-A04B-9182-B2C7756B9958}" destId="{2A0CABF2-1E7B-574C-ADD9-AB3C2581DC80}" srcOrd="0" destOrd="0" presId="urn:microsoft.com/office/officeart/2005/8/layout/process2"/>
    <dgm:cxn modelId="{C1167490-7BA0-7445-A68D-A7443BBB5F4F}" type="presOf" srcId="{5070B635-0B7F-6F46-99DF-5522D6EC691B}" destId="{9FFB6120-BE17-A84C-9CE9-56770D35B708}" srcOrd="0" destOrd="0" presId="urn:microsoft.com/office/officeart/2005/8/layout/process2"/>
    <dgm:cxn modelId="{49CED69E-0CAA-C445-BEF9-7C65B8172450}" type="presOf" srcId="{E25DAFC9-5A7E-224E-B73B-05F30E1BE16F}" destId="{DF0EE767-865A-B14E-A27E-BDD0E60C4F62}" srcOrd="0" destOrd="0" presId="urn:microsoft.com/office/officeart/2005/8/layout/process2"/>
    <dgm:cxn modelId="{99D3188E-92F5-B941-BD52-C30965447C2B}" srcId="{258ABDE6-0061-2E43-AB35-73EA47C125A2}" destId="{2D681ECA-EB13-7640-82EB-777D84DCAA2A}" srcOrd="0" destOrd="0" parTransId="{C0418556-B82B-D94E-BC91-8B87D4308C64}" sibTransId="{9589F103-8A7A-1A4A-94AE-EAAC5B96F5C0}"/>
    <dgm:cxn modelId="{18D38F7C-7B82-254F-BDBA-1288F92843CD}" type="presOf" srcId="{62ADA754-8695-9542-BA0A-2E0214A7EAAC}" destId="{FF97E651-0FB0-DB45-A6A9-A9F9A1A323C3}" srcOrd="0" destOrd="0" presId="urn:microsoft.com/office/officeart/2005/8/layout/process2"/>
    <dgm:cxn modelId="{34EF5F3E-C02B-1A40-8F4D-E1F5AA3663F5}" srcId="{258ABDE6-0061-2E43-AB35-73EA47C125A2}" destId="{5070B635-0B7F-6F46-99DF-5522D6EC691B}" srcOrd="1" destOrd="0" parTransId="{B09009E5-D191-6145-B1D2-1C19155AED00}" sibTransId="{8338E142-B95D-A04B-9182-B2C7756B9958}"/>
    <dgm:cxn modelId="{5C1AAC65-2F97-ED43-A1F6-A59A06E11DB5}" type="presOf" srcId="{2A36EF87-7BD5-0D45-84CC-89FF45E6C3DC}" destId="{3FC927F8-40AF-BB4F-ADBC-0171BCCAEC1E}" srcOrd="0" destOrd="0" presId="urn:microsoft.com/office/officeart/2005/8/layout/process2"/>
    <dgm:cxn modelId="{B6ADE65B-B3FE-444C-8A1C-11D0EDCB50CE}" type="presOf" srcId="{9589F103-8A7A-1A4A-94AE-EAAC5B96F5C0}" destId="{BA0B0811-5F35-2845-86B2-A2F112DA1E9C}" srcOrd="0" destOrd="0" presId="urn:microsoft.com/office/officeart/2005/8/layout/process2"/>
    <dgm:cxn modelId="{93DC7D90-8DAA-7941-8995-D9D414BAA012}" type="presOf" srcId="{9589F103-8A7A-1A4A-94AE-EAAC5B96F5C0}" destId="{4C42F2D9-5DC0-2B47-B728-D001F026ABDA}" srcOrd="1" destOrd="0" presId="urn:microsoft.com/office/officeart/2005/8/layout/process2"/>
    <dgm:cxn modelId="{3E4956EA-E4A6-3C44-AB08-0211626CF20E}" srcId="{258ABDE6-0061-2E43-AB35-73EA47C125A2}" destId="{2A36EF87-7BD5-0D45-84CC-89FF45E6C3DC}" srcOrd="3" destOrd="0" parTransId="{DE6E4C46-6C48-0240-9A0F-A9EE9CAAB5DA}" sibTransId="{CD32EC3D-A58C-E744-9357-F8191910F356}"/>
    <dgm:cxn modelId="{80721C5F-45F5-F043-8D2A-3254B4478480}" type="presOf" srcId="{2D681ECA-EB13-7640-82EB-777D84DCAA2A}" destId="{6BAF4134-EEBF-2242-AE61-06F50EC762A0}" srcOrd="0" destOrd="0" presId="urn:microsoft.com/office/officeart/2005/8/layout/process2"/>
    <dgm:cxn modelId="{7625A048-598E-2749-A2B4-E8C8F2620297}" type="presOf" srcId="{62ADA754-8695-9542-BA0A-2E0214A7EAAC}" destId="{EC6F8BE2-AEFF-EF4A-BC11-FEBF822C9916}" srcOrd="1" destOrd="0" presId="urn:microsoft.com/office/officeart/2005/8/layout/process2"/>
    <dgm:cxn modelId="{5F706A57-684B-A744-8FBF-0D7D4EDABE99}" srcId="{258ABDE6-0061-2E43-AB35-73EA47C125A2}" destId="{E25DAFC9-5A7E-224E-B73B-05F30E1BE16F}" srcOrd="2" destOrd="0" parTransId="{FE30EBFB-925D-1C4B-B65B-3CEA59724B55}" sibTransId="{62ADA754-8695-9542-BA0A-2E0214A7EAAC}"/>
    <dgm:cxn modelId="{3A4E5F51-AB10-1D46-B50E-831CE1229410}" type="presOf" srcId="{258ABDE6-0061-2E43-AB35-73EA47C125A2}" destId="{02BF7699-0772-FB4D-AB02-ABDDC2CE7392}" srcOrd="0" destOrd="0" presId="urn:microsoft.com/office/officeart/2005/8/layout/process2"/>
    <dgm:cxn modelId="{D6D15C4B-29DA-1E4E-A052-66927EB91C7C}" type="presParOf" srcId="{02BF7699-0772-FB4D-AB02-ABDDC2CE7392}" destId="{6BAF4134-EEBF-2242-AE61-06F50EC762A0}" srcOrd="0" destOrd="0" presId="urn:microsoft.com/office/officeart/2005/8/layout/process2"/>
    <dgm:cxn modelId="{1F5A47AF-BFA0-7E45-AF12-EA0635F01CE4}" type="presParOf" srcId="{02BF7699-0772-FB4D-AB02-ABDDC2CE7392}" destId="{BA0B0811-5F35-2845-86B2-A2F112DA1E9C}" srcOrd="1" destOrd="0" presId="urn:microsoft.com/office/officeart/2005/8/layout/process2"/>
    <dgm:cxn modelId="{F3ACF7A7-1A30-334C-8145-BE4E12FA0C35}" type="presParOf" srcId="{BA0B0811-5F35-2845-86B2-A2F112DA1E9C}" destId="{4C42F2D9-5DC0-2B47-B728-D001F026ABDA}" srcOrd="0" destOrd="0" presId="urn:microsoft.com/office/officeart/2005/8/layout/process2"/>
    <dgm:cxn modelId="{6D70C47F-FEE5-0346-B383-E318163E1200}" type="presParOf" srcId="{02BF7699-0772-FB4D-AB02-ABDDC2CE7392}" destId="{9FFB6120-BE17-A84C-9CE9-56770D35B708}" srcOrd="2" destOrd="0" presId="urn:microsoft.com/office/officeart/2005/8/layout/process2"/>
    <dgm:cxn modelId="{7AB6D918-4051-1846-990F-39879AC29C45}" type="presParOf" srcId="{02BF7699-0772-FB4D-AB02-ABDDC2CE7392}" destId="{2A0CABF2-1E7B-574C-ADD9-AB3C2581DC80}" srcOrd="3" destOrd="0" presId="urn:microsoft.com/office/officeart/2005/8/layout/process2"/>
    <dgm:cxn modelId="{AEF6DB8F-083E-554B-B9D7-F66CDD3ACE67}" type="presParOf" srcId="{2A0CABF2-1E7B-574C-ADD9-AB3C2581DC80}" destId="{C386EE29-6E4D-5542-AC52-697D015784CA}" srcOrd="0" destOrd="0" presId="urn:microsoft.com/office/officeart/2005/8/layout/process2"/>
    <dgm:cxn modelId="{CDF9D075-1E82-B341-B3BB-776E8F8B4587}" type="presParOf" srcId="{02BF7699-0772-FB4D-AB02-ABDDC2CE7392}" destId="{DF0EE767-865A-B14E-A27E-BDD0E60C4F62}" srcOrd="4" destOrd="0" presId="urn:microsoft.com/office/officeart/2005/8/layout/process2"/>
    <dgm:cxn modelId="{63F40A31-EE22-AE4C-B21A-D8BB8886624C}" type="presParOf" srcId="{02BF7699-0772-FB4D-AB02-ABDDC2CE7392}" destId="{FF97E651-0FB0-DB45-A6A9-A9F9A1A323C3}" srcOrd="5" destOrd="0" presId="urn:microsoft.com/office/officeart/2005/8/layout/process2"/>
    <dgm:cxn modelId="{7D4E43D0-542F-AA4D-9607-8A7B593DDAB8}" type="presParOf" srcId="{FF97E651-0FB0-DB45-A6A9-A9F9A1A323C3}" destId="{EC6F8BE2-AEFF-EF4A-BC11-FEBF822C9916}" srcOrd="0" destOrd="0" presId="urn:microsoft.com/office/officeart/2005/8/layout/process2"/>
    <dgm:cxn modelId="{E1086466-0F26-D846-B025-3AB33DEC01C0}" type="presParOf" srcId="{02BF7699-0772-FB4D-AB02-ABDDC2CE7392}" destId="{3FC927F8-40AF-BB4F-ADBC-0171BCCAEC1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F4134-EEBF-2242-AE61-06F50EC762A0}">
      <dsp:nvSpPr>
        <dsp:cNvPr id="0" name=""/>
        <dsp:cNvSpPr/>
      </dsp:nvSpPr>
      <dsp:spPr>
        <a:xfrm>
          <a:off x="235295" y="2274"/>
          <a:ext cx="1522674" cy="845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Target Model</a:t>
          </a:r>
          <a:endParaRPr lang="en-US" sz="2000" kern="1200" dirty="0"/>
        </a:p>
      </dsp:txBody>
      <dsp:txXfrm>
        <a:off x="260071" y="27050"/>
        <a:ext cx="1473122" cy="796378"/>
      </dsp:txXfrm>
    </dsp:sp>
    <dsp:sp modelId="{BA0B0811-5F35-2845-86B2-A2F112DA1E9C}">
      <dsp:nvSpPr>
        <dsp:cNvPr id="0" name=""/>
        <dsp:cNvSpPr/>
      </dsp:nvSpPr>
      <dsp:spPr>
        <a:xfrm rot="5400000">
          <a:off x="838021" y="869352"/>
          <a:ext cx="317223" cy="3806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882433" y="901075"/>
        <a:ext cx="228400" cy="222056"/>
      </dsp:txXfrm>
    </dsp:sp>
    <dsp:sp modelId="{9FFB6120-BE17-A84C-9CE9-56770D35B708}">
      <dsp:nvSpPr>
        <dsp:cNvPr id="0" name=""/>
        <dsp:cNvSpPr/>
      </dsp:nvSpPr>
      <dsp:spPr>
        <a:xfrm>
          <a:off x="235295" y="1271169"/>
          <a:ext cx="1522674" cy="845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Generate Solutions</a:t>
          </a:r>
          <a:endParaRPr lang="en-US" sz="2000" kern="1200" dirty="0"/>
        </a:p>
      </dsp:txBody>
      <dsp:txXfrm>
        <a:off x="260071" y="1295945"/>
        <a:ext cx="1473122" cy="796378"/>
      </dsp:txXfrm>
    </dsp:sp>
    <dsp:sp modelId="{2A0CABF2-1E7B-574C-ADD9-AB3C2581DC80}">
      <dsp:nvSpPr>
        <dsp:cNvPr id="0" name=""/>
        <dsp:cNvSpPr/>
      </dsp:nvSpPr>
      <dsp:spPr>
        <a:xfrm rot="5400000">
          <a:off x="838021" y="2138247"/>
          <a:ext cx="317223" cy="3806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882433" y="2169970"/>
        <a:ext cx="228400" cy="222056"/>
      </dsp:txXfrm>
    </dsp:sp>
    <dsp:sp modelId="{DF0EE767-865A-B14E-A27E-BDD0E60C4F62}">
      <dsp:nvSpPr>
        <dsp:cNvPr id="0" name=""/>
        <dsp:cNvSpPr/>
      </dsp:nvSpPr>
      <dsp:spPr>
        <a:xfrm>
          <a:off x="235295" y="2540064"/>
          <a:ext cx="1522674" cy="845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Learn </a:t>
          </a:r>
          <a:r>
            <a:rPr lang="en-US" sz="2000" kern="1200" dirty="0" smtClean="0"/>
            <a:t>Model</a:t>
          </a:r>
        </a:p>
      </dsp:txBody>
      <dsp:txXfrm>
        <a:off x="260071" y="2564840"/>
        <a:ext cx="1473122" cy="796378"/>
      </dsp:txXfrm>
    </dsp:sp>
    <dsp:sp modelId="{FF97E651-0FB0-DB45-A6A9-A9F9A1A323C3}">
      <dsp:nvSpPr>
        <dsp:cNvPr id="0" name=""/>
        <dsp:cNvSpPr/>
      </dsp:nvSpPr>
      <dsp:spPr>
        <a:xfrm rot="5400000">
          <a:off x="838021" y="3407142"/>
          <a:ext cx="317223" cy="3806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882433" y="3438865"/>
        <a:ext cx="228400" cy="222056"/>
      </dsp:txXfrm>
    </dsp:sp>
    <dsp:sp modelId="{3FC927F8-40AF-BB4F-ADBC-0171BCCAEC1E}">
      <dsp:nvSpPr>
        <dsp:cNvPr id="0" name=""/>
        <dsp:cNvSpPr/>
      </dsp:nvSpPr>
      <dsp:spPr>
        <a:xfrm>
          <a:off x="235295" y="3808959"/>
          <a:ext cx="1522674" cy="845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Precision &amp; Recall</a:t>
          </a:r>
          <a:endParaRPr lang="en-US" sz="2000" kern="1200" dirty="0"/>
        </a:p>
      </dsp:txBody>
      <dsp:txXfrm>
        <a:off x="260071" y="3833735"/>
        <a:ext cx="1473122" cy="796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29-06-18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29-06-18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95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big organizations, generating schedules manually is a complicated task, having a constraint learner removes the dependency on domain experts and thus saves a lot of time and money, and at the same time reduces the chances of making any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123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17E8-2F18-B245-90D2-F24111351A9D}" type="datetime1">
              <a:rPr lang="en-IN" smtClean="0"/>
              <a:t>29/06/18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DDA3-5F9B-6244-A49C-2421908E6408}" type="datetime1">
              <a:rPr lang="en-IN" smtClean="0"/>
              <a:t>29/06/18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A1D4-8320-3C47-A702-163CFE423B56}" type="datetime1">
              <a:rPr lang="en-IN" smtClean="0"/>
              <a:t>29/06/18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5A77-FB1D-9246-B894-20D05EBA8896}" type="datetime1">
              <a:rPr lang="en-IN" smtClean="0"/>
              <a:t>29/06/18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5440-5F96-2645-9E76-64DD38AFB279}" type="datetime1">
              <a:rPr lang="en-IN" smtClean="0"/>
              <a:t>29/06/18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1EAB-37C2-8640-8D87-0631EDAD7C3F}" type="datetime1">
              <a:rPr lang="en-IN" smtClean="0"/>
              <a:t>29/06/18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AD57-0EDE-854F-B0AD-C3A473F9FC31}" type="datetime1">
              <a:rPr lang="en-IN" smtClean="0"/>
              <a:t>29/06/18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82EA-8E6C-844E-AD3C-2C80945093D4}" type="datetime1">
              <a:rPr lang="en-IN" smtClean="0"/>
              <a:t>29/06/18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476E-A4F8-8045-B0E5-B23DF2288F04}" type="datetime1">
              <a:rPr lang="en-IN" smtClean="0"/>
              <a:t>29/06/18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E9B-C882-3F46-BAF9-8FB38FE7A726}" type="datetime1">
              <a:rPr lang="en-IN" smtClean="0"/>
              <a:t>29/06/18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2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C7FE2257-D717-AB42-B04A-87C4E1C52C5D}" type="datetime1">
              <a:rPr lang="en-IN" smtClean="0"/>
              <a:t>29/06/18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D497356-047E-894B-AF65-AF3284704D53}" type="datetime1">
              <a:rPr lang="en-IN" smtClean="0"/>
              <a:t>29/06/18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tiff"/><Relationship Id="rId3" Type="http://schemas.openxmlformats.org/officeDocument/2006/relationships/image" Target="../media/image27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1095301" cy="4024798"/>
          </a:xfrm>
        </p:spPr>
        <p:txBody>
          <a:bodyPr/>
          <a:lstStyle/>
          <a:p>
            <a:r>
              <a:rPr lang="nl-NL" dirty="0" smtClean="0"/>
              <a:t>Learning </a:t>
            </a:r>
            <a:r>
              <a:rPr lang="nl-NL" dirty="0" err="1" smtClean="0"/>
              <a:t>Constraints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Personnel</a:t>
            </a:r>
            <a:r>
              <a:rPr lang="nl-NL" dirty="0" smtClean="0"/>
              <a:t> Rostering </a:t>
            </a:r>
            <a:r>
              <a:rPr lang="nl-NL" dirty="0" err="1" smtClean="0"/>
              <a:t>Problems</a:t>
            </a:r>
            <a:r>
              <a:rPr lang="nl-NL" dirty="0" smtClean="0"/>
              <a:t> Using Tensors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8" y="5392801"/>
            <a:ext cx="10549201" cy="730188"/>
          </a:xfrm>
        </p:spPr>
        <p:txBody>
          <a:bodyPr>
            <a:normAutofit/>
          </a:bodyPr>
          <a:lstStyle/>
          <a:p>
            <a:r>
              <a:rPr lang="en-US" dirty="0"/>
              <a:t>Mohit Kumar, Stefano </a:t>
            </a:r>
            <a:r>
              <a:rPr lang="en-US" dirty="0" err="1"/>
              <a:t>Teso</a:t>
            </a:r>
            <a:r>
              <a:rPr lang="en-US" dirty="0"/>
              <a:t>, Luc De </a:t>
            </a:r>
            <a:r>
              <a:rPr lang="en-US" dirty="0" err="1"/>
              <a:t>Raedt</a:t>
            </a:r>
            <a:r>
              <a:rPr lang="en-US" dirty="0"/>
              <a:t>, Patrick De </a:t>
            </a:r>
            <a:r>
              <a:rPr lang="en-US" dirty="0" err="1"/>
              <a:t>Causmaecker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Slices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′=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𝐷𝑎𝑦𝑠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971676"/>
              </p:ext>
            </p:extLst>
          </p:nvPr>
        </p:nvGraphicFramePr>
        <p:xfrm>
          <a:off x="4231950" y="2484207"/>
          <a:ext cx="3729300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69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NonZero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14102" y="4997460"/>
                <a:ext cx="3964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≠</m:t>
                          </m:r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102" y="4997460"/>
                <a:ext cx="396499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23" t="-144444" r="-1846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878128"/>
              </p:ext>
            </p:extLst>
          </p:nvPr>
        </p:nvGraphicFramePr>
        <p:xfrm>
          <a:off x="4231950" y="2484207"/>
          <a:ext cx="3729300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′=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𝐷𝑎𝑦𝑠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763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NonZero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14102" y="4997460"/>
                <a:ext cx="3964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≠</m:t>
                          </m:r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102" y="4997460"/>
                <a:ext cx="396499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23" t="-144444" r="-1846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473244"/>
              </p:ext>
            </p:extLst>
          </p:nvPr>
        </p:nvGraphicFramePr>
        <p:xfrm>
          <a:off x="4231950" y="2484207"/>
          <a:ext cx="3729300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′=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𝐷𝑎𝑦𝑠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223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 </a:t>
            </a:r>
            <a:r>
              <a:rPr lang="mr-IN" dirty="0" smtClean="0"/>
              <a:t>–</a:t>
            </a:r>
            <a:r>
              <a:rPr lang="en-US" dirty="0" smtClean="0"/>
              <a:t> Sum</a:t>
            </a:r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4231950" y="2484207"/>
          <a:ext cx="3729300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′=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𝐷𝑎𝑦𝑠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33137" y="4997460"/>
                <a:ext cx="4926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𝑜𝑓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𝑣𝑎𝑙𝑢𝑒𝑠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37" y="4997460"/>
                <a:ext cx="492692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19" t="-144444" r="-1361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05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 </a:t>
            </a:r>
            <a:r>
              <a:rPr lang="mr-IN" dirty="0" smtClean="0"/>
              <a:t>–</a:t>
            </a:r>
            <a:r>
              <a:rPr lang="en-US" dirty="0" smtClean="0"/>
              <a:t> Sum</a:t>
            </a:r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423784"/>
              </p:ext>
            </p:extLst>
          </p:nvPr>
        </p:nvGraphicFramePr>
        <p:xfrm>
          <a:off x="4231950" y="2484207"/>
          <a:ext cx="3729300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′=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𝐷𝑎𝑦𝑠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33137" y="4997460"/>
                <a:ext cx="4926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𝑜𝑓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𝑣𝑎𝑙𝑢𝑒𝑠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∈⨂(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37" y="4997460"/>
                <a:ext cx="492692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19" t="-144444" r="-1361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436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 </a:t>
            </a:r>
            <a:r>
              <a:rPr lang="mr-IN" dirty="0" smtClean="0"/>
              <a:t>–</a:t>
            </a:r>
            <a:r>
              <a:rPr lang="en-US" dirty="0" smtClean="0"/>
              <a:t> Count</a:t>
            </a:r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4231950" y="2484207"/>
          <a:ext cx="3729300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69137" y="1783122"/>
                <a:ext cx="32549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137" y="1783122"/>
                <a:ext cx="3254926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666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7487" y="4997460"/>
                <a:ext cx="475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𝐶𝑂𝑈𝑁𝑇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𝑁𝑜𝑛𝑍𝑒𝑟𝑜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87" y="4997460"/>
                <a:ext cx="475822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69" r="-141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224000" y="1783122"/>
            <a:ext cx="2581633" cy="980823"/>
            <a:chOff x="8113378" y="3058671"/>
            <a:chExt cx="2581633" cy="9808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13378" y="3410582"/>
                  <a:ext cx="4962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378" y="3410582"/>
                  <a:ext cx="49628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825569" y="3068311"/>
                  <a:ext cx="41621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5569" y="3068311"/>
                  <a:ext cx="41621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825568" y="3762279"/>
                  <a:ext cx="41621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5568" y="3762279"/>
                  <a:ext cx="41621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endCxn id="15" idx="1"/>
            </p:cNvCxnSpPr>
            <p:nvPr/>
          </p:nvCxnSpPr>
          <p:spPr>
            <a:xfrm flipV="1">
              <a:off x="8455916" y="3204909"/>
              <a:ext cx="330784" cy="352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455916" y="3557036"/>
              <a:ext cx="377345" cy="35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Brace 15"/>
            <p:cNvSpPr/>
            <p:nvPr/>
          </p:nvSpPr>
          <p:spPr>
            <a:xfrm>
              <a:off x="9156352" y="3058671"/>
              <a:ext cx="377345" cy="98082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614405" y="3410582"/>
                  <a:ext cx="108060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405" y="3410582"/>
                  <a:ext cx="1080606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520" r="-6780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77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 </a:t>
            </a:r>
            <a:r>
              <a:rPr lang="mr-IN" dirty="0" smtClean="0"/>
              <a:t>–</a:t>
            </a:r>
            <a:r>
              <a:rPr lang="en-US" dirty="0" smtClean="0"/>
              <a:t> Count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69137" y="1783122"/>
                <a:ext cx="32549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137" y="1783122"/>
                <a:ext cx="3254926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666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7487" y="4997460"/>
                <a:ext cx="4842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𝐶𝑂𝑈𝑁𝑇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latin typeface="Cambria Math" charset="0"/>
                        </a:rPr>
                        <m:t>𝑵𝒐𝒏𝒁𝒆𝒓𝒐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87" y="4997460"/>
                <a:ext cx="48429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30" r="-125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428112"/>
              </p:ext>
            </p:extLst>
          </p:nvPr>
        </p:nvGraphicFramePr>
        <p:xfrm>
          <a:off x="4231950" y="2484207"/>
          <a:ext cx="3729300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219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 </a:t>
            </a:r>
            <a:r>
              <a:rPr lang="mr-IN" dirty="0" smtClean="0"/>
              <a:t>–</a:t>
            </a:r>
            <a:r>
              <a:rPr lang="en-US" dirty="0" smtClean="0"/>
              <a:t> Count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69137" y="1783122"/>
                <a:ext cx="32549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137" y="1783122"/>
                <a:ext cx="3254926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14666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7487" y="4997460"/>
                <a:ext cx="4842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𝐶𝑂𝑈𝑁𝑇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𝑺𝒖𝒎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𝑁𝑜𝑛𝑍𝑒𝑟𝑜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87" y="4997460"/>
                <a:ext cx="48429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78" r="-88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ontent Placeholder 4"/>
          <p:cNvGraphicFramePr>
            <a:graphicFrameLocks/>
          </p:cNvGraphicFramePr>
          <p:nvPr>
            <p:extLst/>
          </p:nvPr>
        </p:nvGraphicFramePr>
        <p:xfrm>
          <a:off x="4231950" y="2484207"/>
          <a:ext cx="3729300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4521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 </a:t>
            </a:r>
            <a:r>
              <a:rPr lang="mr-IN" dirty="0" smtClean="0"/>
              <a:t>–</a:t>
            </a:r>
            <a:r>
              <a:rPr lang="en-US" dirty="0" smtClean="0"/>
              <a:t> Count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69137" y="1783122"/>
                <a:ext cx="32549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𝐷𝑎𝑦𝑠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137" y="1783122"/>
                <a:ext cx="3254926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666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7487" y="4997460"/>
                <a:ext cx="4842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𝑪𝑶𝑼𝑵𝑻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𝑁𝑜𝑛𝑍𝑒𝑟𝑜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87" y="4997460"/>
                <a:ext cx="48429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52" r="-88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69704"/>
              </p:ext>
            </p:extLst>
          </p:nvPr>
        </p:nvGraphicFramePr>
        <p:xfrm>
          <a:off x="4231950" y="2484207"/>
          <a:ext cx="3729300" cy="118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89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List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75134" y="5626759"/>
                <a:ext cx="4842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𝐶𝑂𝑈𝑁𝑇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𝑁𝑜𝑛𝑍𝑒𝑟𝑜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134" y="5626759"/>
                <a:ext cx="4842929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50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5643"/>
              </p:ext>
            </p:extLst>
          </p:nvPr>
        </p:nvGraphicFramePr>
        <p:xfrm>
          <a:off x="2224594" y="1359036"/>
          <a:ext cx="7744011" cy="396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36"/>
                <a:gridCol w="1388336"/>
                <a:gridCol w="4967339"/>
              </a:tblGrid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# of working days/Nurse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{Days,</a:t>
                      </a:r>
                      <a:r>
                        <a:rPr lang="en-US" sz="1600" baseline="0" dirty="0" smtClean="0"/>
                        <a:t> Shifts}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# of working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shifts/Nurse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# of employees / day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{Shifts}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shifts for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day with at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one nurse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{Slots}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{Nurses,</a:t>
                      </a:r>
                      <a:r>
                        <a:rPr lang="en-US" sz="1600" baseline="0" dirty="0" smtClean="0"/>
                        <a:t> Days}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working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shifts per day /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{Nurses, Slots}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working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 in the same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/ nurse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{Nurses}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{Days, Shifts}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nurses pre shift per day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631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Introduction</a:t>
            </a:r>
          </a:p>
          <a:p>
            <a:r>
              <a:rPr lang="en-US" dirty="0" smtClean="0"/>
              <a:t>Algorithm </a:t>
            </a:r>
            <a:r>
              <a:rPr lang="mr-IN" dirty="0" smtClean="0"/>
              <a:t>–</a:t>
            </a:r>
            <a:r>
              <a:rPr lang="en-US" dirty="0" smtClean="0"/>
              <a:t> COUNT-OR</a:t>
            </a:r>
          </a:p>
          <a:p>
            <a:r>
              <a:rPr lang="en-US" dirty="0" smtClean="0"/>
              <a:t>Experiments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r>
              <a:rPr lang="en-US" dirty="0"/>
              <a:t>Submissions</a:t>
            </a:r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42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90683" y="2409392"/>
                <a:ext cx="871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1,0,0,1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83" y="2409392"/>
                <a:ext cx="871713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260789" y="2302278"/>
                <a:ext cx="981359" cy="491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1,0,0,0 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0,0,0,1 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789" y="2302278"/>
                <a:ext cx="981359" cy="4912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794625" y="2547891"/>
            <a:ext cx="32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87541"/>
              </p:ext>
            </p:extLst>
          </p:nvPr>
        </p:nvGraphicFramePr>
        <p:xfrm>
          <a:off x="838201" y="2158502"/>
          <a:ext cx="21067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45"/>
                <a:gridCol w="12099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Nurses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Skill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Sophie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Hanna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Ruben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90683" y="3628591"/>
                <a:ext cx="871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0,1,1,0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83" y="3628591"/>
                <a:ext cx="87171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260789" y="3628591"/>
                <a:ext cx="930063" cy="491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 0,1,0,0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0,0,1,0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789" y="3628591"/>
                <a:ext cx="930063" cy="4912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4794625" y="3767090"/>
            <a:ext cx="32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15" idx="1"/>
          </p:cNvCxnSpPr>
          <p:nvPr/>
        </p:nvCxnSpPr>
        <p:spPr>
          <a:xfrm flipV="1">
            <a:off x="2944907" y="2547892"/>
            <a:ext cx="945776" cy="5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3" idx="1"/>
          </p:cNvCxnSpPr>
          <p:nvPr/>
        </p:nvCxnSpPr>
        <p:spPr>
          <a:xfrm>
            <a:off x="2944907" y="3085602"/>
            <a:ext cx="945776" cy="68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6385583" y="2478641"/>
            <a:ext cx="322729" cy="13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851747" y="2302277"/>
                <a:ext cx="1184940" cy="491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1,0,0,0 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0,0,0,1 </m:t>
                              </m:r>
                            </m:e>
                          </m:eqArr>
                        </m:e>
                      </m:d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47" y="2302277"/>
                <a:ext cx="1184940" cy="4912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724188"/>
              </p:ext>
            </p:extLst>
          </p:nvPr>
        </p:nvGraphicFramePr>
        <p:xfrm>
          <a:off x="8136208" y="1691827"/>
          <a:ext cx="2072546" cy="2217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48"/>
                <a:gridCol w="406266"/>
                <a:gridCol w="406266"/>
                <a:gridCol w="4062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0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Down Arrow 37"/>
          <p:cNvSpPr/>
          <p:nvPr/>
        </p:nvSpPr>
        <p:spPr>
          <a:xfrm>
            <a:off x="9686832" y="3994354"/>
            <a:ext cx="396679" cy="349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62424"/>
              </p:ext>
            </p:extLst>
          </p:nvPr>
        </p:nvGraphicFramePr>
        <p:xfrm>
          <a:off x="8136208" y="4441166"/>
          <a:ext cx="2072546" cy="148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48"/>
                <a:gridCol w="406266"/>
                <a:gridCol w="406266"/>
                <a:gridCol w="4062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24906"/>
              </p:ext>
            </p:extLst>
          </p:nvPr>
        </p:nvGraphicFramePr>
        <p:xfrm>
          <a:off x="10186263" y="1691827"/>
          <a:ext cx="1218798" cy="2217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66"/>
                <a:gridCol w="406266"/>
                <a:gridCol w="40626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0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83529"/>
              </p:ext>
            </p:extLst>
          </p:nvPr>
        </p:nvGraphicFramePr>
        <p:xfrm>
          <a:off x="10208754" y="4441166"/>
          <a:ext cx="1218798" cy="148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66"/>
                <a:gridCol w="406266"/>
                <a:gridCol w="40626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5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89194" y="245184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209366" y="33796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5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8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Experiments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63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1232877"/>
              </p:ext>
            </p:extLst>
          </p:nvPr>
        </p:nvGraphicFramePr>
        <p:xfrm>
          <a:off x="1469462" y="1359037"/>
          <a:ext cx="1993266" cy="465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1359036"/>
            <a:ext cx="53721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8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310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Representable Hard </a:t>
            </a:r>
            <a:r>
              <a:rPr lang="en-US" dirty="0" smtClean="0"/>
              <a:t>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35" y="2281561"/>
            <a:ext cx="3753661" cy="2451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49" y="2281561"/>
            <a:ext cx="3628032" cy="245184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51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Non-Representable </a:t>
            </a:r>
            <a:r>
              <a:rPr lang="en-US" dirty="0"/>
              <a:t>Hard </a:t>
            </a:r>
            <a:r>
              <a:rPr lang="en-US" dirty="0" smtClean="0"/>
              <a:t>Constraint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1688893"/>
            <a:ext cx="3732866" cy="2438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6" y="1688893"/>
            <a:ext cx="3727370" cy="2434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66" y="3648292"/>
            <a:ext cx="3616563" cy="243826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18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8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Submissions &amp; Future Work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888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2278300"/>
            <a:ext cx="11041200" cy="1544400"/>
          </a:xfrm>
        </p:spPr>
        <p:txBody>
          <a:bodyPr/>
          <a:lstStyle/>
          <a:p>
            <a:r>
              <a:rPr lang="en-US" dirty="0" smtClean="0"/>
              <a:t>Abstract accepted in EURO 2018 </a:t>
            </a:r>
            <a:r>
              <a:rPr lang="mr-IN" dirty="0" smtClean="0"/>
              <a:t>–</a:t>
            </a:r>
            <a:r>
              <a:rPr lang="en-US" dirty="0" smtClean="0"/>
              <a:t> 29</a:t>
            </a:r>
            <a:r>
              <a:rPr lang="en-US" baseline="30000" dirty="0" smtClean="0"/>
              <a:t>th</a:t>
            </a:r>
            <a:r>
              <a:rPr lang="en-US" dirty="0" smtClean="0"/>
              <a:t> European Conference on Operational Research</a:t>
            </a:r>
          </a:p>
          <a:p>
            <a:r>
              <a:rPr lang="en-US" dirty="0" smtClean="0"/>
              <a:t>Workshop paper accepted in IJCAI 2018 </a:t>
            </a:r>
            <a:r>
              <a:rPr lang="mr-IN" dirty="0" smtClean="0"/>
              <a:t>–</a:t>
            </a:r>
            <a:r>
              <a:rPr lang="en-US" dirty="0" smtClean="0"/>
              <a:t> Data Science meets Optimization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999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00" y="1879518"/>
            <a:ext cx="50800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6145" y="4738305"/>
            <a:ext cx="162095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Learning Soft </a:t>
            </a:r>
          </a:p>
          <a:p>
            <a:pPr algn="ctr"/>
            <a:r>
              <a:rPr lang="en-US" dirty="0" smtClean="0"/>
              <a:t>Constraints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000" y="2184400"/>
            <a:ext cx="289324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Extend the algorithm to support other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36600" y="2184399"/>
            <a:ext cx="221694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Make the algorithm interactive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3974" y="4738306"/>
            <a:ext cx="2082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Careful omission of constraints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2929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623" y="2449419"/>
            <a:ext cx="4603376" cy="1732616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1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8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Problem Introduction</a:t>
            </a:r>
            <a:endParaRPr lang="en-US" sz="4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717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623" y="2449419"/>
            <a:ext cx="4603376" cy="1732616"/>
          </a:xfrm>
        </p:spPr>
        <p:txBody>
          <a:bodyPr/>
          <a:lstStyle/>
          <a:p>
            <a:pPr algn="ctr"/>
            <a:r>
              <a:rPr lang="en-US" b="1" dirty="0" smtClean="0"/>
              <a:t>QUESTIONS ?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88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0370"/>
              </p:ext>
            </p:extLst>
          </p:nvPr>
        </p:nvGraphicFramePr>
        <p:xfrm>
          <a:off x="576000" y="2239462"/>
          <a:ext cx="3729300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68603" y="2337634"/>
            <a:ext cx="39485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Constraints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Max/Min number of working days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Max/Min number of employees each day/shift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Max/Min number of consecutive working days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Max/Min number of shifts per day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596345" y="3165039"/>
            <a:ext cx="363070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50460" y="2970193"/>
            <a:ext cx="1585370" cy="766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COUNT-OR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070681" y="3184805"/>
            <a:ext cx="363070" cy="336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07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1323405"/>
            <a:ext cx="5156200" cy="48865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76500" y="2584188"/>
            <a:ext cx="524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Removes the </a:t>
            </a:r>
            <a:r>
              <a:rPr lang="en-US" dirty="0" smtClean="0"/>
              <a:t>dependency on domain experts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aves </a:t>
            </a:r>
            <a:r>
              <a:rPr lang="en-US" dirty="0" smtClean="0"/>
              <a:t>a lot of time and </a:t>
            </a:r>
            <a:r>
              <a:rPr lang="en-US" dirty="0" smtClean="0"/>
              <a:t>money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</a:t>
            </a:r>
            <a:r>
              <a:rPr lang="en-US" dirty="0" smtClean="0"/>
              <a:t>educes </a:t>
            </a:r>
            <a:r>
              <a:rPr lang="en-US" dirty="0"/>
              <a:t>the chances of making any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08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8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Algorithm </a:t>
            </a:r>
            <a:r>
              <a:rPr lang="mr-IN" sz="4000" dirty="0"/>
              <a:t>–</a:t>
            </a:r>
            <a:r>
              <a:rPr lang="en-US" sz="4000" dirty="0"/>
              <a:t> COUNT-OR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05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576000" y="2239462"/>
          <a:ext cx="3729300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469345" y="3165039"/>
            <a:ext cx="363070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83760" y="31169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endParaRPr lang="en-US" sz="2400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5500610" y="3360510"/>
            <a:ext cx="1371600" cy="1351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5500610" y="2009321"/>
            <a:ext cx="1371600" cy="1326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21500" y="1809266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Rank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921499" y="4511645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Shape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848356" y="1732322"/>
                <a:ext cx="27805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𝑖𝑚𝑒𝑛𝑠𝑖𝑜𝑛𝑠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𝐷𝑎𝑦𝑠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𝑆h𝑖𝑓𝑡𝑠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356" y="1732322"/>
                <a:ext cx="2780552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1751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48356" y="4296201"/>
                <a:ext cx="278055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𝑖𝑠𝑡𝑖𝑛𝑐𝑡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𝑉𝑎𝑙𝑢𝑒𝑠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𝐷𝑖𝑚𝑒𝑛𝑠𝑖𝑜𝑛𝑠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7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356" y="4296201"/>
                <a:ext cx="2780552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47794" r="-219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31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Slices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998838"/>
              </p:ext>
            </p:extLst>
          </p:nvPr>
        </p:nvGraphicFramePr>
        <p:xfrm>
          <a:off x="4231950" y="2484207"/>
          <a:ext cx="3729300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′=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𝑁𝑢𝑟𝑠𝑒𝑠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𝐷𝑎𝑦𝑠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81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DTAI, Computer Science</a:t>
            </a: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Slices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′=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𝑆h𝑖𝑓𝑡𝑠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𝐷𝑎𝑦𝑠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324" y="1783122"/>
                <a:ext cx="2780552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4231950" y="2484207"/>
          <a:ext cx="3729300" cy="222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  <a:gridCol w="335929"/>
              </a:tblGrid>
              <a:tr h="3482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6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54506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1478</Words>
  <Application>Microsoft Macintosh PowerPoint</Application>
  <PresentationFormat>Widescreen</PresentationFormat>
  <Paragraphs>846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 Math</vt:lpstr>
      <vt:lpstr>Mangal</vt:lpstr>
      <vt:lpstr>Arial</vt:lpstr>
      <vt:lpstr>KU Leuven</vt:lpstr>
      <vt:lpstr>KU Leuven Sedes</vt:lpstr>
      <vt:lpstr>Learning Constraints for Personnel Rostering Problems Using Tensors</vt:lpstr>
      <vt:lpstr>Overview</vt:lpstr>
      <vt:lpstr>PowerPoint Presentation</vt:lpstr>
      <vt:lpstr>Objective</vt:lpstr>
      <vt:lpstr>Why is it useful?</vt:lpstr>
      <vt:lpstr>PowerPoint Presentation</vt:lpstr>
      <vt:lpstr>Data Representation</vt:lpstr>
      <vt:lpstr>Tensor Slices</vt:lpstr>
      <vt:lpstr>Tensor Slices</vt:lpstr>
      <vt:lpstr>Tensor Slices</vt:lpstr>
      <vt:lpstr>Function Definitions – NonZero</vt:lpstr>
      <vt:lpstr>Function Definitions – NonZero</vt:lpstr>
      <vt:lpstr>Function Definitions – Sum</vt:lpstr>
      <vt:lpstr>Function Definitions – Sum</vt:lpstr>
      <vt:lpstr>Function Definitions – Count</vt:lpstr>
      <vt:lpstr>Function Definitions – Count</vt:lpstr>
      <vt:lpstr>Function Definitions – Count</vt:lpstr>
      <vt:lpstr>Function Definitions – Count</vt:lpstr>
      <vt:lpstr>Constraints List</vt:lpstr>
      <vt:lpstr>Background Knowledge</vt:lpstr>
      <vt:lpstr>PowerPoint Presentation</vt:lpstr>
      <vt:lpstr>Experiments</vt:lpstr>
      <vt:lpstr>PowerPoint Presentation</vt:lpstr>
      <vt:lpstr>Results – Representable Hard Constraint</vt:lpstr>
      <vt:lpstr>Results – Non-Representable Hard Constraint</vt:lpstr>
      <vt:lpstr>PowerPoint Presentation</vt:lpstr>
      <vt:lpstr>Submissions</vt:lpstr>
      <vt:lpstr>Future Work</vt:lpstr>
      <vt:lpstr>THANK YOU</vt:lpstr>
      <vt:lpstr>QUESTIONS ?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2018-06-29T10:17:42Z</dcterms:modified>
</cp:coreProperties>
</file>