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8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A8C4-B2CD-4134-84FE-F04D9239AE6B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C930-39B5-449F-BB31-7ABB429C57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of Expert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648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Mohit</a:t>
            </a:r>
            <a:r>
              <a:rPr lang="en-US" dirty="0" smtClean="0">
                <a:solidFill>
                  <a:srgbClr val="002060"/>
                </a:solidFill>
              </a:rPr>
              <a:t> Kumar </a:t>
            </a:r>
            <a:r>
              <a:rPr lang="en-US" dirty="0" err="1" smtClean="0">
                <a:solidFill>
                  <a:srgbClr val="002060"/>
                </a:solidFill>
              </a:rPr>
              <a:t>Agrahari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8153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Expert System </a:t>
            </a:r>
            <a:r>
              <a:rPr lang="en-US" sz="2400" b="1" dirty="0" smtClean="0"/>
              <a:t>Limitations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Knowledge </a:t>
            </a:r>
            <a:r>
              <a:rPr lang="en-US" sz="2000" dirty="0"/>
              <a:t>is not always readily available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Expertise </a:t>
            </a:r>
            <a:r>
              <a:rPr lang="en-US" sz="2000" dirty="0"/>
              <a:t>can be hard to extract </a:t>
            </a:r>
            <a:r>
              <a:rPr lang="en-US" sz="2000" dirty="0" smtClean="0"/>
              <a:t>from Humans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expert’s approach may be </a:t>
            </a:r>
            <a:r>
              <a:rPr lang="en-US" sz="2000" dirty="0" smtClean="0"/>
              <a:t>different, yet </a:t>
            </a:r>
            <a:r>
              <a:rPr lang="en-US" sz="2000" dirty="0"/>
              <a:t>correct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Hard</a:t>
            </a:r>
            <a:r>
              <a:rPr lang="en-US" sz="2000" dirty="0"/>
              <a:t>, even for a highly skilled expert, </a:t>
            </a:r>
            <a:r>
              <a:rPr lang="en-US" sz="2000" dirty="0" smtClean="0"/>
              <a:t>to work </a:t>
            </a:r>
            <a:r>
              <a:rPr lang="en-US" sz="2000" dirty="0"/>
              <a:t>under time pressure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Expert </a:t>
            </a:r>
            <a:r>
              <a:rPr lang="en-US" sz="2000" dirty="0"/>
              <a:t>system users have </a:t>
            </a:r>
            <a:r>
              <a:rPr lang="en-US" sz="2000" dirty="0" smtClean="0"/>
              <a:t>natural cognitive </a:t>
            </a:r>
            <a:r>
              <a:rPr lang="en-US" sz="2000" dirty="0"/>
              <a:t>limits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ES </a:t>
            </a:r>
            <a:r>
              <a:rPr lang="en-US" sz="2000" dirty="0"/>
              <a:t>work well only in a </a:t>
            </a:r>
            <a:r>
              <a:rPr lang="en-US" sz="2000" i="1" dirty="0"/>
              <a:t>narrow domain </a:t>
            </a:r>
            <a:r>
              <a:rPr lang="en-US" sz="2000" i="1" dirty="0" smtClean="0"/>
              <a:t>of </a:t>
            </a:r>
            <a:r>
              <a:rPr lang="en-US" sz="2000" dirty="0" smtClean="0"/>
              <a:t>knowledge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Most experts have no independent </a:t>
            </a:r>
            <a:r>
              <a:rPr lang="en-US" sz="2000" dirty="0" smtClean="0"/>
              <a:t>means to </a:t>
            </a:r>
            <a:r>
              <a:rPr lang="en-US" sz="2000" dirty="0"/>
              <a:t>validate their conclusions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Experts</a:t>
            </a:r>
            <a:r>
              <a:rPr lang="en-US" sz="2000" dirty="0"/>
              <a:t>’ vocabulary often limited </a:t>
            </a:r>
            <a:r>
              <a:rPr lang="en-US" sz="2000" dirty="0" smtClean="0"/>
              <a:t>and highly </a:t>
            </a:r>
            <a:r>
              <a:rPr lang="en-US" sz="2000" dirty="0"/>
              <a:t>technical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Knowledge </a:t>
            </a:r>
            <a:r>
              <a:rPr lang="en-US" sz="2000" dirty="0"/>
              <a:t>engineers are rare </a:t>
            </a:r>
            <a:r>
              <a:rPr lang="en-US" sz="2000" dirty="0" smtClean="0"/>
              <a:t>and expensive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Lack </a:t>
            </a:r>
            <a:r>
              <a:rPr lang="en-US" sz="2000" dirty="0"/>
              <a:t>of trust by </a:t>
            </a:r>
            <a:r>
              <a:rPr lang="en-US" sz="2000" dirty="0" smtClean="0"/>
              <a:t>end-users 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Knowledge </a:t>
            </a:r>
            <a:r>
              <a:rPr lang="en-US" sz="2000" dirty="0"/>
              <a:t>transfer subject to a host </a:t>
            </a:r>
            <a:r>
              <a:rPr lang="en-US" sz="2000" dirty="0" smtClean="0"/>
              <a:t>of perceptual </a:t>
            </a:r>
            <a:r>
              <a:rPr lang="en-US" sz="2000" dirty="0"/>
              <a:t>and judgmental biases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ES </a:t>
            </a:r>
            <a:r>
              <a:rPr lang="en-US" sz="2000" dirty="0"/>
              <a:t>may not be able to arrive at </a:t>
            </a:r>
            <a:r>
              <a:rPr lang="en-US" sz="2000" dirty="0" smtClean="0"/>
              <a:t>valid conclusions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ES </a:t>
            </a:r>
            <a:r>
              <a:rPr lang="en-US" sz="2000" dirty="0"/>
              <a:t>sometimes produce </a:t>
            </a:r>
            <a:r>
              <a:rPr lang="en-US" sz="2000" dirty="0" smtClean="0"/>
              <a:t>incorrect recommendations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8848" y="3244334"/>
            <a:ext cx="117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143000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Expert System </a:t>
            </a:r>
            <a:r>
              <a:rPr lang="en-US" sz="2400" b="1" dirty="0" smtClean="0"/>
              <a:t>?</a:t>
            </a:r>
          </a:p>
          <a:p>
            <a:endParaRPr lang="en-US" sz="2400" b="1" dirty="0"/>
          </a:p>
          <a:p>
            <a:r>
              <a:rPr lang="en-US" sz="2400" dirty="0" smtClean="0"/>
              <a:t>An </a:t>
            </a:r>
            <a:r>
              <a:rPr lang="en-US" sz="2400" dirty="0"/>
              <a:t>expert system, is an interactive </a:t>
            </a:r>
            <a:r>
              <a:rPr lang="en-US" sz="2400" dirty="0" smtClean="0"/>
              <a:t>computer-based decision </a:t>
            </a:r>
            <a:r>
              <a:rPr lang="en-US" sz="2400" dirty="0"/>
              <a:t>tool that uses both facts and heuristics </a:t>
            </a:r>
            <a:r>
              <a:rPr lang="en-US" sz="2400" dirty="0" smtClean="0"/>
              <a:t>to solve </a:t>
            </a:r>
            <a:r>
              <a:rPr lang="en-US" sz="2400" dirty="0"/>
              <a:t>difficult decision making problems, based </a:t>
            </a:r>
            <a:r>
              <a:rPr lang="en-US" sz="2400" dirty="0" smtClean="0"/>
              <a:t>on knowledge </a:t>
            </a:r>
            <a:r>
              <a:rPr lang="en-US" sz="2400" dirty="0"/>
              <a:t>acquired from an expert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Inference </a:t>
            </a:r>
            <a:r>
              <a:rPr lang="en-US" sz="2400" dirty="0"/>
              <a:t>engine + Knowledge = Expert system</a:t>
            </a:r>
          </a:p>
          <a:p>
            <a:endParaRPr lang="en-US" sz="2400" dirty="0"/>
          </a:p>
          <a:p>
            <a:r>
              <a:rPr lang="en-US" sz="2400" dirty="0" smtClean="0"/>
              <a:t>First </a:t>
            </a:r>
            <a:r>
              <a:rPr lang="en-US" sz="2400" dirty="0"/>
              <a:t>expert system, called DENDRAL, was developed</a:t>
            </a:r>
          </a:p>
          <a:p>
            <a:r>
              <a:rPr lang="en-US" sz="2400" dirty="0"/>
              <a:t>in the early 70's at Stanford University.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Human Expert Behaviors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Recognize and formulate the problem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Solve problems quickly and properly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Explain the solution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Learn from experience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Restructure knowledge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Break rules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Determine relevance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Degrade gracefully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b="1" dirty="0" smtClean="0"/>
              <a:t>Examples Of ES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Diagnostic </a:t>
            </a:r>
            <a:r>
              <a:rPr lang="en-US" sz="2400" dirty="0"/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Play </a:t>
            </a:r>
            <a:r>
              <a:rPr lang="en-US" sz="2400" dirty="0"/>
              <a:t>chess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Make </a:t>
            </a:r>
            <a:r>
              <a:rPr lang="en-US" sz="2400" dirty="0"/>
              <a:t>financial planning decisions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Configure </a:t>
            </a:r>
            <a:r>
              <a:rPr lang="en-US" sz="2400" dirty="0"/>
              <a:t>computers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Monitor </a:t>
            </a:r>
            <a:r>
              <a:rPr lang="en-US" sz="2400" dirty="0"/>
              <a:t>real time systems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Underwrite </a:t>
            </a:r>
            <a:r>
              <a:rPr lang="en-US" sz="2400" dirty="0"/>
              <a:t>insurance policies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Perform </a:t>
            </a:r>
            <a:r>
              <a:rPr lang="en-US" sz="2400" dirty="0"/>
              <a:t>many services which previously </a:t>
            </a:r>
            <a:r>
              <a:rPr lang="en-US" sz="2400" dirty="0" smtClean="0"/>
              <a:t>required human </a:t>
            </a:r>
            <a:r>
              <a:rPr lang="en-US" sz="2400" dirty="0"/>
              <a:t>expertise.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1"/>
            <a:ext cx="8534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Expert System </a:t>
            </a:r>
            <a:r>
              <a:rPr lang="en-US" sz="2400" b="1" dirty="0" smtClean="0"/>
              <a:t>Shells</a:t>
            </a:r>
            <a:endParaRPr lang="en-US" sz="2400" b="1" dirty="0"/>
          </a:p>
          <a:p>
            <a:r>
              <a:rPr lang="en-US" sz="2400" dirty="0" smtClean="0"/>
              <a:t>Many </a:t>
            </a:r>
            <a:r>
              <a:rPr lang="en-US" sz="2400" dirty="0"/>
              <a:t>expert system s are built with products called</a:t>
            </a:r>
          </a:p>
          <a:p>
            <a:r>
              <a:rPr lang="en-US" sz="2400" dirty="0"/>
              <a:t>expert system shells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shell is a piece of </a:t>
            </a:r>
            <a:r>
              <a:rPr lang="en-US" sz="2400" dirty="0" smtClean="0"/>
              <a:t>software which </a:t>
            </a:r>
            <a:r>
              <a:rPr lang="en-US" sz="2400" dirty="0"/>
              <a:t>contains the user interface, a format </a:t>
            </a:r>
            <a:r>
              <a:rPr lang="en-US" sz="2400" dirty="0" smtClean="0"/>
              <a:t>for declarative </a:t>
            </a:r>
            <a:r>
              <a:rPr lang="en-US" sz="2400" dirty="0"/>
              <a:t>knowledge in the knowledge base, and </a:t>
            </a:r>
            <a:r>
              <a:rPr lang="en-US" sz="2400" dirty="0" smtClean="0"/>
              <a:t>an inference </a:t>
            </a:r>
            <a:r>
              <a:rPr lang="en-US" sz="2400" dirty="0"/>
              <a:t>engine. The knowledge and </a:t>
            </a:r>
            <a:r>
              <a:rPr lang="en-US" sz="2400" dirty="0" smtClean="0"/>
              <a:t>system engineers </a:t>
            </a:r>
            <a:r>
              <a:rPr lang="en-US" sz="2400" dirty="0"/>
              <a:t>uses these shells in making expert</a:t>
            </a:r>
          </a:p>
          <a:p>
            <a:r>
              <a:rPr lang="en-US" sz="2400" dirty="0"/>
              <a:t>systems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Knowledge engineer : uses the shell to build a</a:t>
            </a:r>
          </a:p>
          <a:p>
            <a:r>
              <a:rPr lang="en-US" sz="2400" dirty="0" smtClean="0"/>
              <a:t>system for a particular problem domain.</a:t>
            </a:r>
          </a:p>
          <a:p>
            <a:r>
              <a:rPr lang="en-US" sz="2400" b="1" dirty="0" smtClean="0"/>
              <a:t>System engineer : builds the user interface, designs</a:t>
            </a:r>
          </a:p>
          <a:p>
            <a:r>
              <a:rPr lang="en-US" sz="2400" dirty="0" smtClean="0"/>
              <a:t>the declarative format of the knowledge base, and</a:t>
            </a:r>
          </a:p>
          <a:p>
            <a:r>
              <a:rPr lang="en-US" sz="2400" dirty="0" smtClean="0"/>
              <a:t>implements the inference engine.</a:t>
            </a:r>
          </a:p>
          <a:p>
            <a:r>
              <a:rPr lang="en-US" sz="2400" dirty="0" smtClean="0"/>
              <a:t>Depending on the size of the system, the knowledge</a:t>
            </a:r>
          </a:p>
          <a:p>
            <a:r>
              <a:rPr lang="en-US" sz="2400" dirty="0" smtClean="0"/>
              <a:t>engineer and the system engineer might be the</a:t>
            </a:r>
          </a:p>
          <a:p>
            <a:r>
              <a:rPr lang="en-US" sz="2400" dirty="0" smtClean="0"/>
              <a:t>same person.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3568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Expert System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43063"/>
            <a:ext cx="7391399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51344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Client Interface</a:t>
            </a:r>
            <a:r>
              <a:rPr lang="en-US" sz="2400" dirty="0"/>
              <a:t> processes requests for service</a:t>
            </a:r>
          </a:p>
          <a:p>
            <a:r>
              <a:rPr lang="en-US" sz="2400" dirty="0"/>
              <a:t>from system-users and from application layer</a:t>
            </a:r>
          </a:p>
          <a:p>
            <a:r>
              <a:rPr lang="en-US" sz="2400" dirty="0"/>
              <a:t>components.</a:t>
            </a:r>
          </a:p>
          <a:p>
            <a:r>
              <a:rPr lang="en-US" sz="2400" b="1" dirty="0" smtClean="0"/>
              <a:t>The </a:t>
            </a:r>
            <a:r>
              <a:rPr lang="en-US" sz="2400" b="1" dirty="0"/>
              <a:t>Knowledge-base Editor</a:t>
            </a:r>
            <a:r>
              <a:rPr lang="en-US" sz="2400" dirty="0"/>
              <a:t> is a simple editor that</a:t>
            </a:r>
          </a:p>
          <a:p>
            <a:r>
              <a:rPr lang="en-US" sz="2400" dirty="0"/>
              <a:t>enable a subject matter expert to compose and add</a:t>
            </a:r>
          </a:p>
          <a:p>
            <a:r>
              <a:rPr lang="en-US" sz="2400" dirty="0"/>
              <a:t>rules to the Knowledge-base.</a:t>
            </a:r>
          </a:p>
          <a:p>
            <a:r>
              <a:rPr lang="en-US" sz="2400" b="1" dirty="0" smtClean="0"/>
              <a:t>Rule </a:t>
            </a:r>
            <a:r>
              <a:rPr lang="en-US" sz="2400" b="1" dirty="0"/>
              <a:t>Translator</a:t>
            </a:r>
            <a:r>
              <a:rPr lang="en-US" sz="2400" dirty="0"/>
              <a:t> converts rules from one form to</a:t>
            </a:r>
          </a:p>
          <a:p>
            <a:r>
              <a:rPr lang="en-US" sz="2400" dirty="0"/>
              <a:t>another </a:t>
            </a:r>
            <a:r>
              <a:rPr lang="en-US" sz="2400" dirty="0" err="1"/>
              <a:t>i.e</a:t>
            </a:r>
            <a:r>
              <a:rPr lang="en-US" sz="2400" dirty="0"/>
              <a:t>; their original form to a machine-readable</a:t>
            </a:r>
          </a:p>
          <a:p>
            <a:r>
              <a:rPr lang="en-US" sz="2400" dirty="0"/>
              <a:t>form.</a:t>
            </a:r>
          </a:p>
          <a:p>
            <a:r>
              <a:rPr lang="en-US" sz="2400" b="1" dirty="0" smtClean="0"/>
              <a:t>The </a:t>
            </a:r>
            <a:r>
              <a:rPr lang="en-US" sz="2400" b="1" dirty="0"/>
              <a:t>Rule Engine</a:t>
            </a:r>
            <a:r>
              <a:rPr lang="en-US" sz="2400" dirty="0"/>
              <a:t>(</a:t>
            </a:r>
            <a:r>
              <a:rPr lang="en-US" sz="2400" i="1" dirty="0"/>
              <a:t>inferenc</a:t>
            </a:r>
            <a:r>
              <a:rPr lang="en-US" sz="2400" b="1" i="1" dirty="0"/>
              <a:t>e </a:t>
            </a:r>
            <a:r>
              <a:rPr lang="en-US" sz="2400" i="1" dirty="0"/>
              <a:t>engine) is responsible for</a:t>
            </a:r>
          </a:p>
          <a:p>
            <a:r>
              <a:rPr lang="en-US" sz="2400" dirty="0"/>
              <a:t>executing Knowledge-base rules.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shell component, Rule Object Classes, is a</a:t>
            </a:r>
          </a:p>
          <a:p>
            <a:r>
              <a:rPr lang="en-US" sz="2400" dirty="0"/>
              <a:t>container for object classes supporting.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0"/>
            <a:ext cx="655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Roles of Individuals who </a:t>
            </a:r>
            <a:r>
              <a:rPr lang="en-US" sz="2400" b="1" dirty="0" smtClean="0"/>
              <a:t>interact with </a:t>
            </a:r>
            <a:r>
              <a:rPr lang="en-US" sz="2400" b="1" dirty="0"/>
              <a:t>the system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14478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Domain expert : The individuals who currently are</a:t>
            </a:r>
          </a:p>
          <a:p>
            <a:r>
              <a:rPr lang="en-US" sz="2400" dirty="0"/>
              <a:t>experts in solving the problems; here the system is</a:t>
            </a:r>
          </a:p>
          <a:p>
            <a:r>
              <a:rPr lang="en-US" sz="2400" dirty="0"/>
              <a:t>intended to solve.</a:t>
            </a:r>
          </a:p>
          <a:p>
            <a:r>
              <a:rPr lang="en-US" sz="2400" b="1" dirty="0" smtClean="0"/>
              <a:t>Knowledge </a:t>
            </a:r>
            <a:r>
              <a:rPr lang="en-US" sz="2400" b="1" dirty="0"/>
              <a:t>engineer : The individual who</a:t>
            </a:r>
          </a:p>
          <a:p>
            <a:r>
              <a:rPr lang="en-US" sz="2400" dirty="0"/>
              <a:t>encodes the expert's knowledge in a declarative</a:t>
            </a:r>
          </a:p>
          <a:p>
            <a:r>
              <a:rPr lang="en-US" sz="2400" dirty="0"/>
              <a:t>form that can be used by the expert system.</a:t>
            </a:r>
          </a:p>
          <a:p>
            <a:r>
              <a:rPr lang="en-US" sz="2400" b="1" dirty="0" smtClean="0"/>
              <a:t>User </a:t>
            </a:r>
            <a:r>
              <a:rPr lang="en-US" sz="2400" b="1" dirty="0"/>
              <a:t>: The individual who will be consulting with the</a:t>
            </a:r>
          </a:p>
          <a:p>
            <a:r>
              <a:rPr lang="en-US" sz="2400" dirty="0"/>
              <a:t>system to get advice which would have been</a:t>
            </a:r>
          </a:p>
          <a:p>
            <a:r>
              <a:rPr lang="en-US" sz="2400" dirty="0"/>
              <a:t>provided by the expert.</a:t>
            </a:r>
          </a:p>
          <a:p>
            <a:r>
              <a:rPr lang="en-US" sz="2400" b="1" dirty="0" smtClean="0"/>
              <a:t>System </a:t>
            </a:r>
            <a:r>
              <a:rPr lang="en-US" sz="2400" b="1" dirty="0"/>
              <a:t>engineer : builds the user interface, designs</a:t>
            </a:r>
          </a:p>
          <a:p>
            <a:r>
              <a:rPr lang="en-US" sz="2400" dirty="0"/>
              <a:t>the declarative format of the knowledge base, and</a:t>
            </a:r>
          </a:p>
          <a:p>
            <a:r>
              <a:rPr lang="en-US" sz="2400" dirty="0"/>
              <a:t>implements the inference engine.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Expert System </a:t>
            </a:r>
            <a:r>
              <a:rPr lang="en-US" sz="2400" b="1" dirty="0" smtClean="0"/>
              <a:t>Benefits</a:t>
            </a:r>
          </a:p>
          <a:p>
            <a:endParaRPr lang="en-US" sz="2400" b="1" dirty="0"/>
          </a:p>
          <a:p>
            <a:r>
              <a:rPr lang="en-US" sz="2400" dirty="0" smtClean="0"/>
              <a:t>Increased </a:t>
            </a:r>
            <a:r>
              <a:rPr lang="en-US" sz="2400" dirty="0"/>
              <a:t>Output and Productivity</a:t>
            </a:r>
          </a:p>
          <a:p>
            <a:r>
              <a:rPr lang="en-US" sz="2400" dirty="0" smtClean="0"/>
              <a:t>Decreased </a:t>
            </a:r>
            <a:r>
              <a:rPr lang="en-US" sz="2400" dirty="0"/>
              <a:t>Decision Making Time</a:t>
            </a:r>
          </a:p>
          <a:p>
            <a:r>
              <a:rPr lang="en-US" sz="2400" dirty="0" smtClean="0"/>
              <a:t>Increased </a:t>
            </a:r>
            <a:r>
              <a:rPr lang="en-US" sz="2400" dirty="0"/>
              <a:t>Process and </a:t>
            </a:r>
            <a:r>
              <a:rPr lang="en-US" sz="2400" dirty="0" smtClean="0"/>
              <a:t>Product Quality</a:t>
            </a:r>
            <a:endParaRPr lang="en-US" sz="2400" dirty="0"/>
          </a:p>
          <a:p>
            <a:r>
              <a:rPr lang="en-US" sz="2400" dirty="0" smtClean="0"/>
              <a:t>Reduced </a:t>
            </a:r>
            <a:r>
              <a:rPr lang="en-US" sz="2400" dirty="0"/>
              <a:t>Downtime</a:t>
            </a:r>
          </a:p>
          <a:p>
            <a:r>
              <a:rPr lang="en-US" sz="2400" dirty="0" smtClean="0"/>
              <a:t>Capture </a:t>
            </a:r>
            <a:r>
              <a:rPr lang="en-US" sz="2400" dirty="0"/>
              <a:t>Scarce Expertise</a:t>
            </a:r>
          </a:p>
          <a:p>
            <a:r>
              <a:rPr lang="en-US" sz="2400" dirty="0" smtClean="0"/>
              <a:t>Flexibility</a:t>
            </a:r>
            <a:endParaRPr lang="en-US" sz="2400" dirty="0"/>
          </a:p>
          <a:p>
            <a:r>
              <a:rPr lang="en-US" sz="2400" dirty="0" smtClean="0"/>
              <a:t>Easier </a:t>
            </a:r>
            <a:r>
              <a:rPr lang="en-US" sz="2400" dirty="0"/>
              <a:t>Equipment Operation</a:t>
            </a:r>
          </a:p>
          <a:p>
            <a:r>
              <a:rPr lang="en-US" sz="2400" dirty="0" smtClean="0"/>
              <a:t>Elimination </a:t>
            </a:r>
            <a:r>
              <a:rPr lang="en-US" sz="2400" dirty="0"/>
              <a:t>of </a:t>
            </a:r>
            <a:r>
              <a:rPr lang="en-US" sz="2400" dirty="0" smtClean="0"/>
              <a:t>Expensive Equipment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566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Structure of Expert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2018-04-22T04:27:46Z</dcterms:created>
  <dcterms:modified xsi:type="dcterms:W3CDTF">2018-04-22T04:45:26Z</dcterms:modified>
</cp:coreProperties>
</file>