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7D70EE-920E-4DE0-9520-86E88C05B7A8}"/>
              </a:ext>
            </a:extLst>
          </p:cNvPr>
          <p:cNvSpPr/>
          <p:nvPr/>
        </p:nvSpPr>
        <p:spPr>
          <a:xfrm>
            <a:off x="942753" y="500581"/>
            <a:ext cx="6096000" cy="923330"/>
          </a:xfrm>
          <a:prstGeom prst="rect">
            <a:avLst/>
          </a:prstGeom>
        </p:spPr>
        <p:txBody>
          <a:bodyPr>
            <a:spAutoFit/>
          </a:bodyPr>
          <a:lstStyle/>
          <a:p>
            <a:r>
              <a:rPr lang="en-US" dirty="0">
                <a:solidFill>
                  <a:srgbClr val="0A2E94"/>
                </a:solidFill>
                <a:latin typeface="Calibri" panose="020F0502020204030204" pitchFamily="34" charset="0"/>
              </a:rPr>
              <a:t>	     </a:t>
            </a:r>
            <a:r>
              <a:rPr lang="en-US" dirty="0">
                <a:solidFill>
                  <a:srgbClr val="05184F"/>
                </a:solidFill>
                <a:latin typeface="Calibri" panose="020F0502020204030204" pitchFamily="34" charset="0"/>
              </a:rPr>
              <a:t>Hindi Vidya Prachar Samiti’s</a:t>
            </a:r>
          </a:p>
          <a:p>
            <a:r>
              <a:rPr lang="en-US" dirty="0">
                <a:solidFill>
                  <a:srgbClr val="05184F"/>
                </a:solidFill>
                <a:latin typeface="Calibri" panose="020F0502020204030204" pitchFamily="34" charset="0"/>
              </a:rPr>
              <a:t>   RAMNIRANJAN JHUNJHUNWALA COLLEGE</a:t>
            </a:r>
            <a:endParaRPr lang="en-US" dirty="0">
              <a:solidFill>
                <a:srgbClr val="0A2E94"/>
              </a:solidFill>
              <a:latin typeface="Calibri" panose="020F0502020204030204" pitchFamily="34" charset="0"/>
            </a:endParaRPr>
          </a:p>
          <a:p>
            <a:r>
              <a:rPr lang="en-US" dirty="0">
                <a:solidFill>
                  <a:srgbClr val="05184F"/>
                </a:solidFill>
                <a:latin typeface="Calibri" panose="020F0502020204030204" pitchFamily="34" charset="0"/>
              </a:rPr>
              <a:t>DEPARTMENT OF INFORMATION TECHNOLOGY</a:t>
            </a:r>
            <a:endParaRPr lang="en-US" dirty="0">
              <a:solidFill>
                <a:srgbClr val="05184F"/>
              </a:solidFill>
            </a:endParaRPr>
          </a:p>
        </p:txBody>
      </p:sp>
      <p:sp>
        <p:nvSpPr>
          <p:cNvPr id="5" name="Rectangle 4">
            <a:extLst>
              <a:ext uri="{FF2B5EF4-FFF2-40B4-BE49-F238E27FC236}">
                <a16:creationId xmlns:a16="http://schemas.microsoft.com/office/drawing/2014/main" id="{22D17139-1467-4766-B658-B7F5E73A69B8}"/>
              </a:ext>
            </a:extLst>
          </p:cNvPr>
          <p:cNvSpPr/>
          <p:nvPr/>
        </p:nvSpPr>
        <p:spPr>
          <a:xfrm>
            <a:off x="1217048" y="2573102"/>
            <a:ext cx="10058401" cy="3600986"/>
          </a:xfrm>
          <a:prstGeom prst="rect">
            <a:avLst/>
          </a:prstGeom>
        </p:spPr>
        <p:txBody>
          <a:bodyPr wrap="square">
            <a:spAutoFit/>
          </a:bodyPr>
          <a:lstStyle/>
          <a:p>
            <a:endParaRPr lang="en-US" sz="5400" dirty="0">
              <a:solidFill>
                <a:srgbClr val="C00000"/>
              </a:solidFill>
              <a:latin typeface="Calibri" panose="020F0502020204030204" pitchFamily="34" charset="0"/>
            </a:endParaRPr>
          </a:p>
          <a:p>
            <a:r>
              <a:rPr lang="en-US" sz="5400" dirty="0">
                <a:solidFill>
                  <a:srgbClr val="C00000"/>
                </a:solidFill>
                <a:latin typeface="Calibri" panose="020F0502020204030204" pitchFamily="34" charset="0"/>
              </a:rPr>
              <a:t>Features and Reports of FTK</a:t>
            </a:r>
          </a:p>
          <a:p>
            <a:endParaRPr lang="en-US" sz="4000" dirty="0">
              <a:solidFill>
                <a:schemeClr val="bg1"/>
              </a:solidFill>
            </a:endParaRPr>
          </a:p>
          <a:p>
            <a:endParaRPr lang="en-US" sz="4000" dirty="0">
              <a:solidFill>
                <a:schemeClr val="bg1"/>
              </a:solidFill>
            </a:endParaRPr>
          </a:p>
          <a:p>
            <a:r>
              <a:rPr lang="en-US" sz="4000" dirty="0">
                <a:solidFill>
                  <a:schemeClr val="bg1"/>
                </a:solidFill>
              </a:rPr>
              <a:t>															</a:t>
            </a:r>
            <a:r>
              <a:rPr lang="en-US" sz="2400" dirty="0">
                <a:solidFill>
                  <a:srgbClr val="1951EF"/>
                </a:solidFill>
                <a:latin typeface="Calibri" panose="020F0502020204030204" pitchFamily="34" charset="0"/>
              </a:rPr>
              <a:t>- Mohit Kumar Agrahari</a:t>
            </a:r>
          </a:p>
        </p:txBody>
      </p:sp>
      <p:pic>
        <p:nvPicPr>
          <p:cNvPr id="7" name="Picture 6">
            <a:extLst>
              <a:ext uri="{FF2B5EF4-FFF2-40B4-BE49-F238E27FC236}">
                <a16:creationId xmlns:a16="http://schemas.microsoft.com/office/drawing/2014/main" id="{CF065D54-E2BC-4EBD-8154-0FF753B94BBB}"/>
              </a:ext>
            </a:extLst>
          </p:cNvPr>
          <p:cNvPicPr>
            <a:picLocks noChangeAspect="1"/>
          </p:cNvPicPr>
          <p:nvPr/>
        </p:nvPicPr>
        <p:blipFill>
          <a:blip r:embed="rId2"/>
          <a:stretch>
            <a:fillRect/>
          </a:stretch>
        </p:blipFill>
        <p:spPr>
          <a:xfrm>
            <a:off x="1217048" y="2017356"/>
            <a:ext cx="8630854" cy="866896"/>
          </a:xfrm>
          <a:prstGeom prst="rect">
            <a:avLst/>
          </a:prstGeom>
        </p:spPr>
      </p:pic>
      <p:sp>
        <p:nvSpPr>
          <p:cNvPr id="2" name="Footer Placeholder 1">
            <a:extLst>
              <a:ext uri="{FF2B5EF4-FFF2-40B4-BE49-F238E27FC236}">
                <a16:creationId xmlns:a16="http://schemas.microsoft.com/office/drawing/2014/main" id="{299FD20F-CE9E-4143-B49E-7481D784B9BE}"/>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91049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226D49-198C-4351-B1CF-89548712E8B5}"/>
              </a:ext>
            </a:extLst>
          </p:cNvPr>
          <p:cNvSpPr/>
          <p:nvPr/>
        </p:nvSpPr>
        <p:spPr>
          <a:xfrm>
            <a:off x="850604" y="657309"/>
            <a:ext cx="7985052" cy="4616648"/>
          </a:xfrm>
          <a:prstGeom prst="rect">
            <a:avLst/>
          </a:prstGeom>
        </p:spPr>
        <p:txBody>
          <a:bodyPr wrap="square">
            <a:spAutoFit/>
          </a:bodyPr>
          <a:lstStyle/>
          <a:p>
            <a:r>
              <a:rPr lang="en-US" sz="2400" b="1" dirty="0">
                <a:solidFill>
                  <a:srgbClr val="002060"/>
                </a:solidFill>
                <a:latin typeface="Calibri" panose="020F0502020204030204" pitchFamily="34" charset="0"/>
              </a:rPr>
              <a:t>Forensic Toolkit</a:t>
            </a:r>
          </a:p>
          <a:p>
            <a:endParaRPr lang="en-US" b="1" dirty="0">
              <a:solidFill>
                <a:schemeClr val="bg1"/>
              </a:solidFill>
              <a:latin typeface="Calibri" panose="020F0502020204030204" pitchFamily="34" charset="0"/>
            </a:endParaRPr>
          </a:p>
          <a:p>
            <a:r>
              <a:rPr lang="en-US" dirty="0">
                <a:solidFill>
                  <a:schemeClr val="bg1"/>
                </a:solidFill>
                <a:latin typeface="Calibri" panose="020F0502020204030204" pitchFamily="34" charset="0"/>
              </a:rPr>
              <a:t>FTK is an award-winning, court-cited digital investigations solution built for speed, stability and ease of use. It quickly locates evidence and forensically collects and analyzes any digital device or system producing, transmitting or storing data by using a single application from multiple devices. Known for its intuitive interface, email analysis, customizable data views, processing speeds and stability, FTK also lays the framework so your solution can grow with your organization’s needs for a smooth expansion. </a:t>
            </a:r>
          </a:p>
          <a:p>
            <a:endParaRPr lang="en-US" dirty="0">
              <a:solidFill>
                <a:schemeClr val="bg1"/>
              </a:solidFill>
              <a:latin typeface="Calibri" panose="020F0502020204030204" pitchFamily="34" charset="0"/>
            </a:endParaRPr>
          </a:p>
          <a:p>
            <a:endParaRPr lang="en-US" dirty="0">
              <a:solidFill>
                <a:schemeClr val="bg1"/>
              </a:solidFill>
              <a:latin typeface="Calibri" panose="020F0502020204030204" pitchFamily="34" charset="0"/>
            </a:endParaRPr>
          </a:p>
          <a:p>
            <a:r>
              <a:rPr lang="en-US" dirty="0">
                <a:solidFill>
                  <a:srgbClr val="222222"/>
                </a:solidFill>
                <a:latin typeface="Calibri" panose="020F0502020204030204" pitchFamily="34" charset="0"/>
              </a:rPr>
              <a:t>The toolkit also includes a standalone </a:t>
            </a:r>
            <a:r>
              <a:rPr lang="en-US" dirty="0">
                <a:solidFill>
                  <a:srgbClr val="0B0080"/>
                </a:solidFill>
                <a:latin typeface="Calibri" panose="020F0502020204030204" pitchFamily="34" charset="0"/>
              </a:rPr>
              <a:t>disk imaging</a:t>
            </a:r>
            <a:r>
              <a:rPr lang="en-US" dirty="0">
                <a:solidFill>
                  <a:srgbClr val="222222"/>
                </a:solidFill>
                <a:latin typeface="Calibri" panose="020F0502020204030204" pitchFamily="34" charset="0"/>
              </a:rPr>
              <a:t> program called </a:t>
            </a:r>
            <a:r>
              <a:rPr lang="en-US" b="1" dirty="0">
                <a:solidFill>
                  <a:srgbClr val="C00000"/>
                </a:solidFill>
                <a:latin typeface="Calibri" panose="020F0502020204030204" pitchFamily="34" charset="0"/>
              </a:rPr>
              <a:t>FTK Imager</a:t>
            </a:r>
            <a:r>
              <a:rPr lang="en-US" dirty="0">
                <a:solidFill>
                  <a:srgbClr val="222222"/>
                </a:solidFill>
                <a:latin typeface="Calibri" panose="020F0502020204030204" pitchFamily="34" charset="0"/>
              </a:rPr>
              <a:t>. The FTK Imager is a simple but concise tool. It saves an image of a hard disk in one file or in segments that may be later on reconstructed. It calculates </a:t>
            </a:r>
            <a:r>
              <a:rPr lang="en-US" dirty="0">
                <a:solidFill>
                  <a:srgbClr val="C00000"/>
                </a:solidFill>
                <a:latin typeface="Calibri" panose="020F0502020204030204" pitchFamily="34" charset="0"/>
              </a:rPr>
              <a:t>MD5</a:t>
            </a:r>
            <a:r>
              <a:rPr lang="en-US" dirty="0">
                <a:solidFill>
                  <a:srgbClr val="222222"/>
                </a:solidFill>
                <a:latin typeface="Calibri" panose="020F0502020204030204" pitchFamily="34" charset="0"/>
              </a:rPr>
              <a:t> hash values and confirms the integrity of the data before closing the files. The result is an image file(s) that can be saved in several formats, including </a:t>
            </a:r>
            <a:r>
              <a:rPr lang="en-US" dirty="0">
                <a:solidFill>
                  <a:srgbClr val="C00000"/>
                </a:solidFill>
                <a:latin typeface="Calibri" panose="020F0502020204030204" pitchFamily="34" charset="0"/>
              </a:rPr>
              <a:t>DD</a:t>
            </a:r>
            <a:r>
              <a:rPr lang="en-US" dirty="0">
                <a:solidFill>
                  <a:srgbClr val="222222"/>
                </a:solidFill>
                <a:latin typeface="Calibri" panose="020F0502020204030204" pitchFamily="34" charset="0"/>
              </a:rPr>
              <a:t> raw.</a:t>
            </a:r>
            <a:endParaRPr lang="en-US" b="0" i="0" dirty="0">
              <a:solidFill>
                <a:srgbClr val="222222"/>
              </a:solidFill>
              <a:effectLst/>
              <a:latin typeface="Calibri" panose="020F0502020204030204" pitchFamily="34" charset="0"/>
            </a:endParaRPr>
          </a:p>
        </p:txBody>
      </p:sp>
      <p:pic>
        <p:nvPicPr>
          <p:cNvPr id="4" name="Picture 3" descr="A close up of text on a black background&#10;&#10;Description generated with high confidence">
            <a:extLst>
              <a:ext uri="{FF2B5EF4-FFF2-40B4-BE49-F238E27FC236}">
                <a16:creationId xmlns:a16="http://schemas.microsoft.com/office/drawing/2014/main" id="{FB8992DD-0918-44A9-ACE7-3CCDDBA470CB}"/>
              </a:ext>
            </a:extLst>
          </p:cNvPr>
          <p:cNvPicPr>
            <a:picLocks noChangeAspect="1"/>
          </p:cNvPicPr>
          <p:nvPr/>
        </p:nvPicPr>
        <p:blipFill>
          <a:blip r:embed="rId2"/>
          <a:stretch>
            <a:fillRect/>
          </a:stretch>
        </p:blipFill>
        <p:spPr>
          <a:xfrm>
            <a:off x="9295630" y="1100470"/>
            <a:ext cx="1953617" cy="2482702"/>
          </a:xfrm>
          <a:prstGeom prst="rect">
            <a:avLst/>
          </a:prstGeom>
        </p:spPr>
      </p:pic>
      <p:sp>
        <p:nvSpPr>
          <p:cNvPr id="3" name="Footer Placeholder 2">
            <a:extLst>
              <a:ext uri="{FF2B5EF4-FFF2-40B4-BE49-F238E27FC236}">
                <a16:creationId xmlns:a16="http://schemas.microsoft.com/office/drawing/2014/main" id="{D4B48535-8538-44F5-88F3-725E63BB66DC}"/>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380528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40F22C-AD7F-4C50-A7E4-0E9DF2C26A4A}"/>
              </a:ext>
            </a:extLst>
          </p:cNvPr>
          <p:cNvSpPr/>
          <p:nvPr/>
        </p:nvSpPr>
        <p:spPr>
          <a:xfrm>
            <a:off x="893134" y="1347045"/>
            <a:ext cx="10005237" cy="4370427"/>
          </a:xfrm>
          <a:prstGeom prst="rect">
            <a:avLst/>
          </a:prstGeom>
        </p:spPr>
        <p:txBody>
          <a:bodyPr wrap="square">
            <a:spAutoFit/>
          </a:bodyPr>
          <a:lstStyle/>
          <a:p>
            <a:r>
              <a:rPr lang="en-US" sz="2000" dirty="0">
                <a:solidFill>
                  <a:srgbClr val="C00000"/>
                </a:solidFill>
                <a:latin typeface="Calibri" panose="020F0502020204030204" pitchFamily="34" charset="0"/>
              </a:rPr>
              <a:t>Unmatched Speed And Stability</a:t>
            </a:r>
          </a:p>
          <a:p>
            <a:r>
              <a:rPr lang="en-US" dirty="0">
                <a:solidFill>
                  <a:srgbClr val="0A0A0A"/>
                </a:solidFill>
                <a:latin typeface="Calibri" panose="020F0502020204030204" pitchFamily="34" charset="0"/>
              </a:rPr>
              <a:t>FTK uses distributed processing and is the only forensics solution to fully leverage multi-thread/multi-core computers. While other forensics tools waste the potential of modern hardware solutions, FTK uses 100 percent of its hardware resources, helping investigators find relevant evidence faster.</a:t>
            </a:r>
          </a:p>
          <a:p>
            <a:endParaRPr lang="en-US" dirty="0">
              <a:solidFill>
                <a:srgbClr val="0A0A0A"/>
              </a:solidFill>
              <a:latin typeface="Calibri" panose="020F0502020204030204" pitchFamily="34" charset="0"/>
            </a:endParaRPr>
          </a:p>
          <a:p>
            <a:r>
              <a:rPr lang="en-US" sz="2000" dirty="0">
                <a:solidFill>
                  <a:srgbClr val="C00000"/>
                </a:solidFill>
                <a:latin typeface="Calibri" panose="020F0502020204030204" pitchFamily="34" charset="0"/>
              </a:rPr>
              <a:t>Faster Searching</a:t>
            </a:r>
          </a:p>
          <a:p>
            <a:r>
              <a:rPr lang="en-US" dirty="0">
                <a:solidFill>
                  <a:srgbClr val="0A0A0A"/>
                </a:solidFill>
                <a:latin typeface="Calibri" panose="020F0502020204030204" pitchFamily="34" charset="0"/>
              </a:rPr>
              <a:t>Since indexing is done up front, filtering and searching are completed more efficiently than with any other solution. Whether you’re investigating or performing document review, you have a shared index file, eliminating the need to recreate or duplicate files.</a:t>
            </a:r>
          </a:p>
          <a:p>
            <a:endParaRPr lang="en-US" dirty="0">
              <a:solidFill>
                <a:srgbClr val="0A0A0A"/>
              </a:solidFill>
              <a:latin typeface="Calibri" panose="020F0502020204030204" pitchFamily="34" charset="0"/>
            </a:endParaRPr>
          </a:p>
          <a:p>
            <a:r>
              <a:rPr lang="en-US" sz="2000" dirty="0">
                <a:solidFill>
                  <a:srgbClr val="C00000"/>
                </a:solidFill>
                <a:latin typeface="Calibri" panose="020F0502020204030204" pitchFamily="34" charset="0"/>
              </a:rPr>
              <a:t>Database Driven</a:t>
            </a:r>
          </a:p>
          <a:p>
            <a:r>
              <a:rPr lang="en-US" dirty="0">
                <a:solidFill>
                  <a:srgbClr val="0A0A0A"/>
                </a:solidFill>
                <a:latin typeface="Calibri" panose="020F0502020204030204" pitchFamily="34" charset="0"/>
              </a:rPr>
              <a:t>FTK is truly database driven, using one shared case database. All data is stored securely and centrally, allowing your teams to use the same data. This reduces the cost and complexity of creating multiple data sets.</a:t>
            </a:r>
          </a:p>
          <a:p>
            <a:endParaRPr lang="en-US" sz="2000" b="0" i="0" dirty="0">
              <a:solidFill>
                <a:schemeClr val="bg1"/>
              </a:solidFill>
              <a:effectLst/>
              <a:latin typeface="Calibri" panose="020F0502020204030204" pitchFamily="34" charset="0"/>
            </a:endParaRPr>
          </a:p>
        </p:txBody>
      </p:sp>
      <p:sp>
        <p:nvSpPr>
          <p:cNvPr id="3" name="Footer Placeholder 2">
            <a:extLst>
              <a:ext uri="{FF2B5EF4-FFF2-40B4-BE49-F238E27FC236}">
                <a16:creationId xmlns:a16="http://schemas.microsoft.com/office/drawing/2014/main" id="{A43102C4-8402-4483-96E4-631D2CDEF95B}"/>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287727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D04644-FD9F-4EA8-8D41-C8859ADB6157}"/>
              </a:ext>
            </a:extLst>
          </p:cNvPr>
          <p:cNvSpPr/>
          <p:nvPr/>
        </p:nvSpPr>
        <p:spPr>
          <a:xfrm>
            <a:off x="816935" y="905939"/>
            <a:ext cx="10706986" cy="5478423"/>
          </a:xfrm>
          <a:prstGeom prst="rect">
            <a:avLst/>
          </a:prstGeom>
        </p:spPr>
        <p:txBody>
          <a:bodyPr wrap="square">
            <a:spAutoFit/>
          </a:bodyPr>
          <a:lstStyle/>
          <a:p>
            <a:r>
              <a:rPr lang="en-US" sz="2000" dirty="0">
                <a:solidFill>
                  <a:srgbClr val="C00000"/>
                </a:solidFill>
                <a:latin typeface="Calibri" panose="020F0502020204030204" pitchFamily="34" charset="0"/>
              </a:rPr>
              <a:t>Remote Machine Analysis</a:t>
            </a:r>
          </a:p>
          <a:p>
            <a:r>
              <a:rPr lang="en-US" dirty="0">
                <a:solidFill>
                  <a:schemeClr val="bg1"/>
                </a:solidFill>
                <a:latin typeface="Calibri" panose="020F0502020204030204" pitchFamily="34" charset="0"/>
              </a:rPr>
              <a:t>With the single-node enterprise, users can preview, acquire and analyze evidence remotely from computers on your network. </a:t>
            </a:r>
          </a:p>
          <a:p>
            <a:endParaRPr lang="en-US" sz="2000" dirty="0">
              <a:solidFill>
                <a:srgbClr val="3D4046"/>
              </a:solidFill>
              <a:latin typeface="Calibri" panose="020F0502020204030204" pitchFamily="34" charset="0"/>
            </a:endParaRPr>
          </a:p>
          <a:p>
            <a:r>
              <a:rPr lang="en-US" sz="2000" dirty="0">
                <a:solidFill>
                  <a:srgbClr val="C00000"/>
                </a:solidFill>
                <a:latin typeface="Calibri" panose="020F0502020204030204" pitchFamily="34" charset="0"/>
              </a:rPr>
              <a:t>Visualization</a:t>
            </a:r>
            <a:r>
              <a:rPr lang="en-US" sz="2000" dirty="0">
                <a:solidFill>
                  <a:srgbClr val="3D4046"/>
                </a:solidFill>
                <a:latin typeface="Calibri" panose="020F0502020204030204" pitchFamily="34" charset="0"/>
              </a:rPr>
              <a:t> </a:t>
            </a:r>
          </a:p>
          <a:p>
            <a:r>
              <a:rPr lang="en-US" dirty="0">
                <a:solidFill>
                  <a:schemeClr val="bg1"/>
                </a:solidFill>
                <a:latin typeface="Calibri" panose="020F0502020204030204" pitchFamily="34" charset="0"/>
              </a:rPr>
              <a:t>Automatically construct timelines and graphically illustrate relationships among parties of interest in a case. With Email, Social and File Visualization you can view data in multiple display formats, including timelines, cluster graphs, pie charts, geolocations and more, to help you determine relationships and find key pieces of information. Then generate reports that are easily consumed by attorneys, CIOs or other investigators.</a:t>
            </a:r>
          </a:p>
          <a:p>
            <a:endParaRPr lang="en-US" dirty="0">
              <a:solidFill>
                <a:schemeClr val="bg1"/>
              </a:solidFill>
              <a:latin typeface="Calibri" panose="020F0502020204030204" pitchFamily="34" charset="0"/>
            </a:endParaRPr>
          </a:p>
          <a:p>
            <a:r>
              <a:rPr lang="en-US" sz="2000" dirty="0">
                <a:solidFill>
                  <a:srgbClr val="C00000"/>
                </a:solidFill>
                <a:latin typeface="Calibri" panose="020F0502020204030204" pitchFamily="34" charset="0"/>
              </a:rPr>
              <a:t>Internet Browser and Web-Based Email Evidence</a:t>
            </a:r>
          </a:p>
          <a:p>
            <a:r>
              <a:rPr lang="en-US" dirty="0">
                <a:solidFill>
                  <a:schemeClr val="bg1"/>
                </a:solidFill>
                <a:latin typeface="Calibri" panose="020F0502020204030204" pitchFamily="34" charset="0"/>
              </a:rPr>
              <a:t>Almost every investigation involves the analysis of Internet artifacts. Web browsing caches store records of sites a</a:t>
            </a:r>
          </a:p>
          <a:p>
            <a:r>
              <a:rPr lang="en-US" dirty="0">
                <a:solidFill>
                  <a:schemeClr val="bg1"/>
                </a:solidFill>
                <a:latin typeface="Calibri" panose="020F0502020204030204" pitchFamily="34" charset="0"/>
              </a:rPr>
              <a:t>suspect has visited, web-based emails may help to prove intent or correlate other events and instant message</a:t>
            </a:r>
          </a:p>
          <a:p>
            <a:r>
              <a:rPr lang="en-US" dirty="0">
                <a:solidFill>
                  <a:schemeClr val="bg1"/>
                </a:solidFill>
                <a:latin typeface="Calibri" panose="020F0502020204030204" pitchFamily="34" charset="0"/>
              </a:rPr>
              <a:t>conversations or social media sites can contain evidence. When evidence is processed, artifact files are categorized and organized so that you can easily see them.</a:t>
            </a:r>
          </a:p>
          <a:p>
            <a:endParaRPr lang="en-US" dirty="0">
              <a:solidFill>
                <a:schemeClr val="bg1"/>
              </a:solidFill>
              <a:latin typeface="Calibri" panose="020F0502020204030204" pitchFamily="34" charset="0"/>
            </a:endParaRPr>
          </a:p>
          <a:p>
            <a:r>
              <a:rPr lang="en-US" sz="2000" dirty="0">
                <a:solidFill>
                  <a:srgbClr val="C00000"/>
                </a:solidFill>
                <a:latin typeface="Calibri" panose="020F0502020204030204" pitchFamily="34" charset="0"/>
              </a:rPr>
              <a:t>Password Cracking and Recovery</a:t>
            </a:r>
          </a:p>
          <a:p>
            <a:r>
              <a:rPr lang="en-US" dirty="0">
                <a:solidFill>
                  <a:schemeClr val="bg1"/>
                </a:solidFill>
                <a:latin typeface="Calibri" panose="020F0502020204030204" pitchFamily="34" charset="0"/>
              </a:rPr>
              <a:t>Unlock files when you don’t know the password with market leading decryption password cracking and recovery.</a:t>
            </a:r>
          </a:p>
          <a:p>
            <a:endParaRPr lang="en-US" dirty="0">
              <a:solidFill>
                <a:srgbClr val="3D4046"/>
              </a:solidFill>
              <a:latin typeface="Calibri" panose="020F0502020204030204" pitchFamily="34" charset="0"/>
            </a:endParaRPr>
          </a:p>
        </p:txBody>
      </p:sp>
      <p:sp>
        <p:nvSpPr>
          <p:cNvPr id="3" name="Footer Placeholder 2">
            <a:extLst>
              <a:ext uri="{FF2B5EF4-FFF2-40B4-BE49-F238E27FC236}">
                <a16:creationId xmlns:a16="http://schemas.microsoft.com/office/drawing/2014/main" id="{6586E7EE-F819-47D5-A09A-5DA739BD8C9C}"/>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151716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AEEAEC-34EB-4537-9AD5-3A1709F24233}"/>
              </a:ext>
            </a:extLst>
          </p:cNvPr>
          <p:cNvSpPr/>
          <p:nvPr/>
        </p:nvSpPr>
        <p:spPr>
          <a:xfrm>
            <a:off x="928576" y="921190"/>
            <a:ext cx="10671544" cy="4862870"/>
          </a:xfrm>
          <a:prstGeom prst="rect">
            <a:avLst/>
          </a:prstGeom>
        </p:spPr>
        <p:txBody>
          <a:bodyPr wrap="square">
            <a:spAutoFit/>
          </a:bodyPr>
          <a:lstStyle/>
          <a:p>
            <a:r>
              <a:rPr lang="en-US" sz="2000" dirty="0">
                <a:solidFill>
                  <a:srgbClr val="C00000"/>
                </a:solidFill>
                <a:latin typeface="Calibri" panose="020F0502020204030204" pitchFamily="34" charset="0"/>
              </a:rPr>
              <a:t>Explicit Image Detection (EID)</a:t>
            </a:r>
          </a:p>
          <a:p>
            <a:r>
              <a:rPr lang="en-US" dirty="0">
                <a:solidFill>
                  <a:schemeClr val="bg1"/>
                </a:solidFill>
                <a:latin typeface="Calibri" panose="020F0502020204030204" pitchFamily="34" charset="0"/>
              </a:rPr>
              <a:t>Image detection technology recognizes flesh tones and auto-identifies more than 30,000 potentially pornographic images.</a:t>
            </a:r>
          </a:p>
          <a:p>
            <a:endParaRPr lang="en-US" dirty="0">
              <a:solidFill>
                <a:srgbClr val="3D4046"/>
              </a:solidFill>
              <a:latin typeface="Calibri" panose="020F0502020204030204" pitchFamily="34" charset="0"/>
            </a:endParaRPr>
          </a:p>
          <a:p>
            <a:r>
              <a:rPr lang="en-US" sz="2000" dirty="0">
                <a:solidFill>
                  <a:srgbClr val="C00000"/>
                </a:solidFill>
                <a:latin typeface="Calibri" panose="020F0502020204030204" pitchFamily="34" charset="0"/>
              </a:rPr>
              <a:t>Malware Triage &amp; Analysis</a:t>
            </a:r>
          </a:p>
          <a:p>
            <a:r>
              <a:rPr lang="en-US" dirty="0">
                <a:solidFill>
                  <a:schemeClr val="bg1"/>
                </a:solidFill>
                <a:latin typeface="Calibri" panose="020F0502020204030204" pitchFamily="34" charset="0"/>
              </a:rPr>
              <a:t>Available as an option to FTK, Cerberus is an automated malware triage platform solution designed to integrate</a:t>
            </a:r>
          </a:p>
          <a:p>
            <a:r>
              <a:rPr lang="en-US" dirty="0">
                <a:solidFill>
                  <a:schemeClr val="bg1"/>
                </a:solidFill>
                <a:latin typeface="Calibri" panose="020F0502020204030204" pitchFamily="34" charset="0"/>
              </a:rPr>
              <a:t>with FTK. It’s a first layer of defense against the risk of imaging unknown devices and allows you to identify</a:t>
            </a:r>
          </a:p>
          <a:p>
            <a:r>
              <a:rPr lang="en-US" dirty="0">
                <a:solidFill>
                  <a:schemeClr val="bg1"/>
                </a:solidFill>
                <a:latin typeface="Calibri" panose="020F0502020204030204" pitchFamily="34" charset="0"/>
              </a:rPr>
              <a:t>risky files after processing your data in FTK. Then you can see which files are potentially infected and can avoid</a:t>
            </a:r>
          </a:p>
          <a:p>
            <a:r>
              <a:rPr lang="en-US" dirty="0">
                <a:solidFill>
                  <a:schemeClr val="bg1"/>
                </a:solidFill>
                <a:latin typeface="Calibri" panose="020F0502020204030204" pitchFamily="34" charset="0"/>
              </a:rPr>
              <a:t>exporting them. Cerberus is one tool in your malware arsenal and helps you identify potentially malicious files.</a:t>
            </a:r>
          </a:p>
          <a:p>
            <a:r>
              <a:rPr lang="en-US" dirty="0">
                <a:solidFill>
                  <a:schemeClr val="bg1"/>
                </a:solidFill>
                <a:latin typeface="Calibri" panose="020F0502020204030204" pitchFamily="34" charset="0"/>
              </a:rPr>
              <a:t>Teams can:</a:t>
            </a:r>
          </a:p>
          <a:p>
            <a:endParaRPr lang="en-US" dirty="0">
              <a:solidFill>
                <a:schemeClr val="bg1"/>
              </a:solidFill>
              <a:latin typeface="Calibri" panose="020F0502020204030204" pitchFamily="34" charset="0"/>
            </a:endParaRPr>
          </a:p>
          <a:p>
            <a:pPr marL="285750" indent="-285750">
              <a:buFont typeface="Wingdings" panose="05000000000000000000" pitchFamily="2" charset="2"/>
              <a:buChar char="ü"/>
            </a:pPr>
            <a:r>
              <a:rPr lang="en-US" dirty="0">
                <a:solidFill>
                  <a:schemeClr val="bg1"/>
                </a:solidFill>
                <a:latin typeface="Calibri" panose="020F0502020204030204" pitchFamily="34" charset="0"/>
              </a:rPr>
              <a:t>Determine both the behavior and intent of security breaches sooner by providing complex analysis prior</a:t>
            </a:r>
          </a:p>
          <a:p>
            <a:r>
              <a:rPr lang="en-US" dirty="0">
                <a:solidFill>
                  <a:schemeClr val="bg1"/>
                </a:solidFill>
                <a:latin typeface="Calibri" panose="020F0502020204030204" pitchFamily="34" charset="0"/>
              </a:rPr>
              <a:t>     to a full-blown malware attack.</a:t>
            </a:r>
          </a:p>
          <a:p>
            <a:pPr marL="285750" indent="-285750">
              <a:buFont typeface="Wingdings" panose="05000000000000000000" pitchFamily="2" charset="2"/>
              <a:buChar char="ü"/>
            </a:pPr>
            <a:r>
              <a:rPr lang="en-US" dirty="0">
                <a:solidFill>
                  <a:schemeClr val="bg1"/>
                </a:solidFill>
                <a:latin typeface="Calibri" panose="020F0502020204030204" pitchFamily="34" charset="0"/>
              </a:rPr>
              <a:t>Strengthen security defenses and prevent malicious software from running with state-of-the-art technology</a:t>
            </a:r>
          </a:p>
          <a:p>
            <a:r>
              <a:rPr lang="en-US" dirty="0">
                <a:solidFill>
                  <a:schemeClr val="bg1"/>
                </a:solidFill>
                <a:latin typeface="Calibri" panose="020F0502020204030204" pitchFamily="34" charset="0"/>
              </a:rPr>
              <a:t>     called whitelisting. </a:t>
            </a:r>
          </a:p>
          <a:p>
            <a:pPr marL="285750" indent="-285750">
              <a:buFont typeface="Wingdings" panose="05000000000000000000" pitchFamily="2" charset="2"/>
              <a:buChar char="ü"/>
            </a:pPr>
            <a:r>
              <a:rPr lang="en-US" dirty="0">
                <a:solidFill>
                  <a:schemeClr val="bg1"/>
                </a:solidFill>
                <a:latin typeface="Calibri" panose="020F0502020204030204" pitchFamily="34" charset="0"/>
              </a:rPr>
              <a:t>Take action sooner when security breaches occur; unlike other competitors, Cerberus doesn’t rely on a sandbox or signature-based solutions.</a:t>
            </a:r>
          </a:p>
        </p:txBody>
      </p:sp>
      <p:sp>
        <p:nvSpPr>
          <p:cNvPr id="2" name="Footer Placeholder 1">
            <a:extLst>
              <a:ext uri="{FF2B5EF4-FFF2-40B4-BE49-F238E27FC236}">
                <a16:creationId xmlns:a16="http://schemas.microsoft.com/office/drawing/2014/main" id="{81392F3C-3DA1-460A-BB0A-1157D613ACB5}"/>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45132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281DF0-A59D-4CC3-988B-BC530935A76D}"/>
              </a:ext>
            </a:extLst>
          </p:cNvPr>
          <p:cNvSpPr/>
          <p:nvPr/>
        </p:nvSpPr>
        <p:spPr>
          <a:xfrm>
            <a:off x="1093182" y="681844"/>
            <a:ext cx="2054345" cy="425501"/>
          </a:xfrm>
          <a:prstGeom prst="rect">
            <a:avLst/>
          </a:prstGeom>
        </p:spPr>
        <p:txBody>
          <a:bodyPr wrap="none">
            <a:spAutoFit/>
          </a:bodyPr>
          <a:lstStyle/>
          <a:p>
            <a:pPr marL="12700" marR="0">
              <a:lnSpc>
                <a:spcPct val="115000"/>
              </a:lnSpc>
              <a:spcBef>
                <a:spcPts val="0"/>
              </a:spcBef>
              <a:spcAft>
                <a:spcPts val="0"/>
              </a:spcAft>
            </a:pPr>
            <a:r>
              <a:rPr lang="en-US" sz="2000" b="1"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Creating a Report</a:t>
            </a:r>
            <a:endParaRPr lang="en-US"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D5E50CB-B149-4236-8199-344E5B43FB2E}"/>
              </a:ext>
            </a:extLst>
          </p:cNvPr>
          <p:cNvSpPr/>
          <p:nvPr/>
        </p:nvSpPr>
        <p:spPr>
          <a:xfrm>
            <a:off x="1093182" y="877186"/>
            <a:ext cx="8050818" cy="3529171"/>
          </a:xfrm>
          <a:prstGeom prst="rect">
            <a:avLst/>
          </a:prstGeom>
        </p:spPr>
        <p:txBody>
          <a:bodyPr wrap="square">
            <a:spAutoFit/>
          </a:bodyPr>
          <a:lstStyle/>
          <a:p>
            <a:pPr marL="342900" marR="0" lvl="0" indent="-342900" algn="just" hangingPunct="0">
              <a:lnSpc>
                <a:spcPct val="115000"/>
              </a:lnSpc>
              <a:spcBef>
                <a:spcPts val="0"/>
              </a:spcBef>
              <a:spcAft>
                <a:spcPts val="0"/>
              </a:spcAft>
              <a:buFont typeface="+mj-lt"/>
              <a:buAutoNum type="arabicPeriod"/>
              <a:tabLst>
                <a:tab pos="1473200" algn="l"/>
              </a:tabLst>
            </a:pPr>
            <a:endParaRPr lang="en-US" dirty="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marL="285750" marR="0" lvl="0" indent="-285750" hangingPunct="0">
              <a:lnSpc>
                <a:spcPct val="115000"/>
              </a:lnSpc>
              <a:spcBef>
                <a:spcPts val="0"/>
              </a:spcBef>
              <a:spcAft>
                <a:spcPts val="0"/>
              </a:spcAft>
              <a:buFont typeface="Wingdings" panose="05000000000000000000" pitchFamily="2" charset="2"/>
              <a:buChar char="ü"/>
              <a:tabLst>
                <a:tab pos="1473200" algn="l"/>
              </a:tabLst>
            </a:pPr>
            <a:r>
              <a:rPr lang="en-US"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Enter basic case information.</a:t>
            </a:r>
          </a:p>
          <a:p>
            <a:pPr marL="285750" marR="0" lvl="0" indent="-285750" hangingPunct="0">
              <a:lnSpc>
                <a:spcPct val="115000"/>
              </a:lnSpc>
              <a:spcBef>
                <a:spcPts val="0"/>
              </a:spcBef>
              <a:spcAft>
                <a:spcPts val="0"/>
              </a:spcAft>
              <a:buFont typeface="Wingdings" panose="05000000000000000000" pitchFamily="2" charset="2"/>
              <a:buChar char="ü"/>
              <a:tabLst>
                <a:tab pos="1473200" algn="l"/>
              </a:tabLst>
            </a:pPr>
            <a:r>
              <a:rPr lang="en-US"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Decide how to handle bookmarks. </a:t>
            </a:r>
          </a:p>
          <a:p>
            <a:pPr marL="285750" marR="0" lvl="0" indent="-285750" hangingPunct="0">
              <a:lnSpc>
                <a:spcPct val="115000"/>
              </a:lnSpc>
              <a:spcBef>
                <a:spcPts val="0"/>
              </a:spcBef>
              <a:spcAft>
                <a:spcPts val="0"/>
              </a:spcAft>
              <a:buFont typeface="Wingdings" panose="05000000000000000000" pitchFamily="2" charset="2"/>
              <a:buChar char="ü"/>
              <a:tabLst>
                <a:tab pos="1473200" algn="l"/>
              </a:tabLst>
            </a:pPr>
            <a:r>
              <a:rPr lang="en-US"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Select the properties of bookmarks. </a:t>
            </a:r>
          </a:p>
          <a:p>
            <a:pPr marL="285750" marR="0" lvl="0" indent="-285750" hangingPunct="0">
              <a:lnSpc>
                <a:spcPct val="115000"/>
              </a:lnSpc>
              <a:spcBef>
                <a:spcPts val="0"/>
              </a:spcBef>
              <a:spcAft>
                <a:spcPts val="0"/>
              </a:spcAft>
              <a:buFont typeface="Wingdings" panose="05000000000000000000" pitchFamily="2" charset="2"/>
              <a:buChar char="ü"/>
              <a:tabLst>
                <a:tab pos="1473200" algn="l"/>
              </a:tabLst>
            </a:pPr>
            <a:r>
              <a:rPr lang="en-US"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Decide how to handle graphic thumbnails. </a:t>
            </a:r>
          </a:p>
          <a:p>
            <a:pPr marL="285750" marR="0" lvl="0" indent="-285750" hangingPunct="0">
              <a:lnSpc>
                <a:spcPct val="115000"/>
              </a:lnSpc>
              <a:spcBef>
                <a:spcPts val="0"/>
              </a:spcBef>
              <a:spcAft>
                <a:spcPts val="0"/>
              </a:spcAft>
              <a:buFont typeface="Wingdings" panose="05000000000000000000" pitchFamily="2" charset="2"/>
              <a:buChar char="ü"/>
              <a:tabLst>
                <a:tab pos="1473200" algn="l"/>
              </a:tabLst>
            </a:pPr>
            <a:r>
              <a:rPr lang="en-US"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Decide if you want a file path list. </a:t>
            </a:r>
          </a:p>
          <a:p>
            <a:pPr marL="285750" marR="0" lvl="0" indent="-285750" hangingPunct="0">
              <a:lnSpc>
                <a:spcPct val="115000"/>
              </a:lnSpc>
              <a:spcBef>
                <a:spcPts val="0"/>
              </a:spcBef>
              <a:spcAft>
                <a:spcPts val="0"/>
              </a:spcAft>
              <a:buFont typeface="Wingdings" panose="05000000000000000000" pitchFamily="2" charset="2"/>
              <a:buChar char="ü"/>
              <a:tabLst>
                <a:tab pos="1473200" algn="l"/>
              </a:tabLst>
            </a:pPr>
            <a:r>
              <a:rPr lang="en-US"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Decide if you want a file properties list.</a:t>
            </a:r>
          </a:p>
          <a:p>
            <a:pPr marL="285750" marR="0" lvl="0" indent="-285750" hangingPunct="0">
              <a:lnSpc>
                <a:spcPct val="115000"/>
              </a:lnSpc>
              <a:spcBef>
                <a:spcPts val="0"/>
              </a:spcBef>
              <a:spcAft>
                <a:spcPts val="0"/>
              </a:spcAft>
              <a:buFont typeface="Wingdings" panose="05000000000000000000" pitchFamily="2" charset="2"/>
              <a:buChar char="ü"/>
              <a:tabLst>
                <a:tab pos="1473200" algn="l"/>
              </a:tabLst>
            </a:pPr>
            <a:r>
              <a:rPr lang="en-US"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Select the properties of the file properties list. </a:t>
            </a:r>
          </a:p>
          <a:p>
            <a:pPr marL="285750" marR="0" lvl="0" indent="-285750" hangingPunct="0">
              <a:lnSpc>
                <a:spcPct val="115000"/>
              </a:lnSpc>
              <a:spcBef>
                <a:spcPts val="0"/>
              </a:spcBef>
              <a:spcAft>
                <a:spcPts val="0"/>
              </a:spcAft>
              <a:buFont typeface="Wingdings" panose="05000000000000000000" pitchFamily="2" charset="2"/>
              <a:buChar char="ü"/>
              <a:tabLst>
                <a:tab pos="1473200" algn="l"/>
              </a:tabLst>
            </a:pPr>
            <a:r>
              <a:rPr lang="en-US"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Add supplementary files and the case log. </a:t>
            </a:r>
          </a:p>
          <a:p>
            <a:pPr marL="285750" marR="0" lvl="0" indent="-285750" hangingPunct="0">
              <a:lnSpc>
                <a:spcPct val="105000"/>
              </a:lnSpc>
              <a:spcBef>
                <a:spcPts val="0"/>
              </a:spcBef>
              <a:spcAft>
                <a:spcPts val="0"/>
              </a:spcAft>
              <a:buFont typeface="Wingdings" panose="05000000000000000000" pitchFamily="2" charset="2"/>
              <a:buChar char="ü"/>
              <a:tabLst>
                <a:tab pos="1473200" algn="l"/>
              </a:tabLst>
            </a:pPr>
            <a:r>
              <a:rPr lang="en-US"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Add the Registry Viewer report or a custom graphic to the report and select the report location. </a:t>
            </a:r>
            <a:endParaRPr lang="en-US"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AC900A0-D7A3-4C0A-B2F0-0CB6F6291E93}"/>
              </a:ext>
            </a:extLst>
          </p:cNvPr>
          <p:cNvSpPr/>
          <p:nvPr/>
        </p:nvSpPr>
        <p:spPr>
          <a:xfrm>
            <a:off x="2994830" y="5221989"/>
            <a:ext cx="4728282" cy="369332"/>
          </a:xfrm>
          <a:prstGeom prst="rect">
            <a:avLst/>
          </a:prstGeom>
        </p:spPr>
        <p:txBody>
          <a:bodyPr wrap="none">
            <a:spAutoFit/>
          </a:bodyPr>
          <a:lstStyle/>
          <a:p>
            <a:r>
              <a:rPr lang="en-US" dirty="0">
                <a:solidFill>
                  <a:srgbClr val="232AAD"/>
                </a:solidFill>
                <a:latin typeface="Calibri" panose="020F0502020204030204" pitchFamily="34" charset="0"/>
              </a:rPr>
              <a:t>https://www.youtube.com/watch?v=tePbvjGvrcI</a:t>
            </a:r>
          </a:p>
        </p:txBody>
      </p:sp>
      <p:sp>
        <p:nvSpPr>
          <p:cNvPr id="5" name="Rectangle 4">
            <a:extLst>
              <a:ext uri="{FF2B5EF4-FFF2-40B4-BE49-F238E27FC236}">
                <a16:creationId xmlns:a16="http://schemas.microsoft.com/office/drawing/2014/main" id="{9640492A-1D9C-4786-A9D2-A5ED2B65B3FE}"/>
              </a:ext>
            </a:extLst>
          </p:cNvPr>
          <p:cNvSpPr/>
          <p:nvPr/>
        </p:nvSpPr>
        <p:spPr>
          <a:xfrm>
            <a:off x="2994830" y="4852657"/>
            <a:ext cx="3639886" cy="369332"/>
          </a:xfrm>
          <a:prstGeom prst="rect">
            <a:avLst/>
          </a:prstGeom>
        </p:spPr>
        <p:txBody>
          <a:bodyPr wrap="square">
            <a:spAutoFit/>
          </a:bodyPr>
          <a:lstStyle/>
          <a:p>
            <a:r>
              <a:rPr lang="en-US"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Let’s watch out this</a:t>
            </a:r>
            <a:endParaRPr lang="en-US" dirty="0">
              <a:latin typeface="Calibri" panose="020F0502020204030204" pitchFamily="34" charset="0"/>
            </a:endParaRPr>
          </a:p>
        </p:txBody>
      </p:sp>
      <p:sp>
        <p:nvSpPr>
          <p:cNvPr id="6" name="Footer Placeholder 5">
            <a:extLst>
              <a:ext uri="{FF2B5EF4-FFF2-40B4-BE49-F238E27FC236}">
                <a16:creationId xmlns:a16="http://schemas.microsoft.com/office/drawing/2014/main" id="{E3328518-3A10-45F8-959D-E981AFCAF892}"/>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2189323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BAF8B9-D6AB-4A88-B647-3450EFDD74A1}"/>
              </a:ext>
            </a:extLst>
          </p:cNvPr>
          <p:cNvSpPr/>
          <p:nvPr/>
        </p:nvSpPr>
        <p:spPr>
          <a:xfrm>
            <a:off x="4402139" y="2413337"/>
            <a:ext cx="3387722" cy="1015663"/>
          </a:xfrm>
          <a:prstGeom prst="rect">
            <a:avLst/>
          </a:prstGeom>
        </p:spPr>
        <p:txBody>
          <a:bodyPr wrap="none">
            <a:spAutoFit/>
          </a:bodyPr>
          <a:lstStyle/>
          <a:p>
            <a:r>
              <a:rPr lang="en-US" sz="6000" dirty="0">
                <a:solidFill>
                  <a:srgbClr val="C00000"/>
                </a:solidFill>
                <a:latin typeface="Calibri" panose="020F0502020204030204" pitchFamily="34" charset="0"/>
                <a:ea typeface="Times New Roman" panose="02020603050405020304" pitchFamily="18" charset="0"/>
                <a:cs typeface="Times New Roman" panose="02020603050405020304" pitchFamily="18" charset="0"/>
              </a:rPr>
              <a:t>Thank You</a:t>
            </a:r>
            <a:endParaRPr lang="en-US" sz="6000" dirty="0">
              <a:solidFill>
                <a:srgbClr val="C00000"/>
              </a:solidFill>
              <a:latin typeface="Calibri" panose="020F0502020204030204" pitchFamily="34" charset="0"/>
            </a:endParaRPr>
          </a:p>
        </p:txBody>
      </p:sp>
      <p:sp>
        <p:nvSpPr>
          <p:cNvPr id="3" name="Footer Placeholder 2">
            <a:extLst>
              <a:ext uri="{FF2B5EF4-FFF2-40B4-BE49-F238E27FC236}">
                <a16:creationId xmlns:a16="http://schemas.microsoft.com/office/drawing/2014/main" id="{4B2C439C-6CC6-48E1-8FB7-AF30E8D34379}"/>
              </a:ext>
            </a:extLst>
          </p:cNvPr>
          <p:cNvSpPr>
            <a:spLocks noGrp="1"/>
          </p:cNvSpPr>
          <p:nvPr>
            <p:ph type="ftr" sz="quarter" idx="11"/>
          </p:nvPr>
        </p:nvSpPr>
        <p:spPr/>
        <p:txBody>
          <a:bodyPr/>
          <a:lstStyle/>
          <a:p>
            <a:r>
              <a:rPr lang="en-US"/>
              <a:t>Capgemini Public</a:t>
            </a:r>
            <a:endParaRPr lang="en-US" dirty="0"/>
          </a:p>
        </p:txBody>
      </p:sp>
    </p:spTree>
    <p:extLst>
      <p:ext uri="{BB962C8B-B14F-4D97-AF65-F5344CB8AC3E}">
        <p14:creationId xmlns:p14="http://schemas.microsoft.com/office/powerpoint/2010/main" val="1206734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845</TotalTime>
  <Words>637</Words>
  <Application>Microsoft Office PowerPoint</Application>
  <PresentationFormat>Widescreen</PresentationFormat>
  <Paragraphs>71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Times New Roman</vt:lpstr>
      <vt:lpstr>Trebuchet MS</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Kumar Agrahari</dc:creator>
  <cp:lastModifiedBy>Mohit Kumar Agrahari</cp:lastModifiedBy>
  <cp:revision>17</cp:revision>
  <dcterms:created xsi:type="dcterms:W3CDTF">2018-04-20T18:22:23Z</dcterms:created>
  <dcterms:modified xsi:type="dcterms:W3CDTF">2018-04-28T04:40:41Z</dcterms:modified>
</cp:coreProperties>
</file>