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3" r:id="rId4"/>
    <p:sldId id="257" r:id="rId5"/>
    <p:sldId id="261" r:id="rId6"/>
    <p:sldId id="256" r:id="rId7"/>
    <p:sldId id="258" r:id="rId8"/>
    <p:sldId id="259" r:id="rId9"/>
    <p:sldId id="264" r:id="rId10"/>
    <p:sldId id="265"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E205F4-B501-4FAB-993A-63481383ADC2}" type="datetimeFigureOut">
              <a:rPr lang="en-US" smtClean="0"/>
              <a:t>4/21/2018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273424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E205F4-B501-4FAB-993A-63481383ADC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304842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E205F4-B501-4FAB-993A-63481383ADC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52073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E205F4-B501-4FAB-993A-63481383ADC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A6ED-02E4-402A-8DFA-2FA731B533E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2984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E205F4-B501-4FAB-993A-63481383ADC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1521096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9E205F4-B501-4FAB-993A-63481383ADC2}"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2614553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9E205F4-B501-4FAB-993A-63481383ADC2}"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1269642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205F4-B501-4FAB-993A-63481383ADC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2823094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205F4-B501-4FAB-993A-63481383ADC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186741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205F4-B501-4FAB-993A-63481383ADC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295834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205F4-B501-4FAB-993A-63481383ADC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419710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205F4-B501-4FAB-993A-63481383ADC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142247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205F4-B501-4FAB-993A-63481383ADC2}"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38799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205F4-B501-4FAB-993A-63481383ADC2}"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19307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205F4-B501-4FAB-993A-63481383ADC2}"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224108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E205F4-B501-4FAB-993A-63481383ADC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341155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E205F4-B501-4FAB-993A-63481383ADC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A6ED-02E4-402A-8DFA-2FA731B533E1}" type="slidenum">
              <a:rPr lang="en-US" smtClean="0"/>
              <a:t>‹#›</a:t>
            </a:fld>
            <a:endParaRPr lang="en-US"/>
          </a:p>
        </p:txBody>
      </p:sp>
    </p:spTree>
    <p:extLst>
      <p:ext uri="{BB962C8B-B14F-4D97-AF65-F5344CB8AC3E}">
        <p14:creationId xmlns:p14="http://schemas.microsoft.com/office/powerpoint/2010/main" val="4813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E205F4-B501-4FAB-993A-63481383ADC2}" type="datetimeFigureOut">
              <a:rPr lang="en-US" smtClean="0"/>
              <a:t>4/21/2018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95A6ED-02E4-402A-8DFA-2FA731B533E1}" type="slidenum">
              <a:rPr lang="en-US" smtClean="0"/>
              <a:t>‹#›</a:t>
            </a:fld>
            <a:endParaRPr lang="en-US"/>
          </a:p>
        </p:txBody>
      </p:sp>
    </p:spTree>
    <p:extLst>
      <p:ext uri="{BB962C8B-B14F-4D97-AF65-F5344CB8AC3E}">
        <p14:creationId xmlns:p14="http://schemas.microsoft.com/office/powerpoint/2010/main" val="40722688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 Id="rId4" Type="http://schemas.openxmlformats.org/officeDocument/2006/relationships/image" Target="../media/image11.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27280A-E625-4D3A-89EA-CA6811026C55}"/>
              </a:ext>
            </a:extLst>
          </p:cNvPr>
          <p:cNvSpPr/>
          <p:nvPr/>
        </p:nvSpPr>
        <p:spPr>
          <a:xfrm>
            <a:off x="995916" y="394256"/>
            <a:ext cx="6096000" cy="923330"/>
          </a:xfrm>
          <a:prstGeom prst="rect">
            <a:avLst/>
          </a:prstGeom>
        </p:spPr>
        <p:txBody>
          <a:bodyPr>
            <a:spAutoFit/>
          </a:bodyPr>
          <a:lstStyle/>
          <a:p>
            <a:r>
              <a:rPr lang="en-US" dirty="0">
                <a:solidFill>
                  <a:srgbClr val="0A2E94"/>
                </a:solidFill>
                <a:latin typeface="Calibri" panose="020F0502020204030204" pitchFamily="34" charset="0"/>
              </a:rPr>
              <a:t>	     </a:t>
            </a:r>
            <a:r>
              <a:rPr lang="en-US" dirty="0">
                <a:solidFill>
                  <a:srgbClr val="05184F"/>
                </a:solidFill>
                <a:latin typeface="Calibri" panose="020F0502020204030204" pitchFamily="34" charset="0"/>
              </a:rPr>
              <a:t>Hindi Vidya </a:t>
            </a:r>
            <a:r>
              <a:rPr lang="en-US" dirty="0" err="1">
                <a:solidFill>
                  <a:srgbClr val="05184F"/>
                </a:solidFill>
                <a:latin typeface="Calibri" panose="020F0502020204030204" pitchFamily="34" charset="0"/>
              </a:rPr>
              <a:t>Prachar</a:t>
            </a:r>
            <a:r>
              <a:rPr lang="en-US" dirty="0">
                <a:solidFill>
                  <a:srgbClr val="05184F"/>
                </a:solidFill>
                <a:latin typeface="Calibri" panose="020F0502020204030204" pitchFamily="34" charset="0"/>
              </a:rPr>
              <a:t> Samiti’s</a:t>
            </a:r>
          </a:p>
          <a:p>
            <a:r>
              <a:rPr lang="en-US" dirty="0">
                <a:solidFill>
                  <a:srgbClr val="05184F"/>
                </a:solidFill>
                <a:latin typeface="Calibri" panose="020F0502020204030204" pitchFamily="34" charset="0"/>
              </a:rPr>
              <a:t>   RAMNIRANJAN JHUNJHUNWALA COLLEGE</a:t>
            </a:r>
            <a:endParaRPr lang="en-US" dirty="0">
              <a:solidFill>
                <a:srgbClr val="0A2E94"/>
              </a:solidFill>
              <a:latin typeface="Calibri" panose="020F0502020204030204" pitchFamily="34" charset="0"/>
            </a:endParaRPr>
          </a:p>
          <a:p>
            <a:r>
              <a:rPr lang="en-US" dirty="0">
                <a:solidFill>
                  <a:srgbClr val="05184F"/>
                </a:solidFill>
                <a:latin typeface="Calibri" panose="020F0502020204030204" pitchFamily="34" charset="0"/>
              </a:rPr>
              <a:t>DEPARTMENT OF INFORMATION TECHNOLOGY</a:t>
            </a:r>
            <a:endParaRPr lang="en-US" dirty="0">
              <a:solidFill>
                <a:srgbClr val="05184F"/>
              </a:solidFill>
            </a:endParaRPr>
          </a:p>
        </p:txBody>
      </p:sp>
      <p:sp>
        <p:nvSpPr>
          <p:cNvPr id="5" name="Rectangle 4">
            <a:extLst>
              <a:ext uri="{FF2B5EF4-FFF2-40B4-BE49-F238E27FC236}">
                <a16:creationId xmlns:a16="http://schemas.microsoft.com/office/drawing/2014/main" id="{E078CCCF-83C4-49CF-A224-3200D7E6C64D}"/>
              </a:ext>
            </a:extLst>
          </p:cNvPr>
          <p:cNvSpPr/>
          <p:nvPr/>
        </p:nvSpPr>
        <p:spPr>
          <a:xfrm>
            <a:off x="861237" y="2169042"/>
            <a:ext cx="9983971" cy="4247317"/>
          </a:xfrm>
          <a:prstGeom prst="rect">
            <a:avLst/>
          </a:prstGeom>
        </p:spPr>
        <p:txBody>
          <a:bodyPr wrap="square">
            <a:spAutoFit/>
          </a:bodyPr>
          <a:lstStyle/>
          <a:p>
            <a:endParaRPr lang="en-US" sz="5400" dirty="0">
              <a:solidFill>
                <a:srgbClr val="FF0000"/>
              </a:solidFill>
              <a:latin typeface="Calibri" panose="020F0502020204030204" pitchFamily="34" charset="0"/>
            </a:endParaRPr>
          </a:p>
          <a:p>
            <a:r>
              <a:rPr lang="en-US" sz="5400" dirty="0">
                <a:solidFill>
                  <a:srgbClr val="FF0000"/>
                </a:solidFill>
                <a:latin typeface="Calibri" panose="020F0502020204030204" pitchFamily="34" charset="0"/>
              </a:rPr>
              <a:t>Storage Area Network</a:t>
            </a:r>
          </a:p>
          <a:p>
            <a:endParaRPr lang="en-US" sz="5400" dirty="0">
              <a:solidFill>
                <a:srgbClr val="0A2E94"/>
              </a:solidFill>
              <a:latin typeface="Calibri" panose="020F0502020204030204" pitchFamily="34" charset="0"/>
            </a:endParaRPr>
          </a:p>
          <a:p>
            <a:endParaRPr lang="en-US" sz="5400" dirty="0">
              <a:solidFill>
                <a:schemeClr val="bg1"/>
              </a:solidFill>
            </a:endParaRPr>
          </a:p>
          <a:p>
            <a:r>
              <a:rPr lang="en-US" sz="5400" dirty="0">
                <a:solidFill>
                  <a:schemeClr val="bg1"/>
                </a:solidFill>
              </a:rPr>
              <a:t>															</a:t>
            </a:r>
            <a:r>
              <a:rPr lang="en-US" sz="2400" dirty="0">
                <a:solidFill>
                  <a:srgbClr val="1951EF"/>
                </a:solidFill>
                <a:latin typeface="Calibri" panose="020F0502020204030204" pitchFamily="34" charset="0"/>
              </a:rPr>
              <a:t>- Mohit Kumar Agrahari</a:t>
            </a:r>
            <a:endParaRPr lang="en-US" sz="5400" dirty="0">
              <a:solidFill>
                <a:srgbClr val="1951EF"/>
              </a:solidFill>
              <a:latin typeface="Calibri" panose="020F0502020204030204" pitchFamily="34" charset="0"/>
            </a:endParaRPr>
          </a:p>
        </p:txBody>
      </p:sp>
      <p:sp>
        <p:nvSpPr>
          <p:cNvPr id="6" name="Footer Placeholder 5">
            <a:extLst>
              <a:ext uri="{FF2B5EF4-FFF2-40B4-BE49-F238E27FC236}">
                <a16:creationId xmlns:a16="http://schemas.microsoft.com/office/drawing/2014/main" id="{3AE5ADA3-E990-47B4-A095-4E0F28153038}"/>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326812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6321AF-DD91-4B18-9533-46D78D082390}"/>
              </a:ext>
            </a:extLst>
          </p:cNvPr>
          <p:cNvSpPr/>
          <p:nvPr/>
        </p:nvSpPr>
        <p:spPr>
          <a:xfrm>
            <a:off x="907244" y="661154"/>
            <a:ext cx="679994" cy="400110"/>
          </a:xfrm>
          <a:prstGeom prst="rect">
            <a:avLst/>
          </a:prstGeom>
        </p:spPr>
        <p:txBody>
          <a:bodyPr wrap="none">
            <a:spAutoFit/>
          </a:bodyPr>
          <a:lstStyle/>
          <a:p>
            <a:r>
              <a:rPr lang="en-US" sz="2000" dirty="0">
                <a:solidFill>
                  <a:srgbClr val="002060"/>
                </a:solidFill>
                <a:latin typeface="Calibri" panose="020F0502020204030204" pitchFamily="34" charset="0"/>
              </a:rPr>
              <a:t>Uses</a:t>
            </a:r>
          </a:p>
        </p:txBody>
      </p:sp>
      <p:sp>
        <p:nvSpPr>
          <p:cNvPr id="3" name="Rectangle 2">
            <a:extLst>
              <a:ext uri="{FF2B5EF4-FFF2-40B4-BE49-F238E27FC236}">
                <a16:creationId xmlns:a16="http://schemas.microsoft.com/office/drawing/2014/main" id="{1834D141-1B4B-497E-8D9D-363B2F94FF69}"/>
              </a:ext>
            </a:extLst>
          </p:cNvPr>
          <p:cNvSpPr/>
          <p:nvPr/>
        </p:nvSpPr>
        <p:spPr>
          <a:xfrm>
            <a:off x="907244" y="1321415"/>
            <a:ext cx="6096000" cy="1477328"/>
          </a:xfrm>
          <a:prstGeom prst="rect">
            <a:avLst/>
          </a:prstGeom>
        </p:spPr>
        <p:txBody>
          <a:bodyPr>
            <a:spAutoFit/>
          </a:bodyPr>
          <a:lstStyle/>
          <a:p>
            <a:pPr marL="285750" indent="-285750">
              <a:buFont typeface="Wingdings" panose="05000000000000000000" pitchFamily="2" charset="2"/>
              <a:buChar char="ü"/>
            </a:pPr>
            <a:r>
              <a:rPr lang="en-US" dirty="0">
                <a:solidFill>
                  <a:schemeClr val="bg1"/>
                </a:solidFill>
                <a:latin typeface="Calibri" panose="020F0502020204030204" pitchFamily="34" charset="0"/>
              </a:rPr>
              <a:t>Cloud Computing</a:t>
            </a:r>
          </a:p>
          <a:p>
            <a:pPr marL="285750" indent="-285750">
              <a:buFont typeface="Wingdings" panose="05000000000000000000" pitchFamily="2" charset="2"/>
              <a:buChar char="ü"/>
            </a:pPr>
            <a:endParaRPr 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dirty="0">
                <a:solidFill>
                  <a:schemeClr val="bg1"/>
                </a:solidFill>
                <a:latin typeface="Calibri" panose="020F0502020204030204" pitchFamily="34" charset="0"/>
              </a:rPr>
              <a:t>Hybrid Cloud Storage</a:t>
            </a:r>
          </a:p>
          <a:p>
            <a:pPr marL="285750" indent="-285750">
              <a:buFont typeface="Wingdings" panose="05000000000000000000" pitchFamily="2" charset="2"/>
              <a:buChar char="ü"/>
            </a:pPr>
            <a:endParaRPr 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dirty="0">
                <a:solidFill>
                  <a:schemeClr val="bg1"/>
                </a:solidFill>
                <a:latin typeface="Calibri" panose="020F0502020204030204" pitchFamily="34" charset="0"/>
              </a:rPr>
              <a:t>Media Services</a:t>
            </a:r>
          </a:p>
        </p:txBody>
      </p:sp>
      <p:pic>
        <p:nvPicPr>
          <p:cNvPr id="5" name="Picture 4" descr="A close up of a map&#10;&#10;Description generated with high confidence">
            <a:extLst>
              <a:ext uri="{FF2B5EF4-FFF2-40B4-BE49-F238E27FC236}">
                <a16:creationId xmlns:a16="http://schemas.microsoft.com/office/drawing/2014/main" id="{18CC1A58-F585-402C-B806-C756AC771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79" y="449314"/>
            <a:ext cx="5165771" cy="2808236"/>
          </a:xfrm>
          <a:prstGeom prst="rect">
            <a:avLst/>
          </a:prstGeom>
        </p:spPr>
      </p:pic>
      <p:pic>
        <p:nvPicPr>
          <p:cNvPr id="7" name="Picture 6" descr="A picture containing sitting, indoor, wall&#10;&#10;Description generated with high confidence">
            <a:extLst>
              <a:ext uri="{FF2B5EF4-FFF2-40B4-BE49-F238E27FC236}">
                <a16:creationId xmlns:a16="http://schemas.microsoft.com/office/drawing/2014/main" id="{2B9BD351-AEE3-4603-9557-2DC0B56D9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23" y="3429000"/>
            <a:ext cx="3598887" cy="2524339"/>
          </a:xfrm>
          <a:prstGeom prst="rect">
            <a:avLst/>
          </a:prstGeom>
        </p:spPr>
      </p:pic>
      <p:pic>
        <p:nvPicPr>
          <p:cNvPr id="9" name="Picture 8">
            <a:extLst>
              <a:ext uri="{FF2B5EF4-FFF2-40B4-BE49-F238E27FC236}">
                <a16:creationId xmlns:a16="http://schemas.microsoft.com/office/drawing/2014/main" id="{48CEEC94-5B6C-4891-8FDA-7D1F6C757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7810" y="3670844"/>
            <a:ext cx="5006340" cy="2467067"/>
          </a:xfrm>
          <a:prstGeom prst="rect">
            <a:avLst/>
          </a:prstGeom>
        </p:spPr>
      </p:pic>
      <p:sp>
        <p:nvSpPr>
          <p:cNvPr id="10" name="Footer Placeholder 9">
            <a:extLst>
              <a:ext uri="{FF2B5EF4-FFF2-40B4-BE49-F238E27FC236}">
                <a16:creationId xmlns:a16="http://schemas.microsoft.com/office/drawing/2014/main" id="{EC75D645-B8F0-430E-9D42-3914A8703822}"/>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416706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631089-9DC0-4025-A56B-AC88E7A027E2}"/>
              </a:ext>
            </a:extLst>
          </p:cNvPr>
          <p:cNvSpPr/>
          <p:nvPr/>
        </p:nvSpPr>
        <p:spPr>
          <a:xfrm>
            <a:off x="4448971" y="2721114"/>
            <a:ext cx="2433808" cy="707886"/>
          </a:xfrm>
          <a:prstGeom prst="rect">
            <a:avLst/>
          </a:prstGeom>
        </p:spPr>
        <p:txBody>
          <a:bodyPr wrap="none">
            <a:spAutoFit/>
          </a:bodyPr>
          <a:lstStyle/>
          <a:p>
            <a:r>
              <a:rPr lang="en-US" sz="4000" dirty="0">
                <a:solidFill>
                  <a:srgbClr val="FF0000"/>
                </a:solidFill>
                <a:latin typeface="Calibri" panose="020F0502020204030204" pitchFamily="34" charset="0"/>
              </a:rPr>
              <a:t>Thank You </a:t>
            </a:r>
          </a:p>
        </p:txBody>
      </p:sp>
      <p:sp>
        <p:nvSpPr>
          <p:cNvPr id="3" name="Footer Placeholder 2">
            <a:extLst>
              <a:ext uri="{FF2B5EF4-FFF2-40B4-BE49-F238E27FC236}">
                <a16:creationId xmlns:a16="http://schemas.microsoft.com/office/drawing/2014/main" id="{2FC3E45B-50F4-4796-945C-3F6B29E798DE}"/>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389994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7E1012-551D-4F81-83A6-5219BA3BE99C}"/>
              </a:ext>
            </a:extLst>
          </p:cNvPr>
          <p:cNvSpPr/>
          <p:nvPr/>
        </p:nvSpPr>
        <p:spPr>
          <a:xfrm>
            <a:off x="1719974" y="861577"/>
            <a:ext cx="3268011" cy="461665"/>
          </a:xfrm>
          <a:prstGeom prst="rect">
            <a:avLst/>
          </a:prstGeom>
        </p:spPr>
        <p:txBody>
          <a:bodyPr wrap="none">
            <a:spAutoFit/>
          </a:bodyPr>
          <a:lstStyle/>
          <a:p>
            <a:r>
              <a:rPr lang="en-US" sz="2400" dirty="0">
                <a:solidFill>
                  <a:srgbClr val="002060"/>
                </a:solidFill>
              </a:rPr>
              <a:t>Problems we were facing</a:t>
            </a:r>
          </a:p>
        </p:txBody>
      </p:sp>
      <p:sp>
        <p:nvSpPr>
          <p:cNvPr id="5" name="Rectangle 4">
            <a:extLst>
              <a:ext uri="{FF2B5EF4-FFF2-40B4-BE49-F238E27FC236}">
                <a16:creationId xmlns:a16="http://schemas.microsoft.com/office/drawing/2014/main" id="{12B51C28-94E2-4BAC-93F2-0EA37C1CC205}"/>
              </a:ext>
            </a:extLst>
          </p:cNvPr>
          <p:cNvSpPr/>
          <p:nvPr/>
        </p:nvSpPr>
        <p:spPr>
          <a:xfrm>
            <a:off x="2220308" y="1839691"/>
            <a:ext cx="6096000" cy="2585323"/>
          </a:xfrm>
          <a:prstGeom prst="rect">
            <a:avLst/>
          </a:prstGeom>
        </p:spPr>
        <p:txBody>
          <a:bodyPr>
            <a:spAutoFit/>
          </a:bodyPr>
          <a:lstStyle/>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Scalability</a:t>
            </a:r>
          </a:p>
          <a:p>
            <a:pPr marL="285750" indent="-285750">
              <a:buFont typeface="Wingdings" panose="05000000000000000000" pitchFamily="2" charset="2"/>
              <a:buChar char="ü"/>
            </a:pPr>
            <a:endParaRPr lang="en-US" alt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Connectivity</a:t>
            </a:r>
          </a:p>
          <a:p>
            <a:pPr marL="285750" indent="-285750">
              <a:buFont typeface="Wingdings" panose="05000000000000000000" pitchFamily="2" charset="2"/>
              <a:buChar char="ü"/>
            </a:pPr>
            <a:endParaRPr lang="en-US" alt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24/7 availability</a:t>
            </a:r>
          </a:p>
          <a:p>
            <a:pPr marL="285750" indent="-285750">
              <a:buFont typeface="Wingdings" panose="05000000000000000000" pitchFamily="2" charset="2"/>
              <a:buChar char="ü"/>
            </a:pPr>
            <a:endParaRPr lang="en-US" alt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High performance</a:t>
            </a:r>
          </a:p>
          <a:p>
            <a:pPr marL="285750" indent="-285750">
              <a:buFont typeface="Wingdings" panose="05000000000000000000" pitchFamily="2" charset="2"/>
              <a:buChar char="ü"/>
            </a:pPr>
            <a:endParaRPr lang="en-US" alt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Easy management</a:t>
            </a:r>
          </a:p>
        </p:txBody>
      </p:sp>
      <p:sp>
        <p:nvSpPr>
          <p:cNvPr id="6" name="Footer Placeholder 5">
            <a:extLst>
              <a:ext uri="{FF2B5EF4-FFF2-40B4-BE49-F238E27FC236}">
                <a16:creationId xmlns:a16="http://schemas.microsoft.com/office/drawing/2014/main" id="{966980E8-5616-472D-BC79-2590525EB434}"/>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207961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AA1B33-6533-4189-B7A2-BDC90BC6E0F6}"/>
              </a:ext>
            </a:extLst>
          </p:cNvPr>
          <p:cNvSpPr/>
          <p:nvPr/>
        </p:nvSpPr>
        <p:spPr>
          <a:xfrm>
            <a:off x="985615" y="604123"/>
            <a:ext cx="1148071" cy="400110"/>
          </a:xfrm>
          <a:prstGeom prst="rect">
            <a:avLst/>
          </a:prstGeom>
        </p:spPr>
        <p:txBody>
          <a:bodyPr wrap="none">
            <a:spAutoFit/>
          </a:bodyPr>
          <a:lstStyle/>
          <a:p>
            <a:r>
              <a:rPr lang="en-US" sz="2000" dirty="0">
                <a:solidFill>
                  <a:srgbClr val="002060"/>
                </a:solidFill>
                <a:latin typeface="Calibri" panose="020F0502020204030204" pitchFamily="34" charset="0"/>
              </a:rPr>
              <a:t>Solutions</a:t>
            </a:r>
          </a:p>
        </p:txBody>
      </p:sp>
      <p:pic>
        <p:nvPicPr>
          <p:cNvPr id="5" name="Picture 4">
            <a:extLst>
              <a:ext uri="{FF2B5EF4-FFF2-40B4-BE49-F238E27FC236}">
                <a16:creationId xmlns:a16="http://schemas.microsoft.com/office/drawing/2014/main" id="{E09021CB-2264-4BFF-844A-5E6D22C450D9}"/>
              </a:ext>
            </a:extLst>
          </p:cNvPr>
          <p:cNvPicPr>
            <a:picLocks noChangeAspect="1"/>
          </p:cNvPicPr>
          <p:nvPr/>
        </p:nvPicPr>
        <p:blipFill>
          <a:blip r:embed="rId2"/>
          <a:stretch>
            <a:fillRect/>
          </a:stretch>
        </p:blipFill>
        <p:spPr>
          <a:xfrm>
            <a:off x="5135526" y="2116576"/>
            <a:ext cx="5418727" cy="2979189"/>
          </a:xfrm>
          <a:prstGeom prst="rect">
            <a:avLst/>
          </a:prstGeom>
        </p:spPr>
      </p:pic>
      <p:sp>
        <p:nvSpPr>
          <p:cNvPr id="7" name="Rectangle 6">
            <a:extLst>
              <a:ext uri="{FF2B5EF4-FFF2-40B4-BE49-F238E27FC236}">
                <a16:creationId xmlns:a16="http://schemas.microsoft.com/office/drawing/2014/main" id="{0E744D98-9B60-4444-8CB0-0C3E821E060E}"/>
              </a:ext>
            </a:extLst>
          </p:cNvPr>
          <p:cNvSpPr/>
          <p:nvPr/>
        </p:nvSpPr>
        <p:spPr>
          <a:xfrm>
            <a:off x="1190222" y="2904086"/>
            <a:ext cx="3858621" cy="3139321"/>
          </a:xfrm>
          <a:prstGeom prst="rect">
            <a:avLst/>
          </a:prstGeom>
        </p:spPr>
        <p:txBody>
          <a:bodyPr wrap="square">
            <a:spAutoFit/>
          </a:bodyPr>
          <a:lstStyle/>
          <a:p>
            <a:pPr lvl="1">
              <a:buFont typeface="Wingdings" panose="05000000000000000000" pitchFamily="2" charset="2"/>
              <a:buChar char="ü"/>
            </a:pPr>
            <a:r>
              <a:rPr lang="en-US" altLang="en-US" dirty="0">
                <a:solidFill>
                  <a:schemeClr val="bg1"/>
                </a:solidFill>
                <a:latin typeface="Calibri" panose="020F0502020204030204" pitchFamily="34" charset="0"/>
              </a:rPr>
              <a:t>Low Cost Solution</a:t>
            </a:r>
          </a:p>
          <a:p>
            <a:pPr lvl="1">
              <a:buFont typeface="Wingdings" panose="05000000000000000000" pitchFamily="2" charset="2"/>
              <a:buChar char="ü"/>
            </a:pPr>
            <a:endParaRPr lang="en-US" altLang="en-US" dirty="0">
              <a:solidFill>
                <a:schemeClr val="bg1"/>
              </a:solidFill>
              <a:latin typeface="Calibri" panose="020F0502020204030204" pitchFamily="34" charset="0"/>
            </a:endParaRPr>
          </a:p>
          <a:p>
            <a:pPr lvl="1">
              <a:buFont typeface="Wingdings" panose="05000000000000000000" pitchFamily="2" charset="2"/>
              <a:buChar char="ü"/>
            </a:pPr>
            <a:r>
              <a:rPr lang="en-US" altLang="en-US" dirty="0">
                <a:solidFill>
                  <a:schemeClr val="bg1"/>
                </a:solidFill>
                <a:latin typeface="Calibri" panose="020F0502020204030204" pitchFamily="34" charset="0"/>
              </a:rPr>
              <a:t>  Simple to Configure</a:t>
            </a:r>
          </a:p>
          <a:p>
            <a:pPr lvl="1">
              <a:buFont typeface="Wingdings" panose="05000000000000000000" pitchFamily="2" charset="2"/>
              <a:buChar char="ü"/>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De-Centralized Storage</a:t>
            </a:r>
          </a:p>
          <a:p>
            <a:pPr lvl="1">
              <a:buFont typeface="Wingdings" panose="05000000000000000000" pitchFamily="2" charset="2"/>
              <a:buChar char="û"/>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No Storage Consolidation</a:t>
            </a:r>
          </a:p>
          <a:p>
            <a:pPr lvl="1">
              <a:buFont typeface="Wingdings" panose="05000000000000000000" pitchFamily="2" charset="2"/>
              <a:buNone/>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No High Availability</a:t>
            </a:r>
          </a:p>
          <a:p>
            <a:pPr lvl="1">
              <a:buFont typeface="Wingdings" panose="05000000000000000000" pitchFamily="2" charset="2"/>
              <a:buChar char="û"/>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Low Performance</a:t>
            </a:r>
          </a:p>
        </p:txBody>
      </p:sp>
      <p:sp>
        <p:nvSpPr>
          <p:cNvPr id="9" name="Rectangle 8">
            <a:extLst>
              <a:ext uri="{FF2B5EF4-FFF2-40B4-BE49-F238E27FC236}">
                <a16:creationId xmlns:a16="http://schemas.microsoft.com/office/drawing/2014/main" id="{7218DD6F-0AFD-438B-99DC-8A4607D6C639}"/>
              </a:ext>
            </a:extLst>
          </p:cNvPr>
          <p:cNvSpPr/>
          <p:nvPr/>
        </p:nvSpPr>
        <p:spPr>
          <a:xfrm>
            <a:off x="985615" y="1039550"/>
            <a:ext cx="2599814" cy="400110"/>
          </a:xfrm>
          <a:prstGeom prst="rect">
            <a:avLst/>
          </a:prstGeom>
        </p:spPr>
        <p:txBody>
          <a:bodyPr wrap="none">
            <a:spAutoFit/>
          </a:bodyPr>
          <a:lstStyle/>
          <a:p>
            <a:r>
              <a:rPr lang="en-US" sz="2000" dirty="0">
                <a:solidFill>
                  <a:srgbClr val="C00000"/>
                </a:solidFill>
              </a:rPr>
              <a:t>Direct attached storage</a:t>
            </a:r>
          </a:p>
        </p:txBody>
      </p:sp>
      <p:sp>
        <p:nvSpPr>
          <p:cNvPr id="11" name="Footer Placeholder 10">
            <a:extLst>
              <a:ext uri="{FF2B5EF4-FFF2-40B4-BE49-F238E27FC236}">
                <a16:creationId xmlns:a16="http://schemas.microsoft.com/office/drawing/2014/main" id="{D901D1A8-7BE4-452A-95A9-A776D8A6C0BE}"/>
              </a:ext>
            </a:extLst>
          </p:cNvPr>
          <p:cNvSpPr>
            <a:spLocks noGrp="1"/>
          </p:cNvSpPr>
          <p:nvPr>
            <p:ph type="ftr" sz="quarter" idx="11"/>
          </p:nvPr>
        </p:nvSpPr>
        <p:spPr/>
        <p:txBody>
          <a:bodyPr/>
          <a:lstStyle/>
          <a:p>
            <a:r>
              <a:rPr lang="en-US"/>
              <a:t>Capgemini Public</a:t>
            </a:r>
          </a:p>
        </p:txBody>
      </p:sp>
      <p:sp>
        <p:nvSpPr>
          <p:cNvPr id="2" name="Rectangle 1">
            <a:extLst>
              <a:ext uri="{FF2B5EF4-FFF2-40B4-BE49-F238E27FC236}">
                <a16:creationId xmlns:a16="http://schemas.microsoft.com/office/drawing/2014/main" id="{5C72DF39-D214-45F7-B871-C867C1E4E1ED}"/>
              </a:ext>
            </a:extLst>
          </p:cNvPr>
          <p:cNvSpPr/>
          <p:nvPr/>
        </p:nvSpPr>
        <p:spPr>
          <a:xfrm>
            <a:off x="985615" y="1470245"/>
            <a:ext cx="6096000" cy="646331"/>
          </a:xfrm>
          <a:prstGeom prst="rect">
            <a:avLst/>
          </a:prstGeom>
        </p:spPr>
        <p:txBody>
          <a:bodyPr>
            <a:spAutoFit/>
          </a:bodyPr>
          <a:lstStyle/>
          <a:p>
            <a:r>
              <a:rPr lang="en-US" dirty="0">
                <a:solidFill>
                  <a:srgbClr val="222222"/>
                </a:solidFill>
                <a:latin typeface="Calibri" panose="020F0502020204030204" pitchFamily="34" charset="0"/>
              </a:rPr>
              <a:t>Direct-attached storage is digital storage directly attached to the computer accessing it.</a:t>
            </a:r>
            <a:endParaRPr lang="en-US" dirty="0">
              <a:latin typeface="Calibri" panose="020F0502020204030204" pitchFamily="34" charset="0"/>
            </a:endParaRPr>
          </a:p>
        </p:txBody>
      </p:sp>
      <p:sp>
        <p:nvSpPr>
          <p:cNvPr id="3" name="Rectangle 2">
            <a:extLst>
              <a:ext uri="{FF2B5EF4-FFF2-40B4-BE49-F238E27FC236}">
                <a16:creationId xmlns:a16="http://schemas.microsoft.com/office/drawing/2014/main" id="{18C2E1AB-7292-4F6A-98FD-418450494224}"/>
              </a:ext>
            </a:extLst>
          </p:cNvPr>
          <p:cNvSpPr/>
          <p:nvPr/>
        </p:nvSpPr>
        <p:spPr>
          <a:xfrm>
            <a:off x="985615" y="2329761"/>
            <a:ext cx="1389932" cy="400110"/>
          </a:xfrm>
          <a:prstGeom prst="rect">
            <a:avLst/>
          </a:prstGeom>
        </p:spPr>
        <p:txBody>
          <a:bodyPr wrap="none">
            <a:spAutoFit/>
          </a:bodyPr>
          <a:lstStyle/>
          <a:p>
            <a:r>
              <a:rPr lang="en-US" sz="2000" dirty="0">
                <a:solidFill>
                  <a:srgbClr val="002060"/>
                </a:solidFill>
                <a:latin typeface="Calibri" panose="020F0502020204030204" pitchFamily="34" charset="0"/>
              </a:rPr>
              <a:t>Advantages</a:t>
            </a:r>
          </a:p>
        </p:txBody>
      </p:sp>
    </p:spTree>
    <p:extLst>
      <p:ext uri="{BB962C8B-B14F-4D97-AF65-F5344CB8AC3E}">
        <p14:creationId xmlns:p14="http://schemas.microsoft.com/office/powerpoint/2010/main" val="420861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2C5E20C-77FD-4720-A6FB-C3887E10D684}"/>
              </a:ext>
            </a:extLst>
          </p:cNvPr>
          <p:cNvSpPr>
            <a:spLocks noGrp="1"/>
          </p:cNvSpPr>
          <p:nvPr>
            <p:ph type="ftr" sz="quarter" idx="11"/>
          </p:nvPr>
        </p:nvSpPr>
        <p:spPr/>
        <p:txBody>
          <a:bodyPr/>
          <a:lstStyle/>
          <a:p>
            <a:r>
              <a:rPr lang="en-US"/>
              <a:t>Capgemini Public</a:t>
            </a:r>
          </a:p>
        </p:txBody>
      </p:sp>
      <p:sp>
        <p:nvSpPr>
          <p:cNvPr id="2" name="Rectangle 1">
            <a:extLst>
              <a:ext uri="{FF2B5EF4-FFF2-40B4-BE49-F238E27FC236}">
                <a16:creationId xmlns:a16="http://schemas.microsoft.com/office/drawing/2014/main" id="{E12C601D-AAE1-4DAF-9E37-7020E033F906}"/>
              </a:ext>
            </a:extLst>
          </p:cNvPr>
          <p:cNvSpPr/>
          <p:nvPr/>
        </p:nvSpPr>
        <p:spPr>
          <a:xfrm>
            <a:off x="985284" y="731581"/>
            <a:ext cx="2930931" cy="400110"/>
          </a:xfrm>
          <a:prstGeom prst="rect">
            <a:avLst/>
          </a:prstGeom>
        </p:spPr>
        <p:txBody>
          <a:bodyPr wrap="none">
            <a:spAutoFit/>
          </a:bodyPr>
          <a:lstStyle/>
          <a:p>
            <a:r>
              <a:rPr lang="en-US" sz="2000" dirty="0">
                <a:solidFill>
                  <a:srgbClr val="002060"/>
                </a:solidFill>
                <a:latin typeface="Calibri" panose="020F0502020204030204" pitchFamily="34" charset="0"/>
              </a:rPr>
              <a:t>Network Attached Storage</a:t>
            </a:r>
          </a:p>
        </p:txBody>
      </p:sp>
      <p:pic>
        <p:nvPicPr>
          <p:cNvPr id="4" name="Picture 3">
            <a:extLst>
              <a:ext uri="{FF2B5EF4-FFF2-40B4-BE49-F238E27FC236}">
                <a16:creationId xmlns:a16="http://schemas.microsoft.com/office/drawing/2014/main" id="{DADEB236-8C0E-4117-9E14-66054FC57179}"/>
              </a:ext>
            </a:extLst>
          </p:cNvPr>
          <p:cNvPicPr>
            <a:picLocks noChangeAspect="1"/>
          </p:cNvPicPr>
          <p:nvPr/>
        </p:nvPicPr>
        <p:blipFill>
          <a:blip r:embed="rId2"/>
          <a:stretch>
            <a:fillRect/>
          </a:stretch>
        </p:blipFill>
        <p:spPr>
          <a:xfrm>
            <a:off x="5246724" y="2608387"/>
            <a:ext cx="5619750" cy="2328087"/>
          </a:xfrm>
          <a:prstGeom prst="rect">
            <a:avLst/>
          </a:prstGeom>
        </p:spPr>
      </p:pic>
      <p:sp>
        <p:nvSpPr>
          <p:cNvPr id="3" name="Rectangle 2">
            <a:extLst>
              <a:ext uri="{FF2B5EF4-FFF2-40B4-BE49-F238E27FC236}">
                <a16:creationId xmlns:a16="http://schemas.microsoft.com/office/drawing/2014/main" id="{A7E1439D-3202-4C4B-BB04-36B8E697AC69}"/>
              </a:ext>
            </a:extLst>
          </p:cNvPr>
          <p:cNvSpPr/>
          <p:nvPr/>
        </p:nvSpPr>
        <p:spPr>
          <a:xfrm>
            <a:off x="985284" y="3305367"/>
            <a:ext cx="6096000" cy="3139321"/>
          </a:xfrm>
          <a:prstGeom prst="rect">
            <a:avLst/>
          </a:prstGeom>
        </p:spPr>
        <p:txBody>
          <a:bodyPr>
            <a:spAutoFit/>
          </a:bodyPr>
          <a:lstStyle/>
          <a:p>
            <a:pPr lvl="1">
              <a:buFont typeface="Wingdings" panose="05000000000000000000" pitchFamily="2" charset="2"/>
              <a:buChar char="ü"/>
            </a:pPr>
            <a:r>
              <a:rPr lang="en-US" altLang="en-US" dirty="0">
                <a:solidFill>
                  <a:schemeClr val="bg1"/>
                </a:solidFill>
                <a:latin typeface="Calibri" panose="020F0502020204030204" pitchFamily="34" charset="0"/>
              </a:rPr>
              <a:t> Heterogeneous Environment</a:t>
            </a:r>
          </a:p>
          <a:p>
            <a:pPr lvl="1">
              <a:buFont typeface="Wingdings" panose="05000000000000000000" pitchFamily="2" charset="2"/>
              <a:buNone/>
            </a:pPr>
            <a:r>
              <a:rPr lang="en-US" altLang="en-US" dirty="0">
                <a:solidFill>
                  <a:schemeClr val="bg1"/>
                </a:solidFill>
                <a:latin typeface="Calibri" panose="020F0502020204030204" pitchFamily="34" charset="0"/>
              </a:rPr>
              <a:t>  </a:t>
            </a:r>
          </a:p>
          <a:p>
            <a:pPr lvl="1">
              <a:buFont typeface="Wingdings" panose="05000000000000000000" pitchFamily="2" charset="2"/>
              <a:buChar char="ü"/>
            </a:pPr>
            <a:r>
              <a:rPr lang="en-US" altLang="en-US" dirty="0">
                <a:solidFill>
                  <a:schemeClr val="bg1"/>
                </a:solidFill>
                <a:latin typeface="Calibri" panose="020F0502020204030204" pitchFamily="34" charset="0"/>
              </a:rPr>
              <a:t>  Centralized Storage</a:t>
            </a:r>
          </a:p>
          <a:p>
            <a:pPr lvl="1">
              <a:buFont typeface="Wingdings" panose="05000000000000000000" pitchFamily="2" charset="2"/>
              <a:buNone/>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Low Performance</a:t>
            </a:r>
          </a:p>
          <a:p>
            <a:pPr lvl="1">
              <a:buFont typeface="Wingdings" panose="05000000000000000000" pitchFamily="2" charset="2"/>
              <a:buChar char="û"/>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Limited scalability</a:t>
            </a:r>
          </a:p>
          <a:p>
            <a:pPr lvl="1">
              <a:buFont typeface="Wingdings" panose="05000000000000000000" pitchFamily="2" charset="2"/>
              <a:buNone/>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Network Congestion during backups &amp; Restore</a:t>
            </a:r>
          </a:p>
          <a:p>
            <a:pPr lvl="1">
              <a:buFont typeface="Wingdings" panose="05000000000000000000" pitchFamily="2" charset="2"/>
              <a:buChar char="û"/>
            </a:pPr>
            <a:endParaRPr lang="en-US" altLang="en-US" dirty="0">
              <a:solidFill>
                <a:schemeClr val="bg1"/>
              </a:solidFill>
              <a:latin typeface="Calibri" panose="020F0502020204030204" pitchFamily="34" charset="0"/>
            </a:endParaRPr>
          </a:p>
          <a:p>
            <a:pPr lvl="1">
              <a:buFont typeface="Wingdings" panose="05000000000000000000" pitchFamily="2" charset="2"/>
              <a:buChar char="û"/>
            </a:pPr>
            <a:r>
              <a:rPr lang="en-US" altLang="en-US" dirty="0">
                <a:solidFill>
                  <a:schemeClr val="bg1"/>
                </a:solidFill>
                <a:latin typeface="Calibri" panose="020F0502020204030204" pitchFamily="34" charset="0"/>
              </a:rPr>
              <a:t>  Ethernet Limitations </a:t>
            </a:r>
          </a:p>
        </p:txBody>
      </p:sp>
      <p:sp>
        <p:nvSpPr>
          <p:cNvPr id="5" name="Rectangle 4">
            <a:extLst>
              <a:ext uri="{FF2B5EF4-FFF2-40B4-BE49-F238E27FC236}">
                <a16:creationId xmlns:a16="http://schemas.microsoft.com/office/drawing/2014/main" id="{B8957828-DFDF-41FE-9096-8D2C7614F451}"/>
              </a:ext>
            </a:extLst>
          </p:cNvPr>
          <p:cNvSpPr/>
          <p:nvPr/>
        </p:nvSpPr>
        <p:spPr>
          <a:xfrm>
            <a:off x="1034816" y="2924413"/>
            <a:ext cx="1400704" cy="400110"/>
          </a:xfrm>
          <a:prstGeom prst="rect">
            <a:avLst/>
          </a:prstGeom>
        </p:spPr>
        <p:txBody>
          <a:bodyPr wrap="none">
            <a:spAutoFit/>
          </a:bodyPr>
          <a:lstStyle/>
          <a:p>
            <a:r>
              <a:rPr lang="en-US" sz="2000" dirty="0">
                <a:solidFill>
                  <a:srgbClr val="C00000"/>
                </a:solidFill>
                <a:latin typeface="Calibri" panose="020F0502020204030204" pitchFamily="34" charset="0"/>
              </a:rPr>
              <a:t>Advantages</a:t>
            </a:r>
          </a:p>
        </p:txBody>
      </p:sp>
      <p:sp>
        <p:nvSpPr>
          <p:cNvPr id="7" name="Rectangle 6">
            <a:extLst>
              <a:ext uri="{FF2B5EF4-FFF2-40B4-BE49-F238E27FC236}">
                <a16:creationId xmlns:a16="http://schemas.microsoft.com/office/drawing/2014/main" id="{88F8640E-CFD9-431F-B7D1-63B307CBC0C2}"/>
              </a:ext>
            </a:extLst>
          </p:cNvPr>
          <p:cNvSpPr/>
          <p:nvPr/>
        </p:nvSpPr>
        <p:spPr>
          <a:xfrm>
            <a:off x="985284" y="1412498"/>
            <a:ext cx="6096000" cy="1200329"/>
          </a:xfrm>
          <a:prstGeom prst="rect">
            <a:avLst/>
          </a:prstGeom>
        </p:spPr>
        <p:txBody>
          <a:bodyPr>
            <a:spAutoFit/>
          </a:bodyPr>
          <a:lstStyle/>
          <a:p>
            <a:r>
              <a:rPr lang="en-US" dirty="0">
                <a:solidFill>
                  <a:schemeClr val="bg1"/>
                </a:solidFill>
                <a:latin typeface="Calibri" panose="020F0502020204030204" pitchFamily="34" charset="0"/>
              </a:rPr>
              <a:t>A Network Attached Storage (NAS) device is a storage device connected to a network that allows storage and retrieval of data from a centralized location for authorized network users and heterogeneous clients.</a:t>
            </a:r>
          </a:p>
        </p:txBody>
      </p:sp>
    </p:spTree>
    <p:extLst>
      <p:ext uri="{BB962C8B-B14F-4D97-AF65-F5344CB8AC3E}">
        <p14:creationId xmlns:p14="http://schemas.microsoft.com/office/powerpoint/2010/main" val="265182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F531F-0CC8-4407-B26E-7E68EB71D004}"/>
              </a:ext>
            </a:extLst>
          </p:cNvPr>
          <p:cNvSpPr/>
          <p:nvPr/>
        </p:nvSpPr>
        <p:spPr>
          <a:xfrm>
            <a:off x="1137684" y="818707"/>
            <a:ext cx="9526772" cy="4862870"/>
          </a:xfrm>
          <a:prstGeom prst="rect">
            <a:avLst/>
          </a:prstGeom>
        </p:spPr>
        <p:txBody>
          <a:bodyPr wrap="square">
            <a:spAutoFit/>
          </a:bodyPr>
          <a:lstStyle/>
          <a:p>
            <a:r>
              <a:rPr lang="en-US" sz="2000" dirty="0">
                <a:solidFill>
                  <a:srgbClr val="002060"/>
                </a:solidFill>
                <a:latin typeface="Calibri" panose="020F0502020204030204" pitchFamily="34" charset="0"/>
              </a:rPr>
              <a:t>Storage Area Network</a:t>
            </a:r>
          </a:p>
          <a:p>
            <a:endParaRPr lang="en-US" dirty="0">
              <a:solidFill>
                <a:schemeClr val="bg1"/>
              </a:solidFill>
              <a:latin typeface="Calibri" panose="020F0502020204030204" pitchFamily="34" charset="0"/>
            </a:endParaRPr>
          </a:p>
          <a:p>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A </a:t>
            </a:r>
            <a:r>
              <a:rPr lang="en-US" b="1" dirty="0">
                <a:solidFill>
                  <a:srgbClr val="C00000"/>
                </a:solidFill>
                <a:latin typeface="Calibri" panose="020F0502020204030204" pitchFamily="34" charset="0"/>
              </a:rPr>
              <a:t>storage area network</a:t>
            </a:r>
            <a:r>
              <a:rPr lang="en-US" dirty="0">
                <a:solidFill>
                  <a:srgbClr val="C00000"/>
                </a:solidFill>
                <a:latin typeface="Calibri" panose="020F0502020204030204" pitchFamily="34" charset="0"/>
              </a:rPr>
              <a:t> (</a:t>
            </a:r>
            <a:r>
              <a:rPr lang="en-US" b="1" dirty="0">
                <a:solidFill>
                  <a:srgbClr val="C00000"/>
                </a:solidFill>
                <a:latin typeface="Calibri" panose="020F0502020204030204" pitchFamily="34" charset="0"/>
              </a:rPr>
              <a:t>SAN</a:t>
            </a:r>
            <a:r>
              <a:rPr lang="en-US" dirty="0">
                <a:solidFill>
                  <a:srgbClr val="C00000"/>
                </a:solidFill>
                <a:latin typeface="Calibri" panose="020F0502020204030204" pitchFamily="34" charset="0"/>
              </a:rPr>
              <a:t>) </a:t>
            </a:r>
            <a:r>
              <a:rPr lang="en-US" dirty="0">
                <a:solidFill>
                  <a:schemeClr val="bg1"/>
                </a:solidFill>
                <a:latin typeface="Calibri" panose="020F0502020204030204" pitchFamily="34" charset="0"/>
              </a:rPr>
              <a:t>is a Computer network which provides access to consolidated, block level data storage. SANs are primarily used to enhance storage devices, such as disk arrays and tape libraries, accessible to servers so that the devices appear to the operating servers as locally attached devices. </a:t>
            </a:r>
          </a:p>
          <a:p>
            <a:endParaRPr lang="en-US" dirty="0">
              <a:solidFill>
                <a:schemeClr val="bg1"/>
              </a:solidFill>
              <a:latin typeface="Calibri" panose="020F0502020204030204" pitchFamily="34" charset="0"/>
            </a:endParaRPr>
          </a:p>
          <a:p>
            <a:endParaRPr lang="en-US" dirty="0">
              <a:solidFill>
                <a:schemeClr val="bg1"/>
              </a:solidFill>
              <a:latin typeface="Calibri" panose="020F0502020204030204" pitchFamily="34" charset="0"/>
            </a:endParaRPr>
          </a:p>
          <a:p>
            <a:r>
              <a:rPr lang="en-US" altLang="en-US" sz="2000" dirty="0">
                <a:solidFill>
                  <a:srgbClr val="002060"/>
                </a:solidFill>
                <a:latin typeface="Calibri" panose="020F0502020204030204" pitchFamily="34" charset="0"/>
              </a:rPr>
              <a:t>Deals with</a:t>
            </a:r>
          </a:p>
          <a:p>
            <a:endParaRPr lang="en-US" alt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How to Store Data</a:t>
            </a:r>
          </a:p>
          <a:p>
            <a:pPr marL="285750" indent="-285750">
              <a:buFont typeface="Wingdings" panose="05000000000000000000" pitchFamily="2" charset="2"/>
              <a:buChar char="ü"/>
            </a:pPr>
            <a:endParaRPr lang="en-US" alt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How to Access Data</a:t>
            </a:r>
          </a:p>
          <a:p>
            <a:pPr marL="285750" indent="-285750">
              <a:buFont typeface="Wingdings" panose="05000000000000000000" pitchFamily="2" charset="2"/>
              <a:buChar char="ü"/>
            </a:pPr>
            <a:endParaRPr lang="en-US" alt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altLang="en-US" dirty="0">
                <a:solidFill>
                  <a:schemeClr val="bg1"/>
                </a:solidFill>
                <a:latin typeface="Calibri" panose="020F0502020204030204" pitchFamily="34" charset="0"/>
              </a:rPr>
              <a:t>How to Manage Data Storage</a:t>
            </a:r>
          </a:p>
          <a:p>
            <a:endParaRPr lang="en-US" dirty="0">
              <a:solidFill>
                <a:schemeClr val="bg1"/>
              </a:solidFill>
              <a:latin typeface="Calibri" panose="020F0502020204030204" pitchFamily="34" charset="0"/>
            </a:endParaRPr>
          </a:p>
        </p:txBody>
      </p:sp>
      <p:sp>
        <p:nvSpPr>
          <p:cNvPr id="3" name="Footer Placeholder 2">
            <a:extLst>
              <a:ext uri="{FF2B5EF4-FFF2-40B4-BE49-F238E27FC236}">
                <a16:creationId xmlns:a16="http://schemas.microsoft.com/office/drawing/2014/main" id="{B8854C45-89DF-4326-90F4-000871A43623}"/>
              </a:ext>
            </a:extLst>
          </p:cNvPr>
          <p:cNvSpPr>
            <a:spLocks noGrp="1"/>
          </p:cNvSpPr>
          <p:nvPr>
            <p:ph type="ftr" sz="quarter" idx="11"/>
          </p:nvPr>
        </p:nvSpPr>
        <p:spPr/>
        <p:txBody>
          <a:bodyPr/>
          <a:lstStyle/>
          <a:p>
            <a:r>
              <a:rPr lang="en-US"/>
              <a:t>Capgemini Public</a:t>
            </a:r>
          </a:p>
        </p:txBody>
      </p:sp>
      <p:pic>
        <p:nvPicPr>
          <p:cNvPr id="9" name="Picture 8" descr="A close up of a computer&#10;&#10;Description generated with high confidence">
            <a:extLst>
              <a:ext uri="{FF2B5EF4-FFF2-40B4-BE49-F238E27FC236}">
                <a16:creationId xmlns:a16="http://schemas.microsoft.com/office/drawing/2014/main" id="{58F8D892-9832-4309-99CE-9AE09EFC6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375" y="2750916"/>
            <a:ext cx="4648849" cy="3439005"/>
          </a:xfrm>
          <a:prstGeom prst="rect">
            <a:avLst/>
          </a:prstGeom>
        </p:spPr>
      </p:pic>
    </p:spTree>
    <p:extLst>
      <p:ext uri="{BB962C8B-B14F-4D97-AF65-F5344CB8AC3E}">
        <p14:creationId xmlns:p14="http://schemas.microsoft.com/office/powerpoint/2010/main" val="369215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141A0F-72A5-4BA3-B14C-F506342BC98F}"/>
              </a:ext>
            </a:extLst>
          </p:cNvPr>
          <p:cNvSpPr/>
          <p:nvPr/>
        </p:nvSpPr>
        <p:spPr>
          <a:xfrm>
            <a:off x="645042" y="1411928"/>
            <a:ext cx="6096000" cy="3831818"/>
          </a:xfrm>
          <a:prstGeom prst="rect">
            <a:avLst/>
          </a:prstGeom>
        </p:spPr>
        <p:txBody>
          <a:bodyPr>
            <a:spAutoFit/>
          </a:bodyPr>
          <a:lstStyle/>
          <a:p>
            <a:pPr lvl="1">
              <a:lnSpc>
                <a:spcPct val="90000"/>
              </a:lnSpc>
              <a:buFont typeface="Wingdings" panose="05000000000000000000" pitchFamily="2" charset="2"/>
              <a:buChar char="ü"/>
            </a:pPr>
            <a:r>
              <a:rPr lang="en-US" altLang="en-US" dirty="0">
                <a:solidFill>
                  <a:schemeClr val="bg1"/>
                </a:solidFill>
                <a:latin typeface="Calibri" panose="020F0502020204030204" pitchFamily="34" charset="0"/>
              </a:rPr>
              <a:t> Heterogeneous environment</a:t>
            </a:r>
          </a:p>
          <a:p>
            <a:pPr lvl="1">
              <a:lnSpc>
                <a:spcPct val="90000"/>
              </a:lnSpc>
              <a:buFont typeface="Wingdings" panose="05000000000000000000" pitchFamily="2" charset="2"/>
              <a:buNone/>
            </a:pPr>
            <a:endParaRPr lang="en-US" altLang="en-US" dirty="0">
              <a:solidFill>
                <a:schemeClr val="bg1"/>
              </a:solidFill>
              <a:latin typeface="Calibri" panose="020F0502020204030204" pitchFamily="34" charset="0"/>
            </a:endParaRPr>
          </a:p>
          <a:p>
            <a:pPr lvl="1">
              <a:lnSpc>
                <a:spcPct val="90000"/>
              </a:lnSpc>
              <a:buFont typeface="Wingdings" panose="05000000000000000000" pitchFamily="2" charset="2"/>
              <a:buChar char="ü"/>
            </a:pPr>
            <a:r>
              <a:rPr lang="en-US" altLang="en-US" dirty="0">
                <a:solidFill>
                  <a:schemeClr val="bg1"/>
                </a:solidFill>
                <a:latin typeface="Calibri" panose="020F0502020204030204" pitchFamily="34" charset="0"/>
              </a:rPr>
              <a:t>  Centralized Storage Management</a:t>
            </a:r>
          </a:p>
          <a:p>
            <a:pPr lvl="1">
              <a:lnSpc>
                <a:spcPct val="90000"/>
              </a:lnSpc>
              <a:buFont typeface="Wingdings" panose="05000000000000000000" pitchFamily="2" charset="2"/>
              <a:buChar char="ü"/>
            </a:pPr>
            <a:endParaRPr lang="en-US" altLang="en-US" dirty="0">
              <a:solidFill>
                <a:schemeClr val="bg1"/>
              </a:solidFill>
              <a:latin typeface="Calibri" panose="020F0502020204030204" pitchFamily="34" charset="0"/>
            </a:endParaRPr>
          </a:p>
          <a:p>
            <a:pPr lvl="1">
              <a:lnSpc>
                <a:spcPct val="90000"/>
              </a:lnSpc>
              <a:buFont typeface="Wingdings" panose="05000000000000000000" pitchFamily="2" charset="2"/>
              <a:buChar char="ü"/>
            </a:pPr>
            <a:r>
              <a:rPr lang="en-US" altLang="en-US" dirty="0">
                <a:solidFill>
                  <a:schemeClr val="bg1"/>
                </a:solidFill>
                <a:latin typeface="Calibri" panose="020F0502020204030204" pitchFamily="34" charset="0"/>
              </a:rPr>
              <a:t>  High Degree of Fault Tolerance</a:t>
            </a:r>
          </a:p>
          <a:p>
            <a:pPr lvl="1">
              <a:lnSpc>
                <a:spcPct val="90000"/>
              </a:lnSpc>
              <a:buFont typeface="Wingdings" panose="05000000000000000000" pitchFamily="2" charset="2"/>
              <a:buChar char="ü"/>
            </a:pPr>
            <a:endParaRPr lang="en-US" altLang="en-US" dirty="0">
              <a:solidFill>
                <a:schemeClr val="bg1"/>
              </a:solidFill>
              <a:latin typeface="Calibri" panose="020F0502020204030204" pitchFamily="34" charset="0"/>
            </a:endParaRPr>
          </a:p>
          <a:p>
            <a:pPr lvl="1">
              <a:lnSpc>
                <a:spcPct val="90000"/>
              </a:lnSpc>
              <a:buFont typeface="Wingdings" panose="05000000000000000000" pitchFamily="2" charset="2"/>
              <a:buChar char="ü"/>
            </a:pPr>
            <a:r>
              <a:rPr lang="en-US" altLang="en-US" dirty="0">
                <a:solidFill>
                  <a:schemeClr val="bg1"/>
                </a:solidFill>
                <a:latin typeface="Calibri" panose="020F0502020204030204" pitchFamily="34" charset="0"/>
              </a:rPr>
              <a:t>  Best and superior performance</a:t>
            </a:r>
          </a:p>
          <a:p>
            <a:pPr lvl="1">
              <a:lnSpc>
                <a:spcPct val="90000"/>
              </a:lnSpc>
              <a:buFont typeface="Wingdings" panose="05000000000000000000" pitchFamily="2" charset="2"/>
              <a:buChar char="ü"/>
            </a:pPr>
            <a:endParaRPr lang="en-US" altLang="en-US" dirty="0">
              <a:solidFill>
                <a:schemeClr val="bg1"/>
              </a:solidFill>
              <a:latin typeface="Calibri" panose="020F0502020204030204" pitchFamily="34" charset="0"/>
            </a:endParaRPr>
          </a:p>
          <a:p>
            <a:pPr lvl="1">
              <a:lnSpc>
                <a:spcPct val="90000"/>
              </a:lnSpc>
              <a:buFont typeface="Wingdings" panose="05000000000000000000" pitchFamily="2" charset="2"/>
              <a:buChar char="ü"/>
            </a:pPr>
            <a:r>
              <a:rPr lang="en-US" altLang="en-US" dirty="0">
                <a:solidFill>
                  <a:schemeClr val="bg1"/>
                </a:solidFill>
                <a:latin typeface="Calibri" panose="020F0502020204030204" pitchFamily="34" charset="0"/>
              </a:rPr>
              <a:t>  Storage Consolidation</a:t>
            </a:r>
          </a:p>
          <a:p>
            <a:pPr lvl="1">
              <a:lnSpc>
                <a:spcPct val="90000"/>
              </a:lnSpc>
              <a:buFont typeface="Wingdings" panose="05000000000000000000" pitchFamily="2" charset="2"/>
              <a:buChar char="ü"/>
            </a:pPr>
            <a:endParaRPr lang="en-US" altLang="en-US" dirty="0">
              <a:solidFill>
                <a:schemeClr val="bg1"/>
              </a:solidFill>
              <a:latin typeface="Calibri" panose="020F0502020204030204" pitchFamily="34" charset="0"/>
            </a:endParaRPr>
          </a:p>
          <a:p>
            <a:pPr lvl="1">
              <a:lnSpc>
                <a:spcPct val="90000"/>
              </a:lnSpc>
              <a:buFont typeface="Wingdings" panose="05000000000000000000" pitchFamily="2" charset="2"/>
              <a:buChar char="ü"/>
            </a:pPr>
            <a:r>
              <a:rPr lang="en-US" altLang="en-US" dirty="0">
                <a:solidFill>
                  <a:schemeClr val="bg1"/>
                </a:solidFill>
                <a:latin typeface="Calibri" panose="020F0502020204030204" pitchFamily="34" charset="0"/>
              </a:rPr>
              <a:t>  Fast and efficient backups and restores</a:t>
            </a:r>
          </a:p>
          <a:p>
            <a:pPr lvl="1">
              <a:lnSpc>
                <a:spcPct val="90000"/>
              </a:lnSpc>
              <a:buFont typeface="Wingdings" panose="05000000000000000000" pitchFamily="2" charset="2"/>
              <a:buChar char="ü"/>
            </a:pPr>
            <a:endParaRPr lang="en-US" altLang="en-US" dirty="0">
              <a:solidFill>
                <a:schemeClr val="bg1"/>
              </a:solidFill>
              <a:latin typeface="Calibri" panose="020F0502020204030204" pitchFamily="34" charset="0"/>
            </a:endParaRPr>
          </a:p>
          <a:p>
            <a:pPr lvl="1">
              <a:lnSpc>
                <a:spcPct val="90000"/>
              </a:lnSpc>
              <a:buFont typeface="Wingdings" panose="05000000000000000000" pitchFamily="2" charset="2"/>
              <a:buChar char="ü"/>
            </a:pPr>
            <a:r>
              <a:rPr lang="en-US" altLang="en-US" dirty="0">
                <a:solidFill>
                  <a:schemeClr val="bg1"/>
                </a:solidFill>
                <a:latin typeface="Calibri" panose="020F0502020204030204" pitchFamily="34" charset="0"/>
              </a:rPr>
              <a:t>  Dynamic Scalability </a:t>
            </a:r>
          </a:p>
          <a:p>
            <a:pPr lvl="1">
              <a:lnSpc>
                <a:spcPct val="90000"/>
              </a:lnSpc>
              <a:buFont typeface="Wingdings" panose="05000000000000000000" pitchFamily="2" charset="2"/>
              <a:buChar char="ü"/>
            </a:pPr>
            <a:endParaRPr lang="en-US" altLang="en-US" dirty="0">
              <a:solidFill>
                <a:schemeClr val="bg1"/>
              </a:solidFill>
              <a:latin typeface="Calibri" panose="020F0502020204030204" pitchFamily="34" charset="0"/>
            </a:endParaRPr>
          </a:p>
          <a:p>
            <a:pPr lvl="1">
              <a:lnSpc>
                <a:spcPct val="90000"/>
              </a:lnSpc>
              <a:buFont typeface="Wingdings" panose="05000000000000000000" pitchFamily="2" charset="2"/>
              <a:buChar char="û"/>
            </a:pPr>
            <a:r>
              <a:rPr lang="en-US" altLang="en-US" dirty="0">
                <a:solidFill>
                  <a:schemeClr val="bg1"/>
                </a:solidFill>
                <a:latin typeface="Calibri" panose="020F0502020204030204" pitchFamily="34" charset="0"/>
              </a:rPr>
              <a:t>  Expensive solution for small setups</a:t>
            </a:r>
            <a:endParaRPr lang="en-US" sz="1600" dirty="0">
              <a:solidFill>
                <a:schemeClr val="bg1"/>
              </a:solidFill>
              <a:latin typeface="Calibri" panose="020F0502020204030204" pitchFamily="34" charset="0"/>
            </a:endParaRPr>
          </a:p>
        </p:txBody>
      </p:sp>
      <p:sp>
        <p:nvSpPr>
          <p:cNvPr id="6" name="Rectangle 5">
            <a:extLst>
              <a:ext uri="{FF2B5EF4-FFF2-40B4-BE49-F238E27FC236}">
                <a16:creationId xmlns:a16="http://schemas.microsoft.com/office/drawing/2014/main" id="{CBBF57F5-369A-4A6C-8616-A683B51074FF}"/>
              </a:ext>
            </a:extLst>
          </p:cNvPr>
          <p:cNvSpPr/>
          <p:nvPr/>
        </p:nvSpPr>
        <p:spPr>
          <a:xfrm>
            <a:off x="1283577" y="628725"/>
            <a:ext cx="6988836" cy="707886"/>
          </a:xfrm>
          <a:prstGeom prst="rect">
            <a:avLst/>
          </a:prstGeom>
        </p:spPr>
        <p:txBody>
          <a:bodyPr wrap="none">
            <a:spAutoFit/>
          </a:bodyPr>
          <a:lstStyle/>
          <a:p>
            <a:r>
              <a:rPr lang="en-US" sz="2000" dirty="0">
                <a:solidFill>
                  <a:srgbClr val="002060"/>
                </a:solidFill>
                <a:latin typeface="Calibri" panose="020F0502020204030204" pitchFamily="34" charset="0"/>
              </a:rPr>
              <a:t>Advantages								</a:t>
            </a:r>
            <a:r>
              <a:rPr lang="en-US" sz="2000">
                <a:solidFill>
                  <a:srgbClr val="002060"/>
                </a:solidFill>
                <a:latin typeface="Calibri" panose="020F0502020204030204" pitchFamily="34" charset="0"/>
              </a:rPr>
              <a:t>	SAN Architecture</a:t>
            </a:r>
            <a:endParaRPr lang="en-US" sz="2000" dirty="0">
              <a:solidFill>
                <a:srgbClr val="002060"/>
              </a:solidFill>
              <a:latin typeface="Calibri" panose="020F0502020204030204" pitchFamily="34" charset="0"/>
            </a:endParaRPr>
          </a:p>
          <a:p>
            <a:endParaRPr lang="en-US" sz="2000" dirty="0">
              <a:solidFill>
                <a:srgbClr val="002060"/>
              </a:solidFill>
              <a:latin typeface="Calibri" panose="020F0502020204030204" pitchFamily="34" charset="0"/>
            </a:endParaRPr>
          </a:p>
        </p:txBody>
      </p:sp>
      <p:sp>
        <p:nvSpPr>
          <p:cNvPr id="7" name="Footer Placeholder 6">
            <a:extLst>
              <a:ext uri="{FF2B5EF4-FFF2-40B4-BE49-F238E27FC236}">
                <a16:creationId xmlns:a16="http://schemas.microsoft.com/office/drawing/2014/main" id="{6B7B730F-041B-4569-AEB1-B20E8BED6E3D}"/>
              </a:ext>
            </a:extLst>
          </p:cNvPr>
          <p:cNvSpPr>
            <a:spLocks noGrp="1"/>
          </p:cNvSpPr>
          <p:nvPr>
            <p:ph type="ftr" sz="quarter" idx="11"/>
          </p:nvPr>
        </p:nvSpPr>
        <p:spPr/>
        <p:txBody>
          <a:bodyPr/>
          <a:lstStyle/>
          <a:p>
            <a:r>
              <a:rPr lang="en-US"/>
              <a:t>Capgemini Public</a:t>
            </a:r>
          </a:p>
        </p:txBody>
      </p:sp>
      <p:pic>
        <p:nvPicPr>
          <p:cNvPr id="3" name="Picture 2" descr="A close up of a map&#10;&#10;Description generated with high confidence">
            <a:extLst>
              <a:ext uri="{FF2B5EF4-FFF2-40B4-BE49-F238E27FC236}">
                <a16:creationId xmlns:a16="http://schemas.microsoft.com/office/drawing/2014/main" id="{2532AC1D-A10E-4ECB-A3DB-A86BA57AA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491" y="1055807"/>
            <a:ext cx="5153744" cy="4544059"/>
          </a:xfrm>
          <a:prstGeom prst="rect">
            <a:avLst/>
          </a:prstGeom>
        </p:spPr>
      </p:pic>
    </p:spTree>
    <p:extLst>
      <p:ext uri="{BB962C8B-B14F-4D97-AF65-F5344CB8AC3E}">
        <p14:creationId xmlns:p14="http://schemas.microsoft.com/office/powerpoint/2010/main" val="406450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5309F1-107B-4ED2-B02F-0F4068FA3E0A}"/>
              </a:ext>
            </a:extLst>
          </p:cNvPr>
          <p:cNvSpPr>
            <a:spLocks noGrp="1"/>
          </p:cNvSpPr>
          <p:nvPr>
            <p:ph type="ftr" sz="quarter" idx="11"/>
          </p:nvPr>
        </p:nvSpPr>
        <p:spPr/>
        <p:txBody>
          <a:bodyPr/>
          <a:lstStyle/>
          <a:p>
            <a:r>
              <a:rPr lang="en-US"/>
              <a:t>Capgemini Public</a:t>
            </a:r>
          </a:p>
        </p:txBody>
      </p:sp>
      <p:sp>
        <p:nvSpPr>
          <p:cNvPr id="3" name="Rectangle 2">
            <a:extLst>
              <a:ext uri="{FF2B5EF4-FFF2-40B4-BE49-F238E27FC236}">
                <a16:creationId xmlns:a16="http://schemas.microsoft.com/office/drawing/2014/main" id="{6DE93A97-D002-4863-A1DC-59ED4F2E4F42}"/>
              </a:ext>
            </a:extLst>
          </p:cNvPr>
          <p:cNvSpPr/>
          <p:nvPr/>
        </p:nvSpPr>
        <p:spPr>
          <a:xfrm>
            <a:off x="1141411" y="424934"/>
            <a:ext cx="1972078" cy="400110"/>
          </a:xfrm>
          <a:prstGeom prst="rect">
            <a:avLst/>
          </a:prstGeom>
        </p:spPr>
        <p:txBody>
          <a:bodyPr wrap="none">
            <a:spAutoFit/>
          </a:bodyPr>
          <a:lstStyle/>
          <a:p>
            <a:r>
              <a:rPr lang="en-US" sz="2000" dirty="0">
                <a:solidFill>
                  <a:srgbClr val="002060"/>
                </a:solidFill>
                <a:latin typeface="Calibri" panose="020F0502020204030204" pitchFamily="34" charset="0"/>
              </a:rPr>
              <a:t>SAN components</a:t>
            </a:r>
            <a:endParaRPr lang="en-US" sz="2000" b="0" i="0" dirty="0">
              <a:solidFill>
                <a:srgbClr val="002060"/>
              </a:solidFill>
              <a:effectLst/>
              <a:latin typeface="Calibri" panose="020F0502020204030204" pitchFamily="34" charset="0"/>
            </a:endParaRPr>
          </a:p>
        </p:txBody>
      </p:sp>
      <p:sp>
        <p:nvSpPr>
          <p:cNvPr id="4" name="Rectangle 3">
            <a:extLst>
              <a:ext uri="{FF2B5EF4-FFF2-40B4-BE49-F238E27FC236}">
                <a16:creationId xmlns:a16="http://schemas.microsoft.com/office/drawing/2014/main" id="{AB29DE88-57CD-4A57-8279-9AF637A10554}"/>
              </a:ext>
            </a:extLst>
          </p:cNvPr>
          <p:cNvSpPr/>
          <p:nvPr/>
        </p:nvSpPr>
        <p:spPr>
          <a:xfrm>
            <a:off x="1141411" y="1499489"/>
            <a:ext cx="6096000" cy="1477328"/>
          </a:xfrm>
          <a:prstGeom prst="rect">
            <a:avLst/>
          </a:prstGeom>
        </p:spPr>
        <p:txBody>
          <a:bodyPr>
            <a:spAutoFit/>
          </a:bodyPr>
          <a:lstStyle/>
          <a:p>
            <a:r>
              <a:rPr lang="en-US" dirty="0">
                <a:solidFill>
                  <a:schemeClr val="bg1"/>
                </a:solidFill>
                <a:latin typeface="Calibri" panose="020F0502020204030204" pitchFamily="34" charset="0"/>
              </a:rPr>
              <a:t>Servers that allow access to the SAN and its storage devices are said to form the </a:t>
            </a:r>
            <a:r>
              <a:rPr lang="en-US" i="1" dirty="0">
                <a:solidFill>
                  <a:schemeClr val="bg1"/>
                </a:solidFill>
                <a:latin typeface="Calibri" panose="020F0502020204030204" pitchFamily="34" charset="0"/>
              </a:rPr>
              <a:t>host layer</a:t>
            </a:r>
            <a:r>
              <a:rPr lang="en-US" dirty="0">
                <a:solidFill>
                  <a:schemeClr val="bg1"/>
                </a:solidFill>
                <a:latin typeface="Calibri" panose="020F0502020204030204" pitchFamily="34" charset="0"/>
              </a:rPr>
              <a:t> of the SAN. Such servers have host bus adapters (HBAs), which are hardware cards that attach to slots on the server mainboard, and the corresponding firmware and drivers.</a:t>
            </a:r>
          </a:p>
        </p:txBody>
      </p:sp>
      <p:sp>
        <p:nvSpPr>
          <p:cNvPr id="5" name="Rectangle 4">
            <a:extLst>
              <a:ext uri="{FF2B5EF4-FFF2-40B4-BE49-F238E27FC236}">
                <a16:creationId xmlns:a16="http://schemas.microsoft.com/office/drawing/2014/main" id="{41DDBC25-6995-4AD4-BD08-5CEBFCD2A13E}"/>
              </a:ext>
            </a:extLst>
          </p:cNvPr>
          <p:cNvSpPr/>
          <p:nvPr/>
        </p:nvSpPr>
        <p:spPr>
          <a:xfrm>
            <a:off x="1141411" y="874642"/>
            <a:ext cx="1230273" cy="400110"/>
          </a:xfrm>
          <a:prstGeom prst="rect">
            <a:avLst/>
          </a:prstGeom>
        </p:spPr>
        <p:txBody>
          <a:bodyPr wrap="none">
            <a:spAutoFit/>
          </a:bodyPr>
          <a:lstStyle/>
          <a:p>
            <a:r>
              <a:rPr lang="en-US" sz="2000" dirty="0">
                <a:solidFill>
                  <a:srgbClr val="C00000"/>
                </a:solidFill>
                <a:latin typeface="Calibri" panose="020F0502020204030204" pitchFamily="34" charset="0"/>
              </a:rPr>
              <a:t>Host layer</a:t>
            </a:r>
            <a:endParaRPr lang="en-US" sz="2000" i="0" dirty="0">
              <a:solidFill>
                <a:srgbClr val="C00000"/>
              </a:solidFill>
              <a:effectLst/>
              <a:latin typeface="Calibri" panose="020F0502020204030204" pitchFamily="34" charset="0"/>
            </a:endParaRPr>
          </a:p>
        </p:txBody>
      </p:sp>
      <p:sp>
        <p:nvSpPr>
          <p:cNvPr id="6" name="Rectangle 5">
            <a:extLst>
              <a:ext uri="{FF2B5EF4-FFF2-40B4-BE49-F238E27FC236}">
                <a16:creationId xmlns:a16="http://schemas.microsoft.com/office/drawing/2014/main" id="{3866F84B-B733-43F0-AB5B-0E7F2DC31EFF}"/>
              </a:ext>
            </a:extLst>
          </p:cNvPr>
          <p:cNvSpPr/>
          <p:nvPr/>
        </p:nvSpPr>
        <p:spPr>
          <a:xfrm>
            <a:off x="1141411" y="3429000"/>
            <a:ext cx="1378583" cy="400110"/>
          </a:xfrm>
          <a:prstGeom prst="rect">
            <a:avLst/>
          </a:prstGeom>
        </p:spPr>
        <p:txBody>
          <a:bodyPr wrap="none">
            <a:spAutoFit/>
          </a:bodyPr>
          <a:lstStyle/>
          <a:p>
            <a:r>
              <a:rPr lang="en-US" sz="2000" dirty="0">
                <a:solidFill>
                  <a:srgbClr val="C00000"/>
                </a:solidFill>
                <a:latin typeface="Calibri" panose="020F0502020204030204" pitchFamily="34" charset="0"/>
              </a:rPr>
              <a:t>Fabric layer</a:t>
            </a:r>
            <a:endParaRPr lang="en-US" sz="2000" i="0" dirty="0">
              <a:solidFill>
                <a:srgbClr val="C00000"/>
              </a:solidFill>
              <a:effectLst/>
              <a:latin typeface="Calibri" panose="020F0502020204030204" pitchFamily="34" charset="0"/>
            </a:endParaRPr>
          </a:p>
        </p:txBody>
      </p:sp>
      <p:sp>
        <p:nvSpPr>
          <p:cNvPr id="7" name="Rectangle 6">
            <a:extLst>
              <a:ext uri="{FF2B5EF4-FFF2-40B4-BE49-F238E27FC236}">
                <a16:creationId xmlns:a16="http://schemas.microsoft.com/office/drawing/2014/main" id="{CF5034C7-F8AB-41B8-8963-4C5904193087}"/>
              </a:ext>
            </a:extLst>
          </p:cNvPr>
          <p:cNvSpPr/>
          <p:nvPr/>
        </p:nvSpPr>
        <p:spPr>
          <a:xfrm>
            <a:off x="1141411" y="4184597"/>
            <a:ext cx="6096000" cy="1477328"/>
          </a:xfrm>
          <a:prstGeom prst="rect">
            <a:avLst/>
          </a:prstGeom>
        </p:spPr>
        <p:txBody>
          <a:bodyPr>
            <a:spAutoFit/>
          </a:bodyPr>
          <a:lstStyle/>
          <a:p>
            <a:r>
              <a:rPr lang="en-US" dirty="0">
                <a:solidFill>
                  <a:srgbClr val="222222"/>
                </a:solidFill>
                <a:latin typeface="Calibri" panose="020F0502020204030204" pitchFamily="34" charset="0"/>
              </a:rPr>
              <a:t>The SAN networking devices are called </a:t>
            </a:r>
            <a:r>
              <a:rPr lang="en-US" i="1" dirty="0">
                <a:solidFill>
                  <a:srgbClr val="222222"/>
                </a:solidFill>
                <a:latin typeface="Calibri" panose="020F0502020204030204" pitchFamily="34" charset="0"/>
              </a:rPr>
              <a:t>fabric layers</a:t>
            </a:r>
            <a:r>
              <a:rPr lang="en-US" dirty="0">
                <a:solidFill>
                  <a:srgbClr val="222222"/>
                </a:solidFill>
                <a:latin typeface="Calibri" panose="020F0502020204030204" pitchFamily="34" charset="0"/>
              </a:rPr>
              <a:t> and include SAN switches, but also routers, protocol bridges, gateway devices and cables. SAN network devices move data within the SAN, or between an </a:t>
            </a:r>
            <a:r>
              <a:rPr lang="en-US" i="1" dirty="0">
                <a:solidFill>
                  <a:srgbClr val="222222"/>
                </a:solidFill>
                <a:latin typeface="Calibri" panose="020F0502020204030204" pitchFamily="34" charset="0"/>
              </a:rPr>
              <a:t>initiator</a:t>
            </a:r>
            <a:r>
              <a:rPr lang="en-US" dirty="0">
                <a:solidFill>
                  <a:srgbClr val="222222"/>
                </a:solidFill>
                <a:latin typeface="Calibri" panose="020F0502020204030204" pitchFamily="34" charset="0"/>
              </a:rPr>
              <a:t>, such as an HBA port of a server, and a </a:t>
            </a:r>
            <a:r>
              <a:rPr lang="en-US" i="1" dirty="0">
                <a:solidFill>
                  <a:srgbClr val="222222"/>
                </a:solidFill>
                <a:latin typeface="Calibri" panose="020F0502020204030204" pitchFamily="34" charset="0"/>
              </a:rPr>
              <a:t>target</a:t>
            </a:r>
            <a:r>
              <a:rPr lang="en-US" dirty="0">
                <a:solidFill>
                  <a:srgbClr val="222222"/>
                </a:solidFill>
                <a:latin typeface="Calibri" panose="020F0502020204030204" pitchFamily="34" charset="0"/>
              </a:rPr>
              <a:t>, such as the port of a storage device. </a:t>
            </a:r>
            <a:endParaRPr lang="en-US" dirty="0">
              <a:latin typeface="Calibri" panose="020F0502020204030204" pitchFamily="34" charset="0"/>
            </a:endParaRPr>
          </a:p>
        </p:txBody>
      </p:sp>
      <p:pic>
        <p:nvPicPr>
          <p:cNvPr id="12" name="Picture 11" descr="A circuit board&#10;&#10;Description generated with very high confidence">
            <a:extLst>
              <a:ext uri="{FF2B5EF4-FFF2-40B4-BE49-F238E27FC236}">
                <a16:creationId xmlns:a16="http://schemas.microsoft.com/office/drawing/2014/main" id="{F9EB3A13-6D90-4B78-A933-78B9354CE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411" y="1059308"/>
            <a:ext cx="3678865" cy="1819847"/>
          </a:xfrm>
          <a:prstGeom prst="rect">
            <a:avLst/>
          </a:prstGeom>
        </p:spPr>
      </p:pic>
      <p:pic>
        <p:nvPicPr>
          <p:cNvPr id="14" name="Picture 13" descr="A picture containing chair, table, cable, indoor&#10;&#10;Description generated with very high confidence">
            <a:extLst>
              <a:ext uri="{FF2B5EF4-FFF2-40B4-BE49-F238E27FC236}">
                <a16:creationId xmlns:a16="http://schemas.microsoft.com/office/drawing/2014/main" id="{087AAF90-6D39-40A4-9560-A8450FAB2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11" y="3584377"/>
            <a:ext cx="3813178" cy="2481459"/>
          </a:xfrm>
          <a:prstGeom prst="rect">
            <a:avLst/>
          </a:prstGeom>
        </p:spPr>
      </p:pic>
    </p:spTree>
    <p:extLst>
      <p:ext uri="{BB962C8B-B14F-4D97-AF65-F5344CB8AC3E}">
        <p14:creationId xmlns:p14="http://schemas.microsoft.com/office/powerpoint/2010/main" val="91424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87406B-97E4-4C26-808E-F06C105A5D0F}"/>
              </a:ext>
            </a:extLst>
          </p:cNvPr>
          <p:cNvSpPr>
            <a:spLocks noGrp="1"/>
          </p:cNvSpPr>
          <p:nvPr>
            <p:ph type="ftr" sz="quarter" idx="11"/>
          </p:nvPr>
        </p:nvSpPr>
        <p:spPr/>
        <p:txBody>
          <a:bodyPr/>
          <a:lstStyle/>
          <a:p>
            <a:r>
              <a:rPr lang="en-US"/>
              <a:t>Capgemini Public</a:t>
            </a:r>
          </a:p>
        </p:txBody>
      </p:sp>
      <p:sp>
        <p:nvSpPr>
          <p:cNvPr id="3" name="Rectangle 2">
            <a:extLst>
              <a:ext uri="{FF2B5EF4-FFF2-40B4-BE49-F238E27FC236}">
                <a16:creationId xmlns:a16="http://schemas.microsoft.com/office/drawing/2014/main" id="{00CB3F03-A8E5-4F19-B202-A67B053D6719}"/>
              </a:ext>
            </a:extLst>
          </p:cNvPr>
          <p:cNvSpPr/>
          <p:nvPr/>
        </p:nvSpPr>
        <p:spPr>
          <a:xfrm>
            <a:off x="1141411" y="745683"/>
            <a:ext cx="1542282" cy="400110"/>
          </a:xfrm>
          <a:prstGeom prst="rect">
            <a:avLst/>
          </a:prstGeom>
        </p:spPr>
        <p:txBody>
          <a:bodyPr wrap="none">
            <a:spAutoFit/>
          </a:bodyPr>
          <a:lstStyle/>
          <a:p>
            <a:r>
              <a:rPr lang="en-US" sz="2000" dirty="0">
                <a:solidFill>
                  <a:srgbClr val="C00000"/>
                </a:solidFill>
                <a:latin typeface="Calibri" panose="020F0502020204030204" pitchFamily="34" charset="0"/>
              </a:rPr>
              <a:t>Storage layer</a:t>
            </a:r>
            <a:endParaRPr lang="en-US" sz="2000" i="0" dirty="0">
              <a:solidFill>
                <a:srgbClr val="C00000"/>
              </a:solidFill>
              <a:effectLst/>
              <a:latin typeface="Calibri" panose="020F0502020204030204" pitchFamily="34" charset="0"/>
            </a:endParaRPr>
          </a:p>
        </p:txBody>
      </p:sp>
      <p:sp>
        <p:nvSpPr>
          <p:cNvPr id="4" name="Rectangle 3">
            <a:extLst>
              <a:ext uri="{FF2B5EF4-FFF2-40B4-BE49-F238E27FC236}">
                <a16:creationId xmlns:a16="http://schemas.microsoft.com/office/drawing/2014/main" id="{8C51DEC7-C9DA-4DA2-94E0-F5E11D0E5B6B}"/>
              </a:ext>
            </a:extLst>
          </p:cNvPr>
          <p:cNvSpPr/>
          <p:nvPr/>
        </p:nvSpPr>
        <p:spPr>
          <a:xfrm>
            <a:off x="1141410" y="1360438"/>
            <a:ext cx="9416719" cy="1200329"/>
          </a:xfrm>
          <a:prstGeom prst="rect">
            <a:avLst/>
          </a:prstGeom>
        </p:spPr>
        <p:txBody>
          <a:bodyPr wrap="square">
            <a:spAutoFit/>
          </a:bodyPr>
          <a:lstStyle/>
          <a:p>
            <a:r>
              <a:rPr lang="en-US" dirty="0">
                <a:solidFill>
                  <a:schemeClr val="bg1"/>
                </a:solidFill>
                <a:latin typeface="Calibri" panose="020F0502020204030204" pitchFamily="34" charset="0"/>
              </a:rPr>
              <a:t>The various storage devices in a SAN are said to form the </a:t>
            </a:r>
            <a:r>
              <a:rPr lang="en-US" i="1" dirty="0">
                <a:solidFill>
                  <a:schemeClr val="bg1"/>
                </a:solidFill>
                <a:latin typeface="Calibri" panose="020F0502020204030204" pitchFamily="34" charset="0"/>
              </a:rPr>
              <a:t>storage layer</a:t>
            </a:r>
            <a:r>
              <a:rPr lang="en-US" dirty="0">
                <a:solidFill>
                  <a:schemeClr val="bg1"/>
                </a:solidFill>
                <a:latin typeface="Calibri" panose="020F0502020204030204" pitchFamily="34" charset="0"/>
              </a:rPr>
              <a:t>. It can include a variety of hard disk and magnetic tape devices that store data. In SANs disk arrays are joined through a RAID, which makes a lot of hard disks look and perform like one big storage device. Every storage device, or even partition on that storage device, has a logical unit number (LUN) assigned to it.</a:t>
            </a:r>
          </a:p>
        </p:txBody>
      </p:sp>
      <p:pic>
        <p:nvPicPr>
          <p:cNvPr id="6" name="Picture 5">
            <a:extLst>
              <a:ext uri="{FF2B5EF4-FFF2-40B4-BE49-F238E27FC236}">
                <a16:creationId xmlns:a16="http://schemas.microsoft.com/office/drawing/2014/main" id="{51F024D4-E2EE-4CE9-A25D-C0E39457F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0" y="3248246"/>
            <a:ext cx="3055972" cy="2376819"/>
          </a:xfrm>
          <a:prstGeom prst="rect">
            <a:avLst/>
          </a:prstGeom>
        </p:spPr>
      </p:pic>
      <p:pic>
        <p:nvPicPr>
          <p:cNvPr id="8" name="Picture 7" descr="A close up of electronics&#10;&#10;Description generated with high confidence">
            <a:extLst>
              <a:ext uri="{FF2B5EF4-FFF2-40B4-BE49-F238E27FC236}">
                <a16:creationId xmlns:a16="http://schemas.microsoft.com/office/drawing/2014/main" id="{36475C7C-42A9-4680-AA08-3BDCBE030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875" y="3248246"/>
            <a:ext cx="2295845" cy="1676634"/>
          </a:xfrm>
          <a:prstGeom prst="rect">
            <a:avLst/>
          </a:prstGeom>
        </p:spPr>
      </p:pic>
      <p:pic>
        <p:nvPicPr>
          <p:cNvPr id="10" name="Picture 9">
            <a:extLst>
              <a:ext uri="{FF2B5EF4-FFF2-40B4-BE49-F238E27FC236}">
                <a16:creationId xmlns:a16="http://schemas.microsoft.com/office/drawing/2014/main" id="{2786597F-0CB9-4B9A-B7DB-636D26FC86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845" y="2679404"/>
            <a:ext cx="2543981" cy="2256757"/>
          </a:xfrm>
          <a:prstGeom prst="rect">
            <a:avLst/>
          </a:prstGeom>
        </p:spPr>
      </p:pic>
    </p:spTree>
    <p:extLst>
      <p:ext uri="{BB962C8B-B14F-4D97-AF65-F5344CB8AC3E}">
        <p14:creationId xmlns:p14="http://schemas.microsoft.com/office/powerpoint/2010/main" val="367356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0FDC37-128A-4F72-A887-D3000DB63529}"/>
              </a:ext>
            </a:extLst>
          </p:cNvPr>
          <p:cNvSpPr/>
          <p:nvPr/>
        </p:nvSpPr>
        <p:spPr>
          <a:xfrm>
            <a:off x="1041991" y="850606"/>
            <a:ext cx="8091377" cy="1231106"/>
          </a:xfrm>
          <a:prstGeom prst="rect">
            <a:avLst/>
          </a:prstGeom>
        </p:spPr>
        <p:txBody>
          <a:bodyPr wrap="square">
            <a:spAutoFit/>
          </a:bodyPr>
          <a:lstStyle/>
          <a:p>
            <a:r>
              <a:rPr lang="en-US" sz="2000" dirty="0">
                <a:solidFill>
                  <a:srgbClr val="002060"/>
                </a:solidFill>
                <a:latin typeface="Calibri" panose="020F0502020204030204" pitchFamily="34" charset="0"/>
              </a:rPr>
              <a:t>SAN Protocols</a:t>
            </a:r>
          </a:p>
          <a:p>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Most storage networks use the SCSI protocol for communication between servers and disk drive devices</a:t>
            </a:r>
          </a:p>
        </p:txBody>
      </p:sp>
      <p:sp>
        <p:nvSpPr>
          <p:cNvPr id="3" name="Rectangle 2">
            <a:extLst>
              <a:ext uri="{FF2B5EF4-FFF2-40B4-BE49-F238E27FC236}">
                <a16:creationId xmlns:a16="http://schemas.microsoft.com/office/drawing/2014/main" id="{EC6ED630-42DC-43ED-9323-06FB77537BEA}"/>
              </a:ext>
            </a:extLst>
          </p:cNvPr>
          <p:cNvSpPr/>
          <p:nvPr/>
        </p:nvSpPr>
        <p:spPr>
          <a:xfrm>
            <a:off x="1041991" y="2263377"/>
            <a:ext cx="5273749" cy="3416320"/>
          </a:xfrm>
          <a:prstGeom prst="rect">
            <a:avLst/>
          </a:prstGeom>
        </p:spPr>
        <p:txBody>
          <a:bodyPr wrap="square">
            <a:spAutoFit/>
          </a:bodyPr>
          <a:lstStyle/>
          <a:p>
            <a:pPr>
              <a:buFont typeface="Arial" panose="020B0604020202020204" pitchFamily="34" charset="0"/>
              <a:buChar char="•"/>
            </a:pPr>
            <a:r>
              <a:rPr lang="en-US" dirty="0">
                <a:solidFill>
                  <a:srgbClr val="C00000"/>
                </a:solidFill>
                <a:latin typeface="Calibri" panose="020F0502020204030204" pitchFamily="34" charset="0"/>
              </a:rPr>
              <a:t>ATA</a:t>
            </a:r>
            <a:r>
              <a:rPr lang="en-US" dirty="0">
                <a:solidFill>
                  <a:schemeClr val="bg1"/>
                </a:solidFill>
                <a:latin typeface="Calibri" panose="020F0502020204030204" pitchFamily="34" charset="0"/>
              </a:rPr>
              <a:t> over Ethernet (</a:t>
            </a:r>
            <a:r>
              <a:rPr lang="en-US" dirty="0" err="1">
                <a:solidFill>
                  <a:srgbClr val="C00000"/>
                </a:solidFill>
                <a:latin typeface="Calibri" panose="020F0502020204030204" pitchFamily="34" charset="0"/>
              </a:rPr>
              <a:t>AoE</a:t>
            </a:r>
            <a:r>
              <a:rPr lang="en-US" dirty="0">
                <a:solidFill>
                  <a:schemeClr val="bg1"/>
                </a:solidFill>
                <a:latin typeface="Calibri" panose="020F0502020204030204" pitchFamily="34" charset="0"/>
              </a:rPr>
              <a:t>), mapping of </a:t>
            </a:r>
            <a:r>
              <a:rPr lang="en-US" dirty="0">
                <a:solidFill>
                  <a:srgbClr val="C00000"/>
                </a:solidFill>
                <a:latin typeface="Calibri" panose="020F0502020204030204" pitchFamily="34" charset="0"/>
              </a:rPr>
              <a:t>ATA</a:t>
            </a:r>
            <a:r>
              <a:rPr lang="en-US" dirty="0">
                <a:solidFill>
                  <a:schemeClr val="bg1"/>
                </a:solidFill>
                <a:latin typeface="Calibri" panose="020F0502020204030204" pitchFamily="34" charset="0"/>
              </a:rPr>
              <a:t> over Ethernet</a:t>
            </a:r>
          </a:p>
          <a:p>
            <a:pPr>
              <a:buFont typeface="Arial" panose="020B0604020202020204" pitchFamily="34" charset="0"/>
              <a:buChar char="•"/>
            </a:pPr>
            <a:r>
              <a:rPr lang="en-US" dirty="0" err="1">
                <a:solidFill>
                  <a:schemeClr val="bg1"/>
                </a:solidFill>
                <a:latin typeface="Calibri" panose="020F0502020204030204" pitchFamily="34" charset="0"/>
              </a:rPr>
              <a:t>Fibre</a:t>
            </a:r>
            <a:r>
              <a:rPr lang="en-US" dirty="0">
                <a:solidFill>
                  <a:schemeClr val="bg1"/>
                </a:solidFill>
                <a:latin typeface="Calibri" panose="020F0502020204030204" pitchFamily="34" charset="0"/>
              </a:rPr>
              <a:t> Channel Protocol (</a:t>
            </a:r>
            <a:r>
              <a:rPr lang="en-US" dirty="0">
                <a:solidFill>
                  <a:srgbClr val="C00000"/>
                </a:solidFill>
                <a:latin typeface="Calibri" panose="020F0502020204030204" pitchFamily="34" charset="0"/>
              </a:rPr>
              <a:t>FCP</a:t>
            </a:r>
            <a:r>
              <a:rPr lang="en-US" dirty="0">
                <a:solidFill>
                  <a:schemeClr val="bg1"/>
                </a:solidFill>
                <a:latin typeface="Calibri" panose="020F0502020204030204" pitchFamily="34" charset="0"/>
              </a:rPr>
              <a:t>), the most prominent one, is a mapping of SCSI over </a:t>
            </a:r>
            <a:r>
              <a:rPr lang="en-US" dirty="0" err="1">
                <a:solidFill>
                  <a:schemeClr val="bg1"/>
                </a:solidFill>
                <a:latin typeface="Calibri" panose="020F0502020204030204" pitchFamily="34" charset="0"/>
              </a:rPr>
              <a:t>Fibre</a:t>
            </a:r>
            <a:r>
              <a:rPr lang="en-US" dirty="0">
                <a:solidFill>
                  <a:schemeClr val="bg1"/>
                </a:solidFill>
                <a:latin typeface="Calibri" panose="020F0502020204030204" pitchFamily="34" charset="0"/>
              </a:rPr>
              <a:t> Channel</a:t>
            </a:r>
          </a:p>
          <a:p>
            <a:pPr>
              <a:buFont typeface="Arial" panose="020B0604020202020204" pitchFamily="34" charset="0"/>
              <a:buChar char="•"/>
            </a:pPr>
            <a:r>
              <a:rPr lang="en-US" dirty="0" err="1">
                <a:solidFill>
                  <a:schemeClr val="bg1"/>
                </a:solidFill>
                <a:latin typeface="Calibri" panose="020F0502020204030204" pitchFamily="34" charset="0"/>
              </a:rPr>
              <a:t>Fibre</a:t>
            </a:r>
            <a:r>
              <a:rPr lang="en-US" dirty="0">
                <a:solidFill>
                  <a:schemeClr val="bg1"/>
                </a:solidFill>
                <a:latin typeface="Calibri" panose="020F0502020204030204" pitchFamily="34" charset="0"/>
              </a:rPr>
              <a:t> Channel over Ethernet (</a:t>
            </a:r>
            <a:r>
              <a:rPr lang="en-US" dirty="0" err="1">
                <a:solidFill>
                  <a:srgbClr val="C00000"/>
                </a:solidFill>
                <a:latin typeface="Calibri" panose="020F0502020204030204" pitchFamily="34" charset="0"/>
              </a:rPr>
              <a:t>FCoE</a:t>
            </a:r>
            <a:r>
              <a:rPr lang="en-US" dirty="0">
                <a:solidFill>
                  <a:schemeClr val="bg1"/>
                </a:solidFill>
                <a:latin typeface="Calibri" panose="020F0502020204030204" pitchFamily="34" charset="0"/>
              </a:rPr>
              <a:t>)</a:t>
            </a:r>
          </a:p>
          <a:p>
            <a:pPr>
              <a:buFont typeface="Arial" panose="020B0604020202020204" pitchFamily="34" charset="0"/>
              <a:buChar char="•"/>
            </a:pPr>
            <a:r>
              <a:rPr lang="en-US" dirty="0">
                <a:solidFill>
                  <a:srgbClr val="C00000"/>
                </a:solidFill>
                <a:latin typeface="Calibri" panose="020F0502020204030204" pitchFamily="34" charset="0"/>
              </a:rPr>
              <a:t>ESCON</a:t>
            </a:r>
            <a:r>
              <a:rPr lang="en-US" dirty="0">
                <a:solidFill>
                  <a:schemeClr val="bg1"/>
                </a:solidFill>
                <a:latin typeface="Calibri" panose="020F0502020204030204" pitchFamily="34" charset="0"/>
              </a:rPr>
              <a:t> over </a:t>
            </a:r>
            <a:r>
              <a:rPr lang="en-US" dirty="0" err="1">
                <a:solidFill>
                  <a:schemeClr val="bg1"/>
                </a:solidFill>
                <a:latin typeface="Calibri" panose="020F0502020204030204" pitchFamily="34" charset="0"/>
              </a:rPr>
              <a:t>Fibre</a:t>
            </a:r>
            <a:r>
              <a:rPr lang="en-US" dirty="0">
                <a:solidFill>
                  <a:schemeClr val="bg1"/>
                </a:solidFill>
                <a:latin typeface="Calibri" panose="020F0502020204030204" pitchFamily="34" charset="0"/>
              </a:rPr>
              <a:t> Channel (</a:t>
            </a:r>
            <a:r>
              <a:rPr lang="en-US" dirty="0">
                <a:solidFill>
                  <a:srgbClr val="C00000"/>
                </a:solidFill>
                <a:latin typeface="Calibri" panose="020F0502020204030204" pitchFamily="34" charset="0"/>
              </a:rPr>
              <a:t>FICON</a:t>
            </a:r>
            <a:r>
              <a:rPr lang="en-US" dirty="0">
                <a:solidFill>
                  <a:schemeClr val="bg1"/>
                </a:solidFill>
                <a:latin typeface="Calibri" panose="020F0502020204030204" pitchFamily="34" charset="0"/>
              </a:rPr>
              <a:t>), used by mainframe computers</a:t>
            </a:r>
          </a:p>
          <a:p>
            <a:pPr>
              <a:buFont typeface="Arial" panose="020B0604020202020204" pitchFamily="34" charset="0"/>
              <a:buChar char="•"/>
            </a:pPr>
            <a:r>
              <a:rPr lang="en-US" dirty="0" err="1">
                <a:solidFill>
                  <a:srgbClr val="C00000"/>
                </a:solidFill>
                <a:latin typeface="Calibri" panose="020F0502020204030204" pitchFamily="34" charset="0"/>
              </a:rPr>
              <a:t>HyperSCSI</a:t>
            </a:r>
            <a:r>
              <a:rPr lang="en-US" dirty="0">
                <a:solidFill>
                  <a:schemeClr val="bg1"/>
                </a:solidFill>
                <a:latin typeface="Calibri" panose="020F0502020204030204" pitchFamily="34" charset="0"/>
              </a:rPr>
              <a:t>, mapping of SCSI over Ethernet</a:t>
            </a:r>
          </a:p>
          <a:p>
            <a:pPr>
              <a:buFont typeface="Arial" panose="020B0604020202020204" pitchFamily="34" charset="0"/>
              <a:buChar char="•"/>
            </a:pPr>
            <a:r>
              <a:rPr lang="en-US" dirty="0" err="1">
                <a:solidFill>
                  <a:srgbClr val="C00000"/>
                </a:solidFill>
                <a:latin typeface="Calibri" panose="020F0502020204030204" pitchFamily="34" charset="0"/>
              </a:rPr>
              <a:t>iFCP</a:t>
            </a:r>
            <a:r>
              <a:rPr lang="en-US" baseline="30000" dirty="0">
                <a:solidFill>
                  <a:schemeClr val="bg1"/>
                </a:solidFill>
                <a:latin typeface="Calibri" panose="020F0502020204030204" pitchFamily="34" charset="0"/>
              </a:rPr>
              <a:t> </a:t>
            </a:r>
            <a:r>
              <a:rPr lang="en-US" dirty="0">
                <a:solidFill>
                  <a:schemeClr val="bg1"/>
                </a:solidFill>
                <a:latin typeface="Calibri" panose="020F0502020204030204" pitchFamily="34" charset="0"/>
              </a:rPr>
              <a:t>or </a:t>
            </a:r>
            <a:r>
              <a:rPr lang="en-US" dirty="0" err="1">
                <a:solidFill>
                  <a:srgbClr val="C00000"/>
                </a:solidFill>
                <a:latin typeface="Calibri" panose="020F0502020204030204" pitchFamily="34" charset="0"/>
              </a:rPr>
              <a:t>SANoIP</a:t>
            </a:r>
            <a:r>
              <a:rPr lang="en-US" dirty="0">
                <a:solidFill>
                  <a:schemeClr val="bg1"/>
                </a:solidFill>
                <a:latin typeface="Calibri" panose="020F0502020204030204" pitchFamily="34" charset="0"/>
              </a:rPr>
              <a:t> mapping of FCP over IP</a:t>
            </a:r>
          </a:p>
          <a:p>
            <a:pPr>
              <a:buFont typeface="Arial" panose="020B0604020202020204" pitchFamily="34" charset="0"/>
              <a:buChar char="•"/>
            </a:pPr>
            <a:r>
              <a:rPr lang="en-US" dirty="0">
                <a:solidFill>
                  <a:srgbClr val="C00000"/>
                </a:solidFill>
                <a:latin typeface="Calibri" panose="020F0502020204030204" pitchFamily="34" charset="0"/>
              </a:rPr>
              <a:t>iSCSI</a:t>
            </a:r>
            <a:r>
              <a:rPr lang="en-US" dirty="0">
                <a:solidFill>
                  <a:schemeClr val="bg1"/>
                </a:solidFill>
                <a:latin typeface="Calibri" panose="020F0502020204030204" pitchFamily="34" charset="0"/>
              </a:rPr>
              <a:t>, mapping of SCSI over TCP/IP</a:t>
            </a:r>
          </a:p>
          <a:p>
            <a:pPr>
              <a:buFont typeface="Arial" panose="020B0604020202020204" pitchFamily="34" charset="0"/>
              <a:buChar char="•"/>
            </a:pPr>
            <a:r>
              <a:rPr lang="en-US" dirty="0">
                <a:solidFill>
                  <a:schemeClr val="bg1"/>
                </a:solidFill>
                <a:latin typeface="Calibri" panose="020F0502020204030204" pitchFamily="34" charset="0"/>
              </a:rPr>
              <a:t>iSCSI Extensions for </a:t>
            </a:r>
            <a:r>
              <a:rPr lang="en-US" dirty="0">
                <a:solidFill>
                  <a:srgbClr val="C00000"/>
                </a:solidFill>
                <a:latin typeface="Calibri" panose="020F0502020204030204" pitchFamily="34" charset="0"/>
              </a:rPr>
              <a:t>RDMA</a:t>
            </a:r>
            <a:r>
              <a:rPr lang="en-US" dirty="0">
                <a:solidFill>
                  <a:schemeClr val="bg1"/>
                </a:solidFill>
                <a:latin typeface="Calibri" panose="020F0502020204030204" pitchFamily="34" charset="0"/>
              </a:rPr>
              <a:t> (</a:t>
            </a:r>
            <a:r>
              <a:rPr lang="en-US" dirty="0" err="1">
                <a:solidFill>
                  <a:srgbClr val="C00000"/>
                </a:solidFill>
                <a:latin typeface="Calibri" panose="020F0502020204030204" pitchFamily="34" charset="0"/>
              </a:rPr>
              <a:t>iSER</a:t>
            </a:r>
            <a:r>
              <a:rPr lang="en-US" dirty="0">
                <a:solidFill>
                  <a:schemeClr val="bg1"/>
                </a:solidFill>
                <a:latin typeface="Calibri" panose="020F0502020204030204" pitchFamily="34" charset="0"/>
              </a:rPr>
              <a:t>), mapping of iSCSI over InfiniBand</a:t>
            </a:r>
            <a:endParaRPr lang="en-US" b="0" i="0" dirty="0">
              <a:solidFill>
                <a:schemeClr val="bg1"/>
              </a:solidFill>
              <a:effectLst/>
              <a:latin typeface="Calibri" panose="020F0502020204030204" pitchFamily="34" charset="0"/>
            </a:endParaRPr>
          </a:p>
        </p:txBody>
      </p:sp>
      <p:sp>
        <p:nvSpPr>
          <p:cNvPr id="6" name="Rectangle 5">
            <a:extLst>
              <a:ext uri="{FF2B5EF4-FFF2-40B4-BE49-F238E27FC236}">
                <a16:creationId xmlns:a16="http://schemas.microsoft.com/office/drawing/2014/main" id="{49FD9F11-6D7D-4A3C-9576-DD10C529CFAB}"/>
              </a:ext>
            </a:extLst>
          </p:cNvPr>
          <p:cNvSpPr/>
          <p:nvPr/>
        </p:nvSpPr>
        <p:spPr>
          <a:xfrm>
            <a:off x="7128584" y="2263377"/>
            <a:ext cx="4486741" cy="400110"/>
          </a:xfrm>
          <a:prstGeom prst="rect">
            <a:avLst/>
          </a:prstGeom>
        </p:spPr>
        <p:txBody>
          <a:bodyPr wrap="none">
            <a:spAutoFit/>
          </a:bodyPr>
          <a:lstStyle/>
          <a:p>
            <a:r>
              <a:rPr lang="en-US" sz="2000" dirty="0">
                <a:solidFill>
                  <a:srgbClr val="002060"/>
                </a:solidFill>
                <a:latin typeface="Calibri" panose="020F0502020204030204" pitchFamily="34" charset="0"/>
              </a:rPr>
              <a:t>Examples of stacked protocols using SCSI:</a:t>
            </a:r>
          </a:p>
        </p:txBody>
      </p:sp>
      <p:graphicFrame>
        <p:nvGraphicFramePr>
          <p:cNvPr id="7" name="Table 6">
            <a:extLst>
              <a:ext uri="{FF2B5EF4-FFF2-40B4-BE49-F238E27FC236}">
                <a16:creationId xmlns:a16="http://schemas.microsoft.com/office/drawing/2014/main" id="{A1D96504-4290-46F7-80DD-18047CEFB6F2}"/>
              </a:ext>
            </a:extLst>
          </p:cNvPr>
          <p:cNvGraphicFramePr>
            <a:graphicFrameLocks noGrp="1"/>
          </p:cNvGraphicFramePr>
          <p:nvPr>
            <p:extLst>
              <p:ext uri="{D42A27DB-BD31-4B8C-83A1-F6EECF244321}">
                <p14:modId xmlns:p14="http://schemas.microsoft.com/office/powerpoint/2010/main" val="3640045233"/>
              </p:ext>
            </p:extLst>
          </p:nvPr>
        </p:nvGraphicFramePr>
        <p:xfrm>
          <a:off x="7242884" y="2906017"/>
          <a:ext cx="3972675" cy="2773680"/>
        </p:xfrm>
        <a:graphic>
          <a:graphicData uri="http://schemas.openxmlformats.org/drawingml/2006/table">
            <a:tbl>
              <a:tblPr/>
              <a:tblGrid>
                <a:gridCol w="794535">
                  <a:extLst>
                    <a:ext uri="{9D8B030D-6E8A-4147-A177-3AD203B41FA5}">
                      <a16:colId xmlns:a16="http://schemas.microsoft.com/office/drawing/2014/main" val="3947726798"/>
                    </a:ext>
                  </a:extLst>
                </a:gridCol>
                <a:gridCol w="794535">
                  <a:extLst>
                    <a:ext uri="{9D8B030D-6E8A-4147-A177-3AD203B41FA5}">
                      <a16:colId xmlns:a16="http://schemas.microsoft.com/office/drawing/2014/main" val="1783798814"/>
                    </a:ext>
                  </a:extLst>
                </a:gridCol>
                <a:gridCol w="794535">
                  <a:extLst>
                    <a:ext uri="{9D8B030D-6E8A-4147-A177-3AD203B41FA5}">
                      <a16:colId xmlns:a16="http://schemas.microsoft.com/office/drawing/2014/main" val="892658666"/>
                    </a:ext>
                  </a:extLst>
                </a:gridCol>
                <a:gridCol w="794535">
                  <a:extLst>
                    <a:ext uri="{9D8B030D-6E8A-4147-A177-3AD203B41FA5}">
                      <a16:colId xmlns:a16="http://schemas.microsoft.com/office/drawing/2014/main" val="514000679"/>
                    </a:ext>
                  </a:extLst>
                </a:gridCol>
                <a:gridCol w="794535">
                  <a:extLst>
                    <a:ext uri="{9D8B030D-6E8A-4147-A177-3AD203B41FA5}">
                      <a16:colId xmlns:a16="http://schemas.microsoft.com/office/drawing/2014/main" val="3477018506"/>
                    </a:ext>
                  </a:extLst>
                </a:gridCol>
              </a:tblGrid>
              <a:tr h="0">
                <a:tc gridSpan="5">
                  <a:txBody>
                    <a:bodyPr/>
                    <a:lstStyle/>
                    <a:p>
                      <a:r>
                        <a:rPr lang="en-US" sz="2000" dirty="0">
                          <a:solidFill>
                            <a:schemeClr val="bg1"/>
                          </a:solidFill>
                          <a:effectLst/>
                          <a:latin typeface="Calibri" panose="020F0502020204030204" pitchFamily="34" charset="0"/>
                        </a:rPr>
                        <a:t>Applications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2455571"/>
                  </a:ext>
                </a:extLst>
              </a:tr>
              <a:tr h="0">
                <a:tc gridSpan="5">
                  <a:txBody>
                    <a:bodyPr/>
                    <a:lstStyle/>
                    <a:p>
                      <a:r>
                        <a:rPr lang="en-US" sz="2000" u="none" strike="noStrike" dirty="0">
                          <a:solidFill>
                            <a:schemeClr val="bg1"/>
                          </a:solidFill>
                          <a:effectLst/>
                          <a:latin typeface="Calibri" panose="020F0502020204030204" pitchFamily="34" charset="0"/>
                        </a:rPr>
                        <a:t>SCSI</a:t>
                      </a:r>
                      <a:r>
                        <a:rPr lang="en-US" sz="2000" dirty="0">
                          <a:solidFill>
                            <a:schemeClr val="bg1"/>
                          </a:solidFill>
                          <a:effectLst/>
                          <a:latin typeface="Calibri" panose="020F0502020204030204" pitchFamily="34" charset="0"/>
                        </a:rPr>
                        <a:t> Layer</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2927490"/>
                  </a:ext>
                </a:extLst>
              </a:tr>
              <a:tr h="0">
                <a:tc rowSpan="4">
                  <a:txBody>
                    <a:bodyPr/>
                    <a:lstStyle/>
                    <a:p>
                      <a:r>
                        <a:rPr lang="en-US" sz="2000" u="none" strike="noStrike" dirty="0">
                          <a:solidFill>
                            <a:srgbClr val="FF0000"/>
                          </a:solidFill>
                          <a:effectLst/>
                          <a:latin typeface="Calibri" panose="020F0502020204030204" pitchFamily="34" charset="0"/>
                        </a:rPr>
                        <a:t>FCP</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3">
                  <a:txBody>
                    <a:bodyPr/>
                    <a:lstStyle/>
                    <a:p>
                      <a:r>
                        <a:rPr lang="en-US" sz="2000" u="none" strike="noStrike" dirty="0">
                          <a:solidFill>
                            <a:srgbClr val="FF0000"/>
                          </a:solidFill>
                          <a:effectLst/>
                          <a:latin typeface="Calibri" panose="020F0502020204030204" pitchFamily="34" charset="0"/>
                        </a:rPr>
                        <a:t>FCP</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dirty="0">
                          <a:solidFill>
                            <a:srgbClr val="FF0000"/>
                          </a:solidFill>
                          <a:effectLst/>
                          <a:latin typeface="Calibri" panose="020F0502020204030204" pitchFamily="34" charset="0"/>
                        </a:rPr>
                        <a:t>FCP</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u="none" strike="noStrike" dirty="0">
                          <a:solidFill>
                            <a:srgbClr val="FF0000"/>
                          </a:solidFill>
                          <a:effectLst/>
                        </a:rPr>
                        <a:t>FCP</a:t>
                      </a:r>
                      <a:endParaRPr lang="en-US" dirty="0">
                        <a:solidFill>
                          <a:srgbClr val="FF0000"/>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n-US" u="none" strike="noStrike" dirty="0">
                          <a:solidFill>
                            <a:srgbClr val="FF0000"/>
                          </a:solidFill>
                          <a:effectLst/>
                        </a:rPr>
                        <a:t>iSCSI</a:t>
                      </a:r>
                      <a:endParaRPr lang="en-US" dirty="0">
                        <a:solidFill>
                          <a:srgbClr val="FF0000"/>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34003216"/>
                  </a:ext>
                </a:extLst>
              </a:tr>
              <a:tr h="0">
                <a:tc vMerge="1">
                  <a:txBody>
                    <a:bodyPr/>
                    <a:lstStyle/>
                    <a:p>
                      <a:endParaRPr lang="en-US"/>
                    </a:p>
                  </a:txBody>
                  <a:tcPr/>
                </a:tc>
                <a:tc vMerge="1">
                  <a:txBody>
                    <a:bodyPr/>
                    <a:lstStyle/>
                    <a:p>
                      <a:endParaRPr lang="en-US"/>
                    </a:p>
                  </a:txBody>
                  <a:tcPr/>
                </a:tc>
                <a:tc>
                  <a:txBody>
                    <a:bodyPr/>
                    <a:lstStyle/>
                    <a:p>
                      <a:r>
                        <a:rPr lang="en-US" sz="2000" u="none" strike="noStrike" dirty="0">
                          <a:solidFill>
                            <a:srgbClr val="FF0000"/>
                          </a:solidFill>
                          <a:effectLst/>
                          <a:latin typeface="Calibri" panose="020F0502020204030204" pitchFamily="34" charset="0"/>
                        </a:rPr>
                        <a:t>FCIP</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u="none" strike="noStrike" dirty="0" err="1">
                          <a:solidFill>
                            <a:srgbClr val="FF0000"/>
                          </a:solidFill>
                          <a:effectLst/>
                        </a:rPr>
                        <a:t>iFCP</a:t>
                      </a:r>
                      <a:endParaRPr lang="en-US" dirty="0">
                        <a:solidFill>
                          <a:srgbClr val="FF0000"/>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n-US"/>
                    </a:p>
                  </a:txBody>
                  <a:tcPr/>
                </a:tc>
                <a:extLst>
                  <a:ext uri="{0D108BD9-81ED-4DB2-BD59-A6C34878D82A}">
                    <a16:rowId xmlns:a16="http://schemas.microsoft.com/office/drawing/2014/main" val="2701402608"/>
                  </a:ext>
                </a:extLst>
              </a:tr>
              <a:tr h="0">
                <a:tc vMerge="1">
                  <a:txBody>
                    <a:bodyPr/>
                    <a:lstStyle/>
                    <a:p>
                      <a:endParaRPr lang="en-US"/>
                    </a:p>
                  </a:txBody>
                  <a:tcPr/>
                </a:tc>
                <a:tc vMerge="1">
                  <a:txBody>
                    <a:bodyPr/>
                    <a:lstStyle/>
                    <a:p>
                      <a:endParaRPr lang="en-US"/>
                    </a:p>
                  </a:txBody>
                  <a:tcPr/>
                </a:tc>
                <a:tc gridSpan="3">
                  <a:txBody>
                    <a:bodyPr/>
                    <a:lstStyle/>
                    <a:p>
                      <a:r>
                        <a:rPr lang="en-US" sz="2000" u="none" strike="noStrike" dirty="0">
                          <a:solidFill>
                            <a:srgbClr val="FF0000"/>
                          </a:solidFill>
                          <a:effectLst/>
                          <a:latin typeface="Calibri" panose="020F0502020204030204" pitchFamily="34" charset="0"/>
                        </a:rPr>
                        <a:t>TCP</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444552"/>
                  </a:ext>
                </a:extLst>
              </a:tr>
              <a:tr h="0">
                <a:tc vMerge="1">
                  <a:txBody>
                    <a:bodyPr/>
                    <a:lstStyle/>
                    <a:p>
                      <a:endParaRPr lang="en-US"/>
                    </a:p>
                  </a:txBody>
                  <a:tcPr/>
                </a:tc>
                <a:tc>
                  <a:txBody>
                    <a:bodyPr/>
                    <a:lstStyle/>
                    <a:p>
                      <a:r>
                        <a:rPr lang="en-US" sz="2000" u="none" strike="noStrike" dirty="0" err="1">
                          <a:solidFill>
                            <a:srgbClr val="FF0000"/>
                          </a:solidFill>
                          <a:effectLst/>
                          <a:latin typeface="Calibri" panose="020F0502020204030204" pitchFamily="34" charset="0"/>
                        </a:rPr>
                        <a:t>FCoE</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gridSpan="3">
                  <a:txBody>
                    <a:bodyPr/>
                    <a:lstStyle/>
                    <a:p>
                      <a:r>
                        <a:rPr lang="en-US" sz="2000" u="none" strike="noStrike" dirty="0">
                          <a:solidFill>
                            <a:srgbClr val="FF0000"/>
                          </a:solidFill>
                          <a:effectLst/>
                          <a:latin typeface="Calibri" panose="020F0502020204030204" pitchFamily="34" charset="0"/>
                        </a:rPr>
                        <a:t>IP</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8201832"/>
                  </a:ext>
                </a:extLst>
              </a:tr>
              <a:tr h="0">
                <a:tc>
                  <a:txBody>
                    <a:bodyPr/>
                    <a:lstStyle/>
                    <a:p>
                      <a:r>
                        <a:rPr lang="en-US" sz="2000" u="none" strike="noStrike" dirty="0">
                          <a:solidFill>
                            <a:srgbClr val="FF0000"/>
                          </a:solidFill>
                          <a:effectLst/>
                          <a:latin typeface="Calibri" panose="020F0502020204030204" pitchFamily="34" charset="0"/>
                        </a:rPr>
                        <a:t>FC</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gridSpan="4">
                  <a:txBody>
                    <a:bodyPr/>
                    <a:lstStyle/>
                    <a:p>
                      <a:r>
                        <a:rPr lang="en-US" sz="2000" u="none" strike="noStrike" dirty="0">
                          <a:solidFill>
                            <a:srgbClr val="FF0000"/>
                          </a:solidFill>
                          <a:effectLst/>
                          <a:latin typeface="Calibri" panose="020F0502020204030204" pitchFamily="34" charset="0"/>
                        </a:rPr>
                        <a:t>Ethernet</a:t>
                      </a:r>
                      <a:endParaRPr lang="en-US" sz="2000" dirty="0">
                        <a:solidFill>
                          <a:srgbClr val="FF0000"/>
                        </a:solidFill>
                        <a:effectLst/>
                        <a:latin typeface="Calibri" panose="020F0502020204030204" pitchFamily="34"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6376124"/>
                  </a:ext>
                </a:extLst>
              </a:tr>
            </a:tbl>
          </a:graphicData>
        </a:graphic>
      </p:graphicFrame>
      <p:sp>
        <p:nvSpPr>
          <p:cNvPr id="8" name="Footer Placeholder 7">
            <a:extLst>
              <a:ext uri="{FF2B5EF4-FFF2-40B4-BE49-F238E27FC236}">
                <a16:creationId xmlns:a16="http://schemas.microsoft.com/office/drawing/2014/main" id="{FF6B4548-2F2E-408E-BE83-F16AED541F74}"/>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3967438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543</TotalTime>
  <Words>268</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Kumar Agrahari</dc:creator>
  <cp:lastModifiedBy>Mohit Kumar Agrahari</cp:lastModifiedBy>
  <cp:revision>27</cp:revision>
  <dcterms:created xsi:type="dcterms:W3CDTF">2018-04-18T14:26:18Z</dcterms:created>
  <dcterms:modified xsi:type="dcterms:W3CDTF">2018-04-21T05:27:44Z</dcterms:modified>
</cp:coreProperties>
</file>