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61" r:id="rId4"/>
    <p:sldId id="259" r:id="rId5"/>
    <p:sldId id="260" r:id="rId6"/>
    <p:sldId id="257"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51EF"/>
    <a:srgbClr val="07226F"/>
    <a:srgbClr val="FF0000"/>
    <a:srgbClr val="05184F"/>
    <a:srgbClr val="008000"/>
    <a:srgbClr val="020A20"/>
    <a:srgbClr val="0A2E94"/>
    <a:srgbClr val="072169"/>
    <a:srgbClr val="2C5FF0"/>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5" autoAdjust="0"/>
    <p:restoredTop sz="94660"/>
  </p:normalViewPr>
  <p:slideViewPr>
    <p:cSldViewPr snapToGrid="0">
      <p:cViewPr varScale="1">
        <p:scale>
          <a:sx n="90" d="100"/>
          <a:sy n="90" d="100"/>
        </p:scale>
        <p:origin x="61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B475FA5-74AF-46B5-BB33-75DFF6408B48}" type="datetimeFigureOut">
              <a:rPr lang="en-US" smtClean="0"/>
              <a:t>4/18/2018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164988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475FA5-74AF-46B5-BB33-75DFF6408B48}"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267553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475FA5-74AF-46B5-BB33-75DFF6408B48}"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2264906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475FA5-74AF-46B5-BB33-75DFF6408B48}"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BF61D-D654-4B0F-8394-80788C0AD31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5864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475FA5-74AF-46B5-BB33-75DFF6408B48}"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662945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475FA5-74AF-46B5-BB33-75DFF6408B48}"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51514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475FA5-74AF-46B5-BB33-75DFF6408B48}"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135201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75FA5-74AF-46B5-BB33-75DFF6408B48}"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3430964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75FA5-74AF-46B5-BB33-75DFF6408B48}"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66865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75FA5-74AF-46B5-BB33-75DFF6408B48}"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350038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475FA5-74AF-46B5-BB33-75DFF6408B48}"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308862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475FA5-74AF-46B5-BB33-75DFF6408B48}"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327823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75FA5-74AF-46B5-BB33-75DFF6408B48}"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245615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475FA5-74AF-46B5-BB33-75DFF6408B48}"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355806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75FA5-74AF-46B5-BB33-75DFF6408B48}" type="datetimeFigureOut">
              <a:rPr lang="en-US" smtClean="0"/>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190037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475FA5-74AF-46B5-BB33-75DFF6408B48}"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359244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475FA5-74AF-46B5-BB33-75DFF6408B48}"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7BF61D-D654-4B0F-8394-80788C0AD31B}" type="slidenum">
              <a:rPr lang="en-US" smtClean="0"/>
              <a:t>‹#›</a:t>
            </a:fld>
            <a:endParaRPr lang="en-US"/>
          </a:p>
        </p:txBody>
      </p:sp>
    </p:spTree>
    <p:extLst>
      <p:ext uri="{BB962C8B-B14F-4D97-AF65-F5344CB8AC3E}">
        <p14:creationId xmlns:p14="http://schemas.microsoft.com/office/powerpoint/2010/main" val="70520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475FA5-74AF-46B5-BB33-75DFF6408B48}" type="datetimeFigureOut">
              <a:rPr lang="en-US" smtClean="0"/>
              <a:t>4/18/2018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7BF61D-D654-4B0F-8394-80788C0AD31B}" type="slidenum">
              <a:rPr lang="en-US" smtClean="0"/>
              <a:t>‹#›</a:t>
            </a:fld>
            <a:endParaRPr lang="en-US"/>
          </a:p>
        </p:txBody>
      </p:sp>
    </p:spTree>
    <p:extLst>
      <p:ext uri="{BB962C8B-B14F-4D97-AF65-F5344CB8AC3E}">
        <p14:creationId xmlns:p14="http://schemas.microsoft.com/office/powerpoint/2010/main" val="156086847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gif"/><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8A369C-40A2-441C-B129-05D80FD8DAA2}"/>
              </a:ext>
            </a:extLst>
          </p:cNvPr>
          <p:cNvSpPr/>
          <p:nvPr/>
        </p:nvSpPr>
        <p:spPr>
          <a:xfrm>
            <a:off x="1414130" y="2287404"/>
            <a:ext cx="9718158" cy="4247317"/>
          </a:xfrm>
          <a:prstGeom prst="rect">
            <a:avLst/>
          </a:prstGeom>
          <a:solidFill>
            <a:schemeClr val="tx1"/>
          </a:solidFill>
        </p:spPr>
        <p:txBody>
          <a:bodyPr wrap="square">
            <a:spAutoFit/>
          </a:bodyPr>
          <a:lstStyle/>
          <a:p>
            <a:r>
              <a:rPr lang="en-US" sz="5400" dirty="0">
                <a:solidFill>
                  <a:srgbClr val="FF0000"/>
                </a:solidFill>
                <a:latin typeface="Calibri" panose="020F0502020204030204" pitchFamily="34" charset="0"/>
              </a:rPr>
              <a:t>Security Risk Assessment And Management</a:t>
            </a:r>
          </a:p>
          <a:p>
            <a:endParaRPr lang="en-US" sz="5400" dirty="0">
              <a:solidFill>
                <a:srgbClr val="0A2E94"/>
              </a:solidFill>
              <a:latin typeface="Calibri" panose="020F0502020204030204" pitchFamily="34" charset="0"/>
            </a:endParaRPr>
          </a:p>
          <a:p>
            <a:endParaRPr lang="en-US" sz="5400" dirty="0">
              <a:solidFill>
                <a:schemeClr val="bg1"/>
              </a:solidFill>
            </a:endParaRPr>
          </a:p>
          <a:p>
            <a:r>
              <a:rPr lang="en-US" sz="5400" dirty="0">
                <a:solidFill>
                  <a:schemeClr val="bg1"/>
                </a:solidFill>
              </a:rPr>
              <a:t>														</a:t>
            </a:r>
            <a:r>
              <a:rPr lang="en-US" sz="2400" dirty="0">
                <a:solidFill>
                  <a:srgbClr val="1951EF"/>
                </a:solidFill>
                <a:latin typeface="Calibri" panose="020F0502020204030204" pitchFamily="34" charset="0"/>
              </a:rPr>
              <a:t>- Mohit Kumar Agrahari</a:t>
            </a:r>
            <a:endParaRPr lang="en-US" sz="5400" dirty="0">
              <a:solidFill>
                <a:srgbClr val="1951EF"/>
              </a:solidFill>
              <a:latin typeface="Calibri" panose="020F0502020204030204" pitchFamily="34" charset="0"/>
            </a:endParaRPr>
          </a:p>
        </p:txBody>
      </p:sp>
      <p:sp>
        <p:nvSpPr>
          <p:cNvPr id="8" name="Footer Placeholder 7">
            <a:extLst>
              <a:ext uri="{FF2B5EF4-FFF2-40B4-BE49-F238E27FC236}">
                <a16:creationId xmlns:a16="http://schemas.microsoft.com/office/drawing/2014/main" id="{D06BB776-CD2A-4CAB-A662-D5CA7E473116}"/>
              </a:ext>
            </a:extLst>
          </p:cNvPr>
          <p:cNvSpPr>
            <a:spLocks noGrp="1"/>
          </p:cNvSpPr>
          <p:nvPr>
            <p:ph type="ftr" sz="quarter" idx="11"/>
          </p:nvPr>
        </p:nvSpPr>
        <p:spPr>
          <a:xfrm>
            <a:off x="789837" y="6513050"/>
            <a:ext cx="6239309" cy="365125"/>
          </a:xfrm>
        </p:spPr>
        <p:txBody>
          <a:bodyPr/>
          <a:lstStyle/>
          <a:p>
            <a:r>
              <a:rPr lang="en-US"/>
              <a:t>Capgemini Public</a:t>
            </a:r>
            <a:endParaRPr lang="en-US" dirty="0"/>
          </a:p>
        </p:txBody>
      </p:sp>
      <p:sp>
        <p:nvSpPr>
          <p:cNvPr id="2" name="Rectangle 1">
            <a:extLst>
              <a:ext uri="{FF2B5EF4-FFF2-40B4-BE49-F238E27FC236}">
                <a16:creationId xmlns:a16="http://schemas.microsoft.com/office/drawing/2014/main" id="{21891804-5CBC-4C76-8C01-598FDF69FED0}"/>
              </a:ext>
            </a:extLst>
          </p:cNvPr>
          <p:cNvSpPr/>
          <p:nvPr/>
        </p:nvSpPr>
        <p:spPr>
          <a:xfrm>
            <a:off x="539809" y="323278"/>
            <a:ext cx="6850842" cy="923330"/>
          </a:xfrm>
          <a:prstGeom prst="rect">
            <a:avLst/>
          </a:prstGeom>
        </p:spPr>
        <p:txBody>
          <a:bodyPr wrap="square">
            <a:spAutoFit/>
          </a:bodyPr>
          <a:lstStyle/>
          <a:p>
            <a:r>
              <a:rPr lang="en-US" dirty="0">
                <a:solidFill>
                  <a:srgbClr val="0A2E94"/>
                </a:solidFill>
                <a:latin typeface="Calibri" panose="020F0502020204030204" pitchFamily="34" charset="0"/>
              </a:rPr>
              <a:t>	     </a:t>
            </a:r>
            <a:r>
              <a:rPr lang="en-US" dirty="0">
                <a:solidFill>
                  <a:srgbClr val="05184F"/>
                </a:solidFill>
                <a:latin typeface="Calibri" panose="020F0502020204030204" pitchFamily="34" charset="0"/>
              </a:rPr>
              <a:t>Hindi Vidya Prachar Samiti’s</a:t>
            </a:r>
          </a:p>
          <a:p>
            <a:r>
              <a:rPr lang="en-US" dirty="0">
                <a:solidFill>
                  <a:srgbClr val="05184F"/>
                </a:solidFill>
                <a:latin typeface="Calibri" panose="020F0502020204030204" pitchFamily="34" charset="0"/>
              </a:rPr>
              <a:t>   RAMNIRANJAN JHUNJHUNWALA COLLEGE</a:t>
            </a:r>
            <a:endParaRPr lang="en-US" dirty="0">
              <a:solidFill>
                <a:srgbClr val="0A2E94"/>
              </a:solidFill>
              <a:latin typeface="Calibri" panose="020F0502020204030204" pitchFamily="34" charset="0"/>
            </a:endParaRPr>
          </a:p>
          <a:p>
            <a:r>
              <a:rPr lang="en-US" dirty="0">
                <a:solidFill>
                  <a:srgbClr val="05184F"/>
                </a:solidFill>
                <a:latin typeface="Calibri" panose="020F0502020204030204" pitchFamily="34" charset="0"/>
              </a:rPr>
              <a:t>DEPARTMENT OF INFORMATION TECHNOLOGY</a:t>
            </a:r>
            <a:endParaRPr lang="en-US" dirty="0">
              <a:solidFill>
                <a:srgbClr val="05184F"/>
              </a:solidFill>
            </a:endParaRPr>
          </a:p>
        </p:txBody>
      </p:sp>
    </p:spTree>
    <p:extLst>
      <p:ext uri="{BB962C8B-B14F-4D97-AF65-F5344CB8AC3E}">
        <p14:creationId xmlns:p14="http://schemas.microsoft.com/office/powerpoint/2010/main" val="318840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CD668D-29D3-4D90-A694-A6E28ECCDF62}"/>
              </a:ext>
            </a:extLst>
          </p:cNvPr>
          <p:cNvSpPr/>
          <p:nvPr/>
        </p:nvSpPr>
        <p:spPr>
          <a:xfrm>
            <a:off x="386168" y="501059"/>
            <a:ext cx="11419663" cy="6281207"/>
          </a:xfrm>
          <a:prstGeom prst="rect">
            <a:avLst/>
          </a:prstGeom>
        </p:spPr>
        <p:txBody>
          <a:bodyPr wrap="square">
            <a:spAutoFit/>
          </a:bodyPr>
          <a:lstStyle/>
          <a:p>
            <a:pPr>
              <a:lnSpc>
                <a:spcPct val="115000"/>
              </a:lnSpc>
              <a:spcAft>
                <a:spcPts val="1000"/>
              </a:spcAft>
            </a:pP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RISK: </a:t>
            </a:r>
          </a:p>
          <a:p>
            <a:pPr>
              <a:lnSpc>
                <a:spcPct val="115000"/>
              </a:lnSpc>
              <a:spcAft>
                <a:spcPts val="10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Risk is an undesired event or circumstance</a:t>
            </a:r>
          </a:p>
          <a:p>
            <a:pPr>
              <a:lnSpc>
                <a:spcPct val="115000"/>
              </a:lnSpc>
              <a:spcAft>
                <a:spcPts val="1000"/>
              </a:spcAft>
            </a:pPr>
            <a:r>
              <a:rPr lang="en-US" dirty="0">
                <a:solidFill>
                  <a:srgbClr val="FF0000"/>
                </a:solidFill>
                <a:latin typeface="Calibri" panose="020F0502020204030204" pitchFamily="34" charset="0"/>
              </a:rPr>
              <a:t>RISK MANAGEMENT: </a:t>
            </a:r>
          </a:p>
          <a:p>
            <a:pPr>
              <a:lnSpc>
                <a:spcPct val="115000"/>
              </a:lnSpc>
              <a:spcAft>
                <a:spcPts val="1000"/>
              </a:spcAft>
            </a:pPr>
            <a:r>
              <a:rPr lang="en-US" dirty="0">
                <a:solidFill>
                  <a:schemeClr val="bg1"/>
                </a:solidFill>
                <a:latin typeface="Calibri" panose="020F0502020204030204" pitchFamily="34" charset="0"/>
              </a:rPr>
              <a:t>It aims at reducing the impact of risk that may effect a project by identifying, analyzing and managing it</a:t>
            </a:r>
          </a:p>
          <a:p>
            <a:pPr>
              <a:lnSpc>
                <a:spcPct val="115000"/>
              </a:lnSpc>
              <a:spcAft>
                <a:spcPts val="1000"/>
              </a:spcAft>
            </a:pPr>
            <a:endParaRPr lang="en-US" dirty="0">
              <a:solidFill>
                <a:schemeClr val="bg1"/>
              </a:solidFill>
              <a:latin typeface="Calibri" panose="020F0502020204030204" pitchFamily="34" charset="0"/>
            </a:endParaRPr>
          </a:p>
          <a:p>
            <a:pPr>
              <a:lnSpc>
                <a:spcPct val="115000"/>
              </a:lnSpc>
              <a:spcAft>
                <a:spcPts val="1000"/>
              </a:spcAft>
            </a:pPr>
            <a:r>
              <a:rPr lang="en-US" dirty="0">
                <a:solidFill>
                  <a:srgbClr val="FF0000"/>
                </a:solidFill>
                <a:latin typeface="Calibri" panose="020F0502020204030204" pitchFamily="34" charset="0"/>
              </a:rPr>
              <a:t>SECURITY RISK ASSESSMENT</a:t>
            </a:r>
            <a:endPar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chemeClr val="bg1"/>
                </a:solidFill>
                <a:latin typeface="Calibri" panose="020F0502020204030204" pitchFamily="34" charset="0"/>
              </a:rPr>
              <a:t>Information </a:t>
            </a:r>
            <a:r>
              <a:rPr lang="en-US" b="1" dirty="0">
                <a:solidFill>
                  <a:schemeClr val="bg1"/>
                </a:solidFill>
                <a:latin typeface="Calibri" panose="020F0502020204030204" pitchFamily="34" charset="0"/>
              </a:rPr>
              <a:t>security risk assessment</a:t>
            </a:r>
            <a:r>
              <a:rPr lang="en-US" dirty="0">
                <a:solidFill>
                  <a:schemeClr val="bg1"/>
                </a:solidFill>
                <a:latin typeface="Calibri" panose="020F0502020204030204" pitchFamily="34" charset="0"/>
              </a:rPr>
              <a:t> is an on-going process of </a:t>
            </a:r>
            <a:r>
              <a:rPr lang="en-US" b="1" dirty="0">
                <a:solidFill>
                  <a:schemeClr val="bg1"/>
                </a:solidFill>
                <a:latin typeface="Calibri" panose="020F0502020204030204" pitchFamily="34" charset="0"/>
              </a:rPr>
              <a:t>discovering</a:t>
            </a:r>
            <a:r>
              <a:rPr lang="en-US" dirty="0">
                <a:solidFill>
                  <a:schemeClr val="bg1"/>
                </a:solidFill>
                <a:latin typeface="Calibri" panose="020F0502020204030204" pitchFamily="34" charset="0"/>
              </a:rPr>
              <a:t>, </a:t>
            </a:r>
            <a:r>
              <a:rPr lang="en-US" b="1" dirty="0">
                <a:solidFill>
                  <a:schemeClr val="bg1"/>
                </a:solidFill>
                <a:latin typeface="Calibri" panose="020F0502020204030204" pitchFamily="34" charset="0"/>
              </a:rPr>
              <a:t>correcting</a:t>
            </a:r>
            <a:r>
              <a:rPr lang="en-US" dirty="0">
                <a:solidFill>
                  <a:schemeClr val="bg1"/>
                </a:solidFill>
                <a:latin typeface="Calibri" panose="020F0502020204030204" pitchFamily="34" charset="0"/>
              </a:rPr>
              <a:t> and </a:t>
            </a:r>
            <a:r>
              <a:rPr lang="en-US" b="1" dirty="0">
                <a:solidFill>
                  <a:schemeClr val="bg1"/>
                </a:solidFill>
                <a:latin typeface="Calibri" panose="020F0502020204030204" pitchFamily="34" charset="0"/>
              </a:rPr>
              <a:t>preventing</a:t>
            </a:r>
            <a:r>
              <a:rPr lang="en-US" dirty="0">
                <a:solidFill>
                  <a:schemeClr val="bg1"/>
                </a:solidFill>
                <a:latin typeface="Calibri" panose="020F0502020204030204" pitchFamily="34" charset="0"/>
              </a:rPr>
              <a:t> security problems. The </a:t>
            </a:r>
            <a:r>
              <a:rPr lang="en-US" b="1" dirty="0">
                <a:solidFill>
                  <a:schemeClr val="bg1"/>
                </a:solidFill>
                <a:latin typeface="Calibri" panose="020F0502020204030204" pitchFamily="34" charset="0"/>
              </a:rPr>
              <a:t>risk assessment</a:t>
            </a:r>
            <a:r>
              <a:rPr lang="en-US" dirty="0">
                <a:solidFill>
                  <a:schemeClr val="bg1"/>
                </a:solidFill>
                <a:latin typeface="Calibri" panose="020F0502020204030204" pitchFamily="34" charset="0"/>
              </a:rPr>
              <a:t> is an integral part of a </a:t>
            </a:r>
            <a:r>
              <a:rPr lang="en-US" b="1" dirty="0">
                <a:solidFill>
                  <a:schemeClr val="bg1"/>
                </a:solidFill>
                <a:latin typeface="Calibri" panose="020F0502020204030204" pitchFamily="34" charset="0"/>
              </a:rPr>
              <a:t>risk</a:t>
            </a:r>
            <a:r>
              <a:rPr lang="en-US" dirty="0">
                <a:solidFill>
                  <a:schemeClr val="bg1"/>
                </a:solidFill>
                <a:latin typeface="Calibri" panose="020F0502020204030204" pitchFamily="34" charset="0"/>
              </a:rPr>
              <a:t> management process designed to provide appropriate levels of security for information systems</a:t>
            </a:r>
          </a:p>
          <a:p>
            <a:pPr>
              <a:lnSpc>
                <a:spcPct val="115000"/>
              </a:lnSpc>
              <a:spcAft>
                <a:spcPts val="1000"/>
              </a:spcAft>
            </a:pPr>
            <a:endParaRPr lang="en-US" dirty="0">
              <a:solidFill>
                <a:schemeClr val="bg1"/>
              </a:solidFill>
              <a:latin typeface="Calibri" panose="020F0502020204030204" pitchFamily="34" charset="0"/>
            </a:endParaRPr>
          </a:p>
          <a:p>
            <a:pPr>
              <a:lnSpc>
                <a:spcPct val="115000"/>
              </a:lnSpc>
              <a:spcAft>
                <a:spcPts val="1000"/>
              </a:spcAft>
            </a:pPr>
            <a:r>
              <a:rPr lang="en-US" dirty="0">
                <a:solidFill>
                  <a:srgbClr val="FF0000"/>
                </a:solidFill>
                <a:latin typeface="Calibri" panose="020F0502020204030204" pitchFamily="34" charset="0"/>
              </a:rPr>
              <a:t>SECURITY RISK MANAGEMENT </a:t>
            </a:r>
          </a:p>
          <a:p>
            <a:pPr>
              <a:lnSpc>
                <a:spcPct val="115000"/>
              </a:lnSpc>
              <a:spcAft>
                <a:spcPts val="1000"/>
              </a:spcAft>
            </a:pPr>
            <a:r>
              <a:rPr lang="en-US" b="1" dirty="0">
                <a:solidFill>
                  <a:schemeClr val="bg1"/>
                </a:solidFill>
                <a:latin typeface="Calibri" panose="020F0502020204030204" pitchFamily="34" charset="0"/>
              </a:rPr>
              <a:t>Risk management</a:t>
            </a:r>
            <a:r>
              <a:rPr lang="en-US" dirty="0">
                <a:solidFill>
                  <a:schemeClr val="bg1"/>
                </a:solidFill>
                <a:latin typeface="Calibri" panose="020F0502020204030204" pitchFamily="34" charset="0"/>
              </a:rPr>
              <a:t> is the </a:t>
            </a:r>
            <a:r>
              <a:rPr lang="en-US" b="1" dirty="0">
                <a:solidFill>
                  <a:schemeClr val="bg1"/>
                </a:solidFill>
                <a:latin typeface="Calibri" panose="020F0502020204030204" pitchFamily="34" charset="0"/>
              </a:rPr>
              <a:t>identification</a:t>
            </a:r>
            <a:r>
              <a:rPr lang="en-US" dirty="0">
                <a:solidFill>
                  <a:schemeClr val="bg1"/>
                </a:solidFill>
                <a:latin typeface="Calibri" panose="020F0502020204030204" pitchFamily="34" charset="0"/>
              </a:rPr>
              <a:t>, </a:t>
            </a:r>
            <a:r>
              <a:rPr lang="en-US" b="1" dirty="0">
                <a:solidFill>
                  <a:schemeClr val="bg1"/>
                </a:solidFill>
                <a:latin typeface="Calibri" panose="020F0502020204030204" pitchFamily="34" charset="0"/>
              </a:rPr>
              <a:t>assessment</a:t>
            </a:r>
            <a:r>
              <a:rPr lang="en-US" dirty="0">
                <a:solidFill>
                  <a:schemeClr val="bg1"/>
                </a:solidFill>
                <a:latin typeface="Calibri" panose="020F0502020204030204" pitchFamily="34" charset="0"/>
              </a:rPr>
              <a:t> and </a:t>
            </a:r>
            <a:r>
              <a:rPr lang="en-US" b="1" dirty="0">
                <a:solidFill>
                  <a:schemeClr val="bg1"/>
                </a:solidFill>
                <a:latin typeface="Calibri" panose="020F0502020204030204" pitchFamily="34" charset="0"/>
              </a:rPr>
              <a:t>prioritization</a:t>
            </a:r>
            <a:r>
              <a:rPr lang="en-US" dirty="0">
                <a:solidFill>
                  <a:schemeClr val="bg1"/>
                </a:solidFill>
                <a:latin typeface="Calibri" panose="020F0502020204030204" pitchFamily="34" charset="0"/>
              </a:rPr>
              <a:t> of risks</a:t>
            </a:r>
            <a:r>
              <a:rPr lang="en-US" b="1" dirty="0">
                <a:solidFill>
                  <a:schemeClr val="bg1"/>
                </a:solidFill>
                <a:latin typeface="Calibri" panose="020F0502020204030204" pitchFamily="34" charset="0"/>
              </a:rPr>
              <a:t> </a:t>
            </a:r>
            <a:r>
              <a:rPr lang="en-US" dirty="0">
                <a:solidFill>
                  <a:schemeClr val="bg1"/>
                </a:solidFill>
                <a:latin typeface="Calibri" panose="020F0502020204030204" pitchFamily="34" charset="0"/>
              </a:rPr>
              <a:t>to </a:t>
            </a:r>
            <a:r>
              <a:rPr lang="en-US" b="1" dirty="0">
                <a:solidFill>
                  <a:schemeClr val="bg1"/>
                </a:solidFill>
                <a:latin typeface="Calibri" panose="020F0502020204030204" pitchFamily="34" charset="0"/>
              </a:rPr>
              <a:t>minimize</a:t>
            </a:r>
            <a:r>
              <a:rPr lang="en-US" dirty="0">
                <a:solidFill>
                  <a:schemeClr val="bg1"/>
                </a:solidFill>
                <a:latin typeface="Calibri" panose="020F0502020204030204" pitchFamily="34" charset="0"/>
              </a:rPr>
              <a:t>, </a:t>
            </a:r>
            <a:r>
              <a:rPr lang="en-US" b="1" dirty="0">
                <a:solidFill>
                  <a:schemeClr val="bg1"/>
                </a:solidFill>
                <a:latin typeface="Calibri" panose="020F0502020204030204" pitchFamily="34" charset="0"/>
              </a:rPr>
              <a:t>monitor</a:t>
            </a:r>
            <a:r>
              <a:rPr lang="en-US" dirty="0">
                <a:solidFill>
                  <a:schemeClr val="bg1"/>
                </a:solidFill>
                <a:latin typeface="Calibri" panose="020F0502020204030204" pitchFamily="34" charset="0"/>
              </a:rPr>
              <a:t>, and </a:t>
            </a:r>
            <a:r>
              <a:rPr lang="en-US" b="1" dirty="0">
                <a:solidFill>
                  <a:schemeClr val="bg1"/>
                </a:solidFill>
                <a:latin typeface="Calibri" panose="020F0502020204030204" pitchFamily="34" charset="0"/>
              </a:rPr>
              <a:t>control</a:t>
            </a:r>
            <a:r>
              <a:rPr lang="en-US" dirty="0">
                <a:solidFill>
                  <a:schemeClr val="bg1"/>
                </a:solidFill>
                <a:latin typeface="Calibri" panose="020F0502020204030204" pitchFamily="34" charset="0"/>
              </a:rPr>
              <a:t> the probability and impact of unforeseen events.</a:t>
            </a:r>
          </a:p>
          <a:p>
            <a:pPr>
              <a:lnSpc>
                <a:spcPct val="115000"/>
              </a:lnSpc>
              <a:spcAft>
                <a:spcPts val="1000"/>
              </a:spcAft>
            </a:pPr>
            <a:endParaRPr lang="en-US" dirty="0">
              <a:solidFill>
                <a:schemeClr val="bg1"/>
              </a:solidFill>
              <a:latin typeface="Calibri" panose="020F0502020204030204" pitchFamily="34" charset="0"/>
            </a:endParaRPr>
          </a:p>
          <a:p>
            <a:pPr>
              <a:lnSpc>
                <a:spcPct val="115000"/>
              </a:lnSpc>
              <a:spcAft>
                <a:spcPts val="100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E7645DA2-E6E9-454A-AE66-CF037D0174EC}"/>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343358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17D3E9-9919-4D29-94D3-BB8F31EAD1D1}"/>
              </a:ext>
            </a:extLst>
          </p:cNvPr>
          <p:cNvSpPr/>
          <p:nvPr/>
        </p:nvSpPr>
        <p:spPr>
          <a:xfrm>
            <a:off x="0" y="641462"/>
            <a:ext cx="11532870" cy="5529719"/>
          </a:xfrm>
          <a:prstGeom prst="rect">
            <a:avLst/>
          </a:prstGeom>
        </p:spPr>
        <p:txBody>
          <a:bodyPr wrap="square">
            <a:spAutoFit/>
          </a:bodyPr>
          <a:lstStyle/>
          <a:p>
            <a:pPr lvl="1">
              <a:lnSpc>
                <a:spcPct val="50000"/>
              </a:lnSpc>
            </a:pPr>
            <a:endParaRPr lang="en-US" dirty="0">
              <a:solidFill>
                <a:srgbClr val="FF0000"/>
              </a:solidFill>
            </a:endParaRPr>
          </a:p>
          <a:p>
            <a:pPr lvl="1">
              <a:lnSpc>
                <a:spcPct val="50000"/>
              </a:lnSpc>
            </a:pPr>
            <a:r>
              <a:rPr lang="en-US" dirty="0">
                <a:solidFill>
                  <a:srgbClr val="FF0000"/>
                </a:solidFill>
              </a:rPr>
              <a:t>NEED OF SRAM</a:t>
            </a:r>
          </a:p>
          <a:p>
            <a:pPr lvl="1">
              <a:lnSpc>
                <a:spcPct val="50000"/>
              </a:lnSpc>
            </a:pPr>
            <a:endParaRPr lang="en-US" dirty="0">
              <a:solidFill>
                <a:srgbClr val="FF0000"/>
              </a:solidFill>
            </a:endParaRPr>
          </a:p>
          <a:p>
            <a:pPr lvl="2">
              <a:lnSpc>
                <a:spcPct val="50000"/>
              </a:lnSpc>
            </a:pPr>
            <a:endParaRPr lang="en-US" dirty="0">
              <a:solidFill>
                <a:schemeClr val="bg1"/>
              </a:solidFill>
            </a:endParaRPr>
          </a:p>
          <a:p>
            <a:pPr marL="1200150" lvl="2" indent="-285750">
              <a:lnSpc>
                <a:spcPct val="50000"/>
              </a:lnSpc>
              <a:buFont typeface="Wingdings" panose="05000000000000000000" pitchFamily="2" charset="2"/>
              <a:buChar char="q"/>
            </a:pPr>
            <a:r>
              <a:rPr lang="en-US" dirty="0">
                <a:solidFill>
                  <a:schemeClr val="bg1"/>
                </a:solidFill>
              </a:rPr>
              <a:t>Confidentiality</a:t>
            </a:r>
          </a:p>
          <a:p>
            <a:pPr marL="1200150" lvl="2" indent="-285750">
              <a:lnSpc>
                <a:spcPct val="50000"/>
              </a:lnSpc>
              <a:buFont typeface="Wingdings" panose="05000000000000000000" pitchFamily="2" charset="2"/>
              <a:buChar char="q"/>
            </a:pPr>
            <a:endParaRPr lang="en-US" dirty="0">
              <a:solidFill>
                <a:schemeClr val="bg1"/>
              </a:solidFill>
            </a:endParaRPr>
          </a:p>
          <a:p>
            <a:pPr marL="1200150" lvl="2" indent="-285750">
              <a:lnSpc>
                <a:spcPct val="50000"/>
              </a:lnSpc>
              <a:buFont typeface="Wingdings" panose="05000000000000000000" pitchFamily="2" charset="2"/>
              <a:buChar char="q"/>
            </a:pPr>
            <a:r>
              <a:rPr lang="en-US" dirty="0">
                <a:solidFill>
                  <a:schemeClr val="bg1"/>
                </a:solidFill>
              </a:rPr>
              <a:t>Integrity</a:t>
            </a:r>
          </a:p>
          <a:p>
            <a:pPr marL="1200150" lvl="2" indent="-285750">
              <a:lnSpc>
                <a:spcPct val="50000"/>
              </a:lnSpc>
              <a:buFont typeface="Wingdings" panose="05000000000000000000" pitchFamily="2" charset="2"/>
              <a:buChar char="q"/>
            </a:pPr>
            <a:endParaRPr lang="en-US" dirty="0">
              <a:solidFill>
                <a:schemeClr val="bg1"/>
              </a:solidFill>
            </a:endParaRPr>
          </a:p>
          <a:p>
            <a:pPr marL="1200150" lvl="2" indent="-285750">
              <a:lnSpc>
                <a:spcPct val="50000"/>
              </a:lnSpc>
              <a:buFont typeface="Wingdings" panose="05000000000000000000" pitchFamily="2" charset="2"/>
              <a:buChar char="q"/>
            </a:pPr>
            <a:r>
              <a:rPr lang="en-US" dirty="0">
                <a:solidFill>
                  <a:schemeClr val="bg1"/>
                </a:solidFill>
              </a:rPr>
              <a:t>Availability </a:t>
            </a:r>
          </a:p>
          <a:p>
            <a:pPr marL="1200150" lvl="2" indent="-285750">
              <a:lnSpc>
                <a:spcPct val="50000"/>
              </a:lnSpc>
              <a:buFont typeface="Wingdings" panose="05000000000000000000" pitchFamily="2" charset="2"/>
              <a:buChar char="q"/>
            </a:pPr>
            <a:endParaRPr lang="en-US" dirty="0">
              <a:solidFill>
                <a:schemeClr val="bg1"/>
              </a:solidFill>
            </a:endParaRPr>
          </a:p>
          <a:p>
            <a:pPr marL="1200150" lvl="2" indent="-285750">
              <a:lnSpc>
                <a:spcPct val="50000"/>
              </a:lnSpc>
              <a:buFont typeface="Wingdings" panose="05000000000000000000" pitchFamily="2" charset="2"/>
              <a:buChar char="q"/>
            </a:pPr>
            <a:r>
              <a:rPr lang="en-US" dirty="0">
                <a:solidFill>
                  <a:schemeClr val="bg1"/>
                </a:solidFill>
              </a:rPr>
              <a:t>Performance </a:t>
            </a:r>
          </a:p>
          <a:p>
            <a:pPr marL="1200150" lvl="2" indent="-285750">
              <a:lnSpc>
                <a:spcPct val="50000"/>
              </a:lnSpc>
              <a:buFont typeface="Wingdings" panose="05000000000000000000" pitchFamily="2" charset="2"/>
              <a:buChar char="q"/>
            </a:pPr>
            <a:endParaRPr lang="en-US" dirty="0">
              <a:solidFill>
                <a:schemeClr val="bg1"/>
              </a:solidFill>
            </a:endParaRPr>
          </a:p>
          <a:p>
            <a:pPr marL="1200150" lvl="2" indent="-285750">
              <a:lnSpc>
                <a:spcPct val="50000"/>
              </a:lnSpc>
              <a:buFont typeface="Wingdings" panose="05000000000000000000" pitchFamily="2" charset="2"/>
              <a:buChar char="q"/>
            </a:pPr>
            <a:r>
              <a:rPr lang="en-US" dirty="0">
                <a:solidFill>
                  <a:schemeClr val="bg1"/>
                </a:solidFill>
              </a:rPr>
              <a:t>Economic growth</a:t>
            </a:r>
          </a:p>
          <a:p>
            <a:pPr marL="457200" marR="0">
              <a:lnSpc>
                <a:spcPct val="50000"/>
              </a:lnSpc>
              <a:spcBef>
                <a:spcPts val="0"/>
              </a:spcBef>
              <a:spcAft>
                <a:spcPts val="1000"/>
              </a:spcAft>
            </a:pPr>
            <a:endPar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50000"/>
              </a:lnSpc>
              <a:spcBef>
                <a:spcPts val="0"/>
              </a:spcBef>
              <a:spcAft>
                <a:spcPts val="1000"/>
              </a:spcAft>
            </a:pPr>
            <a:endPar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50000"/>
              </a:lnSpc>
              <a:spcBef>
                <a:spcPts val="0"/>
              </a:spcBef>
              <a:spcAft>
                <a:spcPts val="1000"/>
              </a:spcAft>
            </a:pPr>
            <a:r>
              <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rPr>
              <a:t>CAUSES OF SECURITY RISKS</a:t>
            </a:r>
          </a:p>
          <a:p>
            <a:pPr marL="914400" lvl="1">
              <a:lnSpc>
                <a:spcPct val="50000"/>
              </a:lnSpc>
              <a:spcAft>
                <a:spcPts val="1000"/>
              </a:spcAft>
            </a:pPr>
            <a:endPar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1200150" lvl="1"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Training deficiencies	</a:t>
            </a:r>
          </a:p>
          <a:p>
            <a:pPr marL="1200150" lvl="1"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Poor Product Design  </a:t>
            </a:r>
          </a:p>
          <a:p>
            <a:pPr marL="1200150" lvl="1"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Lack of Resources	</a:t>
            </a:r>
          </a:p>
          <a:p>
            <a:pPr marL="1200150" lvl="1"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Poor Communications</a:t>
            </a:r>
          </a:p>
          <a:p>
            <a:pPr marL="1200150" lvl="1"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Poor Safety Culture</a:t>
            </a:r>
          </a:p>
          <a:p>
            <a:pPr marL="1200150" lvl="1"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Gaps in Supervision</a:t>
            </a:r>
          </a:p>
          <a:p>
            <a:pPr marL="1200150" lvl="2" indent="-285750">
              <a:lnSpc>
                <a:spcPct val="50000"/>
              </a:lnSpc>
              <a:buFont typeface="Wingdings" panose="05000000000000000000" pitchFamily="2" charset="2"/>
              <a:buChar char="q"/>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Inadequate Tools and Equipment</a:t>
            </a:r>
          </a:p>
          <a:p>
            <a:pPr marL="1200150" lvl="2" indent="-285750">
              <a:lnSpc>
                <a:spcPct val="50000"/>
              </a:lnSpc>
              <a:buFont typeface="Wingdings" panose="05000000000000000000" pitchFamily="2" charset="2"/>
              <a:buChar char="q"/>
            </a:pPr>
            <a:endParaRPr lang="en-US" dirty="0">
              <a:solidFill>
                <a:schemeClr val="bg1"/>
              </a:solidFill>
              <a:latin typeface="Calibri" panose="020F0502020204030204" pitchFamily="34" charset="0"/>
              <a:cs typeface="Times New Roman" panose="02020603050405020304" pitchFamily="18" charset="0"/>
            </a:endParaRPr>
          </a:p>
          <a:p>
            <a:pPr marL="1200150" lvl="2" indent="-285750">
              <a:lnSpc>
                <a:spcPct val="50000"/>
              </a:lnSpc>
              <a:buFont typeface="Wingdings" panose="05000000000000000000" pitchFamily="2" charset="2"/>
              <a:buChar char="q"/>
            </a:pPr>
            <a:r>
              <a:rPr lang="en-US" dirty="0">
                <a:solidFill>
                  <a:schemeClr val="bg1"/>
                </a:solidFill>
                <a:latin typeface="Calibri" panose="020F0502020204030204" pitchFamily="34" charset="0"/>
                <a:cs typeface="Times New Roman" panose="02020603050405020304" pitchFamily="18" charset="0"/>
              </a:rPr>
              <a:t>Hacktivism</a:t>
            </a:r>
          </a:p>
          <a:p>
            <a:pPr marL="1200150" lvl="2" indent="-285750">
              <a:lnSpc>
                <a:spcPct val="50000"/>
              </a:lnSpc>
              <a:buFont typeface="Wingdings" panose="05000000000000000000" pitchFamily="2" charset="2"/>
              <a:buChar char="q"/>
            </a:pPr>
            <a:endParaRPr lang="en-US" dirty="0">
              <a:solidFill>
                <a:schemeClr val="bg1"/>
              </a:solidFill>
              <a:latin typeface="Calibri" panose="020F0502020204030204" pitchFamily="34" charset="0"/>
              <a:cs typeface="Times New Roman" panose="02020603050405020304" pitchFamily="18" charset="0"/>
            </a:endParaRPr>
          </a:p>
          <a:p>
            <a:pPr marL="1200150" lvl="2" indent="-285750">
              <a:lnSpc>
                <a:spcPct val="50000"/>
              </a:lnSpc>
              <a:buFont typeface="Wingdings" panose="05000000000000000000" pitchFamily="2" charset="2"/>
              <a:buChar char="q"/>
            </a:pPr>
            <a:endParaRPr lang="en-US" dirty="0">
              <a:solidFill>
                <a:schemeClr val="bg1"/>
              </a:solidFill>
              <a:latin typeface="Calibri" panose="020F0502020204030204" pitchFamily="34" charset="0"/>
              <a:cs typeface="Times New Roman" panose="02020603050405020304" pitchFamily="18" charset="0"/>
            </a:endParaRPr>
          </a:p>
          <a:p>
            <a:pPr lvl="2">
              <a:lnSpc>
                <a:spcPct val="50000"/>
              </a:lnSpc>
            </a:pPr>
            <a:endParaRPr lang="en-US" dirty="0">
              <a:solidFill>
                <a:schemeClr val="bg1"/>
              </a:solidFill>
            </a:endParaRPr>
          </a:p>
          <a:p>
            <a:pPr lvl="1">
              <a:lnSpc>
                <a:spcPct val="50000"/>
              </a:lnSpc>
            </a:pPr>
            <a:endParaRPr lang="en-US" dirty="0">
              <a:solidFill>
                <a:schemeClr val="bg1"/>
              </a:solidFill>
              <a:latin typeface="Calibri" panose="020F0502020204030204" pitchFamily="34" charset="0"/>
              <a:cs typeface="Times New Roman" panose="02020603050405020304" pitchFamily="18" charset="0"/>
            </a:endParaRPr>
          </a:p>
        </p:txBody>
      </p:sp>
      <p:pic>
        <p:nvPicPr>
          <p:cNvPr id="1026" name="Picture 2" descr="Related image">
            <a:extLst>
              <a:ext uri="{FF2B5EF4-FFF2-40B4-BE49-F238E27FC236}">
                <a16:creationId xmlns:a16="http://schemas.microsoft.com/office/drawing/2014/main" id="{8365C201-411A-49F0-A090-5C5A7828C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165" y="3009316"/>
            <a:ext cx="3333750" cy="28441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9A6001D-7EAE-4DE9-B394-A25D0E65365F}"/>
              </a:ext>
            </a:extLst>
          </p:cNvPr>
          <p:cNvPicPr>
            <a:picLocks noChangeAspect="1"/>
          </p:cNvPicPr>
          <p:nvPr/>
        </p:nvPicPr>
        <p:blipFill>
          <a:blip r:embed="rId3"/>
          <a:stretch>
            <a:fillRect/>
          </a:stretch>
        </p:blipFill>
        <p:spPr>
          <a:xfrm>
            <a:off x="3469957" y="334327"/>
            <a:ext cx="2143125" cy="2143125"/>
          </a:xfrm>
          <a:prstGeom prst="rect">
            <a:avLst/>
          </a:prstGeom>
        </p:spPr>
      </p:pic>
      <p:pic>
        <p:nvPicPr>
          <p:cNvPr id="8" name="Picture 7">
            <a:extLst>
              <a:ext uri="{FF2B5EF4-FFF2-40B4-BE49-F238E27FC236}">
                <a16:creationId xmlns:a16="http://schemas.microsoft.com/office/drawing/2014/main" id="{AE9CC882-BD93-46F2-95F8-5EE52DBEDEE5}"/>
              </a:ext>
            </a:extLst>
          </p:cNvPr>
          <p:cNvPicPr>
            <a:picLocks noChangeAspect="1"/>
          </p:cNvPicPr>
          <p:nvPr/>
        </p:nvPicPr>
        <p:blipFill>
          <a:blip r:embed="rId4"/>
          <a:stretch>
            <a:fillRect/>
          </a:stretch>
        </p:blipFill>
        <p:spPr>
          <a:xfrm>
            <a:off x="7523321" y="542923"/>
            <a:ext cx="1905000" cy="1905000"/>
          </a:xfrm>
          <a:prstGeom prst="rect">
            <a:avLst/>
          </a:prstGeom>
        </p:spPr>
      </p:pic>
      <p:pic>
        <p:nvPicPr>
          <p:cNvPr id="9" name="Picture 8">
            <a:extLst>
              <a:ext uri="{FF2B5EF4-FFF2-40B4-BE49-F238E27FC236}">
                <a16:creationId xmlns:a16="http://schemas.microsoft.com/office/drawing/2014/main" id="{67DF042E-59B0-4012-BAB6-17B50E852F8D}"/>
              </a:ext>
            </a:extLst>
          </p:cNvPr>
          <p:cNvPicPr>
            <a:picLocks noChangeAspect="1"/>
          </p:cNvPicPr>
          <p:nvPr/>
        </p:nvPicPr>
        <p:blipFill>
          <a:blip r:embed="rId5"/>
          <a:stretch>
            <a:fillRect/>
          </a:stretch>
        </p:blipFill>
        <p:spPr>
          <a:xfrm>
            <a:off x="5418772" y="572451"/>
            <a:ext cx="1905000" cy="1666875"/>
          </a:xfrm>
          <a:prstGeom prst="rect">
            <a:avLst/>
          </a:prstGeom>
        </p:spPr>
      </p:pic>
      <p:pic>
        <p:nvPicPr>
          <p:cNvPr id="1036" name="Picture 12" descr="Image result for performance">
            <a:extLst>
              <a:ext uri="{FF2B5EF4-FFF2-40B4-BE49-F238E27FC236}">
                <a16:creationId xmlns:a16="http://schemas.microsoft.com/office/drawing/2014/main" id="{D7D06385-8A3A-4B0C-A669-A8ACA51753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0227" y="635791"/>
            <a:ext cx="2304098" cy="1719264"/>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9">
            <a:extLst>
              <a:ext uri="{FF2B5EF4-FFF2-40B4-BE49-F238E27FC236}">
                <a16:creationId xmlns:a16="http://schemas.microsoft.com/office/drawing/2014/main" id="{5A7763DE-1BB9-42E7-80D4-1B740459EC45}"/>
              </a:ext>
            </a:extLst>
          </p:cNvPr>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77486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23C3EA-F586-4B9C-864A-3AAC88307988}"/>
              </a:ext>
            </a:extLst>
          </p:cNvPr>
          <p:cNvSpPr/>
          <p:nvPr/>
        </p:nvSpPr>
        <p:spPr>
          <a:xfrm>
            <a:off x="335665" y="196769"/>
            <a:ext cx="11470511" cy="4494051"/>
          </a:xfrm>
          <a:prstGeom prst="rect">
            <a:avLst/>
          </a:prstGeom>
        </p:spPr>
        <p:txBody>
          <a:bodyPr wrap="square">
            <a:spAutoFit/>
          </a:bodyPr>
          <a:lstStyle/>
          <a:p>
            <a:pPr>
              <a:lnSpc>
                <a:spcPct val="115000"/>
              </a:lnSpc>
              <a:spcAft>
                <a:spcPts val="1000"/>
              </a:spcAft>
            </a:pPr>
            <a:r>
              <a:rPr lang="en-US" dirty="0">
                <a:solidFill>
                  <a:schemeClr val="bg1"/>
                </a:solidFill>
                <a:latin typeface="Calibri" panose="020F0502020204030204" pitchFamily="34" charset="0"/>
              </a:rPr>
              <a:t> </a:t>
            </a:r>
          </a:p>
          <a:p>
            <a:pPr>
              <a:lnSpc>
                <a:spcPct val="115000"/>
              </a:lnSpc>
              <a:spcAft>
                <a:spcPts val="1000"/>
              </a:spcAft>
            </a:pPr>
            <a:r>
              <a:rPr lang="en-US" dirty="0">
                <a:solidFill>
                  <a:srgbClr val="FF0000"/>
                </a:solidFill>
                <a:latin typeface="Calibri" panose="020F0502020204030204" pitchFamily="34" charset="0"/>
              </a:rPr>
              <a:t>STRATEGIES OF SRAM</a:t>
            </a:r>
          </a:p>
          <a:p>
            <a:pPr marL="342900" indent="-342900">
              <a:lnSpc>
                <a:spcPct val="115000"/>
              </a:lnSpc>
              <a:spcAft>
                <a:spcPts val="1000"/>
              </a:spcAft>
              <a:buFont typeface="Wingdings" panose="05000000000000000000" pitchFamily="2" charset="2"/>
              <a:buChar char="q"/>
            </a:pPr>
            <a:r>
              <a:rPr lang="en-US" dirty="0">
                <a:solidFill>
                  <a:srgbClr val="07226F"/>
                </a:solidFill>
                <a:latin typeface="Calibri" panose="020F0502020204030204" pitchFamily="34" charset="0"/>
              </a:rPr>
              <a:t>Proactive</a:t>
            </a:r>
          </a:p>
          <a:p>
            <a:pPr>
              <a:lnSpc>
                <a:spcPct val="115000"/>
              </a:lnSpc>
              <a:spcAft>
                <a:spcPts val="1000"/>
              </a:spcAft>
            </a:pPr>
            <a:r>
              <a:rPr lang="en-US" dirty="0">
                <a:solidFill>
                  <a:schemeClr val="bg1"/>
                </a:solidFill>
                <a:latin typeface="Calibri" panose="020F0502020204030204" pitchFamily="34" charset="0"/>
              </a:rPr>
              <a:t>Proactive is forward looking. Proactive utilizes data to identify threats and put measures in place to mitigate the level of risk of the identified threats and hazards.  Proactive safety anticipates things…it is forward looking…proactive safety allows an organization to mitigate risk of an identified threat BEFORE that threat causes an incident or accident.</a:t>
            </a:r>
          </a:p>
          <a:p>
            <a:pPr marL="285750" indent="-285750">
              <a:lnSpc>
                <a:spcPct val="115000"/>
              </a:lnSpc>
              <a:spcAft>
                <a:spcPts val="1000"/>
              </a:spcAft>
              <a:buFont typeface="Wingdings" panose="05000000000000000000" pitchFamily="2" charset="2"/>
              <a:buChar char="q"/>
            </a:pPr>
            <a:r>
              <a:rPr lang="en-US" dirty="0">
                <a:solidFill>
                  <a:srgbClr val="07226F"/>
                </a:solidFill>
                <a:latin typeface="Calibri" panose="020F0502020204030204" pitchFamily="34" charset="0"/>
              </a:rPr>
              <a:t>Reactive</a:t>
            </a:r>
          </a:p>
          <a:p>
            <a:pPr>
              <a:lnSpc>
                <a:spcPct val="115000"/>
              </a:lnSpc>
              <a:spcAft>
                <a:spcPts val="1000"/>
              </a:spcAft>
            </a:pPr>
            <a:r>
              <a:rPr lang="en-US" dirty="0">
                <a:solidFill>
                  <a:schemeClr val="bg1"/>
                </a:solidFill>
                <a:latin typeface="Calibri" panose="020F0502020204030204" pitchFamily="34" charset="0"/>
              </a:rPr>
              <a:t>Reactive is forensic…it is investigative in nature…something has happened and now an investigation needs to be done so that lessons can be learned and action can be taken to ensure it doesn’t happen again.</a:t>
            </a:r>
          </a:p>
          <a:p>
            <a:pPr>
              <a:lnSpc>
                <a:spcPct val="115000"/>
              </a:lnSpc>
              <a:spcAft>
                <a:spcPts val="1000"/>
              </a:spcAft>
            </a:pPr>
            <a:endParaRPr lang="en-US" b="1" dirty="0">
              <a:solidFill>
                <a:schemeClr val="bg1"/>
              </a:solidFill>
              <a:latin typeface="Calibri" panose="020F0502020204030204" pitchFamily="34" charset="0"/>
            </a:endParaRPr>
          </a:p>
          <a:p>
            <a:pPr>
              <a:lnSpc>
                <a:spcPct val="115000"/>
              </a:lnSpc>
              <a:spcAft>
                <a:spcPts val="1000"/>
              </a:spcAft>
            </a:pPr>
            <a:endParaRPr lang="en-US" dirty="0">
              <a:solidFill>
                <a:schemeClr val="bg1"/>
              </a:solidFill>
              <a:latin typeface="Calibri" panose="020F0502020204030204" pitchFamily="34" charset="0"/>
            </a:endParaRPr>
          </a:p>
        </p:txBody>
      </p:sp>
      <p:pic>
        <p:nvPicPr>
          <p:cNvPr id="3" name="Picture 2" descr="Image result for Reactive and proactive approaches to risk management">
            <a:extLst>
              <a:ext uri="{FF2B5EF4-FFF2-40B4-BE49-F238E27FC236}">
                <a16:creationId xmlns:a16="http://schemas.microsoft.com/office/drawing/2014/main" id="{2FA364F0-DA7A-44A6-BBAB-751A27A8BC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64145" y="3877228"/>
            <a:ext cx="5943600" cy="2329261"/>
          </a:xfrm>
          <a:prstGeom prst="rect">
            <a:avLst/>
          </a:prstGeom>
          <a:noFill/>
          <a:ln>
            <a:noFill/>
          </a:ln>
        </p:spPr>
      </p:pic>
      <p:sp>
        <p:nvSpPr>
          <p:cNvPr id="5" name="Footer Placeholder 4">
            <a:extLst>
              <a:ext uri="{FF2B5EF4-FFF2-40B4-BE49-F238E27FC236}">
                <a16:creationId xmlns:a16="http://schemas.microsoft.com/office/drawing/2014/main" id="{23CBA43A-DB6A-4063-B0DB-5575B879BADA}"/>
              </a:ext>
            </a:extLst>
          </p:cNvPr>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86351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F69F6D-1AE4-465A-A942-5FB08FEA302A}"/>
              </a:ext>
            </a:extLst>
          </p:cNvPr>
          <p:cNvSpPr/>
          <p:nvPr/>
        </p:nvSpPr>
        <p:spPr>
          <a:xfrm>
            <a:off x="262890" y="359288"/>
            <a:ext cx="11487150" cy="2544799"/>
          </a:xfrm>
          <a:prstGeom prst="rect">
            <a:avLst/>
          </a:prstGeom>
        </p:spPr>
        <p:txBody>
          <a:bodyPr wrap="square">
            <a:spAutoFit/>
          </a:bodyPr>
          <a:lstStyle/>
          <a:p>
            <a:pPr>
              <a:lnSpc>
                <a:spcPct val="115000"/>
              </a:lnSpc>
              <a:spcAft>
                <a:spcPts val="1000"/>
              </a:spcAft>
            </a:pPr>
            <a:r>
              <a:rPr lang="en-US" dirty="0">
                <a:solidFill>
                  <a:srgbClr val="FF0000"/>
                </a:solidFill>
                <a:latin typeface="Calibri" panose="020F0502020204030204" pitchFamily="34" charset="0"/>
              </a:rPr>
              <a:t>SRAM SOFTWARE AND TECHNIQUES</a:t>
            </a:r>
          </a:p>
          <a:p>
            <a:pPr marL="285750"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rPr>
              <a:t>Antivirus </a:t>
            </a:r>
          </a:p>
          <a:p>
            <a:pPr marL="285750"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rPr>
              <a:t>Firewalls </a:t>
            </a:r>
          </a:p>
          <a:p>
            <a:pPr marL="285750"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rPr>
              <a:t>Encryptions And Encodings</a:t>
            </a:r>
          </a:p>
          <a:p>
            <a:pPr marL="285750"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rPr>
              <a:t>Password Protection</a:t>
            </a:r>
          </a:p>
          <a:p>
            <a:pPr marL="285750"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rPr>
              <a:t>Hardening</a:t>
            </a:r>
            <a:r>
              <a:rPr lang="en-US" b="1" dirty="0">
                <a:solidFill>
                  <a:schemeClr val="bg1"/>
                </a:solidFill>
                <a:latin typeface="Calibri" panose="020F0502020204030204" pitchFamily="34" charset="0"/>
              </a:rPr>
              <a:t> </a:t>
            </a:r>
            <a:r>
              <a:rPr lang="en-US" dirty="0">
                <a:solidFill>
                  <a:schemeClr val="bg1"/>
                </a:solidFill>
                <a:latin typeface="Calibri" panose="020F0502020204030204" pitchFamily="34" charset="0"/>
              </a:rPr>
              <a:t>Operating Systems</a:t>
            </a:r>
          </a:p>
          <a:p>
            <a:pPr marL="285750"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rPr>
              <a:t>Hardening</a:t>
            </a:r>
            <a:r>
              <a:rPr lang="en-US" b="1" dirty="0">
                <a:solidFill>
                  <a:schemeClr val="bg1"/>
                </a:solidFill>
                <a:latin typeface="Calibri" panose="020F0502020204030204" pitchFamily="34" charset="0"/>
              </a:rPr>
              <a:t> </a:t>
            </a:r>
            <a:r>
              <a:rPr lang="en-US" dirty="0">
                <a:solidFill>
                  <a:schemeClr val="bg1"/>
                </a:solidFill>
                <a:latin typeface="Calibri" panose="020F0502020204030204" pitchFamily="34" charset="0"/>
              </a:rPr>
              <a:t>Software Systems</a:t>
            </a:r>
          </a:p>
          <a:p>
            <a:pPr marL="285750"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rPr>
              <a:t>Hardening Network Devices</a:t>
            </a:r>
          </a:p>
          <a:p>
            <a:pPr marL="285750" indent="-285750">
              <a:lnSpc>
                <a:spcPct val="50000"/>
              </a:lnSpc>
              <a:spcAft>
                <a:spcPts val="1000"/>
              </a:spcAft>
              <a:buFont typeface="Wingdings" panose="05000000000000000000" pitchFamily="2" charset="2"/>
              <a:buChar char="q"/>
            </a:pPr>
            <a:r>
              <a:rPr lang="en-US" dirty="0">
                <a:solidFill>
                  <a:schemeClr val="bg1"/>
                </a:solidFill>
                <a:latin typeface="Calibri" panose="020F0502020204030204" pitchFamily="34" charset="0"/>
              </a:rPr>
              <a:t>Employee Awareness</a:t>
            </a:r>
          </a:p>
        </p:txBody>
      </p:sp>
      <p:pic>
        <p:nvPicPr>
          <p:cNvPr id="2050" name="Picture 2" descr="Image result for antivirus">
            <a:extLst>
              <a:ext uri="{FF2B5EF4-FFF2-40B4-BE49-F238E27FC236}">
                <a16:creationId xmlns:a16="http://schemas.microsoft.com/office/drawing/2014/main" id="{A91F61E8-8A57-4EF6-B5EA-7774C667A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5816" y="346365"/>
            <a:ext cx="2466975" cy="19724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firewall">
            <a:extLst>
              <a:ext uri="{FF2B5EF4-FFF2-40B4-BE49-F238E27FC236}">
                <a16:creationId xmlns:a16="http://schemas.microsoft.com/office/drawing/2014/main" id="{52FA4E8D-7780-4168-A070-FDA1BE5FC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791" y="1724480"/>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encryption">
            <a:extLst>
              <a:ext uri="{FF2B5EF4-FFF2-40B4-BE49-F238E27FC236}">
                <a16:creationId xmlns:a16="http://schemas.microsoft.com/office/drawing/2014/main" id="{726AA682-0C32-4F4D-89A6-4CBBD1D596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050" y="2331719"/>
            <a:ext cx="3475831" cy="21945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password protection">
            <a:extLst>
              <a:ext uri="{FF2B5EF4-FFF2-40B4-BE49-F238E27FC236}">
                <a16:creationId xmlns:a16="http://schemas.microsoft.com/office/drawing/2014/main" id="{F5BA01AB-C9F2-43C1-B5D7-73A7D5FC0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6119" y="35928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Image result for Employee Awareness">
            <a:extLst>
              <a:ext uri="{FF2B5EF4-FFF2-40B4-BE49-F238E27FC236}">
                <a16:creationId xmlns:a16="http://schemas.microsoft.com/office/drawing/2014/main" id="{2D2B00AE-E20A-400E-B974-0EA27C725A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12" descr="Image result for Employee Awareness">
            <a:extLst>
              <a:ext uri="{FF2B5EF4-FFF2-40B4-BE49-F238E27FC236}">
                <a16:creationId xmlns:a16="http://schemas.microsoft.com/office/drawing/2014/main" id="{6ED88188-EAAE-4932-A5AD-632738160DC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F20194B-E90B-4C9F-AD8F-68CDC4A466FC}"/>
              </a:ext>
            </a:extLst>
          </p:cNvPr>
          <p:cNvPicPr>
            <a:picLocks noChangeAspect="1"/>
          </p:cNvPicPr>
          <p:nvPr/>
        </p:nvPicPr>
        <p:blipFill>
          <a:blip r:embed="rId6"/>
          <a:stretch>
            <a:fillRect/>
          </a:stretch>
        </p:blipFill>
        <p:spPr>
          <a:xfrm>
            <a:off x="262890" y="3953914"/>
            <a:ext cx="5410200" cy="2544797"/>
          </a:xfrm>
          <a:prstGeom prst="rect">
            <a:avLst/>
          </a:prstGeom>
        </p:spPr>
      </p:pic>
      <p:pic>
        <p:nvPicPr>
          <p:cNvPr id="2062" name="Picture 14" descr="Image result for Hardening Software Systems">
            <a:extLst>
              <a:ext uri="{FF2B5EF4-FFF2-40B4-BE49-F238E27FC236}">
                <a16:creationId xmlns:a16="http://schemas.microsoft.com/office/drawing/2014/main" id="{D4BAF0B7-E52E-4A25-A93C-13D2B5D5F3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6672" y="3953913"/>
            <a:ext cx="5972572" cy="274558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F4D0ECB9-A194-42F6-9AFA-48452CB08ED9}"/>
              </a:ext>
            </a:extLst>
          </p:cNvPr>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385949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E5C171-6953-498F-B777-78CC6D84D84E}"/>
              </a:ext>
            </a:extLst>
          </p:cNvPr>
          <p:cNvSpPr>
            <a:spLocks noGrp="1"/>
          </p:cNvSpPr>
          <p:nvPr>
            <p:ph type="ftr" sz="quarter" idx="11"/>
          </p:nvPr>
        </p:nvSpPr>
        <p:spPr/>
        <p:txBody>
          <a:bodyPr/>
          <a:lstStyle/>
          <a:p>
            <a:r>
              <a:rPr lang="en-US"/>
              <a:t>Capgemini Public</a:t>
            </a:r>
          </a:p>
        </p:txBody>
      </p:sp>
      <p:pic>
        <p:nvPicPr>
          <p:cNvPr id="3" name="Picture 2" descr="Image result for losses due to security issues in information technology">
            <a:extLst>
              <a:ext uri="{FF2B5EF4-FFF2-40B4-BE49-F238E27FC236}">
                <a16:creationId xmlns:a16="http://schemas.microsoft.com/office/drawing/2014/main" id="{D893F162-6F49-4596-9872-721E6FD5CF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7833" y="1257384"/>
            <a:ext cx="5184498" cy="2091872"/>
          </a:xfrm>
          <a:prstGeom prst="rect">
            <a:avLst/>
          </a:prstGeom>
          <a:noFill/>
          <a:ln>
            <a:noFill/>
          </a:ln>
        </p:spPr>
      </p:pic>
      <p:pic>
        <p:nvPicPr>
          <p:cNvPr id="4" name="Picture 3" descr="Related image">
            <a:extLst>
              <a:ext uri="{FF2B5EF4-FFF2-40B4-BE49-F238E27FC236}">
                <a16:creationId xmlns:a16="http://schemas.microsoft.com/office/drawing/2014/main" id="{3CE5FECF-B889-48DA-BFF9-A9C0009AFA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28145" y="1223665"/>
            <a:ext cx="4722444" cy="2316977"/>
          </a:xfrm>
          <a:prstGeom prst="rect">
            <a:avLst/>
          </a:prstGeom>
          <a:noFill/>
          <a:ln>
            <a:noFill/>
          </a:ln>
        </p:spPr>
      </p:pic>
      <p:pic>
        <p:nvPicPr>
          <p:cNvPr id="5" name="Picture 4" descr="Related image">
            <a:extLst>
              <a:ext uri="{FF2B5EF4-FFF2-40B4-BE49-F238E27FC236}">
                <a16:creationId xmlns:a16="http://schemas.microsoft.com/office/drawing/2014/main" id="{331440BE-CF25-4A69-8514-C20A8E15EE2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7833" y="3428999"/>
            <a:ext cx="5331084" cy="3258879"/>
          </a:xfrm>
          <a:prstGeom prst="rect">
            <a:avLst/>
          </a:prstGeom>
          <a:noFill/>
          <a:ln>
            <a:noFill/>
          </a:ln>
        </p:spPr>
      </p:pic>
      <p:sp>
        <p:nvSpPr>
          <p:cNvPr id="6" name="Rectangle 5">
            <a:extLst>
              <a:ext uri="{FF2B5EF4-FFF2-40B4-BE49-F238E27FC236}">
                <a16:creationId xmlns:a16="http://schemas.microsoft.com/office/drawing/2014/main" id="{D76A25B1-69F2-49E6-A975-17C458AA8ABF}"/>
              </a:ext>
            </a:extLst>
          </p:cNvPr>
          <p:cNvSpPr/>
          <p:nvPr/>
        </p:nvSpPr>
        <p:spPr>
          <a:xfrm>
            <a:off x="467833" y="378767"/>
            <a:ext cx="2259593" cy="461665"/>
          </a:xfrm>
          <a:prstGeom prst="rect">
            <a:avLst/>
          </a:prstGeom>
        </p:spPr>
        <p:txBody>
          <a:bodyPr wrap="none">
            <a:spAutoFit/>
          </a:bodyPr>
          <a:lstStyle/>
          <a:p>
            <a:r>
              <a:rPr lang="en-US" sz="2400" dirty="0">
                <a:solidFill>
                  <a:srgbClr val="FF0000"/>
                </a:solidFill>
                <a:latin typeface="Calibri" panose="020F0502020204030204" pitchFamily="34" charset="0"/>
              </a:rPr>
              <a:t>Facts and Trends</a:t>
            </a:r>
          </a:p>
        </p:txBody>
      </p:sp>
      <p:pic>
        <p:nvPicPr>
          <p:cNvPr id="7" name="Picture 6">
            <a:extLst>
              <a:ext uri="{FF2B5EF4-FFF2-40B4-BE49-F238E27FC236}">
                <a16:creationId xmlns:a16="http://schemas.microsoft.com/office/drawing/2014/main" id="{1CBDCF28-AA0E-450E-AC31-B478103D8532}"/>
              </a:ext>
            </a:extLst>
          </p:cNvPr>
          <p:cNvPicPr>
            <a:picLocks noChangeAspect="1"/>
          </p:cNvPicPr>
          <p:nvPr/>
        </p:nvPicPr>
        <p:blipFill>
          <a:blip r:embed="rId5"/>
          <a:stretch>
            <a:fillRect/>
          </a:stretch>
        </p:blipFill>
        <p:spPr>
          <a:xfrm>
            <a:off x="6328145" y="3785190"/>
            <a:ext cx="4722444" cy="2902687"/>
          </a:xfrm>
          <a:prstGeom prst="rect">
            <a:avLst/>
          </a:prstGeom>
        </p:spPr>
      </p:pic>
    </p:spTree>
    <p:extLst>
      <p:ext uri="{BB962C8B-B14F-4D97-AF65-F5344CB8AC3E}">
        <p14:creationId xmlns:p14="http://schemas.microsoft.com/office/powerpoint/2010/main" val="163259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10CBDB-385D-4574-A1B3-A85AF5D74227}"/>
              </a:ext>
            </a:extLst>
          </p:cNvPr>
          <p:cNvSpPr/>
          <p:nvPr/>
        </p:nvSpPr>
        <p:spPr>
          <a:xfrm>
            <a:off x="1405890" y="1552694"/>
            <a:ext cx="8778240" cy="3416320"/>
          </a:xfrm>
          <a:prstGeom prst="rect">
            <a:avLst/>
          </a:prstGeom>
        </p:spPr>
        <p:txBody>
          <a:bodyPr wrap="square">
            <a:spAutoFit/>
          </a:bodyPr>
          <a:lstStyle/>
          <a:p>
            <a:r>
              <a:rPr lang="en-US" sz="7200" dirty="0">
                <a:solidFill>
                  <a:srgbClr val="FF0000"/>
                </a:solidFill>
                <a:latin typeface="Calibri" panose="020F0502020204030204" pitchFamily="34" charset="0"/>
              </a:rPr>
              <a:t>Thank </a:t>
            </a:r>
            <a:r>
              <a:rPr lang="en-US" sz="7200" dirty="0">
                <a:solidFill>
                  <a:srgbClr val="1951EF"/>
                </a:solidFill>
                <a:latin typeface="Calibri" panose="020F0502020204030204" pitchFamily="34" charset="0"/>
              </a:rPr>
              <a:t>you</a:t>
            </a:r>
            <a:r>
              <a:rPr lang="en-US" sz="7200" dirty="0">
                <a:solidFill>
                  <a:srgbClr val="FF0000"/>
                </a:solidFill>
                <a:latin typeface="Calibri" panose="020F0502020204030204" pitchFamily="34" charset="0"/>
              </a:rPr>
              <a:t> </a:t>
            </a:r>
            <a:r>
              <a:rPr lang="en-US" sz="7200" dirty="0">
                <a:solidFill>
                  <a:schemeClr val="bg1"/>
                </a:solidFill>
                <a:latin typeface="Calibri" panose="020F0502020204030204" pitchFamily="34" charset="0"/>
              </a:rPr>
              <a:t>all</a:t>
            </a:r>
            <a:r>
              <a:rPr lang="en-US" sz="7200" dirty="0">
                <a:solidFill>
                  <a:srgbClr val="FF0000"/>
                </a:solidFill>
                <a:latin typeface="Calibri" panose="020F0502020204030204" pitchFamily="34" charset="0"/>
              </a:rPr>
              <a:t>,</a:t>
            </a:r>
          </a:p>
          <a:p>
            <a:endParaRPr lang="en-US" sz="7200" dirty="0">
              <a:solidFill>
                <a:srgbClr val="FF0000"/>
              </a:solidFill>
              <a:latin typeface="Calibri" panose="020F0502020204030204" pitchFamily="34" charset="0"/>
            </a:endParaRPr>
          </a:p>
          <a:p>
            <a:r>
              <a:rPr lang="en-US" sz="7200" dirty="0">
                <a:solidFill>
                  <a:srgbClr val="FF0000"/>
                </a:solidFill>
                <a:latin typeface="Calibri" panose="020F0502020204030204" pitchFamily="34" charset="0"/>
              </a:rPr>
              <a:t>		</a:t>
            </a:r>
            <a:r>
              <a:rPr lang="en-US" sz="7200" dirty="0">
                <a:solidFill>
                  <a:srgbClr val="1951EF"/>
                </a:solidFill>
                <a:latin typeface="Calibri" panose="020F0502020204030204" pitchFamily="34" charset="0"/>
              </a:rPr>
              <a:t>Any</a:t>
            </a:r>
            <a:r>
              <a:rPr lang="en-US" sz="7200" dirty="0">
                <a:solidFill>
                  <a:srgbClr val="FF0000"/>
                </a:solidFill>
                <a:latin typeface="Calibri" panose="020F0502020204030204" pitchFamily="34" charset="0"/>
              </a:rPr>
              <a:t> QUERIES !!!</a:t>
            </a:r>
            <a:r>
              <a:rPr lang="en-US" dirty="0">
                <a:solidFill>
                  <a:schemeClr val="bg1"/>
                </a:solidFill>
              </a:rPr>
              <a:t>	</a:t>
            </a:r>
          </a:p>
        </p:txBody>
      </p:sp>
      <p:sp>
        <p:nvSpPr>
          <p:cNvPr id="3" name="Footer Placeholder 2">
            <a:extLst>
              <a:ext uri="{FF2B5EF4-FFF2-40B4-BE49-F238E27FC236}">
                <a16:creationId xmlns:a16="http://schemas.microsoft.com/office/drawing/2014/main" id="{BA0D2984-4A67-47A1-8D44-AD7D54671B13}"/>
              </a:ext>
            </a:extLst>
          </p:cNvPr>
          <p:cNvSpPr>
            <a:spLocks noGrp="1"/>
          </p:cNvSpPr>
          <p:nvPr>
            <p:ph type="ftr" sz="quarter" idx="11"/>
          </p:nvPr>
        </p:nvSpPr>
        <p:spPr/>
        <p:txBody>
          <a:bodyPr/>
          <a:lstStyle/>
          <a:p>
            <a:r>
              <a:rPr lang="en-US"/>
              <a:t>Capgemini Public</a:t>
            </a:r>
          </a:p>
        </p:txBody>
      </p:sp>
    </p:spTree>
    <p:extLst>
      <p:ext uri="{BB962C8B-B14F-4D97-AF65-F5344CB8AC3E}">
        <p14:creationId xmlns:p14="http://schemas.microsoft.com/office/powerpoint/2010/main" val="1343609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885</TotalTime>
  <Words>200</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Agrahari, Mohit Kumar</dc:creator>
  <cp:lastModifiedBy>Mohit Kumar Agrahari</cp:lastModifiedBy>
  <cp:revision>46</cp:revision>
  <dcterms:created xsi:type="dcterms:W3CDTF">2018-02-22T14:15:15Z</dcterms:created>
  <dcterms:modified xsi:type="dcterms:W3CDTF">2018-04-18T17:57:37Z</dcterms:modified>
</cp:coreProperties>
</file>