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9031D-2CEC-4877-8002-96F0E0913607}" type="doc">
      <dgm:prSet loTypeId="urn:microsoft.com/office/officeart/2005/8/layout/cycle3" loCatId="cycle" qsTypeId="urn:microsoft.com/office/officeart/2005/8/quickstyle/simple5" qsCatId="simple" csTypeId="urn:microsoft.com/office/officeart/2005/8/colors/colorful2" csCatId="colorful" phldr="1"/>
      <dgm:spPr/>
    </dgm:pt>
    <dgm:pt modelId="{256A5142-5E6C-4B0B-9259-721458BFFB2A}">
      <dgm:prSet phldrT="[Text]" custT="1"/>
      <dgm:spPr/>
      <dgm:t>
        <a:bodyPr/>
        <a:lstStyle/>
        <a:p>
          <a:r>
            <a:rPr lang="en-US" sz="2000" dirty="0"/>
            <a:t>Define what you should measure</a:t>
          </a:r>
        </a:p>
      </dgm:t>
    </dgm:pt>
    <dgm:pt modelId="{BDCA5D30-A495-4C73-81F5-96E383A3B1D8}" type="parTrans" cxnId="{14607DC2-C91B-4E25-8E97-EBE838EFAA68}">
      <dgm:prSet/>
      <dgm:spPr/>
      <dgm:t>
        <a:bodyPr/>
        <a:lstStyle/>
        <a:p>
          <a:endParaRPr lang="en-US" sz="2000"/>
        </a:p>
      </dgm:t>
    </dgm:pt>
    <dgm:pt modelId="{25E34B0D-868B-4C84-954A-EDCC0EEDB570}" type="sibTrans" cxnId="{14607DC2-C91B-4E25-8E97-EBE838EFAA68}">
      <dgm:prSet/>
      <dgm:spPr/>
      <dgm:t>
        <a:bodyPr/>
        <a:lstStyle/>
        <a:p>
          <a:endParaRPr lang="en-US" sz="2000"/>
        </a:p>
      </dgm:t>
    </dgm:pt>
    <dgm:pt modelId="{1FB49023-9298-40D5-B2BF-870A84955C57}">
      <dgm:prSet phldrT="[Text]" custT="1"/>
      <dgm:spPr/>
      <dgm:t>
        <a:bodyPr/>
        <a:lstStyle/>
        <a:p>
          <a:r>
            <a:rPr lang="en-US" sz="2000" dirty="0"/>
            <a:t>Define what you can measure</a:t>
          </a:r>
        </a:p>
      </dgm:t>
    </dgm:pt>
    <dgm:pt modelId="{35EA3DBC-D93C-44F0-9AC2-8D776519E16B}" type="parTrans" cxnId="{9493A3BA-0FB4-422B-8FD8-4B6AF420A9AE}">
      <dgm:prSet/>
      <dgm:spPr/>
      <dgm:t>
        <a:bodyPr/>
        <a:lstStyle/>
        <a:p>
          <a:endParaRPr lang="en-US" sz="2000"/>
        </a:p>
      </dgm:t>
    </dgm:pt>
    <dgm:pt modelId="{40C88C2A-4711-4FDC-9839-476F43B644E8}" type="sibTrans" cxnId="{9493A3BA-0FB4-422B-8FD8-4B6AF420A9AE}">
      <dgm:prSet/>
      <dgm:spPr/>
      <dgm:t>
        <a:bodyPr/>
        <a:lstStyle/>
        <a:p>
          <a:endParaRPr lang="en-US" sz="2000"/>
        </a:p>
      </dgm:t>
    </dgm:pt>
    <dgm:pt modelId="{D289D3FE-E91C-4B87-A280-B60AE5186AEC}">
      <dgm:prSet phldrT="[Text]" custT="1"/>
      <dgm:spPr/>
      <dgm:t>
        <a:bodyPr/>
        <a:lstStyle/>
        <a:p>
          <a:r>
            <a:rPr lang="en-US" sz="2000" dirty="0"/>
            <a:t>Gather the data</a:t>
          </a:r>
        </a:p>
      </dgm:t>
    </dgm:pt>
    <dgm:pt modelId="{25D37822-2893-49AA-A3ED-BBF57C0F45DA}" type="parTrans" cxnId="{B38F074C-28F9-42FE-928C-4BDBBF2850F1}">
      <dgm:prSet/>
      <dgm:spPr/>
      <dgm:t>
        <a:bodyPr/>
        <a:lstStyle/>
        <a:p>
          <a:endParaRPr lang="en-US" sz="2000"/>
        </a:p>
      </dgm:t>
    </dgm:pt>
    <dgm:pt modelId="{3CF7C38C-6923-431A-9465-3BF833FFBDAA}" type="sibTrans" cxnId="{B38F074C-28F9-42FE-928C-4BDBBF2850F1}">
      <dgm:prSet/>
      <dgm:spPr/>
      <dgm:t>
        <a:bodyPr/>
        <a:lstStyle/>
        <a:p>
          <a:endParaRPr lang="en-US" sz="2000"/>
        </a:p>
      </dgm:t>
    </dgm:pt>
    <dgm:pt modelId="{B46733BD-0CE9-465A-BEEC-B8D5080A4990}">
      <dgm:prSet phldrT="[Text]" custT="1"/>
      <dgm:spPr/>
      <dgm:t>
        <a:bodyPr/>
        <a:lstStyle/>
        <a:p>
          <a:r>
            <a:rPr lang="en-US" sz="2000" dirty="0"/>
            <a:t>Process the data</a:t>
          </a:r>
        </a:p>
      </dgm:t>
    </dgm:pt>
    <dgm:pt modelId="{83AEAFE3-2FBC-4559-81C6-5A5737F49E69}" type="parTrans" cxnId="{1D1BE5BC-588C-4013-960C-4EFBB0DE516E}">
      <dgm:prSet/>
      <dgm:spPr/>
      <dgm:t>
        <a:bodyPr/>
        <a:lstStyle/>
        <a:p>
          <a:endParaRPr lang="en-US" sz="2000"/>
        </a:p>
      </dgm:t>
    </dgm:pt>
    <dgm:pt modelId="{878F1094-F23A-4D3B-BC32-F7BA4F83BD56}" type="sibTrans" cxnId="{1D1BE5BC-588C-4013-960C-4EFBB0DE516E}">
      <dgm:prSet/>
      <dgm:spPr/>
      <dgm:t>
        <a:bodyPr/>
        <a:lstStyle/>
        <a:p>
          <a:endParaRPr lang="en-US" sz="2000"/>
        </a:p>
      </dgm:t>
    </dgm:pt>
    <dgm:pt modelId="{6D9D3D32-264E-4746-B120-7110D9EB6F7E}">
      <dgm:prSet phldrT="[Text]" custT="1"/>
      <dgm:spPr/>
      <dgm:t>
        <a:bodyPr/>
        <a:lstStyle/>
        <a:p>
          <a:r>
            <a:rPr lang="en-US" sz="2000" dirty="0"/>
            <a:t>Analyze the data</a:t>
          </a:r>
        </a:p>
      </dgm:t>
    </dgm:pt>
    <dgm:pt modelId="{3AF4C6D9-3DC0-43B2-9D1F-4B562AC3F6AE}" type="parTrans" cxnId="{A92C97E3-28C5-460F-982B-E035EC692933}">
      <dgm:prSet/>
      <dgm:spPr/>
      <dgm:t>
        <a:bodyPr/>
        <a:lstStyle/>
        <a:p>
          <a:endParaRPr lang="en-US" sz="2000"/>
        </a:p>
      </dgm:t>
    </dgm:pt>
    <dgm:pt modelId="{8732A3A2-7F6C-46C3-942D-E8EBEC248A48}" type="sibTrans" cxnId="{A92C97E3-28C5-460F-982B-E035EC692933}">
      <dgm:prSet/>
      <dgm:spPr/>
      <dgm:t>
        <a:bodyPr/>
        <a:lstStyle/>
        <a:p>
          <a:endParaRPr lang="en-US" sz="2000"/>
        </a:p>
      </dgm:t>
    </dgm:pt>
    <dgm:pt modelId="{D21F5BF6-1857-4D57-ABFB-326FC1A4A6E4}">
      <dgm:prSet phldrT="[Text]" custT="1"/>
      <dgm:spPr/>
      <dgm:t>
        <a:bodyPr/>
        <a:lstStyle/>
        <a:p>
          <a:r>
            <a:rPr lang="en-US" sz="2000" dirty="0"/>
            <a:t>Present/assess the data</a:t>
          </a:r>
        </a:p>
      </dgm:t>
    </dgm:pt>
    <dgm:pt modelId="{830ADB48-FB2E-4C91-AC00-A38D504F2773}" type="parTrans" cxnId="{A8337DB9-B1B1-4856-A528-658FF8535804}">
      <dgm:prSet/>
      <dgm:spPr/>
      <dgm:t>
        <a:bodyPr/>
        <a:lstStyle/>
        <a:p>
          <a:endParaRPr lang="en-US" sz="2000"/>
        </a:p>
      </dgm:t>
    </dgm:pt>
    <dgm:pt modelId="{ED0C7C20-869C-4888-ADC2-5CC2F3899154}" type="sibTrans" cxnId="{A8337DB9-B1B1-4856-A528-658FF8535804}">
      <dgm:prSet/>
      <dgm:spPr/>
      <dgm:t>
        <a:bodyPr/>
        <a:lstStyle/>
        <a:p>
          <a:endParaRPr lang="en-US" sz="2000"/>
        </a:p>
      </dgm:t>
    </dgm:pt>
    <dgm:pt modelId="{651C4611-EEF4-44BC-8F1F-8C253E24F068}">
      <dgm:prSet phldrT="[Text]" custT="1"/>
      <dgm:spPr/>
      <dgm:t>
        <a:bodyPr/>
        <a:lstStyle/>
        <a:p>
          <a:r>
            <a:rPr lang="en-US" sz="2000" dirty="0"/>
            <a:t>Implement corrective actions</a:t>
          </a:r>
        </a:p>
      </dgm:t>
    </dgm:pt>
    <dgm:pt modelId="{C44A06D6-CFBA-414F-8C6B-3702569510DD}" type="parTrans" cxnId="{EF7405A9-81F9-45A8-9679-341E3D19AD40}">
      <dgm:prSet/>
      <dgm:spPr/>
      <dgm:t>
        <a:bodyPr/>
        <a:lstStyle/>
        <a:p>
          <a:endParaRPr lang="en-US" sz="2000"/>
        </a:p>
      </dgm:t>
    </dgm:pt>
    <dgm:pt modelId="{B1969510-503D-4442-8FC8-4C36B78F8C54}" type="sibTrans" cxnId="{EF7405A9-81F9-45A8-9679-341E3D19AD40}">
      <dgm:prSet/>
      <dgm:spPr/>
      <dgm:t>
        <a:bodyPr/>
        <a:lstStyle/>
        <a:p>
          <a:endParaRPr lang="en-US" sz="2000"/>
        </a:p>
      </dgm:t>
    </dgm:pt>
    <dgm:pt modelId="{A899C63C-4A5F-4FAA-AB80-9F00C7D3D747}" type="pres">
      <dgm:prSet presAssocID="{29E9031D-2CEC-4877-8002-96F0E0913607}" presName="Name0" presStyleCnt="0">
        <dgm:presLayoutVars>
          <dgm:dir/>
          <dgm:resizeHandles val="exact"/>
        </dgm:presLayoutVars>
      </dgm:prSet>
      <dgm:spPr/>
    </dgm:pt>
    <dgm:pt modelId="{41B4EB13-55D7-48AB-8238-F76C70ED6F2F}" type="pres">
      <dgm:prSet presAssocID="{29E9031D-2CEC-4877-8002-96F0E0913607}" presName="cycle" presStyleCnt="0"/>
      <dgm:spPr/>
    </dgm:pt>
    <dgm:pt modelId="{899F8864-152C-4FD5-B123-A4CDC5F3FFDE}" type="pres">
      <dgm:prSet presAssocID="{256A5142-5E6C-4B0B-9259-721458BFFB2A}" presName="nodeFirstNode" presStyleLbl="node1" presStyleIdx="0" presStyleCnt="7">
        <dgm:presLayoutVars>
          <dgm:bulletEnabled val="1"/>
        </dgm:presLayoutVars>
      </dgm:prSet>
      <dgm:spPr/>
    </dgm:pt>
    <dgm:pt modelId="{ECEA6608-6047-49B4-B707-F47B80A18BE3}" type="pres">
      <dgm:prSet presAssocID="{25E34B0D-868B-4C84-954A-EDCC0EEDB570}" presName="sibTransFirstNode" presStyleLbl="bgShp" presStyleIdx="0" presStyleCnt="1"/>
      <dgm:spPr/>
    </dgm:pt>
    <dgm:pt modelId="{F082C15B-EF1C-401A-848B-D89FF4915A7D}" type="pres">
      <dgm:prSet presAssocID="{1FB49023-9298-40D5-B2BF-870A84955C57}" presName="nodeFollowingNodes" presStyleLbl="node1" presStyleIdx="1" presStyleCnt="7">
        <dgm:presLayoutVars>
          <dgm:bulletEnabled val="1"/>
        </dgm:presLayoutVars>
      </dgm:prSet>
      <dgm:spPr/>
    </dgm:pt>
    <dgm:pt modelId="{9010B41D-9993-473A-BB6E-A75FFB7E21E3}" type="pres">
      <dgm:prSet presAssocID="{D289D3FE-E91C-4B87-A280-B60AE5186AEC}" presName="nodeFollowingNodes" presStyleLbl="node1" presStyleIdx="2" presStyleCnt="7">
        <dgm:presLayoutVars>
          <dgm:bulletEnabled val="1"/>
        </dgm:presLayoutVars>
      </dgm:prSet>
      <dgm:spPr/>
    </dgm:pt>
    <dgm:pt modelId="{7086F201-1677-45B9-A24A-7663CCCA2EE3}" type="pres">
      <dgm:prSet presAssocID="{B46733BD-0CE9-465A-BEEC-B8D5080A4990}" presName="nodeFollowingNodes" presStyleLbl="node1" presStyleIdx="3" presStyleCnt="7">
        <dgm:presLayoutVars>
          <dgm:bulletEnabled val="1"/>
        </dgm:presLayoutVars>
      </dgm:prSet>
      <dgm:spPr/>
    </dgm:pt>
    <dgm:pt modelId="{86150E05-E036-49DE-8029-06B51F9117A5}" type="pres">
      <dgm:prSet presAssocID="{6D9D3D32-264E-4746-B120-7110D9EB6F7E}" presName="nodeFollowingNodes" presStyleLbl="node1" presStyleIdx="4" presStyleCnt="7">
        <dgm:presLayoutVars>
          <dgm:bulletEnabled val="1"/>
        </dgm:presLayoutVars>
      </dgm:prSet>
      <dgm:spPr/>
    </dgm:pt>
    <dgm:pt modelId="{5A7E1EDE-937C-492A-9507-918CB4C71F02}" type="pres">
      <dgm:prSet presAssocID="{D21F5BF6-1857-4D57-ABFB-326FC1A4A6E4}" presName="nodeFollowingNodes" presStyleLbl="node1" presStyleIdx="5" presStyleCnt="7" custScaleX="111655">
        <dgm:presLayoutVars>
          <dgm:bulletEnabled val="1"/>
        </dgm:presLayoutVars>
      </dgm:prSet>
      <dgm:spPr/>
    </dgm:pt>
    <dgm:pt modelId="{566C73D9-749F-4F80-8658-0BFE4A282B83}" type="pres">
      <dgm:prSet presAssocID="{651C4611-EEF4-44BC-8F1F-8C253E24F068}" presName="nodeFollowingNodes" presStyleLbl="node1" presStyleIdx="6" presStyleCnt="7">
        <dgm:presLayoutVars>
          <dgm:bulletEnabled val="1"/>
        </dgm:presLayoutVars>
      </dgm:prSet>
      <dgm:spPr/>
    </dgm:pt>
  </dgm:ptLst>
  <dgm:cxnLst>
    <dgm:cxn modelId="{05FE740B-6267-40C9-A096-E1EA744CA221}" type="presOf" srcId="{25E34B0D-868B-4C84-954A-EDCC0EEDB570}" destId="{ECEA6608-6047-49B4-B707-F47B80A18BE3}" srcOrd="0" destOrd="0" presId="urn:microsoft.com/office/officeart/2005/8/layout/cycle3"/>
    <dgm:cxn modelId="{9F54214B-52BF-4EB8-9E45-CC60FBDC30B1}" type="presOf" srcId="{256A5142-5E6C-4B0B-9259-721458BFFB2A}" destId="{899F8864-152C-4FD5-B123-A4CDC5F3FFDE}" srcOrd="0" destOrd="0" presId="urn:microsoft.com/office/officeart/2005/8/layout/cycle3"/>
    <dgm:cxn modelId="{B38F074C-28F9-42FE-928C-4BDBBF2850F1}" srcId="{29E9031D-2CEC-4877-8002-96F0E0913607}" destId="{D289D3FE-E91C-4B87-A280-B60AE5186AEC}" srcOrd="2" destOrd="0" parTransId="{25D37822-2893-49AA-A3ED-BBF57C0F45DA}" sibTransId="{3CF7C38C-6923-431A-9465-3BF833FFBDAA}"/>
    <dgm:cxn modelId="{10B8C87E-66A6-4BDD-B98D-15E5926B72E7}" type="presOf" srcId="{1FB49023-9298-40D5-B2BF-870A84955C57}" destId="{F082C15B-EF1C-401A-848B-D89FF4915A7D}" srcOrd="0" destOrd="0" presId="urn:microsoft.com/office/officeart/2005/8/layout/cycle3"/>
    <dgm:cxn modelId="{ADB89781-9ABE-4EDC-BAE0-1A6C07BE2B8F}" type="presOf" srcId="{29E9031D-2CEC-4877-8002-96F0E0913607}" destId="{A899C63C-4A5F-4FAA-AB80-9F00C7D3D747}" srcOrd="0" destOrd="0" presId="urn:microsoft.com/office/officeart/2005/8/layout/cycle3"/>
    <dgm:cxn modelId="{280364A0-2608-47AE-8800-4239A96EAF9E}" type="presOf" srcId="{651C4611-EEF4-44BC-8F1F-8C253E24F068}" destId="{566C73D9-749F-4F80-8658-0BFE4A282B83}" srcOrd="0" destOrd="0" presId="urn:microsoft.com/office/officeart/2005/8/layout/cycle3"/>
    <dgm:cxn modelId="{910BA7A6-1553-470F-AADD-8637059A9894}" type="presOf" srcId="{D21F5BF6-1857-4D57-ABFB-326FC1A4A6E4}" destId="{5A7E1EDE-937C-492A-9507-918CB4C71F02}" srcOrd="0" destOrd="0" presId="urn:microsoft.com/office/officeart/2005/8/layout/cycle3"/>
    <dgm:cxn modelId="{EF7405A9-81F9-45A8-9679-341E3D19AD40}" srcId="{29E9031D-2CEC-4877-8002-96F0E0913607}" destId="{651C4611-EEF4-44BC-8F1F-8C253E24F068}" srcOrd="6" destOrd="0" parTransId="{C44A06D6-CFBA-414F-8C6B-3702569510DD}" sibTransId="{B1969510-503D-4442-8FC8-4C36B78F8C54}"/>
    <dgm:cxn modelId="{B23726AD-851E-4AC7-B5BE-FFFE894C8EF1}" type="presOf" srcId="{6D9D3D32-264E-4746-B120-7110D9EB6F7E}" destId="{86150E05-E036-49DE-8029-06B51F9117A5}" srcOrd="0" destOrd="0" presId="urn:microsoft.com/office/officeart/2005/8/layout/cycle3"/>
    <dgm:cxn modelId="{A8337DB9-B1B1-4856-A528-658FF8535804}" srcId="{29E9031D-2CEC-4877-8002-96F0E0913607}" destId="{D21F5BF6-1857-4D57-ABFB-326FC1A4A6E4}" srcOrd="5" destOrd="0" parTransId="{830ADB48-FB2E-4C91-AC00-A38D504F2773}" sibTransId="{ED0C7C20-869C-4888-ADC2-5CC2F3899154}"/>
    <dgm:cxn modelId="{9493A3BA-0FB4-422B-8FD8-4B6AF420A9AE}" srcId="{29E9031D-2CEC-4877-8002-96F0E0913607}" destId="{1FB49023-9298-40D5-B2BF-870A84955C57}" srcOrd="1" destOrd="0" parTransId="{35EA3DBC-D93C-44F0-9AC2-8D776519E16B}" sibTransId="{40C88C2A-4711-4FDC-9839-476F43B644E8}"/>
    <dgm:cxn modelId="{1D1BE5BC-588C-4013-960C-4EFBB0DE516E}" srcId="{29E9031D-2CEC-4877-8002-96F0E0913607}" destId="{B46733BD-0CE9-465A-BEEC-B8D5080A4990}" srcOrd="3" destOrd="0" parTransId="{83AEAFE3-2FBC-4559-81C6-5A5737F49E69}" sibTransId="{878F1094-F23A-4D3B-BC32-F7BA4F83BD56}"/>
    <dgm:cxn modelId="{14607DC2-C91B-4E25-8E97-EBE838EFAA68}" srcId="{29E9031D-2CEC-4877-8002-96F0E0913607}" destId="{256A5142-5E6C-4B0B-9259-721458BFFB2A}" srcOrd="0" destOrd="0" parTransId="{BDCA5D30-A495-4C73-81F5-96E383A3B1D8}" sibTransId="{25E34B0D-868B-4C84-954A-EDCC0EEDB570}"/>
    <dgm:cxn modelId="{27840CD1-3630-429B-9EC4-77348D2D8117}" type="presOf" srcId="{D289D3FE-E91C-4B87-A280-B60AE5186AEC}" destId="{9010B41D-9993-473A-BB6E-A75FFB7E21E3}" srcOrd="0" destOrd="0" presId="urn:microsoft.com/office/officeart/2005/8/layout/cycle3"/>
    <dgm:cxn modelId="{A92C97E3-28C5-460F-982B-E035EC692933}" srcId="{29E9031D-2CEC-4877-8002-96F0E0913607}" destId="{6D9D3D32-264E-4746-B120-7110D9EB6F7E}" srcOrd="4" destOrd="0" parTransId="{3AF4C6D9-3DC0-43B2-9D1F-4B562AC3F6AE}" sibTransId="{8732A3A2-7F6C-46C3-942D-E8EBEC248A48}"/>
    <dgm:cxn modelId="{78F1EDEB-B102-492F-8D13-66A3E03ECB2D}" type="presOf" srcId="{B46733BD-0CE9-465A-BEEC-B8D5080A4990}" destId="{7086F201-1677-45B9-A24A-7663CCCA2EE3}" srcOrd="0" destOrd="0" presId="urn:microsoft.com/office/officeart/2005/8/layout/cycle3"/>
    <dgm:cxn modelId="{3A10DA63-D60A-4A22-B2DE-304DFC0D0A32}" type="presParOf" srcId="{A899C63C-4A5F-4FAA-AB80-9F00C7D3D747}" destId="{41B4EB13-55D7-48AB-8238-F76C70ED6F2F}" srcOrd="0" destOrd="0" presId="urn:microsoft.com/office/officeart/2005/8/layout/cycle3"/>
    <dgm:cxn modelId="{53B66CEE-9F14-411C-A0E7-CED224CEDA62}" type="presParOf" srcId="{41B4EB13-55D7-48AB-8238-F76C70ED6F2F}" destId="{899F8864-152C-4FD5-B123-A4CDC5F3FFDE}" srcOrd="0" destOrd="0" presId="urn:microsoft.com/office/officeart/2005/8/layout/cycle3"/>
    <dgm:cxn modelId="{A76D18F6-B8BF-4CB2-A776-ADBA1A036A43}" type="presParOf" srcId="{41B4EB13-55D7-48AB-8238-F76C70ED6F2F}" destId="{ECEA6608-6047-49B4-B707-F47B80A18BE3}" srcOrd="1" destOrd="0" presId="urn:microsoft.com/office/officeart/2005/8/layout/cycle3"/>
    <dgm:cxn modelId="{E911B3BF-19DA-4885-A9CA-5CDFE25F643F}" type="presParOf" srcId="{41B4EB13-55D7-48AB-8238-F76C70ED6F2F}" destId="{F082C15B-EF1C-401A-848B-D89FF4915A7D}" srcOrd="2" destOrd="0" presId="urn:microsoft.com/office/officeart/2005/8/layout/cycle3"/>
    <dgm:cxn modelId="{297ACE80-35EB-44E6-9DC5-4929FC1CB47D}" type="presParOf" srcId="{41B4EB13-55D7-48AB-8238-F76C70ED6F2F}" destId="{9010B41D-9993-473A-BB6E-A75FFB7E21E3}" srcOrd="3" destOrd="0" presId="urn:microsoft.com/office/officeart/2005/8/layout/cycle3"/>
    <dgm:cxn modelId="{07945792-B553-4794-A16F-F1C9DD5C8362}" type="presParOf" srcId="{41B4EB13-55D7-48AB-8238-F76C70ED6F2F}" destId="{7086F201-1677-45B9-A24A-7663CCCA2EE3}" srcOrd="4" destOrd="0" presId="urn:microsoft.com/office/officeart/2005/8/layout/cycle3"/>
    <dgm:cxn modelId="{EB8E226E-B2C7-422C-B0DA-31181F889677}" type="presParOf" srcId="{41B4EB13-55D7-48AB-8238-F76C70ED6F2F}" destId="{86150E05-E036-49DE-8029-06B51F9117A5}" srcOrd="5" destOrd="0" presId="urn:microsoft.com/office/officeart/2005/8/layout/cycle3"/>
    <dgm:cxn modelId="{F1AB7ACE-A448-48FF-9259-B58C339934F0}" type="presParOf" srcId="{41B4EB13-55D7-48AB-8238-F76C70ED6F2F}" destId="{5A7E1EDE-937C-492A-9507-918CB4C71F02}" srcOrd="6" destOrd="0" presId="urn:microsoft.com/office/officeart/2005/8/layout/cycle3"/>
    <dgm:cxn modelId="{C0F636E8-8EE9-48AB-B99B-0F79E06D88EF}" type="presParOf" srcId="{41B4EB13-55D7-48AB-8238-F76C70ED6F2F}" destId="{566C73D9-749F-4F80-8658-0BFE4A282B83}"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A6608-6047-49B4-B707-F47B80A18BE3}">
      <dsp:nvSpPr>
        <dsp:cNvPr id="0" name=""/>
        <dsp:cNvSpPr/>
      </dsp:nvSpPr>
      <dsp:spPr>
        <a:xfrm>
          <a:off x="1873936" y="-31412"/>
          <a:ext cx="5031495" cy="5031495"/>
        </a:xfrm>
        <a:prstGeom prst="circularArrow">
          <a:avLst>
            <a:gd name="adj1" fmla="val 5544"/>
            <a:gd name="adj2" fmla="val 330680"/>
            <a:gd name="adj3" fmla="val 14495935"/>
            <a:gd name="adj4" fmla="val 16961587"/>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99F8864-152C-4FD5-B123-A4CDC5F3FFDE}">
      <dsp:nvSpPr>
        <dsp:cNvPr id="0" name=""/>
        <dsp:cNvSpPr/>
      </dsp:nvSpPr>
      <dsp:spPr>
        <a:xfrm>
          <a:off x="3595444" y="1895"/>
          <a:ext cx="1588479" cy="79423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Define what you should measure</a:t>
          </a:r>
        </a:p>
      </dsp:txBody>
      <dsp:txXfrm>
        <a:off x="3634216" y="40667"/>
        <a:ext cx="1510935" cy="716695"/>
      </dsp:txXfrm>
    </dsp:sp>
    <dsp:sp modelId="{F082C15B-EF1C-401A-848B-D89FF4915A7D}">
      <dsp:nvSpPr>
        <dsp:cNvPr id="0" name=""/>
        <dsp:cNvSpPr/>
      </dsp:nvSpPr>
      <dsp:spPr>
        <a:xfrm>
          <a:off x="5272963" y="809745"/>
          <a:ext cx="1588479" cy="794239"/>
        </a:xfrm>
        <a:prstGeom prst="roundRect">
          <a:avLst/>
        </a:prstGeom>
        <a:gradFill rotWithShape="0">
          <a:gsLst>
            <a:gs pos="0">
              <a:schemeClr val="accent2">
                <a:hueOff val="-244839"/>
                <a:satOff val="-5416"/>
                <a:lumOff val="-1078"/>
                <a:alphaOff val="0"/>
                <a:tint val="94000"/>
                <a:satMod val="105000"/>
                <a:lumMod val="102000"/>
              </a:schemeClr>
            </a:gs>
            <a:gs pos="100000">
              <a:schemeClr val="accent2">
                <a:hueOff val="-244839"/>
                <a:satOff val="-5416"/>
                <a:lumOff val="-107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Define what you can measure</a:t>
          </a:r>
        </a:p>
      </dsp:txBody>
      <dsp:txXfrm>
        <a:off x="5311735" y="848517"/>
        <a:ext cx="1510935" cy="716695"/>
      </dsp:txXfrm>
    </dsp:sp>
    <dsp:sp modelId="{9010B41D-9993-473A-BB6E-A75FFB7E21E3}">
      <dsp:nvSpPr>
        <dsp:cNvPr id="0" name=""/>
        <dsp:cNvSpPr/>
      </dsp:nvSpPr>
      <dsp:spPr>
        <a:xfrm>
          <a:off x="5687275" y="2624968"/>
          <a:ext cx="1588479" cy="794239"/>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Gather the data</a:t>
          </a:r>
        </a:p>
      </dsp:txBody>
      <dsp:txXfrm>
        <a:off x="5726047" y="2663740"/>
        <a:ext cx="1510935" cy="716695"/>
      </dsp:txXfrm>
    </dsp:sp>
    <dsp:sp modelId="{7086F201-1677-45B9-A24A-7663CCCA2EE3}">
      <dsp:nvSpPr>
        <dsp:cNvPr id="0" name=""/>
        <dsp:cNvSpPr/>
      </dsp:nvSpPr>
      <dsp:spPr>
        <a:xfrm>
          <a:off x="4526397" y="4080665"/>
          <a:ext cx="1588479" cy="79423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 the data</a:t>
          </a:r>
        </a:p>
      </dsp:txBody>
      <dsp:txXfrm>
        <a:off x="4565169" y="4119437"/>
        <a:ext cx="1510935" cy="716695"/>
      </dsp:txXfrm>
    </dsp:sp>
    <dsp:sp modelId="{86150E05-E036-49DE-8029-06B51F9117A5}">
      <dsp:nvSpPr>
        <dsp:cNvPr id="0" name=""/>
        <dsp:cNvSpPr/>
      </dsp:nvSpPr>
      <dsp:spPr>
        <a:xfrm>
          <a:off x="2664491" y="4080665"/>
          <a:ext cx="1588479" cy="794239"/>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Analyze the data</a:t>
          </a:r>
        </a:p>
      </dsp:txBody>
      <dsp:txXfrm>
        <a:off x="2703263" y="4119437"/>
        <a:ext cx="1510935" cy="716695"/>
      </dsp:txXfrm>
    </dsp:sp>
    <dsp:sp modelId="{5A7E1EDE-937C-492A-9507-918CB4C71F02}">
      <dsp:nvSpPr>
        <dsp:cNvPr id="0" name=""/>
        <dsp:cNvSpPr/>
      </dsp:nvSpPr>
      <dsp:spPr>
        <a:xfrm>
          <a:off x="1411044" y="2624968"/>
          <a:ext cx="1773617" cy="794239"/>
        </a:xfrm>
        <a:prstGeom prst="roundRect">
          <a:avLst/>
        </a:prstGeom>
        <a:gradFill rotWithShape="0">
          <a:gsLst>
            <a:gs pos="0">
              <a:schemeClr val="accent2">
                <a:hueOff val="-1224192"/>
                <a:satOff val="-27079"/>
                <a:lumOff val="-5392"/>
                <a:alphaOff val="0"/>
                <a:tint val="94000"/>
                <a:satMod val="105000"/>
                <a:lumMod val="102000"/>
              </a:schemeClr>
            </a:gs>
            <a:gs pos="100000">
              <a:schemeClr val="accent2">
                <a:hueOff val="-1224192"/>
                <a:satOff val="-27079"/>
                <a:lumOff val="-5392"/>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Present/assess the data</a:t>
          </a:r>
        </a:p>
      </dsp:txBody>
      <dsp:txXfrm>
        <a:off x="1449816" y="2663740"/>
        <a:ext cx="1696073" cy="716695"/>
      </dsp:txXfrm>
    </dsp:sp>
    <dsp:sp modelId="{566C73D9-749F-4F80-8658-0BFE4A282B83}">
      <dsp:nvSpPr>
        <dsp:cNvPr id="0" name=""/>
        <dsp:cNvSpPr/>
      </dsp:nvSpPr>
      <dsp:spPr>
        <a:xfrm>
          <a:off x="1917925" y="809745"/>
          <a:ext cx="1588479" cy="79423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Implement corrective actions</a:t>
          </a:r>
        </a:p>
      </dsp:txBody>
      <dsp:txXfrm>
        <a:off x="1956697" y="848517"/>
        <a:ext cx="1510935" cy="71669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44A27C-A4E6-4FDF-8002-58216F88D9B7}"/>
              </a:ext>
            </a:extLst>
          </p:cNvPr>
          <p:cNvSpPr/>
          <p:nvPr/>
        </p:nvSpPr>
        <p:spPr>
          <a:xfrm>
            <a:off x="889591" y="3044279"/>
            <a:ext cx="10253330" cy="2954655"/>
          </a:xfrm>
          <a:prstGeom prst="rect">
            <a:avLst/>
          </a:prstGeom>
        </p:spPr>
        <p:txBody>
          <a:bodyPr wrap="square">
            <a:spAutoFit/>
          </a:bodyPr>
          <a:lstStyle/>
          <a:p>
            <a:r>
              <a:rPr lang="en-US" altLang="en-US" sz="5400" dirty="0">
                <a:solidFill>
                  <a:srgbClr val="C00000"/>
                </a:solidFill>
                <a:latin typeface="Calibri" panose="020F0502020204030204" pitchFamily="34" charset="0"/>
              </a:rPr>
              <a:t>Continual Service Improvement</a:t>
            </a:r>
          </a:p>
          <a:p>
            <a:endParaRPr lang="en-US" sz="4400" dirty="0">
              <a:solidFill>
                <a:srgbClr val="C00000"/>
              </a:solidFill>
              <a:latin typeface="Calibri" panose="020F0502020204030204" pitchFamily="34" charset="0"/>
            </a:endParaRPr>
          </a:p>
          <a:p>
            <a:endParaRPr lang="en-US" sz="4400" dirty="0">
              <a:solidFill>
                <a:srgbClr val="C00000"/>
              </a:solidFill>
              <a:latin typeface="Calibri" panose="020F0502020204030204" pitchFamily="34" charset="0"/>
            </a:endParaRPr>
          </a:p>
          <a:p>
            <a:r>
              <a:rPr lang="en-US" sz="4400" dirty="0">
                <a:solidFill>
                  <a:srgbClr val="C00000"/>
                </a:solidFill>
                <a:latin typeface="Calibri" panose="020F0502020204030204" pitchFamily="34" charset="0"/>
              </a:rPr>
              <a:t>															</a:t>
            </a:r>
            <a:r>
              <a:rPr lang="en-US" sz="2400" dirty="0">
                <a:solidFill>
                  <a:srgbClr val="0070C0"/>
                </a:solidFill>
                <a:latin typeface="Calibri" panose="020F0502020204030204" pitchFamily="34" charset="0"/>
              </a:rPr>
              <a:t>- Mohit Kumar Agrahari</a:t>
            </a:r>
            <a:endParaRPr lang="en-US" sz="4400" dirty="0">
              <a:solidFill>
                <a:srgbClr val="0070C0"/>
              </a:solidFill>
              <a:latin typeface="Calibri" panose="020F0502020204030204" pitchFamily="34" charset="0"/>
            </a:endParaRPr>
          </a:p>
        </p:txBody>
      </p:sp>
      <p:sp>
        <p:nvSpPr>
          <p:cNvPr id="6" name="Rectangle 5">
            <a:extLst>
              <a:ext uri="{FF2B5EF4-FFF2-40B4-BE49-F238E27FC236}">
                <a16:creationId xmlns:a16="http://schemas.microsoft.com/office/drawing/2014/main" id="{9FEA4D36-87B0-44B9-8701-D3CB632886BB}"/>
              </a:ext>
            </a:extLst>
          </p:cNvPr>
          <p:cNvSpPr/>
          <p:nvPr/>
        </p:nvSpPr>
        <p:spPr>
          <a:xfrm>
            <a:off x="889591" y="479316"/>
            <a:ext cx="6096000" cy="923330"/>
          </a:xfrm>
          <a:prstGeom prst="rect">
            <a:avLst/>
          </a:prstGeom>
        </p:spPr>
        <p:txBody>
          <a:bodyPr>
            <a:spAutoFit/>
          </a:bodyPr>
          <a:lstStyle/>
          <a:p>
            <a:r>
              <a:rPr lang="en-US" dirty="0">
                <a:solidFill>
                  <a:srgbClr val="0A2E94"/>
                </a:solidFill>
                <a:latin typeface="Calibri" panose="020F0502020204030204" pitchFamily="34" charset="0"/>
              </a:rPr>
              <a:t>	     </a:t>
            </a:r>
            <a:r>
              <a:rPr lang="en-US" dirty="0">
                <a:solidFill>
                  <a:srgbClr val="05184F"/>
                </a:solidFill>
                <a:latin typeface="Calibri" panose="020F0502020204030204" pitchFamily="34" charset="0"/>
              </a:rPr>
              <a:t>Hindi Vidya Prachar Samiti’s</a:t>
            </a:r>
          </a:p>
          <a:p>
            <a:r>
              <a:rPr lang="en-US" dirty="0">
                <a:solidFill>
                  <a:srgbClr val="05184F"/>
                </a:solidFill>
                <a:latin typeface="Calibri" panose="020F0502020204030204" pitchFamily="34" charset="0"/>
              </a:rPr>
              <a:t>   RAMNIRANJAN JHUNJHUNWALA COLLEGE</a:t>
            </a:r>
            <a:endParaRPr lang="en-US" dirty="0">
              <a:solidFill>
                <a:srgbClr val="0A2E94"/>
              </a:solidFill>
              <a:latin typeface="Calibri" panose="020F0502020204030204" pitchFamily="34" charset="0"/>
            </a:endParaRPr>
          </a:p>
          <a:p>
            <a:r>
              <a:rPr lang="en-US" dirty="0">
                <a:solidFill>
                  <a:srgbClr val="05184F"/>
                </a:solidFill>
                <a:latin typeface="Calibri" panose="020F0502020204030204" pitchFamily="34" charset="0"/>
              </a:rPr>
              <a:t>DEPARTMENT OF INFORMATION TECHNOLOGY</a:t>
            </a:r>
            <a:endParaRPr lang="en-US" dirty="0">
              <a:solidFill>
                <a:srgbClr val="05184F"/>
              </a:solidFill>
            </a:endParaRPr>
          </a:p>
        </p:txBody>
      </p:sp>
      <p:sp>
        <p:nvSpPr>
          <p:cNvPr id="7" name="Footer Placeholder 6">
            <a:extLst>
              <a:ext uri="{FF2B5EF4-FFF2-40B4-BE49-F238E27FC236}">
                <a16:creationId xmlns:a16="http://schemas.microsoft.com/office/drawing/2014/main" id="{A22A5A2D-C54F-4971-8EB1-072275F33A2C}"/>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3486894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88682-7209-4D52-81A9-B4C6DE63A5FA}"/>
              </a:ext>
            </a:extLst>
          </p:cNvPr>
          <p:cNvSpPr/>
          <p:nvPr/>
        </p:nvSpPr>
        <p:spPr>
          <a:xfrm>
            <a:off x="1006549" y="787938"/>
            <a:ext cx="6096000" cy="830997"/>
          </a:xfrm>
          <a:prstGeom prst="rect">
            <a:avLst/>
          </a:prstGeom>
        </p:spPr>
        <p:txBody>
          <a:bodyPr>
            <a:spAutoFit/>
          </a:bodyPr>
          <a:lstStyle/>
          <a:p>
            <a:r>
              <a:rPr lang="en-US" sz="2400" dirty="0">
                <a:solidFill>
                  <a:srgbClr val="C00000"/>
                </a:solidFill>
                <a:latin typeface="Calibri" panose="020F0502020204030204" pitchFamily="34" charset="0"/>
              </a:rPr>
              <a:t>Gather the data</a:t>
            </a:r>
            <a:br>
              <a:rPr lang="en-US" sz="2400" dirty="0">
                <a:solidFill>
                  <a:srgbClr val="C00000"/>
                </a:solidFill>
                <a:latin typeface="Calibri" panose="020F0502020204030204" pitchFamily="34" charset="0"/>
              </a:rPr>
            </a:br>
            <a:endParaRPr lang="en-US" sz="2400" dirty="0">
              <a:solidFill>
                <a:srgbClr val="C00000"/>
              </a:solidFill>
              <a:latin typeface="Calibri" panose="020F0502020204030204" pitchFamily="34" charset="0"/>
            </a:endParaRPr>
          </a:p>
        </p:txBody>
      </p:sp>
      <p:sp>
        <p:nvSpPr>
          <p:cNvPr id="3" name="Rectangle 2">
            <a:extLst>
              <a:ext uri="{FF2B5EF4-FFF2-40B4-BE49-F238E27FC236}">
                <a16:creationId xmlns:a16="http://schemas.microsoft.com/office/drawing/2014/main" id="{A7E8C2B1-DC92-4A48-AABA-929AEBD807A9}"/>
              </a:ext>
            </a:extLst>
          </p:cNvPr>
          <p:cNvSpPr/>
          <p:nvPr/>
        </p:nvSpPr>
        <p:spPr>
          <a:xfrm>
            <a:off x="1006549" y="1349805"/>
            <a:ext cx="8027581" cy="2031325"/>
          </a:xfrm>
          <a:prstGeom prst="rect">
            <a:avLst/>
          </a:prstGeom>
        </p:spPr>
        <p:txBody>
          <a:bodyPr wrap="square">
            <a:spAutoFit/>
          </a:bodyPr>
          <a:lstStyle/>
          <a:p>
            <a:pPr marL="285750" indent="-285750">
              <a:buFont typeface="Arial" panose="020B0604020202020204" pitchFamily="34" charset="0"/>
              <a:buChar char="•"/>
            </a:pPr>
            <a:r>
              <a:rPr lang="en-US" altLang="en-US" dirty="0">
                <a:solidFill>
                  <a:schemeClr val="bg1"/>
                </a:solidFill>
                <a:latin typeface="Calibri" panose="020F0502020204030204" pitchFamily="34" charset="0"/>
              </a:rPr>
              <a:t>Gather all of your relevant data</a:t>
            </a:r>
          </a:p>
          <a:p>
            <a:pPr marL="285750" indent="-285750">
              <a:buFont typeface="Arial" panose="020B0604020202020204" pitchFamily="34" charset="0"/>
              <a:buChar char="•"/>
            </a:pPr>
            <a:r>
              <a:rPr lang="en-US" altLang="en-US" dirty="0">
                <a:solidFill>
                  <a:schemeClr val="bg1"/>
                </a:solidFill>
                <a:latin typeface="Calibri" panose="020F0502020204030204" pitchFamily="34" charset="0"/>
              </a:rPr>
              <a:t>Execute your data capture plan</a:t>
            </a:r>
          </a:p>
          <a:p>
            <a:pPr marL="285750" indent="-285750">
              <a:buFont typeface="Arial" panose="020B0604020202020204" pitchFamily="34" charset="0"/>
              <a:buChar char="•"/>
            </a:pPr>
            <a:r>
              <a:rPr lang="en-US" altLang="en-US" dirty="0">
                <a:solidFill>
                  <a:schemeClr val="bg1"/>
                </a:solidFill>
                <a:latin typeface="Calibri" panose="020F0502020204030204" pitchFamily="34" charset="0"/>
              </a:rPr>
              <a:t>Depending on whether your data is “Quick Turn” (lots of transactions resulting in a large amount of data in a short period of time) or “Slow Turn” (minimal transactions occurring over a long period of time), combined with availability and quality of your historical data will determine your sample data size and time period.</a:t>
            </a:r>
          </a:p>
        </p:txBody>
      </p:sp>
      <p:sp>
        <p:nvSpPr>
          <p:cNvPr id="4" name="Rectangle 3">
            <a:extLst>
              <a:ext uri="{FF2B5EF4-FFF2-40B4-BE49-F238E27FC236}">
                <a16:creationId xmlns:a16="http://schemas.microsoft.com/office/drawing/2014/main" id="{903E10AF-ADB7-4B2D-B261-8CF7AF0F5558}"/>
              </a:ext>
            </a:extLst>
          </p:cNvPr>
          <p:cNvSpPr/>
          <p:nvPr/>
        </p:nvSpPr>
        <p:spPr>
          <a:xfrm>
            <a:off x="1006549" y="3430704"/>
            <a:ext cx="6096000" cy="830997"/>
          </a:xfrm>
          <a:prstGeom prst="rect">
            <a:avLst/>
          </a:prstGeom>
        </p:spPr>
        <p:txBody>
          <a:bodyPr>
            <a:spAutoFit/>
          </a:bodyPr>
          <a:lstStyle/>
          <a:p>
            <a:r>
              <a:rPr lang="en-US" sz="2400" dirty="0">
                <a:solidFill>
                  <a:srgbClr val="C00000"/>
                </a:solidFill>
                <a:latin typeface="Calibri" panose="020F0502020204030204" pitchFamily="34" charset="0"/>
              </a:rPr>
              <a:t>Process the data</a:t>
            </a:r>
            <a:br>
              <a:rPr lang="en-US" sz="2400" dirty="0">
                <a:solidFill>
                  <a:srgbClr val="C00000"/>
                </a:solidFill>
                <a:latin typeface="Calibri" panose="020F0502020204030204" pitchFamily="34" charset="0"/>
              </a:rPr>
            </a:br>
            <a:endParaRPr lang="en-US" sz="2400" dirty="0">
              <a:solidFill>
                <a:srgbClr val="C00000"/>
              </a:solidFill>
              <a:latin typeface="Calibri" panose="020F0502020204030204" pitchFamily="34" charset="0"/>
            </a:endParaRPr>
          </a:p>
        </p:txBody>
      </p:sp>
      <p:sp>
        <p:nvSpPr>
          <p:cNvPr id="5" name="Rectangle 4">
            <a:extLst>
              <a:ext uri="{FF2B5EF4-FFF2-40B4-BE49-F238E27FC236}">
                <a16:creationId xmlns:a16="http://schemas.microsoft.com/office/drawing/2014/main" id="{D4FECEF4-7525-43A9-B512-E9462B7234F4}"/>
              </a:ext>
            </a:extLst>
          </p:cNvPr>
          <p:cNvSpPr/>
          <p:nvPr/>
        </p:nvSpPr>
        <p:spPr>
          <a:xfrm>
            <a:off x="1006548" y="4061019"/>
            <a:ext cx="8027581" cy="1754326"/>
          </a:xfrm>
          <a:prstGeom prst="rect">
            <a:avLst/>
          </a:prstGeom>
        </p:spPr>
        <p:txBody>
          <a:bodyPr wrap="square">
            <a:spAutoFit/>
          </a:bodyPr>
          <a:lstStyle/>
          <a:p>
            <a:r>
              <a:rPr lang="en-US" altLang="en-US" dirty="0">
                <a:solidFill>
                  <a:schemeClr val="bg1"/>
                </a:solidFill>
                <a:latin typeface="Calibri" panose="020F0502020204030204" pitchFamily="34" charset="0"/>
              </a:rPr>
              <a:t>Validate the data:</a:t>
            </a:r>
          </a:p>
          <a:p>
            <a:pPr marL="742950" lvl="1" indent="-285750">
              <a:buFont typeface="Arial" panose="020B0604020202020204" pitchFamily="34" charset="0"/>
              <a:buChar char="•"/>
            </a:pPr>
            <a:r>
              <a:rPr lang="en-US" altLang="en-US" dirty="0">
                <a:solidFill>
                  <a:schemeClr val="bg1"/>
                </a:solidFill>
                <a:latin typeface="Calibri" panose="020F0502020204030204" pitchFamily="34" charset="0"/>
              </a:rPr>
              <a:t>Is the data what you expected?</a:t>
            </a:r>
          </a:p>
          <a:p>
            <a:pPr marL="742950" lvl="1" indent="-285750">
              <a:buFont typeface="Arial" panose="020B0604020202020204" pitchFamily="34" charset="0"/>
              <a:buChar char="•"/>
            </a:pPr>
            <a:r>
              <a:rPr lang="en-US" altLang="en-US" dirty="0">
                <a:solidFill>
                  <a:schemeClr val="bg1"/>
                </a:solidFill>
                <a:latin typeface="Calibri" panose="020F0502020204030204" pitchFamily="34" charset="0"/>
              </a:rPr>
              <a:t>Is the quality of the data sufficient?</a:t>
            </a:r>
          </a:p>
          <a:p>
            <a:pPr marL="742950" lvl="1" indent="-285750">
              <a:buFont typeface="Arial" panose="020B0604020202020204" pitchFamily="34" charset="0"/>
              <a:buChar char="•"/>
            </a:pPr>
            <a:r>
              <a:rPr lang="en-US" altLang="en-US" dirty="0">
                <a:solidFill>
                  <a:schemeClr val="bg1"/>
                </a:solidFill>
                <a:latin typeface="Calibri" panose="020F0502020204030204" pitchFamily="34" charset="0"/>
              </a:rPr>
              <a:t>Do all of the data sources validate one another?</a:t>
            </a:r>
          </a:p>
          <a:p>
            <a:pPr marL="742950" lvl="1" indent="-285750">
              <a:buFont typeface="Arial" panose="020B0604020202020204" pitchFamily="34" charset="0"/>
              <a:buChar char="•"/>
            </a:pPr>
            <a:r>
              <a:rPr lang="en-US" altLang="en-US" dirty="0">
                <a:solidFill>
                  <a:schemeClr val="bg1"/>
                </a:solidFill>
                <a:latin typeface="Calibri" panose="020F0502020204030204" pitchFamily="34" charset="0"/>
              </a:rPr>
              <a:t>Ensure that all data is in a format that can be worked with while analyzed.</a:t>
            </a:r>
          </a:p>
          <a:p>
            <a:pPr lvl="1"/>
            <a:endParaRPr lang="en-US" altLang="en-US" dirty="0">
              <a:solidFill>
                <a:schemeClr val="bg1"/>
              </a:solidFill>
              <a:latin typeface="Calibri" panose="020F0502020204030204" pitchFamily="34" charset="0"/>
            </a:endParaRPr>
          </a:p>
        </p:txBody>
      </p:sp>
      <p:sp>
        <p:nvSpPr>
          <p:cNvPr id="6" name="Footer Placeholder 5">
            <a:extLst>
              <a:ext uri="{FF2B5EF4-FFF2-40B4-BE49-F238E27FC236}">
                <a16:creationId xmlns:a16="http://schemas.microsoft.com/office/drawing/2014/main" id="{789C83C6-C3B2-4B1F-BDA9-A46153C50C1E}"/>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18484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6B3EE8-DBE4-4BED-B012-2E8A8D6BB536}"/>
              </a:ext>
            </a:extLst>
          </p:cNvPr>
          <p:cNvSpPr/>
          <p:nvPr/>
        </p:nvSpPr>
        <p:spPr>
          <a:xfrm>
            <a:off x="1017180" y="711684"/>
            <a:ext cx="6096000" cy="830997"/>
          </a:xfrm>
          <a:prstGeom prst="rect">
            <a:avLst/>
          </a:prstGeom>
        </p:spPr>
        <p:txBody>
          <a:bodyPr>
            <a:spAutoFit/>
          </a:bodyPr>
          <a:lstStyle/>
          <a:p>
            <a:r>
              <a:rPr lang="en-US" sz="2400" dirty="0">
                <a:solidFill>
                  <a:srgbClr val="C00000"/>
                </a:solidFill>
                <a:latin typeface="Calibri" panose="020F0502020204030204" pitchFamily="34" charset="0"/>
              </a:rPr>
              <a:t>Analyze the data</a:t>
            </a:r>
            <a:br>
              <a:rPr lang="en-US" sz="2400" dirty="0">
                <a:solidFill>
                  <a:srgbClr val="C00000"/>
                </a:solidFill>
                <a:latin typeface="Calibri" panose="020F0502020204030204" pitchFamily="34" charset="0"/>
              </a:rPr>
            </a:br>
            <a:endParaRPr lang="en-US" sz="2400" dirty="0">
              <a:solidFill>
                <a:srgbClr val="C00000"/>
              </a:solidFill>
              <a:latin typeface="Calibri" panose="020F0502020204030204" pitchFamily="34" charset="0"/>
            </a:endParaRPr>
          </a:p>
        </p:txBody>
      </p:sp>
      <p:sp>
        <p:nvSpPr>
          <p:cNvPr id="3" name="Rectangle 2">
            <a:extLst>
              <a:ext uri="{FF2B5EF4-FFF2-40B4-BE49-F238E27FC236}">
                <a16:creationId xmlns:a16="http://schemas.microsoft.com/office/drawing/2014/main" id="{E58D8A2F-6236-4E55-9340-A0B063AA717E}"/>
              </a:ext>
            </a:extLst>
          </p:cNvPr>
          <p:cNvSpPr/>
          <p:nvPr/>
        </p:nvSpPr>
        <p:spPr>
          <a:xfrm>
            <a:off x="1017181" y="1248796"/>
            <a:ext cx="8658447" cy="1200329"/>
          </a:xfrm>
          <a:prstGeom prst="rect">
            <a:avLst/>
          </a:prstGeom>
        </p:spPr>
        <p:txBody>
          <a:bodyPr wrap="square">
            <a:spAutoFit/>
          </a:bodyPr>
          <a:lstStyle/>
          <a:p>
            <a:pPr marL="285750" indent="-285750">
              <a:buFont typeface="Arial" panose="020B0604020202020204" pitchFamily="34" charset="0"/>
              <a:buChar char="•"/>
            </a:pPr>
            <a:r>
              <a:rPr lang="en-US" altLang="en-US" dirty="0">
                <a:solidFill>
                  <a:schemeClr val="bg1"/>
                </a:solidFill>
                <a:latin typeface="Calibri" panose="020F0502020204030204" pitchFamily="34" charset="0"/>
              </a:rPr>
              <a:t>Create reports that display the relevant data points.</a:t>
            </a:r>
          </a:p>
          <a:p>
            <a:pPr marL="285750" indent="-285750">
              <a:buFont typeface="Arial" panose="020B0604020202020204" pitchFamily="34" charset="0"/>
              <a:buChar char="•"/>
            </a:pPr>
            <a:r>
              <a:rPr lang="en-US" altLang="en-US" dirty="0">
                <a:solidFill>
                  <a:schemeClr val="bg1"/>
                </a:solidFill>
                <a:latin typeface="Calibri" panose="020F0502020204030204" pitchFamily="34" charset="0"/>
              </a:rPr>
              <a:t>Be able to understand and articulate the meaning of data points, and trend information.</a:t>
            </a:r>
          </a:p>
          <a:p>
            <a:pPr marL="285750" indent="-285750">
              <a:buFont typeface="Arial" panose="020B0604020202020204" pitchFamily="34" charset="0"/>
              <a:buChar char="•"/>
            </a:pPr>
            <a:r>
              <a:rPr lang="en-US" altLang="en-US" dirty="0">
                <a:solidFill>
                  <a:schemeClr val="bg1"/>
                </a:solidFill>
                <a:latin typeface="Calibri" panose="020F0502020204030204" pitchFamily="34" charset="0"/>
              </a:rPr>
              <a:t>Understand any special cause data, which is outside the norms.</a:t>
            </a:r>
          </a:p>
          <a:p>
            <a:endParaRPr lang="en-US" altLang="en-US" dirty="0">
              <a:solidFill>
                <a:schemeClr val="bg1"/>
              </a:solidFill>
              <a:latin typeface="Calibri" panose="020F0502020204030204" pitchFamily="34" charset="0"/>
            </a:endParaRPr>
          </a:p>
        </p:txBody>
      </p:sp>
      <p:sp>
        <p:nvSpPr>
          <p:cNvPr id="4" name="Rectangle 3">
            <a:extLst>
              <a:ext uri="{FF2B5EF4-FFF2-40B4-BE49-F238E27FC236}">
                <a16:creationId xmlns:a16="http://schemas.microsoft.com/office/drawing/2014/main" id="{0758236F-1ECC-4B1D-8304-2D1D008C92DF}"/>
              </a:ext>
            </a:extLst>
          </p:cNvPr>
          <p:cNvSpPr/>
          <p:nvPr/>
        </p:nvSpPr>
        <p:spPr>
          <a:xfrm>
            <a:off x="1017181" y="2564575"/>
            <a:ext cx="6096000" cy="830997"/>
          </a:xfrm>
          <a:prstGeom prst="rect">
            <a:avLst/>
          </a:prstGeom>
        </p:spPr>
        <p:txBody>
          <a:bodyPr>
            <a:spAutoFit/>
          </a:bodyPr>
          <a:lstStyle/>
          <a:p>
            <a:r>
              <a:rPr lang="en-US" sz="2400" dirty="0">
                <a:solidFill>
                  <a:srgbClr val="C00000"/>
                </a:solidFill>
                <a:latin typeface="Calibri" panose="020F0502020204030204" pitchFamily="34" charset="0"/>
              </a:rPr>
              <a:t>Present / Assess the data</a:t>
            </a:r>
            <a:br>
              <a:rPr lang="en-US" sz="2400" dirty="0">
                <a:solidFill>
                  <a:srgbClr val="C00000"/>
                </a:solidFill>
                <a:latin typeface="Calibri" panose="020F0502020204030204" pitchFamily="34" charset="0"/>
              </a:rPr>
            </a:br>
            <a:endParaRPr lang="en-US" sz="2400" dirty="0">
              <a:solidFill>
                <a:srgbClr val="C00000"/>
              </a:solidFill>
              <a:latin typeface="Calibri" panose="020F0502020204030204" pitchFamily="34" charset="0"/>
            </a:endParaRPr>
          </a:p>
        </p:txBody>
      </p:sp>
      <p:sp>
        <p:nvSpPr>
          <p:cNvPr id="5" name="Rectangle 4">
            <a:extLst>
              <a:ext uri="{FF2B5EF4-FFF2-40B4-BE49-F238E27FC236}">
                <a16:creationId xmlns:a16="http://schemas.microsoft.com/office/drawing/2014/main" id="{69636994-E447-4C48-8A8D-60EBCD884FB3}"/>
              </a:ext>
            </a:extLst>
          </p:cNvPr>
          <p:cNvSpPr/>
          <p:nvPr/>
        </p:nvSpPr>
        <p:spPr>
          <a:xfrm>
            <a:off x="1017180" y="3133820"/>
            <a:ext cx="8498959" cy="1477328"/>
          </a:xfrm>
          <a:prstGeom prst="rect">
            <a:avLst/>
          </a:prstGeom>
        </p:spPr>
        <p:txBody>
          <a:bodyPr wrap="square">
            <a:spAutoFit/>
          </a:bodyPr>
          <a:lstStyle/>
          <a:p>
            <a:pPr marL="285750" indent="-285750">
              <a:buFont typeface="Arial" panose="020B0604020202020204" pitchFamily="34" charset="0"/>
              <a:buChar char="•"/>
            </a:pPr>
            <a:r>
              <a:rPr lang="en-US" altLang="en-US" dirty="0">
                <a:solidFill>
                  <a:schemeClr val="bg1"/>
                </a:solidFill>
                <a:latin typeface="Calibri" panose="020F0502020204030204" pitchFamily="34" charset="0"/>
              </a:rPr>
              <a:t>Identify opportunities to improve service based upon the analyzed data</a:t>
            </a:r>
          </a:p>
          <a:p>
            <a:pPr marL="285750" indent="-285750">
              <a:buFont typeface="Arial" panose="020B0604020202020204" pitchFamily="34" charset="0"/>
              <a:buChar char="•"/>
            </a:pPr>
            <a:r>
              <a:rPr lang="en-US" altLang="en-US" dirty="0">
                <a:solidFill>
                  <a:schemeClr val="bg1"/>
                </a:solidFill>
                <a:latin typeface="Calibri" panose="020F0502020204030204" pitchFamily="34" charset="0"/>
              </a:rPr>
              <a:t>Present the data and recommendations to key stakeholders / decision makers</a:t>
            </a:r>
          </a:p>
          <a:p>
            <a:pPr marL="285750" indent="-285750">
              <a:buFont typeface="Arial" panose="020B0604020202020204" pitchFamily="34" charset="0"/>
              <a:buChar char="•"/>
            </a:pPr>
            <a:r>
              <a:rPr lang="en-US" altLang="en-US" dirty="0">
                <a:solidFill>
                  <a:schemeClr val="bg1"/>
                </a:solidFill>
                <a:latin typeface="Calibri" panose="020F0502020204030204" pitchFamily="34" charset="0"/>
              </a:rPr>
              <a:t>Determine which Corrective actions should be taken (follow standard release management planning and change management processes)</a:t>
            </a:r>
          </a:p>
          <a:p>
            <a:endParaRPr lang="en-US" altLang="en-US" dirty="0">
              <a:solidFill>
                <a:schemeClr val="bg1"/>
              </a:solidFill>
              <a:latin typeface="Calibri" panose="020F0502020204030204" pitchFamily="34" charset="0"/>
            </a:endParaRPr>
          </a:p>
        </p:txBody>
      </p:sp>
      <p:sp>
        <p:nvSpPr>
          <p:cNvPr id="6" name="Rectangle 5">
            <a:extLst>
              <a:ext uri="{FF2B5EF4-FFF2-40B4-BE49-F238E27FC236}">
                <a16:creationId xmlns:a16="http://schemas.microsoft.com/office/drawing/2014/main" id="{01C4483E-46D7-4650-A57D-16654B5F57D1}"/>
              </a:ext>
            </a:extLst>
          </p:cNvPr>
          <p:cNvSpPr/>
          <p:nvPr/>
        </p:nvSpPr>
        <p:spPr>
          <a:xfrm>
            <a:off x="1017181" y="4608363"/>
            <a:ext cx="6096000" cy="830997"/>
          </a:xfrm>
          <a:prstGeom prst="rect">
            <a:avLst/>
          </a:prstGeom>
        </p:spPr>
        <p:txBody>
          <a:bodyPr>
            <a:spAutoFit/>
          </a:bodyPr>
          <a:lstStyle/>
          <a:p>
            <a:r>
              <a:rPr lang="en-US" sz="2400" dirty="0">
                <a:solidFill>
                  <a:srgbClr val="C00000"/>
                </a:solidFill>
                <a:latin typeface="Calibri" panose="020F0502020204030204" pitchFamily="34" charset="0"/>
              </a:rPr>
              <a:t>Implement corrective actions</a:t>
            </a:r>
            <a:br>
              <a:rPr lang="en-US" sz="2400" dirty="0">
                <a:solidFill>
                  <a:srgbClr val="C00000"/>
                </a:solidFill>
                <a:latin typeface="Calibri" panose="020F0502020204030204" pitchFamily="34" charset="0"/>
              </a:rPr>
            </a:br>
            <a:endParaRPr lang="en-US" sz="2400" dirty="0">
              <a:solidFill>
                <a:srgbClr val="C00000"/>
              </a:solidFill>
              <a:latin typeface="Calibri" panose="020F0502020204030204" pitchFamily="34" charset="0"/>
            </a:endParaRPr>
          </a:p>
        </p:txBody>
      </p:sp>
      <p:sp>
        <p:nvSpPr>
          <p:cNvPr id="7" name="Rectangle 6">
            <a:extLst>
              <a:ext uri="{FF2B5EF4-FFF2-40B4-BE49-F238E27FC236}">
                <a16:creationId xmlns:a16="http://schemas.microsoft.com/office/drawing/2014/main" id="{C71E93CD-36E4-49FC-90BA-73DA1C57250D}"/>
              </a:ext>
            </a:extLst>
          </p:cNvPr>
          <p:cNvSpPr/>
          <p:nvPr/>
        </p:nvSpPr>
        <p:spPr>
          <a:xfrm>
            <a:off x="1017181" y="5093570"/>
            <a:ext cx="7924800" cy="923330"/>
          </a:xfrm>
          <a:prstGeom prst="rect">
            <a:avLst/>
          </a:prstGeom>
        </p:spPr>
        <p:txBody>
          <a:bodyPr wrap="square">
            <a:spAutoFit/>
          </a:bodyPr>
          <a:lstStyle/>
          <a:p>
            <a:pPr marL="285750" indent="-285750">
              <a:buFont typeface="Arial" panose="020B0604020202020204" pitchFamily="34" charset="0"/>
              <a:buChar char="•"/>
            </a:pPr>
            <a:r>
              <a:rPr lang="en-US" altLang="en-US" dirty="0">
                <a:solidFill>
                  <a:schemeClr val="bg1"/>
                </a:solidFill>
                <a:latin typeface="Calibri" panose="020F0502020204030204" pitchFamily="34" charset="0"/>
              </a:rPr>
              <a:t>Implement Corrective actions</a:t>
            </a:r>
          </a:p>
          <a:p>
            <a:pPr marL="285750" indent="-285750">
              <a:buFont typeface="Arial" panose="020B0604020202020204" pitchFamily="34" charset="0"/>
              <a:buChar char="•"/>
            </a:pPr>
            <a:r>
              <a:rPr lang="en-US" altLang="en-US" dirty="0">
                <a:solidFill>
                  <a:schemeClr val="bg1"/>
                </a:solidFill>
                <a:latin typeface="Calibri" panose="020F0502020204030204" pitchFamily="34" charset="0"/>
              </a:rPr>
              <a:t>Execute according to standard Release and Change Management processes.</a:t>
            </a:r>
          </a:p>
          <a:p>
            <a:endParaRPr lang="en-US" altLang="en-US" dirty="0">
              <a:solidFill>
                <a:schemeClr val="bg1"/>
              </a:solidFill>
              <a:latin typeface="Calibri" panose="020F0502020204030204" pitchFamily="34" charset="0"/>
            </a:endParaRPr>
          </a:p>
        </p:txBody>
      </p:sp>
      <p:sp>
        <p:nvSpPr>
          <p:cNvPr id="8" name="Footer Placeholder 7">
            <a:extLst>
              <a:ext uri="{FF2B5EF4-FFF2-40B4-BE49-F238E27FC236}">
                <a16:creationId xmlns:a16="http://schemas.microsoft.com/office/drawing/2014/main" id="{9EEA9107-C263-4413-A51A-472DDE77B055}"/>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328408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673FA4-314B-44E3-8E6E-02AF6E0D7930}"/>
              </a:ext>
            </a:extLst>
          </p:cNvPr>
          <p:cNvSpPr/>
          <p:nvPr/>
        </p:nvSpPr>
        <p:spPr>
          <a:xfrm>
            <a:off x="4334539" y="2691165"/>
            <a:ext cx="6096000" cy="1754326"/>
          </a:xfrm>
          <a:prstGeom prst="rect">
            <a:avLst/>
          </a:prstGeom>
        </p:spPr>
        <p:txBody>
          <a:bodyPr>
            <a:spAutoFit/>
          </a:bodyPr>
          <a:lstStyle/>
          <a:p>
            <a:r>
              <a:rPr lang="en-US" sz="5400" dirty="0">
                <a:solidFill>
                  <a:srgbClr val="C00000"/>
                </a:solidFill>
                <a:latin typeface="Calibri" panose="020F0502020204030204" pitchFamily="34" charset="0"/>
              </a:rPr>
              <a:t>Thank You</a:t>
            </a:r>
            <a:br>
              <a:rPr lang="en-US" sz="5400" dirty="0">
                <a:solidFill>
                  <a:srgbClr val="C00000"/>
                </a:solidFill>
                <a:latin typeface="Calibri" panose="020F0502020204030204" pitchFamily="34" charset="0"/>
              </a:rPr>
            </a:br>
            <a:endParaRPr lang="en-US" sz="5400" dirty="0">
              <a:solidFill>
                <a:srgbClr val="C00000"/>
              </a:solidFill>
              <a:latin typeface="Calibri" panose="020F0502020204030204" pitchFamily="34" charset="0"/>
            </a:endParaRPr>
          </a:p>
        </p:txBody>
      </p:sp>
      <p:sp>
        <p:nvSpPr>
          <p:cNvPr id="3" name="Footer Placeholder 2">
            <a:extLst>
              <a:ext uri="{FF2B5EF4-FFF2-40B4-BE49-F238E27FC236}">
                <a16:creationId xmlns:a16="http://schemas.microsoft.com/office/drawing/2014/main" id="{5988B33B-3332-46A4-8CB1-ADFB51D7C36C}"/>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295710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7D84A6-F6E1-48A2-A21F-97C358073884}"/>
              </a:ext>
            </a:extLst>
          </p:cNvPr>
          <p:cNvSpPr/>
          <p:nvPr/>
        </p:nvSpPr>
        <p:spPr>
          <a:xfrm>
            <a:off x="1219200" y="841100"/>
            <a:ext cx="6096000" cy="830997"/>
          </a:xfrm>
          <a:prstGeom prst="rect">
            <a:avLst/>
          </a:prstGeom>
        </p:spPr>
        <p:txBody>
          <a:bodyPr>
            <a:spAutoFit/>
          </a:bodyPr>
          <a:lstStyle/>
          <a:p>
            <a:r>
              <a:rPr lang="en-US" sz="2400" dirty="0">
                <a:solidFill>
                  <a:srgbClr val="002060"/>
                </a:solidFill>
                <a:latin typeface="Calibri" panose="020F0502020204030204" pitchFamily="34" charset="0"/>
              </a:rPr>
              <a:t>What are Services ?</a:t>
            </a:r>
            <a:br>
              <a:rPr lang="en-US" sz="2400" dirty="0">
                <a:solidFill>
                  <a:srgbClr val="002060"/>
                </a:solidFill>
                <a:latin typeface="Calibri" panose="020F0502020204030204" pitchFamily="34" charset="0"/>
              </a:rPr>
            </a:br>
            <a:endParaRPr lang="en-US" sz="2400" dirty="0">
              <a:solidFill>
                <a:srgbClr val="002060"/>
              </a:solidFill>
              <a:latin typeface="Calibri" panose="020F0502020204030204" pitchFamily="34" charset="0"/>
            </a:endParaRPr>
          </a:p>
        </p:txBody>
      </p:sp>
      <p:sp>
        <p:nvSpPr>
          <p:cNvPr id="3" name="Rectangle 2">
            <a:extLst>
              <a:ext uri="{FF2B5EF4-FFF2-40B4-BE49-F238E27FC236}">
                <a16:creationId xmlns:a16="http://schemas.microsoft.com/office/drawing/2014/main" id="{DD3C092D-2D6A-4A16-892F-A7A4618FE7E0}"/>
              </a:ext>
            </a:extLst>
          </p:cNvPr>
          <p:cNvSpPr/>
          <p:nvPr/>
        </p:nvSpPr>
        <p:spPr>
          <a:xfrm>
            <a:off x="1219200" y="1677250"/>
            <a:ext cx="8750595" cy="4339650"/>
          </a:xfrm>
          <a:prstGeom prst="rect">
            <a:avLst/>
          </a:prstGeom>
        </p:spPr>
        <p:txBody>
          <a:bodyPr wrap="square">
            <a:spAutoFit/>
          </a:bodyPr>
          <a:lstStyle/>
          <a:p>
            <a:r>
              <a:rPr lang="en-US" altLang="en-US" sz="2800" dirty="0">
                <a:solidFill>
                  <a:schemeClr val="bg1"/>
                </a:solidFill>
                <a:latin typeface="Calibri" panose="020F0502020204030204" pitchFamily="34" charset="0"/>
              </a:rPr>
              <a:t>IT Service </a:t>
            </a:r>
            <a:r>
              <a:rPr lang="en-US" altLang="en-US" sz="3200" dirty="0">
                <a:solidFill>
                  <a:schemeClr val="bg1"/>
                </a:solidFill>
                <a:latin typeface="Calibri" panose="020F0502020204030204" pitchFamily="34" charset="0"/>
              </a:rPr>
              <a:t>–</a:t>
            </a:r>
          </a:p>
          <a:p>
            <a:pPr lvl="1"/>
            <a:r>
              <a:rPr lang="en-US" altLang="en-US" i="1" dirty="0">
                <a:solidFill>
                  <a:schemeClr val="bg1"/>
                </a:solidFill>
                <a:latin typeface="Calibri" panose="020F0502020204030204" pitchFamily="34" charset="0"/>
              </a:rPr>
              <a:t>“A service provided to one or more Customers by an IT Service Provider. An IT Service is based on the use of Information Technology and supports the Customer’s Business Processes. An IT Service is made up from a combination of People, Process and Technology and should be defined in a Service Level Agreement”</a:t>
            </a:r>
          </a:p>
          <a:p>
            <a:r>
              <a:rPr lang="en-US" altLang="en-US" sz="2800" dirty="0">
                <a:solidFill>
                  <a:schemeClr val="bg1"/>
                </a:solidFill>
                <a:latin typeface="Calibri" panose="020F0502020204030204" pitchFamily="34" charset="0"/>
              </a:rPr>
              <a:t>Business Service </a:t>
            </a:r>
            <a:r>
              <a:rPr lang="en-US" altLang="en-US" sz="3200" dirty="0">
                <a:solidFill>
                  <a:schemeClr val="bg1"/>
                </a:solidFill>
                <a:latin typeface="Calibri" panose="020F0502020204030204" pitchFamily="34" charset="0"/>
              </a:rPr>
              <a:t>– </a:t>
            </a:r>
          </a:p>
          <a:p>
            <a:pPr lvl="1"/>
            <a:r>
              <a:rPr lang="en-US" altLang="en-US" i="1" dirty="0">
                <a:solidFill>
                  <a:schemeClr val="bg1"/>
                </a:solidFill>
                <a:latin typeface="Calibri" panose="020F0502020204030204" pitchFamily="34" charset="0"/>
              </a:rPr>
              <a:t>“An IT Service that directly supports a Business Process, as opposed to an Infrastructure Service, which is used internally by the IT Service Provider and is not usually visible to the Business”</a:t>
            </a:r>
          </a:p>
          <a:p>
            <a:r>
              <a:rPr lang="en-US" altLang="en-US" sz="2800" dirty="0">
                <a:solidFill>
                  <a:schemeClr val="bg1"/>
                </a:solidFill>
                <a:latin typeface="Calibri" panose="020F0502020204030204" pitchFamily="34" charset="0"/>
              </a:rPr>
              <a:t>Infrastructure Service </a:t>
            </a:r>
            <a:r>
              <a:rPr lang="en-US" altLang="en-US" sz="3200" dirty="0">
                <a:solidFill>
                  <a:schemeClr val="bg1"/>
                </a:solidFill>
                <a:latin typeface="Calibri" panose="020F0502020204030204" pitchFamily="34" charset="0"/>
              </a:rPr>
              <a:t>– </a:t>
            </a:r>
          </a:p>
          <a:p>
            <a:pPr lvl="1"/>
            <a:r>
              <a:rPr lang="en-US" altLang="en-US" i="1" dirty="0">
                <a:solidFill>
                  <a:schemeClr val="bg1"/>
                </a:solidFill>
                <a:latin typeface="Calibri" panose="020F0502020204030204" pitchFamily="34" charset="0"/>
              </a:rPr>
              <a:t>“An IT Service that is not directly used by the Business, but is required by the IT Service Provider so they can provide other IT Services. For example directory services, naming services, or communication services.”</a:t>
            </a:r>
            <a:endParaRPr lang="en-US" dirty="0">
              <a:solidFill>
                <a:schemeClr val="bg1"/>
              </a:solidFill>
              <a:latin typeface="Calibri" panose="020F0502020204030204" pitchFamily="34" charset="0"/>
            </a:endParaRPr>
          </a:p>
        </p:txBody>
      </p:sp>
      <p:sp>
        <p:nvSpPr>
          <p:cNvPr id="4" name="Footer Placeholder 3">
            <a:extLst>
              <a:ext uri="{FF2B5EF4-FFF2-40B4-BE49-F238E27FC236}">
                <a16:creationId xmlns:a16="http://schemas.microsoft.com/office/drawing/2014/main" id="{A3EBA238-248E-4A5B-847F-91BBAA71B426}"/>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84280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58">
            <a:extLst>
              <a:ext uri="{FF2B5EF4-FFF2-40B4-BE49-F238E27FC236}">
                <a16:creationId xmlns:a16="http://schemas.microsoft.com/office/drawing/2014/main" id="{70AB6B3D-66CB-46C3-BD00-1F34A0A1A008}"/>
              </a:ext>
            </a:extLst>
          </p:cNvPr>
          <p:cNvSpPr/>
          <p:nvPr/>
        </p:nvSpPr>
        <p:spPr>
          <a:xfrm>
            <a:off x="1749056" y="3875568"/>
            <a:ext cx="8686800" cy="838200"/>
          </a:xfrm>
          <a:prstGeom prst="roundRect">
            <a:avLst/>
          </a:prstGeom>
          <a:solidFill>
            <a:schemeClr val="bg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 name="Title 1">
            <a:extLst>
              <a:ext uri="{FF2B5EF4-FFF2-40B4-BE49-F238E27FC236}">
                <a16:creationId xmlns:a16="http://schemas.microsoft.com/office/drawing/2014/main" id="{ED1B60EE-6D3B-45C9-A4A0-786ECFD73887}"/>
              </a:ext>
            </a:extLst>
          </p:cNvPr>
          <p:cNvSpPr txBox="1">
            <a:spLocks/>
          </p:cNvSpPr>
          <p:nvPr/>
        </p:nvSpPr>
        <p:spPr>
          <a:xfrm>
            <a:off x="1081309" y="728922"/>
            <a:ext cx="7772400" cy="609600"/>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defRPr/>
            </a:pPr>
            <a:r>
              <a:rPr lang="en-US" sz="2400" cap="none" dirty="0">
                <a:solidFill>
                  <a:srgbClr val="002060"/>
                </a:solidFill>
                <a:latin typeface="Calibri" panose="020F0502020204030204" pitchFamily="34" charset="0"/>
              </a:rPr>
              <a:t>A Service Centric Viewpoint</a:t>
            </a:r>
          </a:p>
        </p:txBody>
      </p:sp>
      <p:sp>
        <p:nvSpPr>
          <p:cNvPr id="5" name="AutoShape 6">
            <a:extLst>
              <a:ext uri="{FF2B5EF4-FFF2-40B4-BE49-F238E27FC236}">
                <a16:creationId xmlns:a16="http://schemas.microsoft.com/office/drawing/2014/main" id="{6E0A8CAD-AF73-47AF-8334-1B0FFF4CE1D3}"/>
              </a:ext>
            </a:extLst>
          </p:cNvPr>
          <p:cNvSpPr>
            <a:spLocks noChangeArrowheads="1"/>
          </p:cNvSpPr>
          <p:nvPr/>
        </p:nvSpPr>
        <p:spPr bwMode="auto">
          <a:xfrm>
            <a:off x="1739531" y="2489681"/>
            <a:ext cx="2328863" cy="517525"/>
          </a:xfrm>
          <a:prstGeom prst="chevron">
            <a:avLst>
              <a:gd name="adj" fmla="val 46854"/>
            </a:avLst>
          </a:prstGeom>
          <a:solidFill>
            <a:srgbClr val="666699">
              <a:alpha val="30196"/>
            </a:srgbClr>
          </a:solidFill>
          <a:ln w="25400" algn="ctr">
            <a:solidFill>
              <a:srgbClr val="333333"/>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200" b="1" i="1">
                <a:solidFill>
                  <a:schemeClr val="bg1"/>
                </a:solidFill>
              </a:rPr>
              <a:t>Market</a:t>
            </a:r>
          </a:p>
        </p:txBody>
      </p:sp>
      <p:sp>
        <p:nvSpPr>
          <p:cNvPr id="6" name="AutoShape 7">
            <a:extLst>
              <a:ext uri="{FF2B5EF4-FFF2-40B4-BE49-F238E27FC236}">
                <a16:creationId xmlns:a16="http://schemas.microsoft.com/office/drawing/2014/main" id="{DF834BF0-7717-48A3-964C-9E8630F3CB66}"/>
              </a:ext>
            </a:extLst>
          </p:cNvPr>
          <p:cNvSpPr>
            <a:spLocks noChangeArrowheads="1"/>
          </p:cNvSpPr>
          <p:nvPr/>
        </p:nvSpPr>
        <p:spPr bwMode="auto">
          <a:xfrm>
            <a:off x="3915994" y="2489681"/>
            <a:ext cx="2328862" cy="517525"/>
          </a:xfrm>
          <a:prstGeom prst="chevron">
            <a:avLst>
              <a:gd name="adj" fmla="val 46854"/>
            </a:avLst>
          </a:prstGeom>
          <a:solidFill>
            <a:srgbClr val="666699">
              <a:alpha val="30196"/>
            </a:srgbClr>
          </a:solidFill>
          <a:ln w="25400" algn="ctr">
            <a:solidFill>
              <a:srgbClr val="333333"/>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200" b="1" i="1">
                <a:solidFill>
                  <a:schemeClr val="bg1"/>
                </a:solidFill>
              </a:rPr>
              <a:t>Sell</a:t>
            </a:r>
          </a:p>
        </p:txBody>
      </p:sp>
      <p:sp>
        <p:nvSpPr>
          <p:cNvPr id="7" name="AutoShape 8">
            <a:extLst>
              <a:ext uri="{FF2B5EF4-FFF2-40B4-BE49-F238E27FC236}">
                <a16:creationId xmlns:a16="http://schemas.microsoft.com/office/drawing/2014/main" id="{3F853F5A-7993-48F4-A41D-2B3AB8FCE3C8}"/>
              </a:ext>
            </a:extLst>
          </p:cNvPr>
          <p:cNvSpPr>
            <a:spLocks noChangeArrowheads="1"/>
          </p:cNvSpPr>
          <p:nvPr/>
        </p:nvSpPr>
        <p:spPr bwMode="auto">
          <a:xfrm>
            <a:off x="6082931" y="2489681"/>
            <a:ext cx="2328863" cy="517525"/>
          </a:xfrm>
          <a:prstGeom prst="chevron">
            <a:avLst>
              <a:gd name="adj" fmla="val 46854"/>
            </a:avLst>
          </a:prstGeom>
          <a:solidFill>
            <a:srgbClr val="666699">
              <a:alpha val="30196"/>
            </a:srgbClr>
          </a:solidFill>
          <a:ln w="25400" algn="ctr">
            <a:solidFill>
              <a:srgbClr val="333333"/>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200" b="1" i="1">
                <a:solidFill>
                  <a:schemeClr val="bg1"/>
                </a:solidFill>
              </a:rPr>
              <a:t>      Onboard</a:t>
            </a:r>
          </a:p>
        </p:txBody>
      </p:sp>
      <p:sp>
        <p:nvSpPr>
          <p:cNvPr id="8" name="AutoShape 9">
            <a:extLst>
              <a:ext uri="{FF2B5EF4-FFF2-40B4-BE49-F238E27FC236}">
                <a16:creationId xmlns:a16="http://schemas.microsoft.com/office/drawing/2014/main" id="{42275170-A4E1-42A9-80E5-4D8D22761B25}"/>
              </a:ext>
            </a:extLst>
          </p:cNvPr>
          <p:cNvSpPr>
            <a:spLocks noChangeArrowheads="1"/>
          </p:cNvSpPr>
          <p:nvPr/>
        </p:nvSpPr>
        <p:spPr bwMode="auto">
          <a:xfrm>
            <a:off x="8259394" y="2489681"/>
            <a:ext cx="2328862" cy="517525"/>
          </a:xfrm>
          <a:prstGeom prst="chevron">
            <a:avLst>
              <a:gd name="adj" fmla="val 46854"/>
            </a:avLst>
          </a:prstGeom>
          <a:solidFill>
            <a:srgbClr val="666699">
              <a:alpha val="30196"/>
            </a:srgbClr>
          </a:solidFill>
          <a:ln w="25400" algn="ctr">
            <a:solidFill>
              <a:srgbClr val="333333"/>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200" b="1" i="1">
                <a:solidFill>
                  <a:schemeClr val="bg1"/>
                </a:solidFill>
              </a:rPr>
              <a:t>Support</a:t>
            </a:r>
          </a:p>
        </p:txBody>
      </p:sp>
      <p:sp>
        <p:nvSpPr>
          <p:cNvPr id="9" name="AutoShape 11">
            <a:extLst>
              <a:ext uri="{FF2B5EF4-FFF2-40B4-BE49-F238E27FC236}">
                <a16:creationId xmlns:a16="http://schemas.microsoft.com/office/drawing/2014/main" id="{83507B08-20C9-45BF-A380-B03580A12D7D}"/>
              </a:ext>
            </a:extLst>
          </p:cNvPr>
          <p:cNvSpPr>
            <a:spLocks noChangeArrowheads="1"/>
          </p:cNvSpPr>
          <p:nvPr/>
        </p:nvSpPr>
        <p:spPr bwMode="auto">
          <a:xfrm>
            <a:off x="2206256" y="1970568"/>
            <a:ext cx="7620000" cy="457200"/>
          </a:xfrm>
          <a:prstGeom prst="ellipseRibbon2">
            <a:avLst>
              <a:gd name="adj1" fmla="val 25000"/>
              <a:gd name="adj2" fmla="val 50000"/>
              <a:gd name="adj3" fmla="val 12500"/>
            </a:avLst>
          </a:prstGeom>
          <a:solidFill>
            <a:schemeClr val="accent1">
              <a:lumMod val="50000"/>
              <a:alpha val="30000"/>
            </a:schemeClr>
          </a:solidFill>
          <a:ln w="25400">
            <a:solidFill>
              <a:schemeClr val="accent2">
                <a:lumMod val="75000"/>
              </a:schemeClr>
            </a:solidFill>
            <a:round/>
            <a:headEnd/>
            <a:tailEnd/>
          </a:ln>
          <a:effectLst/>
        </p:spPr>
        <p:txBody>
          <a:bodyPr wrap="none" anchor="ctr"/>
          <a:lstStyle/>
          <a:p>
            <a:pPr algn="ctr">
              <a:buClr>
                <a:schemeClr val="accent1"/>
              </a:buClr>
              <a:buFont typeface="Wingdings" charset="2"/>
              <a:buNone/>
              <a:defRPr/>
            </a:pPr>
            <a:r>
              <a:rPr lang="en-US" sz="1600" b="1" dirty="0">
                <a:solidFill>
                  <a:schemeClr val="bg1"/>
                </a:solidFill>
                <a:effectLst>
                  <a:outerShdw blurRad="38100" dist="38100" dir="2700000" algn="tl">
                    <a:srgbClr val="000000"/>
                  </a:outerShdw>
                </a:effectLst>
                <a:latin typeface="Arial" charset="0"/>
                <a:cs typeface="Arial" charset="0"/>
              </a:rPr>
              <a:t>$ell Insurance</a:t>
            </a:r>
          </a:p>
        </p:txBody>
      </p:sp>
      <p:sp>
        <p:nvSpPr>
          <p:cNvPr id="10" name="AutoShape 12">
            <a:extLst>
              <a:ext uri="{FF2B5EF4-FFF2-40B4-BE49-F238E27FC236}">
                <a16:creationId xmlns:a16="http://schemas.microsoft.com/office/drawing/2014/main" id="{384536A1-8C15-4EAC-AC93-662450CC9607}"/>
              </a:ext>
            </a:extLst>
          </p:cNvPr>
          <p:cNvSpPr>
            <a:spLocks noChangeArrowheads="1"/>
          </p:cNvSpPr>
          <p:nvPr/>
        </p:nvSpPr>
        <p:spPr bwMode="auto">
          <a:xfrm>
            <a:off x="1825256" y="3037368"/>
            <a:ext cx="4191000" cy="228600"/>
          </a:xfrm>
          <a:prstGeom prst="roundRect">
            <a:avLst>
              <a:gd name="adj" fmla="val 16667"/>
            </a:avLst>
          </a:prstGeom>
          <a:solidFill>
            <a:srgbClr val="EF5B5B">
              <a:alpha val="30196"/>
            </a:srgbClr>
          </a:solidFill>
          <a:ln w="25400" algn="ctr">
            <a:solidFill>
              <a:srgbClr val="810D18"/>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600" b="1" i="1">
                <a:solidFill>
                  <a:schemeClr val="bg1"/>
                </a:solidFill>
              </a:rPr>
              <a:t>Application1</a:t>
            </a:r>
          </a:p>
        </p:txBody>
      </p:sp>
      <p:sp>
        <p:nvSpPr>
          <p:cNvPr id="11" name="AutoShape 13">
            <a:extLst>
              <a:ext uri="{FF2B5EF4-FFF2-40B4-BE49-F238E27FC236}">
                <a16:creationId xmlns:a16="http://schemas.microsoft.com/office/drawing/2014/main" id="{C3B737C6-471F-45CC-9542-685B15FC693D}"/>
              </a:ext>
            </a:extLst>
          </p:cNvPr>
          <p:cNvSpPr>
            <a:spLocks noChangeArrowheads="1"/>
          </p:cNvSpPr>
          <p:nvPr/>
        </p:nvSpPr>
        <p:spPr bwMode="auto">
          <a:xfrm>
            <a:off x="1825256" y="3342168"/>
            <a:ext cx="1219200" cy="228600"/>
          </a:xfrm>
          <a:prstGeom prst="roundRect">
            <a:avLst>
              <a:gd name="adj" fmla="val 16667"/>
            </a:avLst>
          </a:prstGeom>
          <a:solidFill>
            <a:srgbClr val="EF5B5B">
              <a:alpha val="30196"/>
            </a:srgbClr>
          </a:solidFill>
          <a:ln w="25400" algn="ctr">
            <a:solidFill>
              <a:srgbClr val="810D18"/>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600" b="1" i="1">
                <a:solidFill>
                  <a:schemeClr val="bg1"/>
                </a:solidFill>
              </a:rPr>
              <a:t>Application3</a:t>
            </a:r>
          </a:p>
        </p:txBody>
      </p:sp>
      <p:sp>
        <p:nvSpPr>
          <p:cNvPr id="12" name="AutoShape 14">
            <a:extLst>
              <a:ext uri="{FF2B5EF4-FFF2-40B4-BE49-F238E27FC236}">
                <a16:creationId xmlns:a16="http://schemas.microsoft.com/office/drawing/2014/main" id="{A7013015-B867-4098-84E1-C423F0197280}"/>
              </a:ext>
            </a:extLst>
          </p:cNvPr>
          <p:cNvSpPr>
            <a:spLocks noChangeArrowheads="1"/>
          </p:cNvSpPr>
          <p:nvPr/>
        </p:nvSpPr>
        <p:spPr bwMode="auto">
          <a:xfrm>
            <a:off x="6092456" y="3037368"/>
            <a:ext cx="1752600" cy="228600"/>
          </a:xfrm>
          <a:prstGeom prst="roundRect">
            <a:avLst>
              <a:gd name="adj" fmla="val 16667"/>
            </a:avLst>
          </a:prstGeom>
          <a:solidFill>
            <a:srgbClr val="EF5B5B">
              <a:alpha val="30196"/>
            </a:srgbClr>
          </a:solidFill>
          <a:ln w="25400" algn="ctr">
            <a:solidFill>
              <a:srgbClr val="810D18"/>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600" b="1" i="1">
                <a:solidFill>
                  <a:schemeClr val="bg1"/>
                </a:solidFill>
              </a:rPr>
              <a:t>Business Process</a:t>
            </a:r>
          </a:p>
        </p:txBody>
      </p:sp>
      <p:sp>
        <p:nvSpPr>
          <p:cNvPr id="13" name="AutoShape 15">
            <a:extLst>
              <a:ext uri="{FF2B5EF4-FFF2-40B4-BE49-F238E27FC236}">
                <a16:creationId xmlns:a16="http://schemas.microsoft.com/office/drawing/2014/main" id="{D3FD5FE6-69CC-48E5-BFAA-3F821CDA39B8}"/>
              </a:ext>
            </a:extLst>
          </p:cNvPr>
          <p:cNvSpPr>
            <a:spLocks noChangeArrowheads="1"/>
          </p:cNvSpPr>
          <p:nvPr/>
        </p:nvSpPr>
        <p:spPr bwMode="auto">
          <a:xfrm>
            <a:off x="3120656" y="3342168"/>
            <a:ext cx="1268413" cy="230188"/>
          </a:xfrm>
          <a:prstGeom prst="roundRect">
            <a:avLst>
              <a:gd name="adj" fmla="val 16667"/>
            </a:avLst>
          </a:prstGeom>
          <a:solidFill>
            <a:srgbClr val="EF5B5B">
              <a:alpha val="30196"/>
            </a:srgbClr>
          </a:solidFill>
          <a:ln w="25400" algn="ctr">
            <a:solidFill>
              <a:srgbClr val="810D18"/>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600" b="1" i="1">
                <a:solidFill>
                  <a:schemeClr val="bg1"/>
                </a:solidFill>
              </a:rPr>
              <a:t>Application4</a:t>
            </a:r>
          </a:p>
        </p:txBody>
      </p:sp>
      <p:sp>
        <p:nvSpPr>
          <p:cNvPr id="14" name="AutoShape 16">
            <a:extLst>
              <a:ext uri="{FF2B5EF4-FFF2-40B4-BE49-F238E27FC236}">
                <a16:creationId xmlns:a16="http://schemas.microsoft.com/office/drawing/2014/main" id="{A23379C7-D014-40B3-A780-A6AA16079556}"/>
              </a:ext>
            </a:extLst>
          </p:cNvPr>
          <p:cNvSpPr>
            <a:spLocks noChangeArrowheads="1"/>
          </p:cNvSpPr>
          <p:nvPr/>
        </p:nvSpPr>
        <p:spPr bwMode="auto">
          <a:xfrm>
            <a:off x="4443044" y="3340581"/>
            <a:ext cx="1268412" cy="230187"/>
          </a:xfrm>
          <a:prstGeom prst="roundRect">
            <a:avLst>
              <a:gd name="adj" fmla="val 16667"/>
            </a:avLst>
          </a:prstGeom>
          <a:solidFill>
            <a:srgbClr val="EF5B5B">
              <a:alpha val="30196"/>
            </a:srgbClr>
          </a:solidFill>
          <a:ln w="25400" algn="ctr">
            <a:solidFill>
              <a:srgbClr val="810D18"/>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600" b="1" i="1">
                <a:solidFill>
                  <a:schemeClr val="bg1"/>
                </a:solidFill>
              </a:rPr>
              <a:t>Application3</a:t>
            </a:r>
          </a:p>
        </p:txBody>
      </p:sp>
      <p:cxnSp>
        <p:nvCxnSpPr>
          <p:cNvPr id="15" name="AutoShape 18">
            <a:extLst>
              <a:ext uri="{FF2B5EF4-FFF2-40B4-BE49-F238E27FC236}">
                <a16:creationId xmlns:a16="http://schemas.microsoft.com/office/drawing/2014/main" id="{692D67B0-CC11-42F3-BC6E-9E43C771843D}"/>
              </a:ext>
            </a:extLst>
          </p:cNvPr>
          <p:cNvCxnSpPr>
            <a:cxnSpLocks noChangeShapeType="1"/>
            <a:stCxn id="11" idx="2"/>
            <a:endCxn id="29" idx="1"/>
          </p:cNvCxnSpPr>
          <p:nvPr/>
        </p:nvCxnSpPr>
        <p:spPr bwMode="auto">
          <a:xfrm rot="16200000" flipH="1">
            <a:off x="2293568" y="3712056"/>
            <a:ext cx="720725" cy="438150"/>
          </a:xfrm>
          <a:prstGeom prst="bentConnector2">
            <a:avLst/>
          </a:prstGeom>
          <a:noFill/>
          <a:ln w="25400">
            <a:solidFill>
              <a:srgbClr val="3366FF"/>
            </a:solidFill>
            <a:miter lim="800000"/>
            <a:headEnd/>
            <a:tailEnd type="stealth" w="med" len="med"/>
          </a:ln>
          <a:extLst>
            <a:ext uri="{909E8E84-426E-40DD-AFC4-6F175D3DCCD1}">
              <a14:hiddenFill xmlns:a14="http://schemas.microsoft.com/office/drawing/2010/main">
                <a:noFill/>
              </a14:hiddenFill>
            </a:ext>
          </a:extLst>
        </p:spPr>
      </p:cxnSp>
      <p:cxnSp>
        <p:nvCxnSpPr>
          <p:cNvPr id="16" name="AutoShape 21">
            <a:extLst>
              <a:ext uri="{FF2B5EF4-FFF2-40B4-BE49-F238E27FC236}">
                <a16:creationId xmlns:a16="http://schemas.microsoft.com/office/drawing/2014/main" id="{E8012E49-BC34-4626-87C5-E10FFA54532D}"/>
              </a:ext>
            </a:extLst>
          </p:cNvPr>
          <p:cNvCxnSpPr>
            <a:cxnSpLocks noChangeShapeType="1"/>
            <a:stCxn id="14" idx="3"/>
            <a:endCxn id="31" idx="0"/>
          </p:cNvCxnSpPr>
          <p:nvPr/>
        </p:nvCxnSpPr>
        <p:spPr bwMode="auto">
          <a:xfrm>
            <a:off x="5711456" y="3456468"/>
            <a:ext cx="1050925" cy="490538"/>
          </a:xfrm>
          <a:prstGeom prst="bentConnector2">
            <a:avLst/>
          </a:prstGeom>
          <a:noFill/>
          <a:ln w="25400">
            <a:solidFill>
              <a:srgbClr val="3366FF"/>
            </a:solidFill>
            <a:miter lim="800000"/>
            <a:headEnd/>
            <a:tailEnd type="stealth" w="med" len="med"/>
          </a:ln>
          <a:extLst>
            <a:ext uri="{909E8E84-426E-40DD-AFC4-6F175D3DCCD1}">
              <a14:hiddenFill xmlns:a14="http://schemas.microsoft.com/office/drawing/2010/main">
                <a:noFill/>
              </a14:hiddenFill>
            </a:ext>
          </a:extLst>
        </p:spPr>
      </p:cxnSp>
      <p:cxnSp>
        <p:nvCxnSpPr>
          <p:cNvPr id="17" name="AutoShape 22">
            <a:extLst>
              <a:ext uri="{FF2B5EF4-FFF2-40B4-BE49-F238E27FC236}">
                <a16:creationId xmlns:a16="http://schemas.microsoft.com/office/drawing/2014/main" id="{38426B9C-B59A-415F-8403-83EC9751C2D4}"/>
              </a:ext>
            </a:extLst>
          </p:cNvPr>
          <p:cNvCxnSpPr>
            <a:cxnSpLocks noChangeShapeType="1"/>
            <a:stCxn id="13" idx="2"/>
            <a:endCxn id="30" idx="0"/>
          </p:cNvCxnSpPr>
          <p:nvPr/>
        </p:nvCxnSpPr>
        <p:spPr bwMode="auto">
          <a:xfrm rot="16200000" flipH="1">
            <a:off x="4293025" y="3033400"/>
            <a:ext cx="374650" cy="1452562"/>
          </a:xfrm>
          <a:prstGeom prst="bentConnector3">
            <a:avLst>
              <a:gd name="adj1" fmla="val 50000"/>
            </a:avLst>
          </a:prstGeom>
          <a:noFill/>
          <a:ln w="25400">
            <a:solidFill>
              <a:srgbClr val="3366FF"/>
            </a:solidFill>
            <a:miter lim="800000"/>
            <a:headEnd/>
            <a:tailEnd type="stealth" w="med" len="med"/>
          </a:ln>
          <a:extLst>
            <a:ext uri="{909E8E84-426E-40DD-AFC4-6F175D3DCCD1}">
              <a14:hiddenFill xmlns:a14="http://schemas.microsoft.com/office/drawing/2010/main">
                <a:noFill/>
              </a14:hiddenFill>
            </a:ext>
          </a:extLst>
        </p:spPr>
      </p:cxnSp>
      <p:cxnSp>
        <p:nvCxnSpPr>
          <p:cNvPr id="18" name="AutoShape 25">
            <a:extLst>
              <a:ext uri="{FF2B5EF4-FFF2-40B4-BE49-F238E27FC236}">
                <a16:creationId xmlns:a16="http://schemas.microsoft.com/office/drawing/2014/main" id="{223A0D07-A686-4DCF-97BE-D739692FA269}"/>
              </a:ext>
            </a:extLst>
          </p:cNvPr>
          <p:cNvCxnSpPr>
            <a:cxnSpLocks noChangeShapeType="1"/>
          </p:cNvCxnSpPr>
          <p:nvPr/>
        </p:nvCxnSpPr>
        <p:spPr bwMode="auto">
          <a:xfrm>
            <a:off x="9380169" y="2199168"/>
            <a:ext cx="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cxnSp>
      <p:sp>
        <p:nvSpPr>
          <p:cNvPr id="19" name="Rectangle 17">
            <a:extLst>
              <a:ext uri="{FF2B5EF4-FFF2-40B4-BE49-F238E27FC236}">
                <a16:creationId xmlns:a16="http://schemas.microsoft.com/office/drawing/2014/main" id="{1640A15A-E853-457B-AF70-E6D50568D2F8}"/>
              </a:ext>
            </a:extLst>
          </p:cNvPr>
          <p:cNvSpPr>
            <a:spLocks noChangeArrowheads="1"/>
          </p:cNvSpPr>
          <p:nvPr/>
        </p:nvSpPr>
        <p:spPr bwMode="auto">
          <a:xfrm>
            <a:off x="1699844" y="4937606"/>
            <a:ext cx="1250950" cy="461962"/>
          </a:xfrm>
          <a:prstGeom prst="rect">
            <a:avLst/>
          </a:prstGeom>
          <a:solidFill>
            <a:srgbClr val="0070C0">
              <a:alpha val="30196"/>
            </a:srgbClr>
          </a:solidFill>
          <a:ln w="25400" algn="ctr">
            <a:solidFill>
              <a:srgbClr val="0070C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400" b="1" i="1">
                <a:solidFill>
                  <a:schemeClr val="bg1"/>
                </a:solidFill>
              </a:rPr>
              <a:t>Infrastructure </a:t>
            </a:r>
          </a:p>
          <a:p>
            <a:pPr algn="ctr" eaLnBrk="1" hangingPunct="1">
              <a:buClr>
                <a:schemeClr val="accent1"/>
              </a:buClr>
              <a:buFont typeface="Wingdings" panose="05000000000000000000" pitchFamily="2" charset="2"/>
              <a:buNone/>
            </a:pPr>
            <a:r>
              <a:rPr lang="en-US" altLang="en-US" sz="1400" b="1" i="1">
                <a:solidFill>
                  <a:schemeClr val="bg1"/>
                </a:solidFill>
              </a:rPr>
              <a:t>Service 1</a:t>
            </a:r>
          </a:p>
        </p:txBody>
      </p:sp>
      <p:sp>
        <p:nvSpPr>
          <p:cNvPr id="20" name="Rectangle 17">
            <a:extLst>
              <a:ext uri="{FF2B5EF4-FFF2-40B4-BE49-F238E27FC236}">
                <a16:creationId xmlns:a16="http://schemas.microsoft.com/office/drawing/2014/main" id="{3BFF53C8-404B-4019-A651-659505E89D4D}"/>
              </a:ext>
            </a:extLst>
          </p:cNvPr>
          <p:cNvSpPr>
            <a:spLocks noChangeArrowheads="1"/>
          </p:cNvSpPr>
          <p:nvPr/>
        </p:nvSpPr>
        <p:spPr bwMode="auto">
          <a:xfrm>
            <a:off x="2995244" y="4937606"/>
            <a:ext cx="1327150" cy="461962"/>
          </a:xfrm>
          <a:prstGeom prst="rect">
            <a:avLst/>
          </a:prstGeom>
          <a:solidFill>
            <a:srgbClr val="0070C0">
              <a:alpha val="30196"/>
            </a:srgbClr>
          </a:solidFill>
          <a:ln w="25400" algn="ctr">
            <a:solidFill>
              <a:srgbClr val="0070C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400" b="1" i="1">
                <a:solidFill>
                  <a:schemeClr val="bg1"/>
                </a:solidFill>
              </a:rPr>
              <a:t>Infrastructure </a:t>
            </a:r>
          </a:p>
          <a:p>
            <a:pPr algn="ctr" eaLnBrk="1" hangingPunct="1">
              <a:buClr>
                <a:schemeClr val="accent1"/>
              </a:buClr>
              <a:buFont typeface="Wingdings" panose="05000000000000000000" pitchFamily="2" charset="2"/>
              <a:buNone/>
            </a:pPr>
            <a:r>
              <a:rPr lang="en-US" altLang="en-US" sz="1400" b="1" i="1">
                <a:solidFill>
                  <a:schemeClr val="bg1"/>
                </a:solidFill>
              </a:rPr>
              <a:t>Service 2</a:t>
            </a:r>
          </a:p>
        </p:txBody>
      </p:sp>
      <p:sp>
        <p:nvSpPr>
          <p:cNvPr id="21" name="Rectangle 17">
            <a:extLst>
              <a:ext uri="{FF2B5EF4-FFF2-40B4-BE49-F238E27FC236}">
                <a16:creationId xmlns:a16="http://schemas.microsoft.com/office/drawing/2014/main" id="{E1EC9438-9EA5-427D-ADB2-936659A8D452}"/>
              </a:ext>
            </a:extLst>
          </p:cNvPr>
          <p:cNvSpPr>
            <a:spLocks noChangeArrowheads="1"/>
          </p:cNvSpPr>
          <p:nvPr/>
        </p:nvSpPr>
        <p:spPr bwMode="auto">
          <a:xfrm>
            <a:off x="4366844" y="4937606"/>
            <a:ext cx="1403350" cy="457200"/>
          </a:xfrm>
          <a:prstGeom prst="rect">
            <a:avLst/>
          </a:prstGeom>
          <a:solidFill>
            <a:srgbClr val="0070C0">
              <a:alpha val="30196"/>
            </a:srgbClr>
          </a:solidFill>
          <a:ln w="25400" algn="ctr">
            <a:solidFill>
              <a:srgbClr val="0070C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400" b="1" i="1">
                <a:solidFill>
                  <a:schemeClr val="bg1"/>
                </a:solidFill>
              </a:rPr>
              <a:t>Infrastructure </a:t>
            </a:r>
          </a:p>
          <a:p>
            <a:pPr algn="ctr" eaLnBrk="1" hangingPunct="1">
              <a:buClr>
                <a:schemeClr val="accent1"/>
              </a:buClr>
              <a:buFont typeface="Wingdings" panose="05000000000000000000" pitchFamily="2" charset="2"/>
              <a:buNone/>
            </a:pPr>
            <a:r>
              <a:rPr lang="en-US" altLang="en-US" sz="1400" b="1" i="1">
                <a:solidFill>
                  <a:schemeClr val="bg1"/>
                </a:solidFill>
              </a:rPr>
              <a:t>Service 3</a:t>
            </a:r>
          </a:p>
        </p:txBody>
      </p:sp>
      <p:cxnSp>
        <p:nvCxnSpPr>
          <p:cNvPr id="22" name="AutoShape 18">
            <a:extLst>
              <a:ext uri="{FF2B5EF4-FFF2-40B4-BE49-F238E27FC236}">
                <a16:creationId xmlns:a16="http://schemas.microsoft.com/office/drawing/2014/main" id="{71F0351B-C353-424D-843D-C7CF04DD0CB1}"/>
              </a:ext>
            </a:extLst>
          </p:cNvPr>
          <p:cNvCxnSpPr>
            <a:cxnSpLocks noChangeShapeType="1"/>
            <a:stCxn id="29" idx="2"/>
            <a:endCxn id="19" idx="0"/>
          </p:cNvCxnSpPr>
          <p:nvPr/>
        </p:nvCxnSpPr>
        <p:spPr bwMode="auto">
          <a:xfrm rot="5400000">
            <a:off x="2838081" y="4124806"/>
            <a:ext cx="300038" cy="1325562"/>
          </a:xfrm>
          <a:prstGeom prst="bentConnector3">
            <a:avLst>
              <a:gd name="adj1" fmla="val 50000"/>
            </a:avLst>
          </a:prstGeom>
          <a:noFill/>
          <a:ln w="25400">
            <a:solidFill>
              <a:srgbClr val="3366FF"/>
            </a:solidFill>
            <a:miter lim="800000"/>
            <a:headEnd/>
            <a:tailEnd type="stealth" w="med" len="med"/>
          </a:ln>
          <a:extLst>
            <a:ext uri="{909E8E84-426E-40DD-AFC4-6F175D3DCCD1}">
              <a14:hiddenFill xmlns:a14="http://schemas.microsoft.com/office/drawing/2010/main">
                <a:noFill/>
              </a14:hiddenFill>
            </a:ext>
          </a:extLst>
        </p:spPr>
      </p:cxnSp>
      <p:cxnSp>
        <p:nvCxnSpPr>
          <p:cNvPr id="23" name="AutoShape 18">
            <a:extLst>
              <a:ext uri="{FF2B5EF4-FFF2-40B4-BE49-F238E27FC236}">
                <a16:creationId xmlns:a16="http://schemas.microsoft.com/office/drawing/2014/main" id="{210AD2A6-D1B0-447E-A85E-6226897BF98B}"/>
              </a:ext>
            </a:extLst>
          </p:cNvPr>
          <p:cNvCxnSpPr>
            <a:cxnSpLocks noChangeShapeType="1"/>
            <a:stCxn id="29" idx="2"/>
            <a:endCxn id="21" idx="0"/>
          </p:cNvCxnSpPr>
          <p:nvPr/>
        </p:nvCxnSpPr>
        <p:spPr bwMode="auto">
          <a:xfrm rot="16200000" flipH="1">
            <a:off x="4209681" y="4078768"/>
            <a:ext cx="300038" cy="1417638"/>
          </a:xfrm>
          <a:prstGeom prst="bentConnector3">
            <a:avLst>
              <a:gd name="adj1" fmla="val 50000"/>
            </a:avLst>
          </a:prstGeom>
          <a:noFill/>
          <a:ln w="25400">
            <a:solidFill>
              <a:srgbClr val="3366FF"/>
            </a:solidFill>
            <a:miter lim="800000"/>
            <a:headEnd/>
            <a:tailEnd type="stealth" w="med" len="med"/>
          </a:ln>
          <a:extLst>
            <a:ext uri="{909E8E84-426E-40DD-AFC4-6F175D3DCCD1}">
              <a14:hiddenFill xmlns:a14="http://schemas.microsoft.com/office/drawing/2010/main">
                <a:noFill/>
              </a14:hiddenFill>
            </a:ext>
          </a:extLst>
        </p:spPr>
      </p:cxnSp>
      <p:cxnSp>
        <p:nvCxnSpPr>
          <p:cNvPr id="24" name="AutoShape 18">
            <a:extLst>
              <a:ext uri="{FF2B5EF4-FFF2-40B4-BE49-F238E27FC236}">
                <a16:creationId xmlns:a16="http://schemas.microsoft.com/office/drawing/2014/main" id="{BCBBE11A-54E2-48FF-975B-814D4A16FF37}"/>
              </a:ext>
            </a:extLst>
          </p:cNvPr>
          <p:cNvCxnSpPr>
            <a:cxnSpLocks noChangeShapeType="1"/>
            <a:stCxn id="29" idx="2"/>
            <a:endCxn id="20" idx="0"/>
          </p:cNvCxnSpPr>
          <p:nvPr/>
        </p:nvCxnSpPr>
        <p:spPr bwMode="auto">
          <a:xfrm rot="16200000" flipH="1">
            <a:off x="3504831" y="4783618"/>
            <a:ext cx="300038" cy="7938"/>
          </a:xfrm>
          <a:prstGeom prst="bentConnector3">
            <a:avLst>
              <a:gd name="adj1" fmla="val 50000"/>
            </a:avLst>
          </a:prstGeom>
          <a:noFill/>
          <a:ln w="25400">
            <a:solidFill>
              <a:srgbClr val="3366FF"/>
            </a:solidFill>
            <a:miter lim="800000"/>
            <a:headEnd/>
            <a:tailEnd type="stealth" w="med" len="med"/>
          </a:ln>
          <a:extLst>
            <a:ext uri="{909E8E84-426E-40DD-AFC4-6F175D3DCCD1}">
              <a14:hiddenFill xmlns:a14="http://schemas.microsoft.com/office/drawing/2010/main">
                <a:noFill/>
              </a14:hiddenFill>
            </a:ext>
          </a:extLst>
        </p:spPr>
      </p:cxnSp>
      <p:sp>
        <p:nvSpPr>
          <p:cNvPr id="25" name="Rectangle 17">
            <a:extLst>
              <a:ext uri="{FF2B5EF4-FFF2-40B4-BE49-F238E27FC236}">
                <a16:creationId xmlns:a16="http://schemas.microsoft.com/office/drawing/2014/main" id="{4432501B-DD37-4ABE-9550-5DC85C6742C7}"/>
              </a:ext>
            </a:extLst>
          </p:cNvPr>
          <p:cNvSpPr>
            <a:spLocks noChangeArrowheads="1"/>
          </p:cNvSpPr>
          <p:nvPr/>
        </p:nvSpPr>
        <p:spPr bwMode="auto">
          <a:xfrm>
            <a:off x="1672856" y="5471006"/>
            <a:ext cx="609600" cy="461962"/>
          </a:xfrm>
          <a:prstGeom prst="rect">
            <a:avLst/>
          </a:prstGeom>
          <a:solidFill>
            <a:schemeClr val="accent5">
              <a:lumMod val="60000"/>
              <a:lumOff val="40000"/>
              <a:alpha val="30196"/>
            </a:schemeClr>
          </a:solidFill>
          <a:ln w="25400" algn="ctr">
            <a:solidFill>
              <a:schemeClr val="tx1">
                <a:lumMod val="95000"/>
                <a:lumOff val="5000"/>
              </a:schemeClr>
            </a:solidFill>
            <a:miter lim="800000"/>
            <a:headEnd/>
            <a:tailEnd/>
          </a:ln>
        </p:spPr>
        <p:txBody>
          <a:bodyPr wrap="none" anchor="ctr"/>
          <a:lstStyle/>
          <a:p>
            <a:pPr algn="ctr">
              <a:buClr>
                <a:schemeClr val="accent1"/>
              </a:buClr>
              <a:buFont typeface="Wingdings" charset="2"/>
              <a:buNone/>
              <a:defRPr/>
            </a:pPr>
            <a:r>
              <a:rPr lang="en-US" sz="1400" b="1" i="1" dirty="0">
                <a:solidFill>
                  <a:schemeClr val="bg1"/>
                </a:solidFill>
                <a:latin typeface="Arial" charset="0"/>
                <a:cs typeface="Arial" charset="0"/>
              </a:rPr>
              <a:t>C I 1</a:t>
            </a:r>
          </a:p>
        </p:txBody>
      </p:sp>
      <p:sp>
        <p:nvSpPr>
          <p:cNvPr id="26" name="Rectangle 17">
            <a:extLst>
              <a:ext uri="{FF2B5EF4-FFF2-40B4-BE49-F238E27FC236}">
                <a16:creationId xmlns:a16="http://schemas.microsoft.com/office/drawing/2014/main" id="{C4CAF9EF-0061-4A05-805D-5A41E8A80B5C}"/>
              </a:ext>
            </a:extLst>
          </p:cNvPr>
          <p:cNvSpPr>
            <a:spLocks noChangeArrowheads="1"/>
          </p:cNvSpPr>
          <p:nvPr/>
        </p:nvSpPr>
        <p:spPr bwMode="auto">
          <a:xfrm>
            <a:off x="2358656" y="5475768"/>
            <a:ext cx="609600" cy="461963"/>
          </a:xfrm>
          <a:prstGeom prst="rect">
            <a:avLst/>
          </a:prstGeom>
          <a:solidFill>
            <a:schemeClr val="accent5">
              <a:lumMod val="60000"/>
              <a:lumOff val="40000"/>
              <a:alpha val="30196"/>
            </a:schemeClr>
          </a:solidFill>
          <a:ln w="25400" algn="ctr">
            <a:solidFill>
              <a:schemeClr val="tx1">
                <a:lumMod val="95000"/>
                <a:lumOff val="5000"/>
              </a:schemeClr>
            </a:solidFill>
            <a:miter lim="800000"/>
            <a:headEnd/>
            <a:tailEnd/>
          </a:ln>
        </p:spPr>
        <p:txBody>
          <a:bodyPr wrap="none" anchor="ctr"/>
          <a:lstStyle/>
          <a:p>
            <a:pPr algn="ctr">
              <a:buClr>
                <a:schemeClr val="accent1"/>
              </a:buClr>
              <a:buFont typeface="Wingdings" charset="2"/>
              <a:buNone/>
              <a:defRPr/>
            </a:pPr>
            <a:r>
              <a:rPr lang="en-US" sz="1400" b="1" i="1" dirty="0">
                <a:solidFill>
                  <a:schemeClr val="bg1"/>
                </a:solidFill>
                <a:latin typeface="Arial" charset="0"/>
                <a:cs typeface="Arial" charset="0"/>
              </a:rPr>
              <a:t>CI 2</a:t>
            </a:r>
          </a:p>
        </p:txBody>
      </p:sp>
      <p:sp>
        <p:nvSpPr>
          <p:cNvPr id="27" name="Rectangle 17">
            <a:extLst>
              <a:ext uri="{FF2B5EF4-FFF2-40B4-BE49-F238E27FC236}">
                <a16:creationId xmlns:a16="http://schemas.microsoft.com/office/drawing/2014/main" id="{89E08B92-A009-4DE9-9852-C4269042D45B}"/>
              </a:ext>
            </a:extLst>
          </p:cNvPr>
          <p:cNvSpPr>
            <a:spLocks noChangeArrowheads="1"/>
          </p:cNvSpPr>
          <p:nvPr/>
        </p:nvSpPr>
        <p:spPr bwMode="auto">
          <a:xfrm>
            <a:off x="1672856" y="6009168"/>
            <a:ext cx="609600" cy="461963"/>
          </a:xfrm>
          <a:prstGeom prst="rect">
            <a:avLst/>
          </a:prstGeom>
          <a:solidFill>
            <a:schemeClr val="accent5">
              <a:lumMod val="60000"/>
              <a:lumOff val="40000"/>
              <a:alpha val="30196"/>
            </a:schemeClr>
          </a:solidFill>
          <a:ln w="25400" algn="ctr">
            <a:solidFill>
              <a:schemeClr val="tx1">
                <a:lumMod val="95000"/>
                <a:lumOff val="5000"/>
              </a:schemeClr>
            </a:solidFill>
            <a:miter lim="800000"/>
            <a:headEnd/>
            <a:tailEnd/>
          </a:ln>
        </p:spPr>
        <p:txBody>
          <a:bodyPr wrap="none" anchor="ctr"/>
          <a:lstStyle/>
          <a:p>
            <a:pPr algn="ctr">
              <a:buClr>
                <a:schemeClr val="accent1"/>
              </a:buClr>
              <a:buFont typeface="Wingdings" charset="2"/>
              <a:buNone/>
              <a:defRPr/>
            </a:pPr>
            <a:r>
              <a:rPr lang="en-US" sz="1400" b="1" i="1" dirty="0">
                <a:solidFill>
                  <a:schemeClr val="bg1"/>
                </a:solidFill>
                <a:latin typeface="Arial" charset="0"/>
                <a:cs typeface="Arial" charset="0"/>
              </a:rPr>
              <a:t>CI 3</a:t>
            </a:r>
          </a:p>
        </p:txBody>
      </p:sp>
      <p:sp>
        <p:nvSpPr>
          <p:cNvPr id="28" name="Rectangle 17">
            <a:extLst>
              <a:ext uri="{FF2B5EF4-FFF2-40B4-BE49-F238E27FC236}">
                <a16:creationId xmlns:a16="http://schemas.microsoft.com/office/drawing/2014/main" id="{C34618C0-D7B2-4146-8B47-4A5100606863}"/>
              </a:ext>
            </a:extLst>
          </p:cNvPr>
          <p:cNvSpPr>
            <a:spLocks noChangeArrowheads="1"/>
          </p:cNvSpPr>
          <p:nvPr/>
        </p:nvSpPr>
        <p:spPr bwMode="auto">
          <a:xfrm>
            <a:off x="2358656" y="6009168"/>
            <a:ext cx="609600" cy="461963"/>
          </a:xfrm>
          <a:prstGeom prst="rect">
            <a:avLst/>
          </a:prstGeom>
          <a:solidFill>
            <a:schemeClr val="accent5">
              <a:lumMod val="60000"/>
              <a:lumOff val="40000"/>
              <a:alpha val="30196"/>
            </a:schemeClr>
          </a:solidFill>
          <a:ln w="25400" algn="ctr">
            <a:solidFill>
              <a:schemeClr val="tx1">
                <a:lumMod val="95000"/>
                <a:lumOff val="5000"/>
              </a:schemeClr>
            </a:solidFill>
            <a:miter lim="800000"/>
            <a:headEnd/>
            <a:tailEnd/>
          </a:ln>
        </p:spPr>
        <p:txBody>
          <a:bodyPr wrap="none" anchor="ctr"/>
          <a:lstStyle/>
          <a:p>
            <a:pPr algn="ctr">
              <a:buClr>
                <a:schemeClr val="accent1"/>
              </a:buClr>
              <a:buFont typeface="Wingdings" charset="2"/>
              <a:buNone/>
              <a:defRPr/>
            </a:pPr>
            <a:r>
              <a:rPr lang="en-US" sz="1400" b="1" i="1" dirty="0">
                <a:solidFill>
                  <a:schemeClr val="bg1"/>
                </a:solidFill>
                <a:latin typeface="Arial" charset="0"/>
                <a:cs typeface="Arial" charset="0"/>
              </a:rPr>
              <a:t>C I 4</a:t>
            </a:r>
          </a:p>
        </p:txBody>
      </p:sp>
      <p:sp>
        <p:nvSpPr>
          <p:cNvPr id="29" name="Rectangle 17">
            <a:extLst>
              <a:ext uri="{FF2B5EF4-FFF2-40B4-BE49-F238E27FC236}">
                <a16:creationId xmlns:a16="http://schemas.microsoft.com/office/drawing/2014/main" id="{64499C92-70BE-4420-902B-5B4A84A58DCE}"/>
              </a:ext>
            </a:extLst>
          </p:cNvPr>
          <p:cNvSpPr>
            <a:spLocks noChangeArrowheads="1"/>
          </p:cNvSpPr>
          <p:nvPr/>
        </p:nvSpPr>
        <p:spPr bwMode="auto">
          <a:xfrm>
            <a:off x="2873006" y="3947006"/>
            <a:ext cx="1555750" cy="690562"/>
          </a:xfrm>
          <a:prstGeom prst="rect">
            <a:avLst/>
          </a:prstGeom>
          <a:solidFill>
            <a:srgbClr val="FFCC99">
              <a:alpha val="30196"/>
            </a:srgbClr>
          </a:solidFill>
          <a:ln w="25400" algn="ctr">
            <a:solidFill>
              <a:srgbClr val="FFCC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400" b="1" i="1">
                <a:solidFill>
                  <a:schemeClr val="bg1"/>
                </a:solidFill>
              </a:rPr>
              <a:t>IT Service 1</a:t>
            </a:r>
          </a:p>
        </p:txBody>
      </p:sp>
      <p:sp>
        <p:nvSpPr>
          <p:cNvPr id="30" name="Rectangle 19">
            <a:extLst>
              <a:ext uri="{FF2B5EF4-FFF2-40B4-BE49-F238E27FC236}">
                <a16:creationId xmlns:a16="http://schemas.microsoft.com/office/drawing/2014/main" id="{86D4D7FF-0090-4CEB-B067-1DEFEFB79984}"/>
              </a:ext>
            </a:extLst>
          </p:cNvPr>
          <p:cNvSpPr>
            <a:spLocks noChangeArrowheads="1"/>
          </p:cNvSpPr>
          <p:nvPr/>
        </p:nvSpPr>
        <p:spPr bwMode="auto">
          <a:xfrm>
            <a:off x="4428756" y="3947006"/>
            <a:ext cx="1555750" cy="690562"/>
          </a:xfrm>
          <a:prstGeom prst="rect">
            <a:avLst/>
          </a:prstGeom>
          <a:solidFill>
            <a:srgbClr val="C0C0C0">
              <a:alpha val="30196"/>
            </a:srgbClr>
          </a:solidFill>
          <a:ln w="25400" algn="ctr">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400" b="1" i="1">
                <a:solidFill>
                  <a:schemeClr val="bg1"/>
                </a:solidFill>
              </a:rPr>
              <a:t>IT Service 2</a:t>
            </a:r>
          </a:p>
        </p:txBody>
      </p:sp>
      <p:sp>
        <p:nvSpPr>
          <p:cNvPr id="31" name="Rectangle 20">
            <a:extLst>
              <a:ext uri="{FF2B5EF4-FFF2-40B4-BE49-F238E27FC236}">
                <a16:creationId xmlns:a16="http://schemas.microsoft.com/office/drawing/2014/main" id="{3F966F5F-FF29-4276-BBA3-D81F9741DC1D}"/>
              </a:ext>
            </a:extLst>
          </p:cNvPr>
          <p:cNvSpPr>
            <a:spLocks noChangeArrowheads="1"/>
          </p:cNvSpPr>
          <p:nvPr/>
        </p:nvSpPr>
        <p:spPr bwMode="auto">
          <a:xfrm>
            <a:off x="5984506" y="3947006"/>
            <a:ext cx="1555750" cy="690562"/>
          </a:xfrm>
          <a:prstGeom prst="rect">
            <a:avLst/>
          </a:prstGeom>
          <a:solidFill>
            <a:srgbClr val="808000">
              <a:alpha val="30196"/>
            </a:srgbClr>
          </a:solidFill>
          <a:ln w="25400" algn="ctr">
            <a:solidFill>
              <a:srgbClr val="9966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Font typeface="Wingdings" panose="05000000000000000000" pitchFamily="2" charset="2"/>
              <a:buNone/>
            </a:pPr>
            <a:r>
              <a:rPr lang="en-US" altLang="en-US" sz="1400" b="1" i="1">
                <a:solidFill>
                  <a:schemeClr val="bg1"/>
                </a:solidFill>
              </a:rPr>
              <a:t>IT Service 3</a:t>
            </a:r>
          </a:p>
        </p:txBody>
      </p:sp>
      <p:sp>
        <p:nvSpPr>
          <p:cNvPr id="32" name="Footer Placeholder 31">
            <a:extLst>
              <a:ext uri="{FF2B5EF4-FFF2-40B4-BE49-F238E27FC236}">
                <a16:creationId xmlns:a16="http://schemas.microsoft.com/office/drawing/2014/main" id="{829F149E-BF8E-4411-84EF-E81DC10D3A9D}"/>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16542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E24F62-F1D8-4CC5-8DE4-ED64A61616E3}"/>
              </a:ext>
            </a:extLst>
          </p:cNvPr>
          <p:cNvSpPr/>
          <p:nvPr/>
        </p:nvSpPr>
        <p:spPr>
          <a:xfrm>
            <a:off x="1102242" y="766672"/>
            <a:ext cx="6096000" cy="830997"/>
          </a:xfrm>
          <a:prstGeom prst="rect">
            <a:avLst/>
          </a:prstGeom>
        </p:spPr>
        <p:txBody>
          <a:bodyPr>
            <a:spAutoFit/>
          </a:bodyPr>
          <a:lstStyle/>
          <a:p>
            <a:r>
              <a:rPr lang="en-US" sz="2400" dirty="0">
                <a:solidFill>
                  <a:srgbClr val="002060"/>
                </a:solidFill>
                <a:latin typeface="Calibri" panose="020F0502020204030204" pitchFamily="34" charset="0"/>
              </a:rPr>
              <a:t>What is Continual Service Improvement?</a:t>
            </a:r>
            <a:br>
              <a:rPr lang="en-US" sz="2400" dirty="0">
                <a:solidFill>
                  <a:srgbClr val="002060"/>
                </a:solidFill>
                <a:latin typeface="Calibri" panose="020F0502020204030204" pitchFamily="34" charset="0"/>
              </a:rPr>
            </a:br>
            <a:endParaRPr lang="en-US" sz="2400" dirty="0">
              <a:solidFill>
                <a:srgbClr val="002060"/>
              </a:solidFill>
              <a:latin typeface="Calibri" panose="020F0502020204030204" pitchFamily="34" charset="0"/>
            </a:endParaRPr>
          </a:p>
        </p:txBody>
      </p:sp>
      <p:sp>
        <p:nvSpPr>
          <p:cNvPr id="3" name="Rectangle 2">
            <a:extLst>
              <a:ext uri="{FF2B5EF4-FFF2-40B4-BE49-F238E27FC236}">
                <a16:creationId xmlns:a16="http://schemas.microsoft.com/office/drawing/2014/main" id="{491DAD6D-5F53-410D-9F0D-31228B4E3896}"/>
              </a:ext>
            </a:extLst>
          </p:cNvPr>
          <p:cNvSpPr/>
          <p:nvPr/>
        </p:nvSpPr>
        <p:spPr>
          <a:xfrm>
            <a:off x="1102242" y="1566952"/>
            <a:ext cx="8041758" cy="2816156"/>
          </a:xfrm>
          <a:prstGeom prst="rect">
            <a:avLst/>
          </a:prstGeom>
        </p:spPr>
        <p:txBody>
          <a:bodyPr wrap="square">
            <a:spAutoFit/>
          </a:bodyPr>
          <a:lstStyle/>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The goal of Continual Service Improvement is to align and realign IT Services to changing business needs by identifying and implementing improvements to the IT services that support the Business Processes. </a:t>
            </a:r>
          </a:p>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The perspective of CSI on improvement is the business perspective of service quality, even though CSI aims to improve process effectiveness, efficiency and cost effectiveness of the IT processes through the whole lifecycle. </a:t>
            </a:r>
          </a:p>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In order to manage improvement, CSI should clearly define what should be controlled and measured.</a:t>
            </a:r>
          </a:p>
          <a:p>
            <a:pPr marL="274320" indent="-274320" fontAlgn="auto">
              <a:spcBef>
                <a:spcPts val="580"/>
              </a:spcBef>
              <a:spcAft>
                <a:spcPts val="0"/>
              </a:spcAft>
              <a:buFont typeface="Wingdings 2"/>
              <a:buChar char=""/>
              <a:defRPr/>
            </a:pPr>
            <a:endParaRPr lang="en-US" dirty="0">
              <a:solidFill>
                <a:schemeClr val="bg1"/>
              </a:solidFill>
              <a:latin typeface="Calibri" panose="020F0502020204030204" pitchFamily="34" charset="0"/>
            </a:endParaRPr>
          </a:p>
        </p:txBody>
      </p:sp>
      <p:sp>
        <p:nvSpPr>
          <p:cNvPr id="4" name="Footer Placeholder 3">
            <a:extLst>
              <a:ext uri="{FF2B5EF4-FFF2-40B4-BE49-F238E27FC236}">
                <a16:creationId xmlns:a16="http://schemas.microsoft.com/office/drawing/2014/main" id="{DFE042EC-5C66-4FFB-96E1-6638F5086900}"/>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17994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E59A1-C5AF-4E39-BCF5-6DD0E3C2353D}"/>
              </a:ext>
            </a:extLst>
          </p:cNvPr>
          <p:cNvSpPr/>
          <p:nvPr/>
        </p:nvSpPr>
        <p:spPr>
          <a:xfrm>
            <a:off x="984284" y="820111"/>
            <a:ext cx="5273560" cy="461665"/>
          </a:xfrm>
          <a:prstGeom prst="rect">
            <a:avLst/>
          </a:prstGeom>
        </p:spPr>
        <p:txBody>
          <a:bodyPr wrap="none">
            <a:spAutoFit/>
          </a:bodyPr>
          <a:lstStyle/>
          <a:p>
            <a:r>
              <a:rPr lang="en-US" sz="2400" dirty="0">
                <a:solidFill>
                  <a:srgbClr val="002060"/>
                </a:solidFill>
                <a:latin typeface="Calibri" panose="020F0502020204030204" pitchFamily="34" charset="0"/>
              </a:rPr>
              <a:t>What is Continual Service Improvement?</a:t>
            </a:r>
          </a:p>
        </p:txBody>
      </p:sp>
      <p:pic>
        <p:nvPicPr>
          <p:cNvPr id="3" name="Content Placeholder 3" descr="ITIL Core.JPG">
            <a:extLst>
              <a:ext uri="{FF2B5EF4-FFF2-40B4-BE49-F238E27FC236}">
                <a16:creationId xmlns:a16="http://schemas.microsoft.com/office/drawing/2014/main" id="{DB85E30E-CCCF-4E6D-BD98-BFFA05154F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057416" y="1566530"/>
            <a:ext cx="5567362" cy="4614863"/>
          </a:xfrm>
          <a:prstGeom prst="rect">
            <a:avLst/>
          </a:prstGeom>
        </p:spPr>
      </p:pic>
      <p:sp>
        <p:nvSpPr>
          <p:cNvPr id="4" name="Footer Placeholder 3">
            <a:extLst>
              <a:ext uri="{FF2B5EF4-FFF2-40B4-BE49-F238E27FC236}">
                <a16:creationId xmlns:a16="http://schemas.microsoft.com/office/drawing/2014/main" id="{FD05DCCA-D7D8-4855-BB4E-FB2E1E1720B1}"/>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20649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9E83F14-7533-4E1F-A8A8-3978AE1F3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470" y="654844"/>
            <a:ext cx="8153400" cy="554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13E26522-5759-44BB-9B23-C5599E48E529}"/>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334442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BD1865E-D7BE-47F3-BA89-1947CFD6451D}"/>
              </a:ext>
            </a:extLst>
          </p:cNvPr>
          <p:cNvGraphicFramePr/>
          <p:nvPr>
            <p:extLst>
              <p:ext uri="{D42A27DB-BD31-4B8C-83A1-F6EECF244321}">
                <p14:modId xmlns:p14="http://schemas.microsoft.com/office/powerpoint/2010/main" val="2978282162"/>
              </p:ext>
            </p:extLst>
          </p:nvPr>
        </p:nvGraphicFramePr>
        <p:xfrm>
          <a:off x="1752600" y="1483242"/>
          <a:ext cx="8686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AF7F8378-5D86-4948-972D-36BC2178653E}"/>
              </a:ext>
            </a:extLst>
          </p:cNvPr>
          <p:cNvSpPr/>
          <p:nvPr/>
        </p:nvSpPr>
        <p:spPr>
          <a:xfrm>
            <a:off x="1236677" y="607459"/>
            <a:ext cx="1859805" cy="461665"/>
          </a:xfrm>
          <a:prstGeom prst="rect">
            <a:avLst/>
          </a:prstGeom>
        </p:spPr>
        <p:txBody>
          <a:bodyPr wrap="none">
            <a:spAutoFit/>
          </a:bodyPr>
          <a:lstStyle/>
          <a:p>
            <a:r>
              <a:rPr lang="en-US" sz="2400" dirty="0">
                <a:solidFill>
                  <a:srgbClr val="002060"/>
                </a:solidFill>
                <a:latin typeface="Calibri" panose="020F0502020204030204" pitchFamily="34" charset="0"/>
              </a:rPr>
              <a:t>7 Steps of CSI</a:t>
            </a:r>
          </a:p>
        </p:txBody>
      </p:sp>
      <p:sp>
        <p:nvSpPr>
          <p:cNvPr id="5" name="Footer Placeholder 4">
            <a:extLst>
              <a:ext uri="{FF2B5EF4-FFF2-40B4-BE49-F238E27FC236}">
                <a16:creationId xmlns:a16="http://schemas.microsoft.com/office/drawing/2014/main" id="{92CB34A8-E321-4FDD-BACC-7E37698839A2}"/>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276599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F24ABE-5FAA-4DDA-827C-B465658A8ACE}"/>
              </a:ext>
            </a:extLst>
          </p:cNvPr>
          <p:cNvSpPr/>
          <p:nvPr/>
        </p:nvSpPr>
        <p:spPr>
          <a:xfrm>
            <a:off x="1229833" y="777304"/>
            <a:ext cx="6096000" cy="830997"/>
          </a:xfrm>
          <a:prstGeom prst="rect">
            <a:avLst/>
          </a:prstGeom>
        </p:spPr>
        <p:txBody>
          <a:bodyPr>
            <a:spAutoFit/>
          </a:bodyPr>
          <a:lstStyle/>
          <a:p>
            <a:r>
              <a:rPr lang="en-US" sz="2400" dirty="0">
                <a:solidFill>
                  <a:srgbClr val="C00000"/>
                </a:solidFill>
                <a:latin typeface="Calibri" panose="020F0502020204030204" pitchFamily="34" charset="0"/>
              </a:rPr>
              <a:t>Define what you should measure</a:t>
            </a:r>
            <a:br>
              <a:rPr lang="en-US" sz="2400" dirty="0">
                <a:solidFill>
                  <a:srgbClr val="C00000"/>
                </a:solidFill>
                <a:latin typeface="Calibri" panose="020F0502020204030204" pitchFamily="34" charset="0"/>
              </a:rPr>
            </a:br>
            <a:endParaRPr lang="en-US" sz="2400" dirty="0">
              <a:solidFill>
                <a:srgbClr val="C00000"/>
              </a:solidFill>
              <a:latin typeface="Calibri" panose="020F0502020204030204" pitchFamily="34" charset="0"/>
            </a:endParaRPr>
          </a:p>
        </p:txBody>
      </p:sp>
      <p:sp>
        <p:nvSpPr>
          <p:cNvPr id="3" name="Rectangle 2">
            <a:extLst>
              <a:ext uri="{FF2B5EF4-FFF2-40B4-BE49-F238E27FC236}">
                <a16:creationId xmlns:a16="http://schemas.microsoft.com/office/drawing/2014/main" id="{79DEF1C6-43A1-4FB2-BABF-79B0E4BD37C6}"/>
              </a:ext>
            </a:extLst>
          </p:cNvPr>
          <p:cNvSpPr/>
          <p:nvPr/>
        </p:nvSpPr>
        <p:spPr>
          <a:xfrm>
            <a:off x="1155405" y="1477183"/>
            <a:ext cx="7914167" cy="3903633"/>
          </a:xfrm>
          <a:prstGeom prst="rect">
            <a:avLst/>
          </a:prstGeom>
        </p:spPr>
        <p:txBody>
          <a:bodyPr wrap="square">
            <a:spAutoFit/>
          </a:bodyPr>
          <a:lstStyle/>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What should be measured based upon:</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Business Requirements</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Functional Requirements</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Expected outcomes of Business Processes</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Existing Service Improvement Plans</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Defined Service/Process KPIs and Metrics</a:t>
            </a:r>
          </a:p>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Should provide a balanced View</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Qualitative  - what does your customer think of the quality of the product being delivered?</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Quantitative – What do your Technology and Process metrics tell you about how your product is being delivered?</a:t>
            </a:r>
          </a:p>
          <a:p>
            <a:pPr marL="548640" lvl="1" fontAlgn="auto">
              <a:spcBef>
                <a:spcPts val="370"/>
              </a:spcBef>
              <a:spcAft>
                <a:spcPts val="0"/>
              </a:spcAft>
              <a:buFont typeface="Wingdings 2"/>
              <a:buChar char=""/>
              <a:defRPr/>
            </a:pPr>
            <a:endParaRPr lang="en-US" dirty="0">
              <a:solidFill>
                <a:schemeClr val="bg1"/>
              </a:solidFill>
              <a:latin typeface="Calibri" panose="020F0502020204030204" pitchFamily="34" charset="0"/>
            </a:endParaRPr>
          </a:p>
        </p:txBody>
      </p:sp>
      <p:sp>
        <p:nvSpPr>
          <p:cNvPr id="4" name="Footer Placeholder 3">
            <a:extLst>
              <a:ext uri="{FF2B5EF4-FFF2-40B4-BE49-F238E27FC236}">
                <a16:creationId xmlns:a16="http://schemas.microsoft.com/office/drawing/2014/main" id="{6BB4786B-D49E-418A-ACD6-D1632B614DB2}"/>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210277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8AD980-9A8E-4570-ABBA-D709A927C450}"/>
              </a:ext>
            </a:extLst>
          </p:cNvPr>
          <p:cNvSpPr/>
          <p:nvPr/>
        </p:nvSpPr>
        <p:spPr>
          <a:xfrm>
            <a:off x="1176670" y="809202"/>
            <a:ext cx="6096000" cy="830997"/>
          </a:xfrm>
          <a:prstGeom prst="rect">
            <a:avLst/>
          </a:prstGeom>
        </p:spPr>
        <p:txBody>
          <a:bodyPr>
            <a:spAutoFit/>
          </a:bodyPr>
          <a:lstStyle/>
          <a:p>
            <a:r>
              <a:rPr lang="en-US" sz="2400" dirty="0">
                <a:solidFill>
                  <a:srgbClr val="C00000"/>
                </a:solidFill>
                <a:latin typeface="Calibri" panose="020F0502020204030204" pitchFamily="34" charset="0"/>
              </a:rPr>
              <a:t>Define what you can measure</a:t>
            </a:r>
            <a:br>
              <a:rPr lang="en-US" sz="2400" dirty="0">
                <a:solidFill>
                  <a:srgbClr val="C00000"/>
                </a:solidFill>
                <a:latin typeface="Calibri" panose="020F0502020204030204" pitchFamily="34" charset="0"/>
              </a:rPr>
            </a:br>
            <a:endParaRPr lang="en-US" sz="2400" dirty="0">
              <a:solidFill>
                <a:srgbClr val="C00000"/>
              </a:solidFill>
              <a:latin typeface="Calibri" panose="020F0502020204030204" pitchFamily="34" charset="0"/>
            </a:endParaRPr>
          </a:p>
        </p:txBody>
      </p:sp>
      <p:sp>
        <p:nvSpPr>
          <p:cNvPr id="3" name="Rectangle 2">
            <a:extLst>
              <a:ext uri="{FF2B5EF4-FFF2-40B4-BE49-F238E27FC236}">
                <a16:creationId xmlns:a16="http://schemas.microsoft.com/office/drawing/2014/main" id="{2F094870-B301-435F-9324-60E156E3AD20}"/>
              </a:ext>
            </a:extLst>
          </p:cNvPr>
          <p:cNvSpPr/>
          <p:nvPr/>
        </p:nvSpPr>
        <p:spPr>
          <a:xfrm>
            <a:off x="1176670" y="1455533"/>
            <a:ext cx="7846828" cy="4637167"/>
          </a:xfrm>
          <a:prstGeom prst="rect">
            <a:avLst/>
          </a:prstGeom>
        </p:spPr>
        <p:txBody>
          <a:bodyPr wrap="square">
            <a:spAutoFit/>
          </a:bodyPr>
          <a:lstStyle/>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What data is available to you?</a:t>
            </a:r>
          </a:p>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How are you going to collect that data?</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From an existing tool?</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From a new tool?</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Manually tallied?</a:t>
            </a:r>
          </a:p>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What if you can’t measure something?</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Establish a Data Capture Plan</a:t>
            </a:r>
          </a:p>
          <a:p>
            <a:pPr marL="822960" lvl="2" fontAlgn="auto">
              <a:spcBef>
                <a:spcPts val="370"/>
              </a:spcBef>
              <a:spcAft>
                <a:spcPts val="0"/>
              </a:spcAft>
              <a:buClr>
                <a:schemeClr val="accent1">
                  <a:tint val="60000"/>
                </a:schemeClr>
              </a:buClr>
              <a:buFont typeface="Wingdings 2"/>
              <a:buChar char=""/>
              <a:defRPr/>
            </a:pPr>
            <a:r>
              <a:rPr lang="en-US" dirty="0">
                <a:solidFill>
                  <a:schemeClr val="bg1"/>
                </a:solidFill>
                <a:latin typeface="Calibri" panose="020F0502020204030204" pitchFamily="34" charset="0"/>
              </a:rPr>
              <a:t>How are you going to get this data, and what gaps do you need to overcome if any?</a:t>
            </a:r>
          </a:p>
          <a:p>
            <a:pPr marL="274320" indent="-274320" fontAlgn="auto">
              <a:spcBef>
                <a:spcPts val="580"/>
              </a:spcBef>
              <a:spcAft>
                <a:spcPts val="0"/>
              </a:spcAft>
              <a:buFont typeface="Wingdings 2"/>
              <a:buChar char=""/>
              <a:defRPr/>
            </a:pPr>
            <a:r>
              <a:rPr lang="en-US" dirty="0">
                <a:solidFill>
                  <a:schemeClr val="bg1"/>
                </a:solidFill>
                <a:latin typeface="Calibri" panose="020F0502020204030204" pitchFamily="34" charset="0"/>
              </a:rPr>
              <a:t>Determine which metrics are the most important.</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What is important to your customer and their business processes?</a:t>
            </a:r>
          </a:p>
          <a:p>
            <a:pPr marL="548640" lvl="1" fontAlgn="auto">
              <a:spcBef>
                <a:spcPts val="370"/>
              </a:spcBef>
              <a:spcAft>
                <a:spcPts val="0"/>
              </a:spcAft>
              <a:buFont typeface="Wingdings 2"/>
              <a:buChar char=""/>
              <a:defRPr/>
            </a:pPr>
            <a:r>
              <a:rPr lang="en-US" dirty="0">
                <a:solidFill>
                  <a:schemeClr val="bg1"/>
                </a:solidFill>
                <a:latin typeface="Calibri" panose="020F0502020204030204" pitchFamily="34" charset="0"/>
              </a:rPr>
              <a:t>What KPIs and Metrics align to the highest priority Business and Functional Requirements?</a:t>
            </a:r>
          </a:p>
          <a:p>
            <a:pPr marL="274320" indent="-274320" fontAlgn="auto">
              <a:spcBef>
                <a:spcPts val="580"/>
              </a:spcBef>
              <a:spcAft>
                <a:spcPts val="0"/>
              </a:spcAft>
              <a:buFont typeface="Wingdings 2"/>
              <a:buChar char=""/>
              <a:defRPr/>
            </a:pPr>
            <a:endParaRPr lang="en-US" dirty="0">
              <a:solidFill>
                <a:schemeClr val="bg1"/>
              </a:solidFill>
              <a:latin typeface="Calibri" panose="020F0502020204030204" pitchFamily="34" charset="0"/>
            </a:endParaRPr>
          </a:p>
        </p:txBody>
      </p:sp>
      <p:sp>
        <p:nvSpPr>
          <p:cNvPr id="4" name="Footer Placeholder 3">
            <a:extLst>
              <a:ext uri="{FF2B5EF4-FFF2-40B4-BE49-F238E27FC236}">
                <a16:creationId xmlns:a16="http://schemas.microsoft.com/office/drawing/2014/main" id="{839D1C65-5084-466C-8A15-EA333767B1B3}"/>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3324654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51</TotalTime>
  <Words>747</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Trebuchet MS</vt:lpstr>
      <vt:lpstr>Tw Cen MT</vt:lpstr>
      <vt:lpstr>Wingdings</vt:lpstr>
      <vt:lpstr>Wingdings 2</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Kumar Agrahari</dc:creator>
  <cp:lastModifiedBy>Mohit Kumar Agrahari</cp:lastModifiedBy>
  <cp:revision>14</cp:revision>
  <dcterms:created xsi:type="dcterms:W3CDTF">2018-04-27T16:07:29Z</dcterms:created>
  <dcterms:modified xsi:type="dcterms:W3CDTF">2018-04-28T04:19:44Z</dcterms:modified>
</cp:coreProperties>
</file>