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1809-63F4-43CB-9233-789023639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9472E-0776-4D40-AA8D-310AA6B33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AC6B-B12A-475F-9625-B3F2440F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C9C5-0669-4FB1-AECE-685CE2D9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250F-F230-4684-907C-BBF1C55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8CAC-9A68-49AC-8BA1-17796240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00903-A439-4ACB-9EFB-2003E4AF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8887-A41C-4CD5-98AC-DFBC38D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E30E-2194-4286-9A50-087EB53C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DAF4-0A14-48E3-B661-59506837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D4EB4-1E4B-4FBB-A71F-61113463F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4498B-01F6-4A61-95B6-CE51BF3C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543C-0FF0-43DF-8C50-743FB8E1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29649-C0DB-4DAB-A81C-B0C49C6A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BA80D-DB70-4C05-9113-1A4EC668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5B9-1CF5-43B2-9D7A-BF4B79B7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0BB4-A56A-4425-96F0-889CB301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6C90-1C56-40B3-86CB-DB7E9194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44B1-4856-4771-9815-934D5481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2F20-211C-4053-8791-BA8D1208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AC74-78CA-44A8-AB65-E09163A7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7AE06-1440-4EA9-81E7-7C1BEB19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0095-BE66-45B3-8D9A-7DDBF4C2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EBDF-1D41-4CB0-91E4-3F658EAA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FB4D-D1DC-4272-A62C-6F25ED59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B2BA-33F8-4B1A-92D2-E52630C9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411D3-E1AD-4A97-A5A1-F8DCF0BC4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F8BE5-0806-4FAD-B479-0B529190C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F049C-D111-4B99-B5CD-759F031F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3B92-83D8-4EE8-83B7-FEDD86A0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7A792-53C5-45B2-A6EA-52CF5E3C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0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CDE4-8B1D-4E96-BC35-0FAC093D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A6BF-25E4-427C-90DD-A8F5F9968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938D6-85E5-4423-A8C8-3EF7D144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9FA02-3CC8-4147-B62A-AB7B475B8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03482-BCC1-4602-AB26-810A88B25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7F075-B495-4057-95C6-3A920844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067A0-BFE0-4127-9426-5BA3D73F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A02E4-A43A-4CF0-B242-28DF2262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9761-A649-4F75-A3AF-1FFD7856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BEFE-86DD-4B29-AA4E-8CABFC8C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2B27B-5100-4BA0-BA6C-1C7F1751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E3B46-6C49-4ACE-9941-4AFFF123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C3B7A-0AC7-4EFD-A83D-40D83377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D15E8-0650-43AD-BDDB-B981FA8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2E4C3-9B4C-49DC-8EA8-5AE1DCC9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CAD0-5B65-44EB-B4C8-89C91444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B0BC-1879-48AB-9D35-4EE5AA4EC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6BA5C-E043-473B-9568-06ADF6F68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54312-C25C-42EF-8C76-F8F9CF7C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E7A69-71D5-4C66-9FA1-61F48391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BD3D7-8F34-4EFF-9164-A89B7476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5BB2-B7D8-4E48-93DE-C4B56FF1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FD61F-8306-455A-8C9F-D6F30E69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CBC92-5B73-48D6-A7F0-6922F2937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9F17C-658A-413C-984F-8F129313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A384-41FE-4A6A-99C1-C81F685A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ACBB-1FF5-4B84-99D4-B188DD7A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89CA9-2D13-4413-B301-4369CD51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1A98-994C-4628-9AC9-A03FFB18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DF59-434C-405C-BE75-207819B1D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A0A4B-FE33-433D-8A18-0148A66E078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04B2-4207-433C-9DBB-A27CF4D47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56D9D-90C4-4D0C-AD31-00B5B437E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9EB1-3ADE-4BC6-BC65-3E06C264F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00C38-5A7B-4548-BBEA-9332DE96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Performance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E0CDE-85AC-4570-8A0C-BC9BC109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 Performance management is a web application for managing and monitoring performance of functional  assets.</a:t>
            </a:r>
          </a:p>
          <a:p>
            <a:r>
              <a:rPr lang="en-US" dirty="0" err="1"/>
              <a:t>Itprovidesfeaturestoview</a:t>
            </a:r>
            <a:r>
              <a:rPr lang="en-US" dirty="0"/>
              <a:t> live performance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F065D-07A2-4B5D-B5B6-4477B40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36969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E323-D7A5-405F-847F-14BA594D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F492-023E-4DB1-ABD9-66F5AE48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2. Application to deploy the analytic on the client plant location and display the analytic result on User Interface </a:t>
            </a:r>
          </a:p>
          <a:p>
            <a:r>
              <a:rPr lang="en-US" dirty="0"/>
              <a:t>3. Scheduling execution of Analytics and display the Alarms generated by the Analytics </a:t>
            </a:r>
          </a:p>
          <a:p>
            <a:r>
              <a:rPr lang="en-US" dirty="0"/>
              <a:t>4. The application uses </a:t>
            </a:r>
            <a:r>
              <a:rPr lang="en-US" dirty="0" err="1"/>
              <a:t>Proficy</a:t>
            </a:r>
            <a:r>
              <a:rPr lang="en-US" dirty="0"/>
              <a:t> Historian to read the Real-time data to execute an Analytic </a:t>
            </a:r>
          </a:p>
          <a:p>
            <a:r>
              <a:rPr lang="en-US" dirty="0"/>
              <a:t>5. Application Makes use of Postgres to store all transaction Data, configuration level details and Asset Hierarchy. </a:t>
            </a:r>
          </a:p>
          <a:p>
            <a:r>
              <a:rPr lang="en-US" dirty="0"/>
              <a:t>6. Polymer components were used to create interactive User interface. Capgemini Internal </a:t>
            </a:r>
          </a:p>
          <a:p>
            <a:endParaRPr lang="en-US" dirty="0"/>
          </a:p>
          <a:p>
            <a:r>
              <a:rPr lang="en-US" dirty="0"/>
              <a:t>7. The Authentication and Authorization was implemented using Java service. </a:t>
            </a:r>
          </a:p>
          <a:p>
            <a:r>
              <a:rPr lang="en-US" dirty="0"/>
              <a:t>8. Kairos DB with Cassandra were used to store the timeseries data. </a:t>
            </a:r>
          </a:p>
          <a:p>
            <a:r>
              <a:rPr lang="en-US" dirty="0"/>
              <a:t>9.Grafana BI tool was integrated with Kairos DB to generate timeseries Graphs.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12DFA-B280-4768-973D-149A1674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3569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02EA98-BE66-4F12-9984-6941241B8623}"/>
              </a:ext>
            </a:extLst>
          </p:cNvPr>
          <p:cNvSpPr/>
          <p:nvPr/>
        </p:nvSpPr>
        <p:spPr>
          <a:xfrm>
            <a:off x="8431619" y="1297172"/>
            <a:ext cx="2328530" cy="1105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646A8-054A-4F61-8650-BB0D172E682B}"/>
              </a:ext>
            </a:extLst>
          </p:cNvPr>
          <p:cNvSpPr/>
          <p:nvPr/>
        </p:nvSpPr>
        <p:spPr>
          <a:xfrm>
            <a:off x="8431619" y="3790050"/>
            <a:ext cx="2328530" cy="1105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09A360-63DE-4A87-9CD6-283F4A7BC1FE}"/>
              </a:ext>
            </a:extLst>
          </p:cNvPr>
          <p:cNvSpPr/>
          <p:nvPr/>
        </p:nvSpPr>
        <p:spPr>
          <a:xfrm>
            <a:off x="4635797" y="1297172"/>
            <a:ext cx="2328530" cy="1105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BE7998-6D22-4121-9E85-D2C9E45ECB85}"/>
              </a:ext>
            </a:extLst>
          </p:cNvPr>
          <p:cNvSpPr/>
          <p:nvPr/>
        </p:nvSpPr>
        <p:spPr>
          <a:xfrm>
            <a:off x="4635797" y="4885571"/>
            <a:ext cx="2476943" cy="1114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89A230E1-FD74-4C3F-A2FE-7F75C896777A}"/>
              </a:ext>
            </a:extLst>
          </p:cNvPr>
          <p:cNvSpPr/>
          <p:nvPr/>
        </p:nvSpPr>
        <p:spPr>
          <a:xfrm>
            <a:off x="563296" y="2485736"/>
            <a:ext cx="978195" cy="58479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DBF0B283-5AC8-4C74-8BDC-E62DA7C8F05D}"/>
              </a:ext>
            </a:extLst>
          </p:cNvPr>
          <p:cNvSpPr/>
          <p:nvPr/>
        </p:nvSpPr>
        <p:spPr>
          <a:xfrm>
            <a:off x="2296633" y="5078820"/>
            <a:ext cx="914400" cy="121615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8442AB6A-9940-486F-9F0B-DB8CAB6654F6}"/>
              </a:ext>
            </a:extLst>
          </p:cNvPr>
          <p:cNvSpPr/>
          <p:nvPr/>
        </p:nvSpPr>
        <p:spPr>
          <a:xfrm>
            <a:off x="574151" y="4055705"/>
            <a:ext cx="914400" cy="121615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420EC-DE62-4CD6-BF08-63A4CEED3468}"/>
              </a:ext>
            </a:extLst>
          </p:cNvPr>
          <p:cNvSpPr txBox="1"/>
          <p:nvPr/>
        </p:nvSpPr>
        <p:spPr>
          <a:xfrm>
            <a:off x="8325293" y="927840"/>
            <a:ext cx="217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Facing Web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1F58E4-379F-42BB-9C95-E85F5FA484C5}"/>
              </a:ext>
            </a:extLst>
          </p:cNvPr>
          <p:cNvSpPr txBox="1"/>
          <p:nvPr/>
        </p:nvSpPr>
        <p:spPr>
          <a:xfrm>
            <a:off x="8325293" y="3362695"/>
            <a:ext cx="247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RemoteAnalyticWebApp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6AE1C-5333-4FB2-A6D4-66B5A907EB1E}"/>
              </a:ext>
            </a:extLst>
          </p:cNvPr>
          <p:cNvSpPr txBox="1"/>
          <p:nvPr/>
        </p:nvSpPr>
        <p:spPr>
          <a:xfrm>
            <a:off x="4704721" y="4516239"/>
            <a:ext cx="19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PythonRESTService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97C87-B8E9-4C83-A972-C0F65863D9C0}"/>
              </a:ext>
            </a:extLst>
          </p:cNvPr>
          <p:cNvSpPr txBox="1"/>
          <p:nvPr/>
        </p:nvSpPr>
        <p:spPr>
          <a:xfrm>
            <a:off x="4657061" y="889222"/>
            <a:ext cx="23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SpringBootRESTService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70720-2DBD-432B-BEF4-B4048BCE39C9}"/>
              </a:ext>
            </a:extLst>
          </p:cNvPr>
          <p:cNvSpPr txBox="1"/>
          <p:nvPr/>
        </p:nvSpPr>
        <p:spPr>
          <a:xfrm>
            <a:off x="9005777" y="166539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APM-UI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D4336E-189B-4925-8ADE-BE404BABF93E}"/>
              </a:ext>
            </a:extLst>
          </p:cNvPr>
          <p:cNvSpPr txBox="1"/>
          <p:nvPr/>
        </p:nvSpPr>
        <p:spPr>
          <a:xfrm>
            <a:off x="9190074" y="1226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C9CB35-4A38-4E82-9025-CC62FB22E783}"/>
              </a:ext>
            </a:extLst>
          </p:cNvPr>
          <p:cNvSpPr txBox="1"/>
          <p:nvPr/>
        </p:nvSpPr>
        <p:spPr>
          <a:xfrm>
            <a:off x="280247" y="3621422"/>
            <a:ext cx="140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CassandraDB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78C73-6EFC-4E27-84E2-A82762A20034}"/>
              </a:ext>
            </a:extLst>
          </p:cNvPr>
          <p:cNvSpPr txBox="1"/>
          <p:nvPr/>
        </p:nvSpPr>
        <p:spPr>
          <a:xfrm>
            <a:off x="1997344" y="4663781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PostgreSQLDB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DEB77-0DD4-4301-BF6E-EF10A7555362}"/>
              </a:ext>
            </a:extLst>
          </p:cNvPr>
          <p:cNvSpPr txBox="1"/>
          <p:nvPr/>
        </p:nvSpPr>
        <p:spPr>
          <a:xfrm>
            <a:off x="473215" y="2112307"/>
            <a:ext cx="10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KairosDB</a:t>
            </a:r>
            <a:endParaRPr lang="en-US" dirty="0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DEE2F553-05EF-44F5-BE91-915448904C0D}"/>
              </a:ext>
            </a:extLst>
          </p:cNvPr>
          <p:cNvSpPr/>
          <p:nvPr/>
        </p:nvSpPr>
        <p:spPr>
          <a:xfrm>
            <a:off x="563289" y="966158"/>
            <a:ext cx="978195" cy="58479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30ABE-9DCE-4759-B2CF-22BB65C2D6DD}"/>
              </a:ext>
            </a:extLst>
          </p:cNvPr>
          <p:cNvSpPr txBox="1"/>
          <p:nvPr/>
        </p:nvSpPr>
        <p:spPr>
          <a:xfrm>
            <a:off x="521211" y="590406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Grafana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C68799-D3FE-4A06-A840-C2F81628B1DE}"/>
              </a:ext>
            </a:extLst>
          </p:cNvPr>
          <p:cNvCxnSpPr/>
          <p:nvPr/>
        </p:nvCxnSpPr>
        <p:spPr>
          <a:xfrm>
            <a:off x="7002896" y="1850065"/>
            <a:ext cx="1322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B15EF9-025F-477C-ACB2-BC26DD92B3B6}"/>
              </a:ext>
            </a:extLst>
          </p:cNvPr>
          <p:cNvCxnSpPr>
            <a:cxnSpLocks/>
          </p:cNvCxnSpPr>
          <p:nvPr/>
        </p:nvCxnSpPr>
        <p:spPr>
          <a:xfrm>
            <a:off x="5667153" y="2435891"/>
            <a:ext cx="0" cy="2107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365EE6-448C-42A8-A0F5-88CC97BEDC38}"/>
              </a:ext>
            </a:extLst>
          </p:cNvPr>
          <p:cNvCxnSpPr>
            <a:cxnSpLocks/>
          </p:cNvCxnSpPr>
          <p:nvPr/>
        </p:nvCxnSpPr>
        <p:spPr>
          <a:xfrm flipH="1">
            <a:off x="983355" y="3078721"/>
            <a:ext cx="1" cy="611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00DFADE-5385-4A5D-9BA1-11622AB6422B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983354" y="1595620"/>
            <a:ext cx="1" cy="51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16CC54-706F-4295-B2BB-265BE2145FFC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2715918" y="2440874"/>
            <a:ext cx="2260823" cy="21849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8A5C672-8BC7-4D42-9D36-64C94CE1B2BB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6629547" y="2540871"/>
            <a:ext cx="1861812" cy="174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CD2867E-6CAC-4741-807E-A18A58F74D38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flipV="1">
            <a:off x="1541491" y="1850065"/>
            <a:ext cx="3094306" cy="92806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F68527-67C6-4446-A0E1-A37F092B3D4F}"/>
              </a:ext>
            </a:extLst>
          </p:cNvPr>
          <p:cNvSpPr txBox="1"/>
          <p:nvPr/>
        </p:nvSpPr>
        <p:spPr>
          <a:xfrm>
            <a:off x="8739784" y="4118554"/>
            <a:ext cx="17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APM-Remote-UI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3A6E4D8-645A-4069-B8BF-410FBEB53F7E}"/>
              </a:ext>
            </a:extLst>
          </p:cNvPr>
          <p:cNvSpPr txBox="1"/>
          <p:nvPr/>
        </p:nvSpPr>
        <p:spPr>
          <a:xfrm>
            <a:off x="4869991" y="1627886"/>
            <a:ext cx="18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APM-JAVA-Service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B6F42C-9448-48DF-8A08-49B0535C64BA}"/>
              </a:ext>
            </a:extLst>
          </p:cNvPr>
          <p:cNvSpPr txBox="1"/>
          <p:nvPr/>
        </p:nvSpPr>
        <p:spPr>
          <a:xfrm>
            <a:off x="4769601" y="5216674"/>
            <a:ext cx="23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APM-Analytic-Executor</a:t>
            </a:r>
          </a:p>
        </p:txBody>
      </p:sp>
      <p:sp>
        <p:nvSpPr>
          <p:cNvPr id="99" name="Cylinder 98">
            <a:extLst>
              <a:ext uri="{FF2B5EF4-FFF2-40B4-BE49-F238E27FC236}">
                <a16:creationId xmlns:a16="http://schemas.microsoft.com/office/drawing/2014/main" id="{CE7F9E9B-164B-4630-AA9B-46E811A1EA37}"/>
              </a:ext>
            </a:extLst>
          </p:cNvPr>
          <p:cNvSpPr/>
          <p:nvPr/>
        </p:nvSpPr>
        <p:spPr>
          <a:xfrm>
            <a:off x="8776143" y="5631712"/>
            <a:ext cx="1368489" cy="708966"/>
          </a:xfrm>
          <a:prstGeom prst="can">
            <a:avLst>
              <a:gd name="adj" fmla="val 324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1DED14-FA18-4F27-A480-B58B8D47C349}"/>
              </a:ext>
            </a:extLst>
          </p:cNvPr>
          <p:cNvSpPr txBox="1"/>
          <p:nvPr/>
        </p:nvSpPr>
        <p:spPr>
          <a:xfrm>
            <a:off x="8564834" y="5258169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Proficy</a:t>
            </a:r>
            <a:r>
              <a:rPr lang="en-US" dirty="0"/>
              <a:t>-Historian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9573D01-CA0B-45B3-B0BA-905D6AA4EC2E}"/>
              </a:ext>
            </a:extLst>
          </p:cNvPr>
          <p:cNvCxnSpPr>
            <a:stCxn id="99" idx="2"/>
            <a:endCxn id="98" idx="3"/>
          </p:cNvCxnSpPr>
          <p:nvPr/>
        </p:nvCxnSpPr>
        <p:spPr>
          <a:xfrm rot="10800000">
            <a:off x="7112743" y="5401341"/>
            <a:ext cx="1663400" cy="58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ooter Placeholder 104">
            <a:extLst>
              <a:ext uri="{FF2B5EF4-FFF2-40B4-BE49-F238E27FC236}">
                <a16:creationId xmlns:a16="http://schemas.microsoft.com/office/drawing/2014/main" id="{44EAF969-57CE-4533-A841-E89575A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52634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B8361F-F4A2-4D52-824B-9ED406E23DB7}"/>
              </a:ext>
            </a:extLst>
          </p:cNvPr>
          <p:cNvSpPr/>
          <p:nvPr/>
        </p:nvSpPr>
        <p:spPr>
          <a:xfrm>
            <a:off x="4627144" y="852814"/>
            <a:ext cx="234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SpringBootRESTService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80844F-FE26-4B2E-A0CB-C92813FBCF79}"/>
              </a:ext>
            </a:extLst>
          </p:cNvPr>
          <p:cNvSpPr/>
          <p:nvPr/>
        </p:nvSpPr>
        <p:spPr>
          <a:xfrm>
            <a:off x="4635797" y="1297172"/>
            <a:ext cx="2328530" cy="1105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B1EA4-9E37-45CD-9CD6-2E92912177AE}"/>
              </a:ext>
            </a:extLst>
          </p:cNvPr>
          <p:cNvSpPr txBox="1"/>
          <p:nvPr/>
        </p:nvSpPr>
        <p:spPr>
          <a:xfrm>
            <a:off x="4869991" y="1627886"/>
            <a:ext cx="18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APM-JAVA-Service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68532F-064B-4858-9DC2-1B6E28CA2C10}"/>
              </a:ext>
            </a:extLst>
          </p:cNvPr>
          <p:cNvSpPr/>
          <p:nvPr/>
        </p:nvSpPr>
        <p:spPr>
          <a:xfrm>
            <a:off x="1388637" y="3581400"/>
            <a:ext cx="1907455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EE3D2-5600-4486-8D80-DBB6ACED48A7}"/>
              </a:ext>
            </a:extLst>
          </p:cNvPr>
          <p:cNvSpPr/>
          <p:nvPr/>
        </p:nvSpPr>
        <p:spPr>
          <a:xfrm>
            <a:off x="3882676" y="3581400"/>
            <a:ext cx="1991107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61BF0B-ED1B-46D8-9484-421B727606C2}"/>
              </a:ext>
            </a:extLst>
          </p:cNvPr>
          <p:cNvSpPr/>
          <p:nvPr/>
        </p:nvSpPr>
        <p:spPr>
          <a:xfrm>
            <a:off x="6376715" y="3581400"/>
            <a:ext cx="1991107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login-service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1CC782-2AA0-4580-9C47-DE1DBAB843BE}"/>
              </a:ext>
            </a:extLst>
          </p:cNvPr>
          <p:cNvSpPr/>
          <p:nvPr/>
        </p:nvSpPr>
        <p:spPr>
          <a:xfrm>
            <a:off x="8782494" y="3581400"/>
            <a:ext cx="1881962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feature-service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62938-1622-4A3D-ADEB-BA464503A40A}"/>
              </a:ext>
            </a:extLst>
          </p:cNvPr>
          <p:cNvSpPr txBox="1"/>
          <p:nvPr/>
        </p:nvSpPr>
        <p:spPr>
          <a:xfrm>
            <a:off x="1519863" y="385393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</a:t>
            </a:r>
            <a:r>
              <a:rPr lang="en-US" dirty="0" err="1"/>
              <a:t>rw</a:t>
            </a:r>
            <a:r>
              <a:rPr lang="en-US" dirty="0"/>
              <a:t>-service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063D7-F201-476F-B9CE-41918F83904E}"/>
              </a:ext>
            </a:extLst>
          </p:cNvPr>
          <p:cNvSpPr txBox="1"/>
          <p:nvPr/>
        </p:nvSpPr>
        <p:spPr>
          <a:xfrm>
            <a:off x="4047490" y="3853934"/>
            <a:ext cx="17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web-app-service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3A526F5-2AFE-4C68-A9AB-DDB0EEB5D6C6}"/>
              </a:ext>
            </a:extLst>
          </p:cNvPr>
          <p:cNvCxnSpPr>
            <a:cxnSpLocks/>
          </p:cNvCxnSpPr>
          <p:nvPr/>
        </p:nvCxnSpPr>
        <p:spPr>
          <a:xfrm rot="5400000">
            <a:off x="4732271" y="2745986"/>
            <a:ext cx="1143610" cy="533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E691D97-54F1-4F03-996E-BFE6BDFABB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31665" y="2708896"/>
            <a:ext cx="1068585" cy="606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49CC04-20CC-4156-A7EC-BB94237FED13}"/>
              </a:ext>
            </a:extLst>
          </p:cNvPr>
          <p:cNvCxnSpPr/>
          <p:nvPr/>
        </p:nvCxnSpPr>
        <p:spPr>
          <a:xfrm flipH="1">
            <a:off x="2732567" y="2477983"/>
            <a:ext cx="2145662" cy="106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F19824-30EF-41B3-985A-3385072F1B09}"/>
              </a:ext>
            </a:extLst>
          </p:cNvPr>
          <p:cNvCxnSpPr/>
          <p:nvPr/>
        </p:nvCxnSpPr>
        <p:spPr>
          <a:xfrm>
            <a:off x="6764805" y="2477983"/>
            <a:ext cx="2602479" cy="106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CFFB50-4027-40E6-BCDF-B017DE3A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58774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179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Asset Performance Management</vt:lpstr>
      <vt:lpstr>Technical Description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Performance Management</dc:title>
  <dc:creator>Mohit Kumar Agrahari</dc:creator>
  <cp:lastModifiedBy>Mohit Kumar Agrahari</cp:lastModifiedBy>
  <cp:revision>10</cp:revision>
  <dcterms:created xsi:type="dcterms:W3CDTF">2018-03-27T15:31:46Z</dcterms:created>
  <dcterms:modified xsi:type="dcterms:W3CDTF">2018-03-27T18:05:33Z</dcterms:modified>
</cp:coreProperties>
</file>