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57" r:id="rId5"/>
    <p:sldId id="268" r:id="rId6"/>
    <p:sldId id="273" r:id="rId7"/>
    <p:sldId id="274" r:id="rId8"/>
    <p:sldId id="275" r:id="rId9"/>
    <p:sldId id="279" r:id="rId10"/>
    <p:sldId id="280" r:id="rId11"/>
    <p:sldId id="28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F2B5"/>
    <a:srgbClr val="FFE79B"/>
    <a:srgbClr val="FFF7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E9F46-AB1F-08A7-087D-8E0A887F0A0C}" v="376" dt="2024-05-12T18:11:4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3" autoAdjust="0"/>
    <p:restoredTop sz="94660"/>
  </p:normalViewPr>
  <p:slideViewPr>
    <p:cSldViewPr snapToGrid="0">
      <p:cViewPr>
        <p:scale>
          <a:sx n="60" d="100"/>
          <a:sy n="60" d="100"/>
        </p:scale>
        <p:origin x="-320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human-hand-writing-roi-on-whiteboard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0" y="1338291"/>
            <a:ext cx="1219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3151535" y="4601616"/>
            <a:ext cx="6240115" cy="65618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4086" y="3010736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BHOJANALYA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4086" y="375902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Revolutionize Your Meal Planning</a:t>
            </a:r>
          </a:p>
          <a:p>
            <a:pPr algn="ctr"/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 descr="I:\New folder (5)\bhojnalya\img\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209550"/>
            <a:ext cx="2578100" cy="103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p:transition spd="med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72451" y="5091794"/>
            <a:ext cx="1257299" cy="1232806"/>
            <a:chOff x="8172451" y="5091794"/>
            <a:chExt cx="1257299" cy="1232806"/>
          </a:xfrm>
        </p:grpSpPr>
        <p:sp>
          <p:nvSpPr>
            <p:cNvPr id="15" name="Oval 14"/>
            <p:cNvSpPr/>
            <p:nvPr/>
          </p:nvSpPr>
          <p:spPr>
            <a:xfrm>
              <a:off x="8172451" y="5091794"/>
              <a:ext cx="1257299" cy="123280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I:\New folder (5)\store-sig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62950" y="52197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60" name="Group 59"/>
          <p:cNvGrpSpPr/>
          <p:nvPr/>
        </p:nvGrpSpPr>
        <p:grpSpPr>
          <a:xfrm>
            <a:off x="8039101" y="1281794"/>
            <a:ext cx="1257299" cy="1232806"/>
            <a:chOff x="8039101" y="1281794"/>
            <a:chExt cx="1257299" cy="1232806"/>
          </a:xfrm>
        </p:grpSpPr>
        <p:sp>
          <p:nvSpPr>
            <p:cNvPr id="10" name="Oval 9"/>
            <p:cNvSpPr/>
            <p:nvPr/>
          </p:nvSpPr>
          <p:spPr>
            <a:xfrm>
              <a:off x="8039101" y="1281794"/>
              <a:ext cx="1257299" cy="123280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7" name="Picture 3" descr="I:\New folder (5)\reserva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6750" y="142875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61" name="Group 60"/>
          <p:cNvGrpSpPr/>
          <p:nvPr/>
        </p:nvGrpSpPr>
        <p:grpSpPr>
          <a:xfrm>
            <a:off x="8934451" y="2424794"/>
            <a:ext cx="1257299" cy="1232806"/>
            <a:chOff x="8934451" y="2424794"/>
            <a:chExt cx="1257299" cy="1232806"/>
          </a:xfrm>
        </p:grpSpPr>
        <p:sp>
          <p:nvSpPr>
            <p:cNvPr id="13" name="Oval 12"/>
            <p:cNvSpPr/>
            <p:nvPr/>
          </p:nvSpPr>
          <p:spPr>
            <a:xfrm>
              <a:off x="8934451" y="2424794"/>
              <a:ext cx="1257299" cy="123280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:\New folder (5)\tortill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67800" y="2552700"/>
              <a:ext cx="992188" cy="992188"/>
            </a:xfrm>
            <a:prstGeom prst="rect">
              <a:avLst/>
            </a:prstGeom>
            <a:noFill/>
          </p:spPr>
        </p:pic>
      </p:grpSp>
      <p:grpSp>
        <p:nvGrpSpPr>
          <p:cNvPr id="62" name="Group 61"/>
          <p:cNvGrpSpPr/>
          <p:nvPr/>
        </p:nvGrpSpPr>
        <p:grpSpPr>
          <a:xfrm>
            <a:off x="8896350" y="3872594"/>
            <a:ext cx="1276350" cy="1232806"/>
            <a:chOff x="8896350" y="3872594"/>
            <a:chExt cx="1276350" cy="1232806"/>
          </a:xfrm>
        </p:grpSpPr>
        <p:sp>
          <p:nvSpPr>
            <p:cNvPr id="14" name="Oval 13"/>
            <p:cNvSpPr/>
            <p:nvPr/>
          </p:nvSpPr>
          <p:spPr>
            <a:xfrm>
              <a:off x="8915401" y="3872594"/>
              <a:ext cx="1257299" cy="123280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9" name="Picture 5" descr="I:\New folder (5)\fast-deliver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96350" y="3886200"/>
              <a:ext cx="1181100" cy="1181100"/>
            </a:xfrm>
            <a:prstGeom prst="rect">
              <a:avLst/>
            </a:prstGeom>
            <a:noFill/>
          </p:spPr>
        </p:pic>
      </p:grpSp>
      <p:grpSp>
        <p:nvGrpSpPr>
          <p:cNvPr id="56" name="Group 55"/>
          <p:cNvGrpSpPr/>
          <p:nvPr/>
        </p:nvGrpSpPr>
        <p:grpSpPr>
          <a:xfrm>
            <a:off x="4419600" y="2286000"/>
            <a:ext cx="2933700" cy="2876550"/>
            <a:chOff x="4419600" y="2286000"/>
            <a:chExt cx="2933700" cy="2876550"/>
          </a:xfrm>
        </p:grpSpPr>
        <p:sp>
          <p:nvSpPr>
            <p:cNvPr id="9" name="Oval 8"/>
            <p:cNvSpPr/>
            <p:nvPr/>
          </p:nvSpPr>
          <p:spPr>
            <a:xfrm>
              <a:off x="4419600" y="2286000"/>
              <a:ext cx="2933700" cy="28765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5875" y="2918591"/>
              <a:ext cx="28154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4000" dirty="0" smtClean="0">
                  <a:solidFill>
                    <a:schemeClr val="bg1"/>
                  </a:solidFill>
                </a:rPr>
                <a:t>BHOJANALYA</a:t>
              </a:r>
            </a:p>
            <a:p>
              <a:pPr algn="ctr"/>
              <a:r>
                <a:rPr lang="en-IN" sz="2000" dirty="0" smtClean="0">
                  <a:solidFill>
                    <a:schemeClr val="bg1"/>
                  </a:solidFill>
                </a:rPr>
                <a:t>  A USER-FRIENDLY</a:t>
              </a:r>
            </a:p>
            <a:p>
              <a:pPr algn="ctr"/>
              <a:r>
                <a:rPr lang="en-IN" sz="2000" dirty="0" smtClean="0">
                  <a:solidFill>
                    <a:schemeClr val="bg1"/>
                  </a:solidFill>
                </a:rPr>
                <a:t>  APP FOR ORDERING</a:t>
              </a:r>
              <a:br>
                <a:rPr lang="en-IN" sz="2000" dirty="0" smtClean="0">
                  <a:solidFill>
                    <a:schemeClr val="bg1"/>
                  </a:solidFill>
                </a:rPr>
              </a:br>
              <a:r>
                <a:rPr lang="en-IN" sz="2000" dirty="0" smtClean="0">
                  <a:solidFill>
                    <a:schemeClr val="bg1"/>
                  </a:solidFill>
                </a:rPr>
                <a:t>  AND DINE-IN FOOD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5309" y="762657"/>
            <a:ext cx="1690278" cy="1657350"/>
            <a:chOff x="1364661" y="1771650"/>
            <a:chExt cx="1690278" cy="1657350"/>
          </a:xfrm>
        </p:grpSpPr>
        <p:sp>
          <p:nvSpPr>
            <p:cNvPr id="16" name="Oval 15"/>
            <p:cNvSpPr/>
            <p:nvPr/>
          </p:nvSpPr>
          <p:spPr>
            <a:xfrm>
              <a:off x="1364661" y="1771650"/>
              <a:ext cx="1690278" cy="165735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19250" y="27622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REGISTER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I:\New folder (5)\logi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19250" y="1809750"/>
              <a:ext cx="1104900" cy="1104900"/>
            </a:xfrm>
            <a:prstGeom prst="rect">
              <a:avLst/>
            </a:prstGeom>
            <a:noFill/>
          </p:spPr>
        </p:pic>
      </p:grpSp>
      <p:cxnSp>
        <p:nvCxnSpPr>
          <p:cNvPr id="33" name="Straight Connector 32"/>
          <p:cNvCxnSpPr>
            <a:stCxn id="40" idx="3"/>
          </p:cNvCxnSpPr>
          <p:nvPr/>
        </p:nvCxnSpPr>
        <p:spPr>
          <a:xfrm flipH="1">
            <a:off x="1355834" y="3122592"/>
            <a:ext cx="958996" cy="6296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5"/>
          </p:cNvCxnSpPr>
          <p:nvPr/>
        </p:nvCxnSpPr>
        <p:spPr>
          <a:xfrm>
            <a:off x="1549853" y="4977483"/>
            <a:ext cx="927533" cy="1686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0" idx="1"/>
          </p:cNvCxnSpPr>
          <p:nvPr/>
        </p:nvCxnSpPr>
        <p:spPr>
          <a:xfrm>
            <a:off x="1702676" y="2144110"/>
            <a:ext cx="612154" cy="1809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9697" y="3653630"/>
            <a:ext cx="1581806" cy="1550990"/>
            <a:chOff x="199697" y="3653630"/>
            <a:chExt cx="1581806" cy="1550990"/>
          </a:xfrm>
        </p:grpSpPr>
        <p:sp>
          <p:nvSpPr>
            <p:cNvPr id="17" name="Oval 16"/>
            <p:cNvSpPr/>
            <p:nvPr/>
          </p:nvSpPr>
          <p:spPr>
            <a:xfrm>
              <a:off x="199697" y="3653630"/>
              <a:ext cx="1581806" cy="155099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32" name="Picture 8" descr="I:\New folder (5)\cashless-paymen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182" y="3751973"/>
              <a:ext cx="820246" cy="820246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409903" y="4650821"/>
              <a:ext cx="115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PAYMENT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12411" y="4591050"/>
            <a:ext cx="1690278" cy="1657350"/>
            <a:chOff x="2412411" y="4591050"/>
            <a:chExt cx="1690278" cy="1657350"/>
          </a:xfrm>
        </p:grpSpPr>
        <p:sp>
          <p:nvSpPr>
            <p:cNvPr id="20" name="Oval 19"/>
            <p:cNvSpPr/>
            <p:nvPr/>
          </p:nvSpPr>
          <p:spPr>
            <a:xfrm>
              <a:off x="2412411" y="4591050"/>
              <a:ext cx="1690278" cy="16573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4" name="Picture 7" descr="I:\New folder (5)\tortilla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73363" y="4713889"/>
              <a:ext cx="917302" cy="917302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2632839" y="5628290"/>
              <a:ext cx="140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GRAB FOOD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46372" y="2159876"/>
            <a:ext cx="1369342" cy="1127892"/>
            <a:chOff x="2146372" y="2159876"/>
            <a:chExt cx="1369342" cy="1127892"/>
          </a:xfrm>
        </p:grpSpPr>
        <p:sp>
          <p:nvSpPr>
            <p:cNvPr id="40" name="Oval 39"/>
            <p:cNvSpPr/>
            <p:nvPr/>
          </p:nvSpPr>
          <p:spPr>
            <a:xfrm>
              <a:off x="2146372" y="2159876"/>
              <a:ext cx="1150300" cy="112789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75640" y="2790497"/>
              <a:ext cx="1340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solidFill>
                    <a:schemeClr val="bg1"/>
                  </a:solidFill>
                </a:rPr>
                <a:t>BOOK FOOD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033" name="Picture 9" descr="I:\New folder (5)\store-sig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96631" y="2160747"/>
              <a:ext cx="755874" cy="755874"/>
            </a:xfrm>
            <a:prstGeom prst="rect">
              <a:avLst/>
            </a:prstGeom>
            <a:noFill/>
          </p:spPr>
        </p:pic>
      </p:grpSp>
      <p:sp>
        <p:nvSpPr>
          <p:cNvPr id="52" name="TextBox 51"/>
          <p:cNvSpPr txBox="1"/>
          <p:nvPr/>
        </p:nvSpPr>
        <p:spPr>
          <a:xfrm>
            <a:off x="9553903" y="1545023"/>
            <a:ext cx="22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SLOT BOOKING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68608" y="2743198"/>
            <a:ext cx="195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DINE - IN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37076" y="4235668"/>
            <a:ext cx="195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DELIVERY</a:t>
            </a:r>
            <a:endParaRPr lang="en-IN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701045" y="5355019"/>
            <a:ext cx="238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VARIETY OF RESTAURANTS</a:t>
            </a:r>
            <a:endParaRPr lang="en-IN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:\New folder (5)\download__1_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58" y="699391"/>
            <a:ext cx="11527916" cy="6061448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8110915" y="3525528"/>
            <a:ext cx="261468" cy="261468"/>
            <a:chOff x="8071945" y="898635"/>
            <a:chExt cx="425669" cy="425669"/>
          </a:xfrm>
        </p:grpSpPr>
        <p:sp>
          <p:nvSpPr>
            <p:cNvPr id="3" name="Oval 2"/>
            <p:cNvSpPr/>
            <p:nvPr/>
          </p:nvSpPr>
          <p:spPr>
            <a:xfrm>
              <a:off x="8071945" y="898635"/>
              <a:ext cx="425669" cy="4256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8121624" y="940624"/>
              <a:ext cx="310698" cy="328897"/>
            </a:xfrm>
            <a:prstGeom prst="ellipse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9600" y="2002221"/>
            <a:ext cx="1119352" cy="1549099"/>
            <a:chOff x="8229600" y="2002221"/>
            <a:chExt cx="1119352" cy="1549099"/>
          </a:xfrm>
        </p:grpSpPr>
        <p:cxnSp>
          <p:nvCxnSpPr>
            <p:cNvPr id="7" name="Straight Connector 6"/>
            <p:cNvCxnSpPr>
              <a:stCxn id="4" idx="0"/>
            </p:cNvCxnSpPr>
            <p:nvPr/>
          </p:nvCxnSpPr>
          <p:spPr>
            <a:xfrm flipV="1">
              <a:off x="8236854" y="2002221"/>
              <a:ext cx="24277" cy="15490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229600" y="2002221"/>
              <a:ext cx="1119352" cy="157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459310" y="1813034"/>
            <a:ext cx="23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KNIT, SULATANPUR,</a:t>
            </a:r>
          </a:p>
          <a:p>
            <a:r>
              <a:rPr lang="en-IN" dirty="0" smtClean="0"/>
              <a:t>UTTAR PRADESH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Location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xmlns="" id="{5A2D5034-1433-A9B8-2E69-F92F0145AE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B6D8B4-AE8C-4F5F-2186-00AF14D60600}"/>
              </a:ext>
            </a:extLst>
          </p:cNvPr>
          <p:cNvSpPr txBox="1"/>
          <p:nvPr/>
        </p:nvSpPr>
        <p:spPr>
          <a:xfrm>
            <a:off x="9873738" y="6657945"/>
            <a:ext cx="231826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700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>
            <a:extLst>
              <a:ext uri="{FF2B5EF4-FFF2-40B4-BE49-F238E27FC236}">
                <a16:creationId xmlns=""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2369892" y="221411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=""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2" y="1907373"/>
              <a:ext cx="2057396" cy="2057396"/>
            </a:xfrm>
            <a:prstGeom prst="ellipse">
              <a:avLst/>
            </a:prstGeom>
          </p:spPr>
        </p:pic>
      </p:grpSp>
      <p:grpSp>
        <p:nvGrpSpPr>
          <p:cNvPr id="4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869539" y="470279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Prof. </a:t>
              </a:r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Arvind</a:t>
              </a:r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Tiwari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CSED, KNIT, SULTANPUR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542481" y="217990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6" name="Group 67">
            <a:extLst>
              <a:ext uri="{FF2B5EF4-FFF2-40B4-BE49-F238E27FC236}">
                <a16:creationId xmlns=""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7063251" y="4702792"/>
            <a:ext cx="3048141" cy="1175555"/>
            <a:chOff x="6191192" y="4416136"/>
            <a:chExt cx="3048141" cy="1175555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Prof. </a:t>
              </a:r>
              <a:r>
                <a:rPr lang="en-US" sz="2400" dirty="0" err="1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Neetika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Gond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CSED, KNIT, SULTANPUR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685521" y="299545"/>
            <a:ext cx="4820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bg1">
                    <a:lumMod val="50000"/>
                  </a:schemeClr>
                </a:solidFill>
              </a:rPr>
              <a:t>OUR GUIDES</a:t>
            </a:r>
          </a:p>
        </p:txBody>
      </p:sp>
      <p:grpSp>
        <p:nvGrpSpPr>
          <p:cNvPr id="8" name="Group 93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873388" y="1054375"/>
            <a:ext cx="2445224" cy="301460"/>
            <a:chOff x="4679586" y="878988"/>
            <a:chExt cx="1745757" cy="190500"/>
          </a:xfrm>
        </p:grpSpPr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p:transition spd="med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>
            <a:extLst>
              <a:ext uri="{FF2B5EF4-FFF2-40B4-BE49-F238E27FC236}">
                <a16:creationId xmlns=""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809106" y="221411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=""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2" y="1907373"/>
              <a:ext cx="2057396" cy="2057396"/>
            </a:xfrm>
            <a:prstGeom prst="ellipse">
              <a:avLst/>
            </a:prstGeom>
          </p:spPr>
        </p:pic>
      </p:grpSp>
      <p:grpSp>
        <p:nvGrpSpPr>
          <p:cNvPr id="3" name="Group 102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3506767" y="218505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" name="Group 105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6276200" y="217990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5" name="Group 108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" name="Group 111">
            <a:extLst>
              <a:ext uri="{FF2B5EF4-FFF2-40B4-BE49-F238E27FC236}">
                <a16:creationId xmlns=""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" name="Group 114">
            <a:extLst>
              <a:ext uri="{FF2B5EF4-FFF2-40B4-BE49-F238E27FC236}">
                <a16:creationId xmlns=""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8" name="Group 117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510438" y="4702792"/>
            <a:ext cx="2644771" cy="806943"/>
            <a:chOff x="466266" y="4416136"/>
            <a:chExt cx="2644771" cy="806943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Umang</a:t>
              </a:r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Varshney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Bhojanalya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121">
            <a:extLst>
              <a:ext uri="{FF2B5EF4-FFF2-40B4-BE49-F238E27FC236}">
                <a16:creationId xmlns=""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226748" y="4702792"/>
            <a:ext cx="2644771" cy="806943"/>
            <a:chOff x="3344736" y="4416136"/>
            <a:chExt cx="2644771" cy="806943"/>
          </a:xfrm>
        </p:grpSpPr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Mohit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Kumar Singh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CFO,  Bhojanalya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125">
            <a:extLst>
              <a:ext uri="{FF2B5EF4-FFF2-40B4-BE49-F238E27FC236}">
                <a16:creationId xmlns=""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5998655" y="4702792"/>
            <a:ext cx="2644771" cy="806943"/>
            <a:chOff x="6392877" y="4416136"/>
            <a:chExt cx="2644771" cy="806943"/>
          </a:xfrm>
        </p:grpSpPr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Vidushi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Gupta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CMO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Bhojanalya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64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9134798" y="217990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2" name="Group 67">
            <a:extLst>
              <a:ext uri="{FF2B5EF4-FFF2-40B4-BE49-F238E27FC236}">
                <a16:creationId xmlns=""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8857253" y="4702792"/>
            <a:ext cx="2644771" cy="806943"/>
            <a:chOff x="6392877" y="4416136"/>
            <a:chExt cx="2644771" cy="806943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Shantanu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rPr>
                <a:t> Kumar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COO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Bhojanalya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" name="Group 89">
            <a:extLst>
              <a:ext uri="{FF2B5EF4-FFF2-40B4-BE49-F238E27FC236}">
                <a16:creationId xmlns=""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10085178" y="1596925"/>
            <a:ext cx="662608" cy="508072"/>
            <a:chOff x="662610" y="2131356"/>
            <a:chExt cx="662608" cy="508072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153557" y="280495"/>
            <a:ext cx="41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>
                    <a:lumMod val="50000"/>
                  </a:schemeClr>
                </a:solidFill>
              </a:rPr>
              <a:t>TEAM MEMBERS</a:t>
            </a:r>
            <a:endParaRPr lang="en-IN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93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791155" y="1054375"/>
            <a:ext cx="2445224" cy="301460"/>
            <a:chOff x="4679586" y="878988"/>
            <a:chExt cx="1745757" cy="190500"/>
          </a:xfrm>
        </p:grpSpPr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p:transition spd="med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F4ED3-2E05-46B6-2CE5-DD5B08D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9BAE7-509B-988E-A76A-30E0AC78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 smtClean="0">
                <a:ea typeface="+mn-lt"/>
                <a:cs typeface="+mn-lt"/>
              </a:rPr>
              <a:t>Welcome to the presentation on Enhancing the Dining Experience through the Bhojanalya Mobile App. This app &amp; Mobile app introduces a Slot Booking Feature to streamline the dining process for students and people living away from home. Let's explore its potential benefits and functionalities.</a:t>
            </a:r>
            <a:endParaRPr lang="en-US" sz="22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1778306" y="2374302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I:\New folder (5)\bhojnalya\img\lun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1118" y="129801"/>
            <a:ext cx="6763869" cy="6647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67041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096 -0.00185 L 0.18404 0.0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4339" y="2680149"/>
            <a:ext cx="1671145" cy="165537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806263" y="3573529"/>
            <a:ext cx="1324304" cy="13295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539767" y="2984949"/>
            <a:ext cx="1140371" cy="10983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7229" y="3499957"/>
            <a:ext cx="1140371" cy="1098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861739" y="3457916"/>
            <a:ext cx="1324304" cy="132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9191297" y="2737957"/>
            <a:ext cx="1140371" cy="10983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71600" y="2207172"/>
            <a:ext cx="738352" cy="777777"/>
            <a:chOff x="862882" y="2207172"/>
            <a:chExt cx="1247071" cy="777777"/>
          </a:xfrm>
        </p:grpSpPr>
        <p:cxnSp>
          <p:nvCxnSpPr>
            <p:cNvPr id="9" name="Straight Connector 8"/>
            <p:cNvCxnSpPr>
              <a:stCxn id="4" idx="0"/>
            </p:cNvCxnSpPr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62882" y="2207172"/>
              <a:ext cx="869217" cy="423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146331" y="1918137"/>
            <a:ext cx="1048409" cy="777777"/>
            <a:chOff x="1061544" y="2207172"/>
            <a:chExt cx="1048409" cy="777777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061544" y="2211409"/>
              <a:ext cx="670546" cy="101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0690" y="4903075"/>
            <a:ext cx="1418896" cy="804042"/>
            <a:chOff x="1161726" y="2207172"/>
            <a:chExt cx="948227" cy="777777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161726" y="2207172"/>
              <a:ext cx="570363" cy="42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V="1">
            <a:off x="7330966" y="4792721"/>
            <a:ext cx="1284891" cy="877612"/>
            <a:chOff x="825062" y="2207172"/>
            <a:chExt cx="1284891" cy="777777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5062" y="2211409"/>
              <a:ext cx="907028" cy="330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H="1">
            <a:off x="9716812" y="1686910"/>
            <a:ext cx="893381" cy="1114109"/>
            <a:chOff x="1005264" y="2207172"/>
            <a:chExt cx="1104689" cy="777777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005264" y="2211407"/>
              <a:ext cx="726825" cy="677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H="1">
            <a:off x="6884272" y="1954925"/>
            <a:ext cx="1234968" cy="1566054"/>
            <a:chOff x="1239127" y="2207172"/>
            <a:chExt cx="870826" cy="77777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1734207" y="2207172"/>
              <a:ext cx="375746" cy="77777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239127" y="2211409"/>
              <a:ext cx="492963" cy="1142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47298" y="1718445"/>
            <a:ext cx="140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01</a:t>
            </a:r>
          </a:p>
          <a:p>
            <a:pPr algn="r"/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Register</a:t>
            </a:r>
          </a:p>
          <a:p>
            <a:pPr algn="r"/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8830" y="5234142"/>
            <a:ext cx="195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2"/>
                </a:solidFill>
                <a:latin typeface="Arial Black" pitchFamily="34" charset="0"/>
              </a:rPr>
              <a:t>02</a:t>
            </a:r>
          </a:p>
          <a:p>
            <a:pPr algn="r"/>
            <a:r>
              <a:rPr lang="en-IN" dirty="0" smtClean="0">
                <a:solidFill>
                  <a:schemeClr val="accent2"/>
                </a:solidFill>
                <a:latin typeface="Arial Black" pitchFamily="34" charset="0"/>
              </a:rPr>
              <a:t>Choose Time</a:t>
            </a:r>
            <a:endParaRPr lang="en-IN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1409" y="1466190"/>
            <a:ext cx="201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Black" pitchFamily="34" charset="0"/>
              </a:rPr>
              <a:t>03</a:t>
            </a:r>
          </a:p>
          <a:p>
            <a:pPr algn="r"/>
            <a:r>
              <a:rPr lang="en-IN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Black" pitchFamily="34" charset="0"/>
              </a:rPr>
              <a:t>Choose Food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71941" y="1529247"/>
            <a:ext cx="146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04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Book Slot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92720" y="5155312"/>
            <a:ext cx="260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Black" pitchFamily="34" charset="0"/>
              </a:rPr>
              <a:t>05</a:t>
            </a:r>
          </a:p>
          <a:p>
            <a:pPr algn="r"/>
            <a:r>
              <a:rPr lang="en-IN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Black" pitchFamily="34" charset="0"/>
              </a:rPr>
              <a:t>Complete Payment 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562895" y="1245470"/>
            <a:ext cx="156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06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Enjoy Food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44566" y="220717"/>
            <a:ext cx="829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  <a:cs typeface="Aharoni" pitchFamily="2" charset="-79"/>
              </a:rPr>
              <a:t>Steps  To Place Order</a:t>
            </a:r>
            <a:endParaRPr lang="en-IN" sz="3600" dirty="0">
              <a:solidFill>
                <a:schemeClr val="bg1">
                  <a:lumMod val="65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123796" y="867106"/>
            <a:ext cx="1497723" cy="236485"/>
            <a:chOff x="4840013" y="798778"/>
            <a:chExt cx="783037" cy="147153"/>
          </a:xfrm>
        </p:grpSpPr>
        <p:sp>
          <p:nvSpPr>
            <p:cNvPr id="88" name="Oval 87"/>
            <p:cNvSpPr/>
            <p:nvPr/>
          </p:nvSpPr>
          <p:spPr>
            <a:xfrm>
              <a:off x="4840013" y="804038"/>
              <a:ext cx="126125" cy="14189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5055477" y="798778"/>
              <a:ext cx="126125" cy="14189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/>
            </a:p>
            <a:p>
              <a:pPr algn="ctr"/>
              <a:endParaRPr lang="en-IN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5276201" y="798778"/>
              <a:ext cx="126125" cy="14189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96925" y="798778"/>
              <a:ext cx="126125" cy="14189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050" name="Picture 2" descr="I:\New folder (5)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194" y="2879890"/>
            <a:ext cx="1292771" cy="1292771"/>
          </a:xfrm>
          <a:prstGeom prst="rect">
            <a:avLst/>
          </a:prstGeom>
          <a:noFill/>
        </p:spPr>
      </p:pic>
      <p:pic>
        <p:nvPicPr>
          <p:cNvPr id="2056" name="Picture 8" descr="I:\New folder (5)\time-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3321" y="3675391"/>
            <a:ext cx="1148418" cy="1148418"/>
          </a:xfrm>
          <a:prstGeom prst="rect">
            <a:avLst/>
          </a:prstGeom>
          <a:noFill/>
        </p:spPr>
      </p:pic>
      <p:pic>
        <p:nvPicPr>
          <p:cNvPr id="2057" name="Picture 9" descr="I:\New folder (5)\tortill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4619297" y="2901566"/>
            <a:ext cx="1246023" cy="1246023"/>
          </a:xfrm>
          <a:prstGeom prst="rect">
            <a:avLst/>
          </a:prstGeom>
          <a:noFill/>
        </p:spPr>
      </p:pic>
      <p:pic>
        <p:nvPicPr>
          <p:cNvPr id="2058" name="Picture 10" descr="I:\New folder (5)\reserv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48110" y="3645175"/>
            <a:ext cx="839392" cy="737638"/>
          </a:xfrm>
          <a:prstGeom prst="rect">
            <a:avLst/>
          </a:prstGeom>
          <a:noFill/>
        </p:spPr>
      </p:pic>
      <p:pic>
        <p:nvPicPr>
          <p:cNvPr id="2059" name="Picture 11" descr="I:\New folder (5)\cashless-pay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072" y="3704519"/>
            <a:ext cx="924636" cy="924636"/>
          </a:xfrm>
          <a:prstGeom prst="rect">
            <a:avLst/>
          </a:prstGeom>
          <a:noFill/>
        </p:spPr>
      </p:pic>
      <p:pic>
        <p:nvPicPr>
          <p:cNvPr id="2060" name="Picture 12" descr="I:\New folder (5)\store-sig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69208" y="2805932"/>
            <a:ext cx="941442" cy="94144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9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1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3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9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1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7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3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9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1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71" grpId="0"/>
      <p:bldP spid="80" grpId="0"/>
      <p:bldP spid="81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40878" y="1860330"/>
            <a:ext cx="11004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 smtClean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IN" sz="6600" b="1" dirty="0" smtClean="0">
                <a:solidFill>
                  <a:schemeClr val="bg1"/>
                </a:solidFill>
              </a:rPr>
              <a:t>Provided By </a:t>
            </a:r>
            <a:r>
              <a:rPr lang="en-IN" sz="6600" b="1" dirty="0" err="1" smtClean="0">
                <a:solidFill>
                  <a:schemeClr val="bg1"/>
                </a:solidFill>
              </a:rPr>
              <a:t>Bhojanalya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09143" y="867103"/>
            <a:ext cx="187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-1195548" y="0"/>
            <a:ext cx="3803426" cy="6858000"/>
            <a:chOff x="9034959" y="0"/>
            <a:chExt cx="3803426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9144000" y="0"/>
              <a:ext cx="3694385" cy="6858000"/>
              <a:chOff x="9144000" y="0"/>
              <a:chExt cx="36943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/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12050107" y="1087821"/>
                <a:ext cx="930171" cy="646385"/>
              </a:xfrm>
              <a:prstGeom prst="triangle">
                <a:avLst>
                  <a:gd name="adj" fmla="val 55172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279119" y="693683"/>
              <a:ext cx="10562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D</a:t>
              </a:r>
              <a:endParaRPr lang="en-IN" sz="8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54204" y="5344507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 smtClean="0">
                  <a:solidFill>
                    <a:schemeClr val="tx2"/>
                  </a:solidFill>
                  <a:latin typeface="Aharoni" pitchFamily="2" charset="-79"/>
                  <a:cs typeface="Aharoni" pitchFamily="2" charset="-79"/>
                </a:rPr>
                <a:t>Varity of Restaurants</a:t>
              </a:r>
              <a:endParaRPr lang="en-IN" sz="32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1029" name="Picture 5" descr="I:\New folder (5)\pngtree-planar-cartoon-street-view-shop-restaurant-and-vendor-elements-png-image_848867-removebg-previe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4959" y="2049516"/>
              <a:ext cx="3298935" cy="3298935"/>
            </a:xfrm>
            <a:prstGeom prst="rect">
              <a:avLst/>
            </a:prstGeom>
            <a:noFill/>
          </p:spPr>
        </p:pic>
      </p:grpSp>
      <p:grpSp>
        <p:nvGrpSpPr>
          <p:cNvPr id="35" name="Group 34"/>
          <p:cNvGrpSpPr/>
          <p:nvPr/>
        </p:nvGrpSpPr>
        <p:grpSpPr>
          <a:xfrm>
            <a:off x="-1599543" y="0"/>
            <a:ext cx="3694386" cy="6858000"/>
            <a:chOff x="6096000" y="0"/>
            <a:chExt cx="3694386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6096000" y="0"/>
              <a:ext cx="3694386" cy="6858000"/>
              <a:chOff x="6096000" y="0"/>
              <a:chExt cx="3694386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9002108" y="1087821"/>
                <a:ext cx="930171" cy="646385"/>
              </a:xfrm>
              <a:prstGeom prst="triangle">
                <a:avLst>
                  <a:gd name="adj" fmla="val 55172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157546" y="693683"/>
              <a:ext cx="10562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C</a:t>
              </a:r>
              <a:endParaRPr lang="en-IN" sz="8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1027" name="Picture 3" descr="C:\Users\Dell\Downloads\—Pngtree—indian food talley curry with_681444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1255" y="1907628"/>
              <a:ext cx="3137338" cy="3137338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6779171" y="5376038"/>
              <a:ext cx="1907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solidFill>
                    <a:schemeClr val="tx2"/>
                  </a:solidFill>
                  <a:latin typeface="Aharoni" pitchFamily="2" charset="-79"/>
                  <a:cs typeface="Aharoni" pitchFamily="2" charset="-79"/>
                </a:rPr>
                <a:t>Dine-In</a:t>
              </a:r>
              <a:endParaRPr lang="en-IN" sz="32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11769" y="0"/>
            <a:ext cx="3751535" cy="6858000"/>
            <a:chOff x="2964576" y="0"/>
            <a:chExt cx="3751535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048000" y="0"/>
              <a:ext cx="3668111" cy="6858000"/>
              <a:chOff x="3048000" y="0"/>
              <a:chExt cx="36681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5927833" y="1135118"/>
                <a:ext cx="930171" cy="646385"/>
              </a:xfrm>
              <a:prstGeom prst="triangle">
                <a:avLst>
                  <a:gd name="adj" fmla="val 551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67504" y="693683"/>
              <a:ext cx="10562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B</a:t>
              </a:r>
              <a:endParaRPr lang="en-IN" sz="8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24" name="Picture 5" descr="I:\New folder (5)\vecteezy_scooter-with-delivery-man-flat-cartoon-character-fast_2374392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4576" y="1908831"/>
              <a:ext cx="2837135" cy="283713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3294991" y="5376038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solidFill>
                    <a:schemeClr val="tx2"/>
                  </a:solidFill>
                  <a:latin typeface="Aharoni" pitchFamily="2" charset="-79"/>
                  <a:cs typeface="Aharoni" pitchFamily="2" charset="-79"/>
                </a:rPr>
                <a:t>Fast Delivery</a:t>
              </a:r>
              <a:endParaRPr lang="en-IN" sz="32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2884435" y="0"/>
            <a:ext cx="3938754" cy="6858000"/>
            <a:chOff x="-249623" y="0"/>
            <a:chExt cx="3938754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3689131" cy="6858000"/>
              <a:chOff x="0" y="0"/>
              <a:chExt cx="368913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2900853" y="1087821"/>
                <a:ext cx="930171" cy="646385"/>
              </a:xfrm>
              <a:prstGeom prst="triangle">
                <a:avLst>
                  <a:gd name="adj" fmla="val 551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24766" y="693683"/>
              <a:ext cx="10562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A</a:t>
              </a:r>
              <a:endParaRPr lang="en-IN" sz="8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1028" name="Picture 4" descr="I:\New folder (5)\pngtree-cartoon-mobile-phone-appointment-location-information-illustration-png-image_2268832-removebg-previe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49623" y="2004847"/>
              <a:ext cx="3292367" cy="3292367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204950" y="5376038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solidFill>
                    <a:schemeClr val="tx2"/>
                  </a:solidFill>
                  <a:latin typeface="Aharoni" pitchFamily="2" charset="-79"/>
                  <a:cs typeface="Aharoni" pitchFamily="2" charset="-79"/>
                </a:rPr>
                <a:t>Slot Booking</a:t>
              </a:r>
              <a:endParaRPr lang="en-IN" sz="32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20833E-6 -1.11111E-6 L 0.84063 -1.1111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4.44444E-6 L 0.64219 4.44444E-6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1.11111E-6 L 0.43907 -1.11111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3.46945E-18 L 0.23438 3.46945E-18 " pathEditMode="relative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B77ECD8E-21C0-4877-BBB9-DF7908AD8DA0}"/>
              </a:ext>
            </a:extLst>
          </p:cNvPr>
          <p:cNvSpPr txBox="1"/>
          <p:nvPr/>
        </p:nvSpPr>
        <p:spPr>
          <a:xfrm>
            <a:off x="6685812" y="4471743"/>
            <a:ext cx="294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ACDB0"/>
                </a:solidFill>
                <a:latin typeface="Tw Cen MT" panose="020B0602020104020603" pitchFamily="34" charset="0"/>
              </a:rPr>
              <a:t>Restaurants</a:t>
            </a:r>
            <a:endParaRPr lang="en-US" sz="2000" dirty="0">
              <a:solidFill>
                <a:srgbClr val="FACDB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" name="Group 109">
            <a:extLst>
              <a:ext uri="{FF2B5EF4-FFF2-40B4-BE49-F238E27FC236}">
                <a16:creationId xmlns=""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Slot Booking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About Features</a:t>
              </a:r>
              <a:endParaRPr lang="en-US" sz="48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Delivery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Dine - In</a:t>
              </a:r>
              <a:endParaRPr lang="en-US" sz="20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102"/>
          <p:cNvGrpSpPr/>
          <p:nvPr/>
        </p:nvGrpSpPr>
        <p:grpSpPr>
          <a:xfrm>
            <a:off x="-5479257" y="0"/>
            <a:ext cx="10615613" cy="6858000"/>
            <a:chOff x="-5524501" y="0"/>
            <a:chExt cx="10615613" cy="6858000"/>
          </a:xfrm>
        </p:grpSpPr>
        <p:grpSp>
          <p:nvGrpSpPr>
            <p:cNvPr id="12" name="Group 97"/>
            <p:cNvGrpSpPr/>
            <p:nvPr/>
          </p:nvGrpSpPr>
          <p:grpSpPr>
            <a:xfrm>
              <a:off x="-5524501" y="0"/>
              <a:ext cx="10615613" cy="6858000"/>
              <a:chOff x="-5567364" y="0"/>
              <a:chExt cx="10615613" cy="6858000"/>
            </a:xfrm>
          </p:grpSpPr>
          <p:grpSp>
            <p:nvGrpSpPr>
              <p:cNvPr id="15" name="Group 110">
                <a:extLst>
                  <a:ext uri="{FF2B5EF4-FFF2-40B4-BE49-F238E27FC236}">
                    <a16:creationId xmlns="" xmlns:a16="http://schemas.microsoft.com/office/drawing/2014/main" id="{268DA095-5AA6-45CB-914D-549D391484B4}"/>
                  </a:ext>
                </a:extLst>
              </p:cNvPr>
              <p:cNvGrpSpPr/>
              <p:nvPr/>
            </p:nvGrpSpPr>
            <p:grpSpPr>
              <a:xfrm>
                <a:off x="-5567364" y="0"/>
                <a:ext cx="10615613" cy="6858000"/>
                <a:chOff x="10363906" y="0"/>
                <a:chExt cx="10615613" cy="6858000"/>
              </a:xfrm>
            </p:grpSpPr>
            <p:grpSp>
              <p:nvGrpSpPr>
                <p:cNvPr id="18" name="Group 28">
                  <a:extLst>
                    <a:ext uri="{FF2B5EF4-FFF2-40B4-BE49-F238E27FC236}">
                      <a16:creationId xmlns="" xmlns:a16="http://schemas.microsoft.com/office/drawing/2014/main" id="{56761E50-ACF4-4AEB-91B2-4D1260FF3876}"/>
                    </a:ext>
                  </a:extLst>
                </p:cNvPr>
                <p:cNvGrpSpPr/>
                <p:nvPr/>
              </p:nvGrpSpPr>
              <p:grpSpPr>
                <a:xfrm>
                  <a:off x="10363906" y="0"/>
                  <a:ext cx="10615613" cy="6858000"/>
                  <a:chOff x="-4000500" y="0"/>
                  <a:chExt cx="10615613" cy="6858000"/>
                </a:xfrm>
                <a:effectLst>
                  <a:outerShdw blurRad="254000" dist="88900" algn="l" rotWithShape="0">
                    <a:schemeClr val="tx1">
                      <a:lumMod val="95000"/>
                      <a:lumOff val="5000"/>
                      <a:alpha val="51000"/>
                    </a:schemeClr>
                  </a:outerShdw>
                </a:effectLst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="" xmlns:a16="http://schemas.microsoft.com/office/drawing/2014/main" id="{01A82F37-F384-44AF-8D4D-8E5AB51F36CD}"/>
                      </a:ext>
                    </a:extLst>
                  </p:cNvPr>
                  <p:cNvSpPr/>
                  <p:nvPr/>
                </p:nvSpPr>
                <p:spPr>
                  <a:xfrm>
                    <a:off x="-4000500" y="0"/>
                    <a:ext cx="9848850" cy="6858000"/>
                  </a:xfrm>
                  <a:prstGeom prst="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4" name="Group 10">
                    <a:extLst>
                      <a:ext uri="{FF2B5EF4-FFF2-40B4-BE49-F238E27FC236}">
                        <a16:creationId xmlns="" xmlns:a16="http://schemas.microsoft.com/office/drawing/2014/main" id="{84CE4060-9EA1-4A18-9D41-27A4057CDEAD}"/>
                      </a:ext>
                    </a:extLst>
                  </p:cNvPr>
                  <p:cNvGrpSpPr/>
                  <p:nvPr/>
                </p:nvGrpSpPr>
                <p:grpSpPr>
                  <a:xfrm>
                    <a:off x="5734050" y="2952212"/>
                    <a:ext cx="881063" cy="923330"/>
                    <a:chOff x="8401050" y="3607250"/>
                    <a:chExt cx="881063" cy="923330"/>
                  </a:xfrm>
                </p:grpSpPr>
                <p:sp>
                  <p:nvSpPr>
                    <p:cNvPr id="2" name="Rectangle: Top Corners Rounded 1">
                      <a:extLst>
                        <a:ext uri="{FF2B5EF4-FFF2-40B4-BE49-F238E27FC236}">
                          <a16:creationId xmlns="" xmlns:a16="http://schemas.microsoft.com/office/drawing/2014/main" id="{C5D1EB51-A0E9-4F9E-8E46-8B3E890D1A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00703" y="3628384"/>
                      <a:ext cx="881757" cy="881063"/>
                    </a:xfrm>
                    <a:prstGeom prst="round2SameRect">
                      <a:avLst/>
                    </a:prstGeom>
                    <a:solidFill>
                      <a:srgbClr val="C8C7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TextBox 2">
                      <a:extLst>
                        <a:ext uri="{FF2B5EF4-FFF2-40B4-BE49-F238E27FC236}">
                          <a16:creationId xmlns="" xmlns:a16="http://schemas.microsoft.com/office/drawing/2014/main" id="{E7756F21-0986-45B4-9493-6206B3F28A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3922" y="3607250"/>
                      <a:ext cx="67437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</a:t>
                      </a:r>
                    </a:p>
                  </p:txBody>
                </p:sp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395F4D23-23FA-409E-A146-57262624239E}"/>
                    </a:ext>
                  </a:extLst>
                </p:cNvPr>
                <p:cNvSpPr txBox="1"/>
                <p:nvPr/>
              </p:nvSpPr>
              <p:spPr>
                <a:xfrm>
                  <a:off x="15408325" y="3296304"/>
                  <a:ext cx="20987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-1440657" y="185738"/>
                <a:ext cx="34980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 smtClean="0"/>
                  <a:t>Slot Booking</a:t>
                </a:r>
                <a:endParaRPr lang="en-IN" sz="4000" dirty="0"/>
              </a:p>
            </p:txBody>
          </p:sp>
          <p:pic>
            <p:nvPicPr>
              <p:cNvPr id="4" name="Picture 2" descr="I:\New folder (5)\pngtree-cartoon-mobile-phone-appointment-location-information-illustration-png-image_2268832-removebg-preview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214312" y="1143001"/>
                <a:ext cx="3971924" cy="3971924"/>
              </a:xfrm>
              <a:prstGeom prst="rect">
                <a:avLst/>
              </a:prstGeom>
              <a:noFill/>
            </p:spPr>
          </p:pic>
        </p:grpSp>
        <p:sp>
          <p:nvSpPr>
            <p:cNvPr id="102" name="Rectangle 101"/>
            <p:cNvSpPr/>
            <p:nvPr/>
          </p:nvSpPr>
          <p:spPr>
            <a:xfrm>
              <a:off x="-2709864" y="1514385"/>
              <a:ext cx="312420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The Bhojanalya Mobile App is designed to revolutionize the dining experience. With its user-friendly interface, users can easily browse available dining slots, book their slots, and plan their meal for their booked slots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.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94"/>
          <p:cNvGrpSpPr/>
          <p:nvPr/>
        </p:nvGrpSpPr>
        <p:grpSpPr>
          <a:xfrm>
            <a:off x="-6669881" y="0"/>
            <a:ext cx="10601325" cy="6858000"/>
            <a:chOff x="-6529387" y="0"/>
            <a:chExt cx="10601325" cy="6858000"/>
          </a:xfrm>
        </p:grpSpPr>
        <p:grpSp>
          <p:nvGrpSpPr>
            <p:cNvPr id="26" name="Group 223">
              <a:extLst>
                <a:ext uri="{FF2B5EF4-FFF2-40B4-BE49-F238E27FC236}">
                  <a16:creationId xmlns="" xmlns:a16="http://schemas.microsoft.com/office/drawing/2014/main" id="{7BD0F8CB-278A-496F-BBAC-6FC9B9EC1783}"/>
                </a:ext>
              </a:extLst>
            </p:cNvPr>
            <p:cNvGrpSpPr/>
            <p:nvPr/>
          </p:nvGrpSpPr>
          <p:grpSpPr>
            <a:xfrm>
              <a:off x="-6529387" y="0"/>
              <a:ext cx="10601325" cy="6858000"/>
              <a:chOff x="128588" y="0"/>
              <a:chExt cx="10601325" cy="6858000"/>
            </a:xfrm>
          </p:grpSpPr>
          <p:grpSp>
            <p:nvGrpSpPr>
              <p:cNvPr id="27" name="Group 31">
                <a:extLst>
                  <a:ext uri="{FF2B5EF4-FFF2-40B4-BE49-F238E27FC236}">
                    <a16:creationId xmlns="" xmlns:a16="http://schemas.microsoft.com/office/drawing/2014/main" id="{D9F87DD0-B660-4FD3-9876-F10CFF006B32}"/>
                  </a:ext>
                </a:extLst>
              </p:cNvPr>
              <p:cNvGrpSpPr/>
              <p:nvPr/>
            </p:nvGrpSpPr>
            <p:grpSpPr>
              <a:xfrm>
                <a:off x="128588" y="0"/>
                <a:ext cx="10601325" cy="6858000"/>
                <a:chOff x="-5091112" y="0"/>
                <a:chExt cx="1060132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8" name="Group 11">
                  <a:extLst>
                    <a:ext uri="{FF2B5EF4-FFF2-40B4-BE49-F238E27FC236}">
                      <a16:creationId xmlns="" xmlns:a16="http://schemas.microsoft.com/office/drawing/2014/main" id="{BC0D95A8-67B5-4055-9C4F-3DBEE1C07201}"/>
                    </a:ext>
                  </a:extLst>
                </p:cNvPr>
                <p:cNvGrpSpPr/>
                <p:nvPr/>
              </p:nvGrpSpPr>
              <p:grpSpPr>
                <a:xfrm>
                  <a:off x="4629150" y="2511334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13" name="Rectangle: Top Corners Rounded 12">
                    <a:extLst>
                      <a:ext uri="{FF2B5EF4-FFF2-40B4-BE49-F238E27FC236}">
                        <a16:creationId xmlns="" xmlns:a16="http://schemas.microsoft.com/office/drawing/2014/main" id="{4398BEEC-1423-4336-B5D8-03839CBA6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="" xmlns:a16="http://schemas.microsoft.com/office/drawing/2014/main" id="{0456715B-D0FD-4499-8AFC-ED7C0F550A86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C8C7A8"/>
                        </a:solidFill>
                        <a:latin typeface="DAGGERSQUARE" pitchFamily="50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3275D813-8D64-4748-8D21-48563217B55D}"/>
                    </a:ext>
                  </a:extLst>
                </p:cNvPr>
                <p:cNvSpPr/>
                <p:nvPr/>
              </p:nvSpPr>
              <p:spPr>
                <a:xfrm>
                  <a:off x="-5091112" y="0"/>
                  <a:ext cx="9848850" cy="6858000"/>
                </a:xfrm>
                <a:prstGeom prst="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42">
                <a:extLst>
                  <a:ext uri="{FF2B5EF4-FFF2-40B4-BE49-F238E27FC236}">
                    <a16:creationId xmlns="" xmlns:a16="http://schemas.microsoft.com/office/drawing/2014/main" id="{774B79D3-2A17-4D81-A029-C45B90DB89C4}"/>
                  </a:ext>
                </a:extLst>
              </p:cNvPr>
              <p:cNvGrpSpPr/>
              <p:nvPr/>
            </p:nvGrpSpPr>
            <p:grpSpPr>
              <a:xfrm>
                <a:off x="4322410" y="1114344"/>
                <a:ext cx="4480810" cy="3753447"/>
                <a:chOff x="4185096" y="1114344"/>
                <a:chExt cx="4480810" cy="3753447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="" xmlns:a16="http://schemas.microsoft.com/office/drawing/2014/main" id="{8469AAC1-7343-4418-AD30-FED6DE56D3B3}"/>
                    </a:ext>
                  </a:extLst>
                </p:cNvPr>
                <p:cNvSpPr txBox="1"/>
                <p:nvPr/>
              </p:nvSpPr>
              <p:spPr>
                <a:xfrm>
                  <a:off x="4185096" y="1114344"/>
                  <a:ext cx="2011287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DAC79F90-ADCC-4460-848A-BF47CA239878}"/>
                    </a:ext>
                  </a:extLst>
                </p:cNvPr>
                <p:cNvSpPr txBox="1"/>
                <p:nvPr/>
              </p:nvSpPr>
              <p:spPr>
                <a:xfrm>
                  <a:off x="6443052" y="1719048"/>
                  <a:ext cx="182524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4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2289CBEF-8F9F-465C-A267-20782384B6A8}"/>
                    </a:ext>
                  </a:extLst>
                </p:cNvPr>
                <p:cNvSpPr txBox="1"/>
                <p:nvPr/>
              </p:nvSpPr>
              <p:spPr>
                <a:xfrm>
                  <a:off x="4695719" y="4038608"/>
                  <a:ext cx="1825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8CF0F378-15FC-4714-8428-1B63BC00294F}"/>
                    </a:ext>
                  </a:extLst>
                </p:cNvPr>
                <p:cNvSpPr txBox="1"/>
                <p:nvPr/>
              </p:nvSpPr>
              <p:spPr>
                <a:xfrm>
                  <a:off x="6708714" y="4498459"/>
                  <a:ext cx="1957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84AF9B"/>
                    </a:solidFill>
                    <a:latin typeface="DAGGERSQUARE" pitchFamily="50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-3020559" y="236482"/>
              <a:ext cx="6589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 smtClean="0"/>
                <a:t>Fast Food Delivery</a:t>
              </a:r>
              <a:endParaRPr lang="en-IN" sz="4000" dirty="0"/>
            </a:p>
          </p:txBody>
        </p:sp>
        <p:pic>
          <p:nvPicPr>
            <p:cNvPr id="93" name="Picture 5" descr="I:\New folder (5)\vecteezy_scooter-with-delivery-man-flat-cartoon-character-fast_2374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296924" y="1387913"/>
              <a:ext cx="3657600" cy="3657600"/>
            </a:xfrm>
            <a:prstGeom prst="rect">
              <a:avLst/>
            </a:prstGeom>
            <a:noFill/>
          </p:spPr>
        </p:pic>
        <p:sp>
          <p:nvSpPr>
            <p:cNvPr id="94" name="TextBox 93"/>
            <p:cNvSpPr txBox="1"/>
            <p:nvPr/>
          </p:nvSpPr>
          <p:spPr>
            <a:xfrm>
              <a:off x="-700089" y="1225689"/>
              <a:ext cx="354329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>
                  <a:solidFill>
                    <a:schemeClr val="accent6">
                      <a:lumMod val="50000"/>
                    </a:schemeClr>
                  </a:solidFill>
                </a:rPr>
                <a:t>At </a:t>
              </a:r>
              <a:r>
                <a:rPr lang="en-IN" sz="2400" dirty="0" err="1" smtClean="0">
                  <a:solidFill>
                    <a:schemeClr val="accent6">
                      <a:lumMod val="50000"/>
                    </a:schemeClr>
                  </a:solidFill>
                </a:rPr>
                <a:t>Bhojanalya</a:t>
              </a:r>
              <a:r>
                <a:rPr lang="en-IN" sz="2400" dirty="0" smtClean="0">
                  <a:solidFill>
                    <a:schemeClr val="accent6">
                      <a:lumMod val="50000"/>
                    </a:schemeClr>
                  </a:solidFill>
                </a:rPr>
                <a:t>, we offering a seamless and efficient food delivery service that brings your favourite meals straight to your door. Our platform connects you with a wide variety of local </a:t>
              </a:r>
              <a:r>
                <a:rPr lang="en-IN" sz="2400" dirty="0" err="1" smtClean="0">
                  <a:solidFill>
                    <a:schemeClr val="accent6">
                      <a:lumMod val="50000"/>
                    </a:schemeClr>
                  </a:solidFill>
                </a:rPr>
                <a:t>restaurants.Experience</a:t>
              </a:r>
              <a:r>
                <a:rPr lang="en-IN" sz="2400" dirty="0" smtClean="0">
                  <a:solidFill>
                    <a:schemeClr val="accent6">
                      <a:lumMod val="50000"/>
                    </a:schemeClr>
                  </a:solidFill>
                </a:rPr>
                <a:t> the ultimate convenience of dining at home without compromising on taste or quality.</a:t>
              </a:r>
              <a:endParaRPr lang="en-IN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90"/>
          <p:cNvGrpSpPr/>
          <p:nvPr/>
        </p:nvGrpSpPr>
        <p:grpSpPr>
          <a:xfrm>
            <a:off x="-7909862" y="0"/>
            <a:ext cx="10729913" cy="6858000"/>
            <a:chOff x="-778365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778365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14">
                <a:extLst>
                  <a:ext uri="{FF2B5EF4-FFF2-40B4-BE49-F238E27FC236}">
                    <a16:creationId xmlns=""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=""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pic>
          <p:nvPicPr>
            <p:cNvPr id="85" name="Picture 2" descr="I:\New folder (5)\bhojnalya\img\about-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3598071" y="1281112"/>
              <a:ext cx="2119313" cy="2119313"/>
            </a:xfrm>
            <a:prstGeom prst="rect">
              <a:avLst/>
            </a:prstGeom>
            <a:noFill/>
          </p:spPr>
        </p:pic>
        <p:pic>
          <p:nvPicPr>
            <p:cNvPr id="86" name="Picture 3" descr="I:\New folder (5)\bhojnalya\img\about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5469730" y="3467096"/>
              <a:ext cx="2285999" cy="2285999"/>
            </a:xfrm>
            <a:prstGeom prst="rect">
              <a:avLst/>
            </a:prstGeom>
            <a:noFill/>
          </p:spPr>
        </p:pic>
        <p:pic>
          <p:nvPicPr>
            <p:cNvPr id="87" name="Picture 4" descr="I:\New folder (5)\bhojnalya\img\about-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4860132" y="2166938"/>
              <a:ext cx="1214437" cy="1214437"/>
            </a:xfrm>
            <a:prstGeom prst="rect">
              <a:avLst/>
            </a:prstGeom>
            <a:noFill/>
          </p:spPr>
        </p:pic>
        <p:pic>
          <p:nvPicPr>
            <p:cNvPr id="88" name="Picture 5" descr="I:\New folder (5)\bhojnalya\img\about-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3078956" y="3481388"/>
              <a:ext cx="1200148" cy="1200148"/>
            </a:xfrm>
            <a:prstGeom prst="rect">
              <a:avLst/>
            </a:prstGeom>
            <a:noFill/>
          </p:spPr>
        </p:pic>
        <p:sp>
          <p:nvSpPr>
            <p:cNvPr id="89" name="Rectangle 88"/>
            <p:cNvSpPr/>
            <p:nvPr/>
          </p:nvSpPr>
          <p:spPr>
            <a:xfrm>
              <a:off x="-1288258" y="1271110"/>
              <a:ext cx="3376613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The Bhojanalya app also offers benefits for dining hall management. It enables staff to optimize resource allocation, manage capacity, and ensure a smooth flow of service, for </a:t>
              </a:r>
              <a:r>
                <a:rPr lang="en-US" sz="2400" dirty="0" err="1" smtClean="0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coustmer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 satisfaction.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-5124586" y="324827"/>
              <a:ext cx="62236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ea typeface="+mj-lt"/>
                  <a:cs typeface="+mj-lt"/>
                </a:rPr>
                <a:t>Efficient Dining Management</a:t>
              </a:r>
              <a:endParaRPr lang="en-IN" sz="4000" dirty="0"/>
            </a:p>
          </p:txBody>
        </p:sp>
      </p:grpSp>
      <p:grpSp>
        <p:nvGrpSpPr>
          <p:cNvPr id="34" name="Group 104"/>
          <p:cNvGrpSpPr/>
          <p:nvPr/>
        </p:nvGrpSpPr>
        <p:grpSpPr>
          <a:xfrm>
            <a:off x="-9195538" y="0"/>
            <a:ext cx="10729913" cy="6858000"/>
            <a:chOff x="-9195538" y="0"/>
            <a:chExt cx="10729913" cy="6858000"/>
          </a:xfrm>
        </p:grpSpPr>
        <p:grpSp>
          <p:nvGrpSpPr>
            <p:cNvPr id="35" name="Group 29">
              <a:extLst>
                <a:ext uri="{FF2B5EF4-FFF2-40B4-BE49-F238E27FC236}">
                  <a16:creationId xmlns=""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919553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7">
                <a:extLst>
                  <a:ext uri="{FF2B5EF4-FFF2-40B4-BE49-F238E27FC236}">
                    <a16:creationId xmlns=""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=""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sp>
          <p:nvSpPr>
            <p:cNvPr id="100" name="TextBox 99"/>
            <p:cNvSpPr txBox="1"/>
            <p:nvPr/>
          </p:nvSpPr>
          <p:spPr>
            <a:xfrm>
              <a:off x="-5276849" y="257175"/>
              <a:ext cx="5905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 smtClean="0"/>
                <a:t>Variety Of Restaurants</a:t>
              </a:r>
              <a:endParaRPr lang="en-IN" sz="4000" dirty="0"/>
            </a:p>
          </p:txBody>
        </p:sp>
        <p:pic>
          <p:nvPicPr>
            <p:cNvPr id="5" name="Picture 3" descr="I:\New folder (5)\pngtree-planar-cartoon-street-view-shop-restaurant-and-vendor-elements-png-image_848867-removebg-preview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3300412" y="1128711"/>
              <a:ext cx="3686175" cy="3686175"/>
            </a:xfrm>
            <a:prstGeom prst="rect">
              <a:avLst/>
            </a:prstGeom>
            <a:noFill/>
          </p:spPr>
        </p:pic>
        <p:sp>
          <p:nvSpPr>
            <p:cNvPr id="104" name="Rectangle 103"/>
            <p:cNvSpPr/>
            <p:nvPr/>
          </p:nvSpPr>
          <p:spPr>
            <a:xfrm>
              <a:off x="-5815013" y="1571626"/>
              <a:ext cx="295275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dirty="0" smtClean="0">
                  <a:solidFill>
                    <a:schemeClr val="bg1"/>
                  </a:solidFill>
                </a:rPr>
                <a:t>At </a:t>
              </a:r>
              <a:r>
                <a:rPr lang="en-IN" sz="2400" dirty="0" err="1" smtClean="0">
                  <a:solidFill>
                    <a:schemeClr val="bg1"/>
                  </a:solidFill>
                </a:rPr>
                <a:t>Bhojanalya</a:t>
              </a:r>
              <a:r>
                <a:rPr lang="en-IN" sz="2400" dirty="0" smtClean="0">
                  <a:solidFill>
                    <a:schemeClr val="bg1"/>
                  </a:solidFill>
                </a:rPr>
                <a:t>, we celebrate culinary diversity by partnering with a wide array of local restaurants, offering you an extensive selection of cuisines to suit every taste and preference.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5204E-6 -3.33333E-6 L 0.54514 -3.3333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1125E-6 -1.38778E-17 L 0.54749 -1.38778E-17 " pathEditMode="relative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811E-6 0 L 0.54865 0 " pathEditMode="relative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4654E-6 -3.33333E-6 L 0.55101 -3.33333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>
            <a:extLst>
              <a:ext uri="{FF2B5EF4-FFF2-40B4-BE49-F238E27FC236}">
                <a16:creationId xmlns:a16="http://schemas.microsoft.com/office/drawing/2014/main" xmlns="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xmlns="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Benefit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57">
            <a:extLst>
              <a:ext uri="{FF2B5EF4-FFF2-40B4-BE49-F238E27FC236}">
                <a16:creationId xmlns:a16="http://schemas.microsoft.com/office/drawing/2014/main" xmlns="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Benefit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xmlns="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xmlns="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Benefit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3" name="Group 53">
            <a:extLst>
              <a:ext uri="{FF2B5EF4-FFF2-40B4-BE49-F238E27FC236}">
                <a16:creationId xmlns:a16="http://schemas.microsoft.com/office/drawing/2014/main" xmlns="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xmlns="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Benefit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Benefits Of Slot Booking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1756" y="5065277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9969" y="505981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1177" y="505981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1808" y="5067953"/>
            <a:ext cx="932120" cy="932120"/>
          </a:xfrm>
          <a:prstGeom prst="rect">
            <a:avLst/>
          </a:prstGeom>
        </p:spPr>
      </p:pic>
      <p:grpSp>
        <p:nvGrpSpPr>
          <p:cNvPr id="21" name="Group 54">
            <a:extLst>
              <a:ext uri="{FF2B5EF4-FFF2-40B4-BE49-F238E27FC236}">
                <a16:creationId xmlns:a16="http://schemas.microsoft.com/office/drawing/2014/main" xmlns="" id="{5BD90705-18BB-473B-A34A-340D3FE7B602}"/>
              </a:ext>
            </a:extLst>
          </p:cNvPr>
          <p:cNvGrpSpPr/>
          <p:nvPr/>
        </p:nvGrpSpPr>
        <p:grpSpPr>
          <a:xfrm>
            <a:off x="1407886" y="3837442"/>
            <a:ext cx="1785257" cy="1263492"/>
            <a:chOff x="1407886" y="3837442"/>
            <a:chExt cx="1785257" cy="12634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COST</a:t>
              </a:r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AFD7EC4-BD0C-414A-BAC7-6A87FBE0FD33}"/>
                </a:ext>
              </a:extLst>
            </p:cNvPr>
            <p:cNvSpPr txBox="1"/>
            <p:nvPr/>
          </p:nvSpPr>
          <p:spPr>
            <a:xfrm>
              <a:off x="1407886" y="4146827"/>
              <a:ext cx="17852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Considering students in mind, we provide food at  affordable cost 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0" name="Group 55">
            <a:extLst>
              <a:ext uri="{FF2B5EF4-FFF2-40B4-BE49-F238E27FC236}">
                <a16:creationId xmlns:a16="http://schemas.microsoft.com/office/drawing/2014/main" xmlns="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1263492"/>
            <a:chOff x="3977674" y="3837442"/>
            <a:chExt cx="1591582" cy="12634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QUALITY</a:t>
              </a:r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You will get the food with high quality  at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bhojanalya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1" name="Group 58">
            <a:extLst>
              <a:ext uri="{FF2B5EF4-FFF2-40B4-BE49-F238E27FC236}">
                <a16:creationId xmlns:a16="http://schemas.microsoft.com/office/drawing/2014/main" xmlns="" id="{FC1746BE-76D9-44D6-8ED0-355F952A375E}"/>
              </a:ext>
            </a:extLst>
          </p:cNvPr>
          <p:cNvGrpSpPr/>
          <p:nvPr/>
        </p:nvGrpSpPr>
        <p:grpSpPr>
          <a:xfrm>
            <a:off x="6400800" y="3837442"/>
            <a:ext cx="1814286" cy="1234464"/>
            <a:chOff x="6400800" y="3837442"/>
            <a:chExt cx="1814286" cy="12344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VARIETY</a:t>
              </a:r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4CFAA18-F935-43EC-B7D9-4E19F5F37090}"/>
                </a:ext>
              </a:extLst>
            </p:cNvPr>
            <p:cNvSpPr txBox="1"/>
            <p:nvPr/>
          </p:nvSpPr>
          <p:spPr>
            <a:xfrm>
              <a:off x="6400800" y="4117799"/>
              <a:ext cx="18142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You can choose different restaurant for every meal according to utility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Group 59">
            <a:extLst>
              <a:ext uri="{FF2B5EF4-FFF2-40B4-BE49-F238E27FC236}">
                <a16:creationId xmlns:a16="http://schemas.microsoft.com/office/drawing/2014/main" xmlns="" id="{CEAB50F2-56A8-4020-BA7E-223D0388029E}"/>
              </a:ext>
            </a:extLst>
          </p:cNvPr>
          <p:cNvGrpSpPr/>
          <p:nvPr/>
        </p:nvGrpSpPr>
        <p:grpSpPr>
          <a:xfrm>
            <a:off x="9013371" y="3837442"/>
            <a:ext cx="1727199" cy="1048049"/>
            <a:chOff x="9013371" y="3837442"/>
            <a:chExt cx="1727199" cy="10480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1C7CBB"/>
                  </a:solidFill>
                  <a:latin typeface="Tw Cen MT" panose="020B0602020104020603" pitchFamily="34" charset="0"/>
                </a:rPr>
                <a:t>TIME</a:t>
              </a:r>
              <a:endParaRPr lang="en-US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90ABEF2-EA94-4E61-B642-F3A2B133F939}"/>
                </a:ext>
              </a:extLst>
            </p:cNvPr>
            <p:cNvSpPr txBox="1"/>
            <p:nvPr/>
          </p:nvSpPr>
          <p:spPr>
            <a:xfrm>
              <a:off x="9013371" y="4146827"/>
              <a:ext cx="1727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Slot booking feature reduce your timing for having food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2B115B4-AB12-4707-B8BA-AA9B812B04C4}"/>
              </a:ext>
            </a:extLst>
          </p:cNvPr>
          <p:cNvSpPr/>
          <p:nvPr/>
        </p:nvSpPr>
        <p:spPr>
          <a:xfrm>
            <a:off x="0" y="5148072"/>
            <a:ext cx="12192000" cy="1709928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2535FC-656C-4777-8E9B-3783549F8CDD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57F6EE2-1F4E-49F7-B6AE-4EA3D894EE2E}"/>
              </a:ext>
            </a:extLst>
          </p:cNvPr>
          <p:cNvSpPr/>
          <p:nvPr/>
        </p:nvSpPr>
        <p:spPr>
          <a:xfrm>
            <a:off x="0" y="1709928"/>
            <a:ext cx="12192000" cy="1719072"/>
          </a:xfrm>
          <a:prstGeom prst="rect">
            <a:avLst/>
          </a:prstGeom>
          <a:solidFill>
            <a:srgbClr val="E2C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A173307-616B-4ABC-8C25-B717A7E4F62C}"/>
              </a:ext>
            </a:extLst>
          </p:cNvPr>
          <p:cNvSpPr/>
          <p:nvPr/>
        </p:nvSpPr>
        <p:spPr>
          <a:xfrm>
            <a:off x="0" y="3429000"/>
            <a:ext cx="12192000" cy="1719072"/>
          </a:xfrm>
          <a:prstGeom prst="rect">
            <a:avLst/>
          </a:prstGeom>
          <a:solidFill>
            <a:srgbClr val="FF6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>
            <a:extLst>
              <a:ext uri="{FF2B5EF4-FFF2-40B4-BE49-F238E27FC236}">
                <a16:creationId xmlns="" xmlns:a16="http://schemas.microsoft.com/office/drawing/2014/main" id="{3ECD409C-C3F9-4082-B295-E8348274205E}"/>
              </a:ext>
            </a:extLst>
          </p:cNvPr>
          <p:cNvGrpSpPr/>
          <p:nvPr/>
        </p:nvGrpSpPr>
        <p:grpSpPr>
          <a:xfrm>
            <a:off x="550588" y="346076"/>
            <a:ext cx="6075296" cy="1015663"/>
            <a:chOff x="508384" y="217234"/>
            <a:chExt cx="8030704" cy="1015663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F1CDFD7-3AB4-400B-A1CE-B7BE7BDB9A7A}"/>
                </a:ext>
              </a:extLst>
            </p:cNvPr>
            <p:cNvSpPr txBox="1"/>
            <p:nvPr/>
          </p:nvSpPr>
          <p:spPr>
            <a:xfrm>
              <a:off x="508384" y="243970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F5A9453-ECF9-4385-A302-AE65D768BC7B}"/>
                </a:ext>
              </a:extLst>
            </p:cNvPr>
            <p:cNvSpPr txBox="1"/>
            <p:nvPr/>
          </p:nvSpPr>
          <p:spPr>
            <a:xfrm>
              <a:off x="536519" y="217234"/>
              <a:ext cx="8002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</a:rPr>
                <a:t>User feedback through surveys and data analysis is essential for continuously refining the </a:t>
              </a:r>
              <a:r>
                <a:rPr lang="en-IN" sz="2000" dirty="0" err="1" smtClean="0">
                  <a:solidFill>
                    <a:schemeClr val="bg1"/>
                  </a:solidFill>
                </a:rPr>
                <a:t>Bhojanalya</a:t>
              </a:r>
              <a:r>
                <a:rPr lang="en-IN" sz="2000" dirty="0" smtClean="0">
                  <a:solidFill>
                    <a:schemeClr val="bg1"/>
                  </a:solidFill>
                </a:rPr>
                <a:t> app to enhance the student dining experience</a:t>
              </a:r>
              <a:endParaRPr lang="en-US" sz="2000" i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="" xmlns:a16="http://schemas.microsoft.com/office/drawing/2014/main" id="{DD9CC5B6-6B11-40E2-9940-653F0D4171A1}"/>
              </a:ext>
            </a:extLst>
          </p:cNvPr>
          <p:cNvGrpSpPr/>
          <p:nvPr/>
        </p:nvGrpSpPr>
        <p:grpSpPr>
          <a:xfrm>
            <a:off x="508384" y="1954154"/>
            <a:ext cx="4795135" cy="1323439"/>
            <a:chOff x="508384" y="1954154"/>
            <a:chExt cx="4795135" cy="1323439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7190421-F70F-49E0-87EB-44789C49AE17}"/>
                </a:ext>
              </a:extLst>
            </p:cNvPr>
            <p:cNvSpPr txBox="1"/>
            <p:nvPr/>
          </p:nvSpPr>
          <p:spPr>
            <a:xfrm>
              <a:off x="508384" y="2037160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0D62AAB-D054-4C31-9A8A-218CB90B57FD}"/>
                </a:ext>
              </a:extLst>
            </p:cNvPr>
            <p:cNvSpPr txBox="1"/>
            <p:nvPr/>
          </p:nvSpPr>
          <p:spPr>
            <a:xfrm>
              <a:off x="522451" y="1954154"/>
              <a:ext cx="47810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</a:rPr>
                <a:t>Strategic implementation, effective communication, and collaboration with nearby restaurants are key for the successful adoption of the </a:t>
              </a:r>
              <a:r>
                <a:rPr lang="en-IN" sz="2000" dirty="0" err="1" smtClean="0">
                  <a:solidFill>
                    <a:schemeClr val="bg1"/>
                  </a:solidFill>
                </a:rPr>
                <a:t>Bhojanalya</a:t>
              </a:r>
              <a:r>
                <a:rPr lang="en-IN" sz="2000" dirty="0" smtClean="0">
                  <a:solidFill>
                    <a:schemeClr val="bg1"/>
                  </a:solidFill>
                </a:rPr>
                <a:t> app</a:t>
              </a:r>
              <a:endParaRPr lang="en-US" sz="2000" i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54">
            <a:extLst>
              <a:ext uri="{FF2B5EF4-FFF2-40B4-BE49-F238E27FC236}">
                <a16:creationId xmlns="" xmlns:a16="http://schemas.microsoft.com/office/drawing/2014/main" id="{436DA621-3E02-4685-891A-4F4959AD9445}"/>
              </a:ext>
            </a:extLst>
          </p:cNvPr>
          <p:cNvGrpSpPr/>
          <p:nvPr/>
        </p:nvGrpSpPr>
        <p:grpSpPr>
          <a:xfrm>
            <a:off x="7005710" y="3504344"/>
            <a:ext cx="4972418" cy="1631216"/>
            <a:chOff x="7005710" y="3504344"/>
            <a:chExt cx="4972418" cy="163121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C918A55-19E7-40C5-AF0C-D9874A6F5827}"/>
                </a:ext>
              </a:extLst>
            </p:cNvPr>
            <p:cNvSpPr txBox="1"/>
            <p:nvPr/>
          </p:nvSpPr>
          <p:spPr>
            <a:xfrm>
              <a:off x="9846379" y="3729785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BC5B12B-A531-4A7B-815C-3F559BA93972}"/>
                </a:ext>
              </a:extLst>
            </p:cNvPr>
            <p:cNvSpPr txBox="1"/>
            <p:nvPr/>
          </p:nvSpPr>
          <p:spPr>
            <a:xfrm>
              <a:off x="7005710" y="3504344"/>
              <a:ext cx="49724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dirty="0" smtClean="0">
                  <a:solidFill>
                    <a:schemeClr val="bg1"/>
                  </a:solidFill>
                </a:rPr>
                <a:t>Integrating AI for recommendations, expanding locations, and adding features like ratings can make the </a:t>
              </a:r>
              <a:r>
                <a:rPr lang="en-IN" sz="2000" dirty="0" err="1" smtClean="0">
                  <a:solidFill>
                    <a:schemeClr val="bg1"/>
                  </a:solidFill>
                </a:rPr>
                <a:t>Bhojanalya</a:t>
              </a:r>
              <a:r>
                <a:rPr lang="en-IN" sz="2000" dirty="0" smtClean="0">
                  <a:solidFill>
                    <a:schemeClr val="bg1"/>
                  </a:solidFill>
                </a:rPr>
                <a:t> app an essential tool for users and restaurant owners</a:t>
              </a:r>
              <a:endParaRPr lang="en-US" sz="2000" i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56">
            <a:extLst>
              <a:ext uri="{FF2B5EF4-FFF2-40B4-BE49-F238E27FC236}">
                <a16:creationId xmlns="" xmlns:a16="http://schemas.microsoft.com/office/drawing/2014/main" id="{E48E6A22-EAEA-4D2F-B3A5-1A4A2F7BB224}"/>
              </a:ext>
            </a:extLst>
          </p:cNvPr>
          <p:cNvGrpSpPr/>
          <p:nvPr/>
        </p:nvGrpSpPr>
        <p:grpSpPr>
          <a:xfrm>
            <a:off x="5791200" y="5402888"/>
            <a:ext cx="6134100" cy="1053990"/>
            <a:chOff x="7028913" y="5421938"/>
            <a:chExt cx="4702085" cy="105399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82C470A-05C9-49A4-9E62-483E4CA38782}"/>
                </a:ext>
              </a:extLst>
            </p:cNvPr>
            <p:cNvSpPr txBox="1"/>
            <p:nvPr/>
          </p:nvSpPr>
          <p:spPr>
            <a:xfrm>
              <a:off x="9846379" y="5421938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D3B1900-C503-4ED3-BD7D-7D63457D6C1B}"/>
                </a:ext>
              </a:extLst>
            </p:cNvPr>
            <p:cNvSpPr txBox="1"/>
            <p:nvPr/>
          </p:nvSpPr>
          <p:spPr>
            <a:xfrm>
              <a:off x="7028913" y="5460265"/>
              <a:ext cx="46438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dirty="0" smtClean="0">
                  <a:solidFill>
                    <a:schemeClr val="bg1"/>
                  </a:solidFill>
                </a:rPr>
                <a:t>Enhancing the </a:t>
              </a:r>
              <a:r>
                <a:rPr lang="en-IN" sz="2000" dirty="0" err="1" smtClean="0">
                  <a:solidFill>
                    <a:schemeClr val="bg1"/>
                  </a:solidFill>
                </a:rPr>
                <a:t>Bhojanalya</a:t>
              </a:r>
              <a:r>
                <a:rPr lang="en-IN" sz="2000" dirty="0" smtClean="0">
                  <a:solidFill>
                    <a:schemeClr val="bg1"/>
                  </a:solidFill>
                </a:rPr>
                <a:t> App to Become an Indispensable Tool for Users and Restaurant Owners.</a:t>
              </a:r>
              <a:endParaRPr lang="en-US" sz="2000" i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="" xmlns:a16="http://schemas.microsoft.com/office/drawing/2014/main" id="{294DE450-3906-4C2A-BAE5-C082EC0BE962}"/>
              </a:ext>
            </a:extLst>
          </p:cNvPr>
          <p:cNvGrpSpPr/>
          <p:nvPr/>
        </p:nvGrpSpPr>
        <p:grpSpPr>
          <a:xfrm>
            <a:off x="8955741" y="513887"/>
            <a:ext cx="2879593" cy="1051475"/>
            <a:chOff x="8851405" y="513887"/>
            <a:chExt cx="2879593" cy="1051475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D6522ECA-BCCA-4A1F-887F-1E849F2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182" y="513887"/>
              <a:ext cx="715816" cy="71581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011F4B8D-44D0-4C1F-BC56-65EFA419193E}"/>
                </a:ext>
              </a:extLst>
            </p:cNvPr>
            <p:cNvSpPr txBox="1"/>
            <p:nvPr/>
          </p:nvSpPr>
          <p:spPr>
            <a:xfrm>
              <a:off x="8851405" y="611255"/>
              <a:ext cx="21682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Feedback &amp;</a:t>
              </a:r>
            </a:p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Improvement </a:t>
              </a:r>
            </a:p>
          </p:txBody>
        </p:sp>
      </p:grpSp>
      <p:grpSp>
        <p:nvGrpSpPr>
          <p:cNvPr id="17" name="Group 52">
            <a:extLst>
              <a:ext uri="{FF2B5EF4-FFF2-40B4-BE49-F238E27FC236}">
                <a16:creationId xmlns="" xmlns:a16="http://schemas.microsoft.com/office/drawing/2014/main" id="{2B3459AD-17B2-4C46-8AD2-2AD45E819969}"/>
              </a:ext>
            </a:extLst>
          </p:cNvPr>
          <p:cNvGrpSpPr/>
          <p:nvPr/>
        </p:nvGrpSpPr>
        <p:grpSpPr>
          <a:xfrm>
            <a:off x="7804839" y="2179286"/>
            <a:ext cx="2978069" cy="1051475"/>
            <a:chOff x="7676471" y="2179286"/>
            <a:chExt cx="2978069" cy="1051475"/>
          </a:xfrm>
        </p:grpSpPr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ADED02A0-8644-4495-BB6E-494887CA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8724" y="2179286"/>
              <a:ext cx="715816" cy="71581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A56D56A7-E19B-4592-8A56-67CBD4ADE21E}"/>
                </a:ext>
              </a:extLst>
            </p:cNvPr>
            <p:cNvSpPr txBox="1"/>
            <p:nvPr/>
          </p:nvSpPr>
          <p:spPr>
            <a:xfrm>
              <a:off x="7676471" y="2276654"/>
              <a:ext cx="23959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Adaptation &amp;</a:t>
              </a:r>
            </a:p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Implementation</a:t>
              </a:r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" name="Group 53">
            <a:extLst>
              <a:ext uri="{FF2B5EF4-FFF2-40B4-BE49-F238E27FC236}">
                <a16:creationId xmlns="" xmlns:a16="http://schemas.microsoft.com/office/drawing/2014/main" id="{2D310676-B3D0-4C88-81D3-80D2D32B3E9D}"/>
              </a:ext>
            </a:extLst>
          </p:cNvPr>
          <p:cNvGrpSpPr/>
          <p:nvPr/>
        </p:nvGrpSpPr>
        <p:grpSpPr>
          <a:xfrm>
            <a:off x="1652926" y="3857010"/>
            <a:ext cx="2477772" cy="1026937"/>
            <a:chOff x="1652926" y="3857010"/>
            <a:chExt cx="2477772" cy="1026937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084A87A4-FDCF-4115-A620-EE71170D1890}"/>
                </a:ext>
              </a:extLst>
            </p:cNvPr>
            <p:cNvSpPr txBox="1"/>
            <p:nvPr/>
          </p:nvSpPr>
          <p:spPr>
            <a:xfrm>
              <a:off x="1962422" y="3929840"/>
              <a:ext cx="21682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Future Development</a:t>
              </a:r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69D373CB-A942-4BE4-94A2-34102BDD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26" y="3857010"/>
              <a:ext cx="715816" cy="715816"/>
            </a:xfrm>
            <a:prstGeom prst="rect">
              <a:avLst/>
            </a:prstGeom>
          </p:spPr>
        </p:pic>
      </p:grpSp>
      <p:grpSp>
        <p:nvGrpSpPr>
          <p:cNvPr id="31" name="Group 55">
            <a:extLst>
              <a:ext uri="{FF2B5EF4-FFF2-40B4-BE49-F238E27FC236}">
                <a16:creationId xmlns="" xmlns:a16="http://schemas.microsoft.com/office/drawing/2014/main" id="{8AA6D074-54B8-4D58-86E4-F8AD189D6E95}"/>
              </a:ext>
            </a:extLst>
          </p:cNvPr>
          <p:cNvGrpSpPr/>
          <p:nvPr/>
        </p:nvGrpSpPr>
        <p:grpSpPr>
          <a:xfrm>
            <a:off x="809335" y="5580607"/>
            <a:ext cx="2168276" cy="715816"/>
            <a:chOff x="809335" y="5580607"/>
            <a:chExt cx="2168276" cy="715816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7BBDAB22-90C5-4236-B693-A84BB85D3287}"/>
                </a:ext>
              </a:extLst>
            </p:cNvPr>
            <p:cNvSpPr txBox="1"/>
            <p:nvPr/>
          </p:nvSpPr>
          <p:spPr>
            <a:xfrm>
              <a:off x="809335" y="5653437"/>
              <a:ext cx="2168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E8E5D6"/>
                  </a:solidFill>
                  <a:latin typeface="Tw Cen MT" panose="020B0602020104020603" pitchFamily="34" charset="0"/>
                </a:rPr>
                <a:t>Goal</a:t>
              </a:r>
              <a:endParaRPr lang="en-US" sz="28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D408A758-1503-42FA-8EDB-1E1D911D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85" y="5580607"/>
              <a:ext cx="715816" cy="715816"/>
            </a:xfrm>
            <a:prstGeom prst="rect">
              <a:avLst/>
            </a:prstGeom>
          </p:spPr>
        </p:pic>
      </p:grpSp>
      <p:grpSp>
        <p:nvGrpSpPr>
          <p:cNvPr id="32" name="Group 7">
            <a:extLst>
              <a:ext uri="{FF2B5EF4-FFF2-40B4-BE49-F238E27FC236}">
                <a16:creationId xmlns="" xmlns:a16="http://schemas.microsoft.com/office/drawing/2014/main" id="{4F057C57-E026-4AC2-8C47-1A3C209A4B91}"/>
              </a:ext>
            </a:extLst>
          </p:cNvPr>
          <p:cNvGrpSpPr/>
          <p:nvPr/>
        </p:nvGrpSpPr>
        <p:grpSpPr>
          <a:xfrm>
            <a:off x="6267035" y="-1"/>
            <a:ext cx="3626304" cy="1709019"/>
            <a:chOff x="6267035" y="-1"/>
            <a:chExt cx="3626304" cy="1709019"/>
          </a:xfrm>
        </p:grpSpPr>
        <p:sp>
          <p:nvSpPr>
            <p:cNvPr id="10" name="Parallelogram 9">
              <a:extLst>
                <a:ext uri="{FF2B5EF4-FFF2-40B4-BE49-F238E27FC236}">
                  <a16:creationId xmlns="" xmlns:a16="http://schemas.microsoft.com/office/drawing/2014/main" id="{89A2B921-79B6-4D5C-AD5F-FFE5B41ECD4B}"/>
                </a:ext>
              </a:extLst>
            </p:cNvPr>
            <p:cNvSpPr/>
            <p:nvPr/>
          </p:nvSpPr>
          <p:spPr>
            <a:xfrm>
              <a:off x="6267035" y="-1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FA44456-E3C9-4A9E-80FF-62BA61FFCE62}"/>
                </a:ext>
              </a:extLst>
            </p:cNvPr>
            <p:cNvSpPr txBox="1"/>
            <p:nvPr/>
          </p:nvSpPr>
          <p:spPr>
            <a:xfrm>
              <a:off x="6936952" y="261420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9" name="Group 8">
            <a:extLst>
              <a:ext uri="{FF2B5EF4-FFF2-40B4-BE49-F238E27FC236}">
                <a16:creationId xmlns="" xmlns:a16="http://schemas.microsoft.com/office/drawing/2014/main" id="{85EC0FFC-7FFF-4D63-A4B6-DBEED8C8183C}"/>
              </a:ext>
            </a:extLst>
          </p:cNvPr>
          <p:cNvGrpSpPr/>
          <p:nvPr/>
        </p:nvGrpSpPr>
        <p:grpSpPr>
          <a:xfrm>
            <a:off x="5067714" y="1709018"/>
            <a:ext cx="3626304" cy="1709019"/>
            <a:chOff x="5067714" y="1709018"/>
            <a:chExt cx="3626304" cy="1709019"/>
          </a:xfrm>
        </p:grpSpPr>
        <p:sp>
          <p:nvSpPr>
            <p:cNvPr id="11" name="Parallelogram 10">
              <a:extLst>
                <a:ext uri="{FF2B5EF4-FFF2-40B4-BE49-F238E27FC236}">
                  <a16:creationId xmlns="" xmlns:a16="http://schemas.microsoft.com/office/drawing/2014/main" id="{05DDD72E-F4F6-41A0-AC64-9603FF78CFA2}"/>
                </a:ext>
              </a:extLst>
            </p:cNvPr>
            <p:cNvSpPr/>
            <p:nvPr/>
          </p:nvSpPr>
          <p:spPr>
            <a:xfrm>
              <a:off x="5067714" y="1709018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2C3D8D5-CC86-45D7-852E-F86A444E23FB}"/>
                </a:ext>
              </a:extLst>
            </p:cNvPr>
            <p:cNvSpPr txBox="1"/>
            <p:nvPr/>
          </p:nvSpPr>
          <p:spPr>
            <a:xfrm>
              <a:off x="5708452" y="1993339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E2CF70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40" name="Group 47">
            <a:extLst>
              <a:ext uri="{FF2B5EF4-FFF2-40B4-BE49-F238E27FC236}">
                <a16:creationId xmlns="" xmlns:a16="http://schemas.microsoft.com/office/drawing/2014/main" id="{AEFBFCFC-31C2-4850-8730-2E0245D0D4E8}"/>
              </a:ext>
            </a:extLst>
          </p:cNvPr>
          <p:cNvGrpSpPr/>
          <p:nvPr/>
        </p:nvGrpSpPr>
        <p:grpSpPr>
          <a:xfrm>
            <a:off x="3854223" y="3418036"/>
            <a:ext cx="3626304" cy="1730036"/>
            <a:chOff x="3854223" y="3418036"/>
            <a:chExt cx="3626304" cy="1730036"/>
          </a:xfrm>
        </p:grpSpPr>
        <p:sp>
          <p:nvSpPr>
            <p:cNvPr id="12" name="Parallelogram 11">
              <a:extLst>
                <a:ext uri="{FF2B5EF4-FFF2-40B4-BE49-F238E27FC236}">
                  <a16:creationId xmlns="" xmlns:a16="http://schemas.microsoft.com/office/drawing/2014/main" id="{6E5DA36A-0003-47A4-850B-8ADE81C1D6E8}"/>
                </a:ext>
              </a:extLst>
            </p:cNvPr>
            <p:cNvSpPr/>
            <p:nvPr/>
          </p:nvSpPr>
          <p:spPr>
            <a:xfrm>
              <a:off x="3854223" y="3418036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FB20AB4-D043-434C-BA43-141A4D0E4E0B}"/>
                </a:ext>
              </a:extLst>
            </p:cNvPr>
            <p:cNvSpPr txBox="1"/>
            <p:nvPr/>
          </p:nvSpPr>
          <p:spPr>
            <a:xfrm>
              <a:off x="4525681" y="3705625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>
                  <a:solidFill>
                    <a:srgbClr val="FF685C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8" name="Group 48">
            <a:extLst>
              <a:ext uri="{FF2B5EF4-FFF2-40B4-BE49-F238E27FC236}">
                <a16:creationId xmlns="" xmlns:a16="http://schemas.microsoft.com/office/drawing/2014/main" id="{B0809E47-5C79-41DF-AE7F-F3B667173A06}"/>
              </a:ext>
            </a:extLst>
          </p:cNvPr>
          <p:cNvGrpSpPr/>
          <p:nvPr/>
        </p:nvGrpSpPr>
        <p:grpSpPr>
          <a:xfrm>
            <a:off x="2640731" y="5148072"/>
            <a:ext cx="3626304" cy="1730036"/>
            <a:chOff x="2640731" y="5148072"/>
            <a:chExt cx="3626304" cy="1730036"/>
          </a:xfrm>
        </p:grpSpPr>
        <p:sp>
          <p:nvSpPr>
            <p:cNvPr id="19" name="Parallelogram 18">
              <a:extLst>
                <a:ext uri="{FF2B5EF4-FFF2-40B4-BE49-F238E27FC236}">
                  <a16:creationId xmlns="" xmlns:a16="http://schemas.microsoft.com/office/drawing/2014/main" id="{B5AA8158-4D8A-4B4A-A0A7-73EDE262F4FF}"/>
                </a:ext>
              </a:extLst>
            </p:cNvPr>
            <p:cNvSpPr/>
            <p:nvPr/>
          </p:nvSpPr>
          <p:spPr>
            <a:xfrm>
              <a:off x="2640731" y="5148072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427CB62-FB87-4FA9-B2C1-8DF959003B2F}"/>
                </a:ext>
              </a:extLst>
            </p:cNvPr>
            <p:cNvSpPr txBox="1"/>
            <p:nvPr/>
          </p:nvSpPr>
          <p:spPr>
            <a:xfrm>
              <a:off x="3258729" y="5376999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i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04</a:t>
              </a:r>
              <a:endParaRPr lang="en-US" sz="7200" b="1" i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BF08540-0DA2-4B14-B41B-76A87B22AD82}"/>
              </a:ext>
            </a:extLst>
          </p:cNvPr>
          <p:cNvSpPr/>
          <p:nvPr/>
        </p:nvSpPr>
        <p:spPr>
          <a:xfrm>
            <a:off x="0" y="1661365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4C315C0-1C74-4F40-A1FD-6F7E5BA767E9}"/>
              </a:ext>
            </a:extLst>
          </p:cNvPr>
          <p:cNvSpPr/>
          <p:nvPr/>
        </p:nvSpPr>
        <p:spPr>
          <a:xfrm>
            <a:off x="0" y="3362150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477143D-5A92-44FF-AF9D-6AC1B0A7DED8}"/>
              </a:ext>
            </a:extLst>
          </p:cNvPr>
          <p:cNvSpPr/>
          <p:nvPr/>
        </p:nvSpPr>
        <p:spPr>
          <a:xfrm>
            <a:off x="0" y="5062935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8C82746-71AA-4307-BC02-EBE9AFE77BB5}"/>
              </a:ext>
            </a:extLst>
          </p:cNvPr>
          <p:cNvSpPr/>
          <p:nvPr/>
        </p:nvSpPr>
        <p:spPr>
          <a:xfrm>
            <a:off x="0" y="6763720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3562231-FAFD-4739-89BA-A017C5B1C54B}"/>
              </a:ext>
            </a:extLst>
          </p:cNvPr>
          <p:cNvSpPr/>
          <p:nvPr/>
        </p:nvSpPr>
        <p:spPr>
          <a:xfrm>
            <a:off x="0" y="-21134"/>
            <a:ext cx="12192000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93459C8-F5E8-4328-95D6-2167EC774A9C}"/>
              </a:ext>
            </a:extLst>
          </p:cNvPr>
          <p:cNvSpPr/>
          <p:nvPr/>
        </p:nvSpPr>
        <p:spPr>
          <a:xfrm rot="5400000">
            <a:off x="-3391915" y="3370780"/>
            <a:ext cx="6899242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84B9CBB-E517-46E8-88BB-51F2614B1041}"/>
              </a:ext>
            </a:extLst>
          </p:cNvPr>
          <p:cNvSpPr/>
          <p:nvPr/>
        </p:nvSpPr>
        <p:spPr>
          <a:xfrm rot="5400000">
            <a:off x="8684672" y="3370780"/>
            <a:ext cx="6899242" cy="115413"/>
          </a:xfrm>
          <a:prstGeom prst="rect">
            <a:avLst/>
          </a:prstGeom>
          <a:solidFill>
            <a:srgbClr val="67544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0442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508</Words>
  <Application>Microsoft Office PowerPoint</Application>
  <PresentationFormat>Custom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Introduction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269</cp:revision>
  <dcterms:created xsi:type="dcterms:W3CDTF">2024-05-12T17:16:15Z</dcterms:created>
  <dcterms:modified xsi:type="dcterms:W3CDTF">2024-06-14T10:09:50Z</dcterms:modified>
</cp:coreProperties>
</file>