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71" r:id="rId13"/>
    <p:sldId id="272" r:id="rId14"/>
    <p:sldId id="273"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3DD9-91F2-4DF3-AF88-27E5FBFC4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CAF051-B1D7-4D46-A664-DD9F17B9F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9AFF74-6324-44F6-83F2-C93C9A471355}"/>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E01F4406-0E37-44A5-A5E1-3B6F29A7B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16491-A5C1-47E5-97DE-40BCA777F70A}"/>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43559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4660-7489-4D9F-B3E1-78EE9CD7C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AFA81-5E0E-4A47-8701-C881823C2A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CC8DB-CB9B-45D7-B15B-901D1108505F}"/>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3C33FF5A-3697-4CE3-BEEC-BFDAA8A97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BB79E-7783-4FE1-A616-7DE448CF372D}"/>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339895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D79CE-F860-41EF-B171-57E44F90F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6A413-D743-45AA-8F45-909394A9E8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D5DE0-9730-4A4F-BADF-4B5C9C5E6845}"/>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3E0D9209-227B-4914-AFA1-A8C11B696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2B7E-5C74-4A74-B719-4806D42A6478}"/>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186535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CB9F-BB53-4C82-BA43-246C2D68C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DB135-7979-4641-8FBC-DF54C3E084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32FDC-BEFC-4A54-AE9D-2A39AD8F9A1E}"/>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724BE38A-6259-41EA-AB71-408DD7AF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3827C-37B9-4303-BE39-71C53950576B}"/>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295180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2694-8AE6-4E47-82A5-4C32DD4994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93E51-1BAA-410A-A082-DE01E0ABF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8E3D77-B4BB-48DF-994C-4CB5FE743FB7}"/>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36647BE5-8FBE-4660-9E12-77110ABB4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94EF6-8219-492B-A94E-F82B4F3AA7EA}"/>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155501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98EA-36E9-40EB-9A41-081DF83EE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CF1B5-A252-4536-B3BE-F19EA14D40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E9A6DA-7619-4CBD-97C2-4C18A00993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A5E6B-0F7D-4544-9EBC-0A07A50F2474}"/>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6" name="Footer Placeholder 5">
            <a:extLst>
              <a:ext uri="{FF2B5EF4-FFF2-40B4-BE49-F238E27FC236}">
                <a16:creationId xmlns:a16="http://schemas.microsoft.com/office/drawing/2014/main" id="{74605096-EDC2-403F-9787-AFE8DA346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5EC16-9D2F-4527-BEDA-33B770B29009}"/>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21065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5005-20CB-466F-94D4-E46E1C7AC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9CB662-16C9-4B00-9DF5-DB0E04299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84475D-C179-47A7-82F0-A2CCA26C12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B1DCEB-56E8-4ABA-B007-25F3DC515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2D8BA2-88CA-490D-BA34-4360CEC158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59683-1332-427F-80EA-44642FDF1163}"/>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8" name="Footer Placeholder 7">
            <a:extLst>
              <a:ext uri="{FF2B5EF4-FFF2-40B4-BE49-F238E27FC236}">
                <a16:creationId xmlns:a16="http://schemas.microsoft.com/office/drawing/2014/main" id="{CF6BBC65-2A2D-4538-BB5B-CF2548B17E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A17BA-5FDA-4CA3-81EF-5EB2C63B42C6}"/>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212080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275F-7702-448E-83D4-345C63048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9AABBF-CEC8-4ECD-9D7B-55744CBEB50F}"/>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4" name="Footer Placeholder 3">
            <a:extLst>
              <a:ext uri="{FF2B5EF4-FFF2-40B4-BE49-F238E27FC236}">
                <a16:creationId xmlns:a16="http://schemas.microsoft.com/office/drawing/2014/main" id="{86CD03E5-0F52-4661-90C4-40DBA0B40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A280C-DCF2-4A6A-95CD-837405F8565E}"/>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86317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823A1-9FAB-4350-ABFB-81DC6C88D5A6}"/>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3" name="Footer Placeholder 2">
            <a:extLst>
              <a:ext uri="{FF2B5EF4-FFF2-40B4-BE49-F238E27FC236}">
                <a16:creationId xmlns:a16="http://schemas.microsoft.com/office/drawing/2014/main" id="{A3E2F43F-A430-4497-B669-3335904728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E814CF-40FF-4EAF-837A-940C2572B62D}"/>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292167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51BB-D18D-402C-942C-7934F9D7C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246A91-2E5A-486D-B138-E9A68007E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6CDC47-E2B3-449A-880C-1E914CF81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D8ECA-2DD5-4FB2-8C84-F863407D519A}"/>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6" name="Footer Placeholder 5">
            <a:extLst>
              <a:ext uri="{FF2B5EF4-FFF2-40B4-BE49-F238E27FC236}">
                <a16:creationId xmlns:a16="http://schemas.microsoft.com/office/drawing/2014/main" id="{B9628ED7-7CC8-4291-8BD1-B70B36795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AB199-DFB3-43E2-9380-F3AFEC8DC065}"/>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95455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8EFF-66BE-4612-9A71-FEEE79BC0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0165E-8D1C-4052-A803-70488E4C4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35399-F90F-434D-9560-38D4B0EC3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2BCE38-DA4A-49A3-AD6C-AC66AEC6D357}"/>
              </a:ext>
            </a:extLst>
          </p:cNvPr>
          <p:cNvSpPr>
            <a:spLocks noGrp="1"/>
          </p:cNvSpPr>
          <p:nvPr>
            <p:ph type="dt" sz="half" idx="10"/>
          </p:nvPr>
        </p:nvSpPr>
        <p:spPr/>
        <p:txBody>
          <a:bodyPr/>
          <a:lstStyle/>
          <a:p>
            <a:fld id="{A86A1B17-2376-4E6F-A3BE-051A9E83223D}" type="datetimeFigureOut">
              <a:rPr lang="en-US" smtClean="0"/>
              <a:t>11/6/2018</a:t>
            </a:fld>
            <a:endParaRPr lang="en-US"/>
          </a:p>
        </p:txBody>
      </p:sp>
      <p:sp>
        <p:nvSpPr>
          <p:cNvPr id="6" name="Footer Placeholder 5">
            <a:extLst>
              <a:ext uri="{FF2B5EF4-FFF2-40B4-BE49-F238E27FC236}">
                <a16:creationId xmlns:a16="http://schemas.microsoft.com/office/drawing/2014/main" id="{82C43CF8-09C6-486B-AE25-3444CC82A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ABFCD-7476-4F39-B620-EFDABFAA8D9A}"/>
              </a:ext>
            </a:extLst>
          </p:cNvPr>
          <p:cNvSpPr>
            <a:spLocks noGrp="1"/>
          </p:cNvSpPr>
          <p:nvPr>
            <p:ph type="sldNum" sz="quarter" idx="12"/>
          </p:nvPr>
        </p:nvSpPr>
        <p:spPr/>
        <p:txBody>
          <a:bodyPr/>
          <a:lstStyle/>
          <a:p>
            <a:fld id="{3704938E-FEBB-4373-B6A7-A32A5CC5AFF5}" type="slidenum">
              <a:rPr lang="en-US" smtClean="0"/>
              <a:t>‹#›</a:t>
            </a:fld>
            <a:endParaRPr lang="en-US"/>
          </a:p>
        </p:txBody>
      </p:sp>
    </p:spTree>
    <p:extLst>
      <p:ext uri="{BB962C8B-B14F-4D97-AF65-F5344CB8AC3E}">
        <p14:creationId xmlns:p14="http://schemas.microsoft.com/office/powerpoint/2010/main" val="424356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6E004-A048-4C7A-A94E-849E9DEB6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4A545-9C4D-466B-87C2-5447CA06B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AF4C8-F3CA-4310-AB7D-B890ED1DB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A1B17-2376-4E6F-A3BE-051A9E83223D}" type="datetimeFigureOut">
              <a:rPr lang="en-US" smtClean="0"/>
              <a:t>11/6/2018</a:t>
            </a:fld>
            <a:endParaRPr lang="en-US"/>
          </a:p>
        </p:txBody>
      </p:sp>
      <p:sp>
        <p:nvSpPr>
          <p:cNvPr id="5" name="Footer Placeholder 4">
            <a:extLst>
              <a:ext uri="{FF2B5EF4-FFF2-40B4-BE49-F238E27FC236}">
                <a16:creationId xmlns:a16="http://schemas.microsoft.com/office/drawing/2014/main" id="{F0EC8DAC-1B6E-4DED-9A73-33085632F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73235-4D9E-4792-914F-E2B096490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938E-FEBB-4373-B6A7-A32A5CC5AFF5}" type="slidenum">
              <a:rPr lang="en-US" smtClean="0"/>
              <a:t>‹#›</a:t>
            </a:fld>
            <a:endParaRPr lang="en-US"/>
          </a:p>
        </p:txBody>
      </p:sp>
    </p:spTree>
    <p:extLst>
      <p:ext uri="{BB962C8B-B14F-4D97-AF65-F5344CB8AC3E}">
        <p14:creationId xmlns:p14="http://schemas.microsoft.com/office/powerpoint/2010/main" val="54322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5005A-5CD0-FA48-BB18-1FAF2850C528}"/>
              </a:ext>
            </a:extLst>
          </p:cNvPr>
          <p:cNvSpPr>
            <a:spLocks noGrp="1"/>
          </p:cNvSpPr>
          <p:nvPr>
            <p:ph type="ctrTitle"/>
          </p:nvPr>
        </p:nvSpPr>
        <p:spPr/>
        <p:txBody>
          <a:bodyPr/>
          <a:lstStyle/>
          <a:p>
            <a:r>
              <a:rPr kumimoji="1" lang="en-US" altLang="zh-CN" dirty="0"/>
              <a:t>MongoDB indexing, monitoring, and backup</a:t>
            </a:r>
            <a:endParaRPr kumimoji="1" lang="zh-CN" altLang="en-US" dirty="0"/>
          </a:p>
        </p:txBody>
      </p:sp>
      <p:sp>
        <p:nvSpPr>
          <p:cNvPr id="3" name="副标题 2">
            <a:extLst>
              <a:ext uri="{FF2B5EF4-FFF2-40B4-BE49-F238E27FC236}">
                <a16:creationId xmlns:a16="http://schemas.microsoft.com/office/drawing/2014/main" id="{A11553E4-1FCC-B140-9ED1-64D4E1A44AE1}"/>
              </a:ext>
            </a:extLst>
          </p:cNvPr>
          <p:cNvSpPr>
            <a:spLocks noGrp="1"/>
          </p:cNvSpPr>
          <p:nvPr>
            <p:ph type="subTitle" idx="1"/>
          </p:nvPr>
        </p:nvSpPr>
        <p:spPr>
          <a:xfrm>
            <a:off x="1524000" y="3993922"/>
            <a:ext cx="9144000" cy="1655762"/>
          </a:xfrm>
        </p:spPr>
        <p:txBody>
          <a:bodyPr/>
          <a:lstStyle/>
          <a:p>
            <a:r>
              <a:rPr kumimoji="1" lang="en-US" altLang="zh-CN" dirty="0" err="1"/>
              <a:t>Jiapeng</a:t>
            </a:r>
            <a:r>
              <a:rPr kumimoji="1" lang="en-US" altLang="zh-CN" dirty="0"/>
              <a:t> Zhang, Tianwei Li</a:t>
            </a:r>
          </a:p>
          <a:p>
            <a:r>
              <a:rPr kumimoji="1" lang="en-US" altLang="zh-CN" dirty="0"/>
              <a:t>Nov. 7, 2018</a:t>
            </a:r>
          </a:p>
        </p:txBody>
      </p:sp>
    </p:spTree>
    <p:extLst>
      <p:ext uri="{BB962C8B-B14F-4D97-AF65-F5344CB8AC3E}">
        <p14:creationId xmlns:p14="http://schemas.microsoft.com/office/powerpoint/2010/main" val="210769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673A-F4B4-4553-B129-25E3E0B696DB}"/>
              </a:ext>
            </a:extLst>
          </p:cNvPr>
          <p:cNvSpPr>
            <a:spLocks noGrp="1"/>
          </p:cNvSpPr>
          <p:nvPr>
            <p:ph type="title"/>
          </p:nvPr>
        </p:nvSpPr>
        <p:spPr/>
        <p:txBody>
          <a:bodyPr/>
          <a:lstStyle/>
          <a:p>
            <a:r>
              <a:rPr lang="en-US" b="1" dirty="0"/>
              <a:t>Create an index: examples </a:t>
            </a:r>
            <a:endParaRPr lang="en-US" dirty="0"/>
          </a:p>
        </p:txBody>
      </p:sp>
      <p:sp>
        <p:nvSpPr>
          <p:cNvPr id="3" name="Content Placeholder 2">
            <a:extLst>
              <a:ext uri="{FF2B5EF4-FFF2-40B4-BE49-F238E27FC236}">
                <a16:creationId xmlns:a16="http://schemas.microsoft.com/office/drawing/2014/main" id="{1336C519-03BB-48C2-B972-73889612D905}"/>
              </a:ext>
            </a:extLst>
          </p:cNvPr>
          <p:cNvSpPr>
            <a:spLocks noGrp="1"/>
          </p:cNvSpPr>
          <p:nvPr>
            <p:ph idx="1"/>
          </p:nvPr>
        </p:nvSpPr>
        <p:spPr>
          <a:xfrm>
            <a:off x="838200" y="1825625"/>
            <a:ext cx="10515600" cy="4351338"/>
          </a:xfrm>
        </p:spPr>
        <p:txBody>
          <a:bodyPr>
            <a:normAutofit/>
          </a:bodyPr>
          <a:lstStyle/>
          <a:p>
            <a:r>
              <a:rPr lang="en-US" sz="3200" dirty="0"/>
              <a:t>Compound Field:</a:t>
            </a:r>
          </a:p>
          <a:p>
            <a:pPr marL="0" indent="0">
              <a:buNone/>
            </a:pPr>
            <a:r>
              <a:rPr lang="en-US" dirty="0" err="1"/>
              <a:t>db.Instacart_collection.createIndex</a:t>
            </a:r>
            <a:r>
              <a:rPr lang="en-US" dirty="0"/>
              <a:t>({user_id:1, </a:t>
            </a:r>
            <a:r>
              <a:rPr lang="en-US" dirty="0" err="1"/>
              <a:t>add_to_cart_order</a:t>
            </a:r>
            <a:r>
              <a:rPr lang="en-US" dirty="0"/>
              <a:t>:-1})</a:t>
            </a:r>
          </a:p>
          <a:p>
            <a:endParaRPr lang="en-US" sz="3200" dirty="0"/>
          </a:p>
          <a:p>
            <a:endParaRPr lang="en-US" sz="3200" dirty="0"/>
          </a:p>
          <a:p>
            <a:endParaRPr lang="en-US" sz="3200" dirty="0"/>
          </a:p>
          <a:p>
            <a:endParaRPr lang="en-US" sz="3200" dirty="0"/>
          </a:p>
          <a:p>
            <a:endParaRPr lang="en-US" sz="3200" dirty="0"/>
          </a:p>
        </p:txBody>
      </p:sp>
      <p:pic>
        <p:nvPicPr>
          <p:cNvPr id="4" name="Picture 3">
            <a:extLst>
              <a:ext uri="{FF2B5EF4-FFF2-40B4-BE49-F238E27FC236}">
                <a16:creationId xmlns:a16="http://schemas.microsoft.com/office/drawing/2014/main" id="{D1ACB8D2-2261-416D-837B-B34DC5745E51}"/>
              </a:ext>
            </a:extLst>
          </p:cNvPr>
          <p:cNvPicPr>
            <a:picLocks/>
          </p:cNvPicPr>
          <p:nvPr/>
        </p:nvPicPr>
        <p:blipFill>
          <a:blip r:embed="rId2"/>
          <a:stretch>
            <a:fillRect/>
          </a:stretch>
        </p:blipFill>
        <p:spPr>
          <a:xfrm>
            <a:off x="838200" y="3797630"/>
            <a:ext cx="9126474" cy="2099310"/>
          </a:xfrm>
          <a:prstGeom prst="rect">
            <a:avLst/>
          </a:prstGeom>
        </p:spPr>
      </p:pic>
    </p:spTree>
    <p:extLst>
      <p:ext uri="{BB962C8B-B14F-4D97-AF65-F5344CB8AC3E}">
        <p14:creationId xmlns:p14="http://schemas.microsoft.com/office/powerpoint/2010/main" val="37850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78C5-102B-45F1-B3AB-1E06FBA21173}"/>
              </a:ext>
            </a:extLst>
          </p:cNvPr>
          <p:cNvSpPr>
            <a:spLocks noGrp="1"/>
          </p:cNvSpPr>
          <p:nvPr>
            <p:ph type="ctrTitle"/>
          </p:nvPr>
        </p:nvSpPr>
        <p:spPr>
          <a:xfrm>
            <a:off x="1023257" y="965198"/>
            <a:ext cx="6766078" cy="4927601"/>
          </a:xfrm>
        </p:spPr>
        <p:txBody>
          <a:bodyPr anchor="ctr">
            <a:normAutofit/>
          </a:bodyPr>
          <a:lstStyle/>
          <a:p>
            <a:pPr algn="r"/>
            <a:r>
              <a:rPr lang="en-US" b="1" dirty="0"/>
              <a:t>Monitoring </a:t>
            </a:r>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06CC7A-04D2-4B26-89CF-30E70F69C492}"/>
              </a:ext>
            </a:extLst>
          </p:cNvPr>
          <p:cNvSpPr>
            <a:spLocks noGrp="1"/>
          </p:cNvSpPr>
          <p:nvPr>
            <p:ph type="subTitle" idx="1"/>
          </p:nvPr>
        </p:nvSpPr>
        <p:spPr>
          <a:xfrm>
            <a:off x="8454570" y="965199"/>
            <a:ext cx="3093963" cy="4927602"/>
          </a:xfrm>
        </p:spPr>
        <p:txBody>
          <a:bodyPr anchor="ctr">
            <a:normAutofit/>
          </a:bodyPr>
          <a:lstStyle/>
          <a:p>
            <a:pPr algn="l"/>
            <a:r>
              <a:rPr lang="en-US" altLang="zh-CN" sz="2000" dirty="0"/>
              <a:t>A firm grasp of MongoDB’s reporting will allow you to assess the state of your database and maintain your deployment without crisis. </a:t>
            </a:r>
            <a:endParaRPr lang="en-US" sz="2000" dirty="0">
              <a:solidFill>
                <a:srgbClr val="FFFFFF"/>
              </a:solidFill>
            </a:endParaRPr>
          </a:p>
        </p:txBody>
      </p:sp>
    </p:spTree>
    <p:extLst>
      <p:ext uri="{BB962C8B-B14F-4D97-AF65-F5344CB8AC3E}">
        <p14:creationId xmlns:p14="http://schemas.microsoft.com/office/powerpoint/2010/main" val="162340791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23D15-71D8-DA48-9EA1-921C493F2B4A}"/>
              </a:ext>
            </a:extLst>
          </p:cNvPr>
          <p:cNvSpPr>
            <a:spLocks noGrp="1"/>
          </p:cNvSpPr>
          <p:nvPr>
            <p:ph type="title"/>
          </p:nvPr>
        </p:nvSpPr>
        <p:spPr/>
        <p:txBody>
          <a:bodyPr/>
          <a:lstStyle/>
          <a:p>
            <a:r>
              <a:rPr kumimoji="1" lang="en-US" altLang="zh-CN" b="1" dirty="0"/>
              <a:t>Free monitoring</a:t>
            </a:r>
            <a:endParaRPr kumimoji="1" lang="zh-CN" altLang="en-US" b="1" dirty="0"/>
          </a:p>
        </p:txBody>
      </p:sp>
      <p:sp>
        <p:nvSpPr>
          <p:cNvPr id="3" name="内容占位符 2">
            <a:extLst>
              <a:ext uri="{FF2B5EF4-FFF2-40B4-BE49-F238E27FC236}">
                <a16:creationId xmlns:a16="http://schemas.microsoft.com/office/drawing/2014/main" id="{09A922E8-3CF5-BD4C-B9AD-D7F7DD620BBD}"/>
              </a:ext>
            </a:extLst>
          </p:cNvPr>
          <p:cNvSpPr>
            <a:spLocks noGrp="1"/>
          </p:cNvSpPr>
          <p:nvPr>
            <p:ph idx="1"/>
          </p:nvPr>
        </p:nvSpPr>
        <p:spPr/>
        <p:txBody>
          <a:bodyPr/>
          <a:lstStyle/>
          <a:p>
            <a:r>
              <a:rPr lang="en-US" altLang="zh-CN" sz="3200" dirty="0"/>
              <a:t>Free cloud monitoring for standalones or replica sets</a:t>
            </a:r>
          </a:p>
          <a:p>
            <a:endParaRPr lang="en-US" altLang="zh-CN" sz="3600" dirty="0"/>
          </a:p>
          <a:p>
            <a:r>
              <a:rPr lang="en-US" altLang="zh-CN" sz="3200" dirty="0"/>
              <a:t>Enable/disable free monitoring during runtime using</a:t>
            </a:r>
            <a:r>
              <a:rPr lang="en-US" altLang="zh-CN" dirty="0"/>
              <a:t> </a:t>
            </a:r>
            <a:r>
              <a:rPr lang="en-US" altLang="zh-CN" b="1" i="1" dirty="0" err="1"/>
              <a:t>db.enableFreeMonitoring</a:t>
            </a:r>
            <a:r>
              <a:rPr lang="en-US" altLang="zh-CN" b="1" i="1" dirty="0"/>
              <a:t>()</a:t>
            </a:r>
            <a:r>
              <a:rPr lang="en-US" altLang="zh-CN" dirty="0"/>
              <a:t> </a:t>
            </a:r>
            <a:r>
              <a:rPr lang="en-US" altLang="zh-CN" sz="3200" dirty="0"/>
              <a:t>and</a:t>
            </a:r>
            <a:r>
              <a:rPr lang="en-US" altLang="zh-CN" dirty="0"/>
              <a:t> </a:t>
            </a:r>
            <a:r>
              <a:rPr lang="en-US" altLang="zh-CN" b="1" i="1" dirty="0" err="1"/>
              <a:t>db.disableFreeMonitoring</a:t>
            </a:r>
            <a:r>
              <a:rPr lang="en-US" altLang="zh-CN" b="1" i="1" dirty="0"/>
              <a:t>()</a:t>
            </a:r>
            <a:endParaRPr kumimoji="1" lang="zh-CN" altLang="en-US" dirty="0"/>
          </a:p>
        </p:txBody>
      </p:sp>
    </p:spTree>
    <p:extLst>
      <p:ext uri="{BB962C8B-B14F-4D97-AF65-F5344CB8AC3E}">
        <p14:creationId xmlns:p14="http://schemas.microsoft.com/office/powerpoint/2010/main" val="61738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62B68-1BA9-C241-B312-12917876EF04}"/>
              </a:ext>
            </a:extLst>
          </p:cNvPr>
          <p:cNvSpPr>
            <a:spLocks noGrp="1"/>
          </p:cNvSpPr>
          <p:nvPr>
            <p:ph type="title"/>
          </p:nvPr>
        </p:nvSpPr>
        <p:spPr/>
        <p:txBody>
          <a:bodyPr/>
          <a:lstStyle/>
          <a:p>
            <a:r>
              <a:rPr lang="en-US" altLang="zh-CN" b="1" dirty="0"/>
              <a:t>Utilities</a:t>
            </a:r>
          </a:p>
        </p:txBody>
      </p:sp>
      <p:sp>
        <p:nvSpPr>
          <p:cNvPr id="3" name="内容占位符 2">
            <a:extLst>
              <a:ext uri="{FF2B5EF4-FFF2-40B4-BE49-F238E27FC236}">
                <a16:creationId xmlns:a16="http://schemas.microsoft.com/office/drawing/2014/main" id="{9F2060C4-9660-4949-857A-45609C2A8E5D}"/>
              </a:ext>
            </a:extLst>
          </p:cNvPr>
          <p:cNvSpPr>
            <a:spLocks noGrp="1"/>
          </p:cNvSpPr>
          <p:nvPr>
            <p:ph idx="1"/>
          </p:nvPr>
        </p:nvSpPr>
        <p:spPr/>
        <p:txBody>
          <a:bodyPr/>
          <a:lstStyle/>
          <a:p>
            <a:r>
              <a:rPr lang="en-US" altLang="zh-CN" b="1" i="1" dirty="0" err="1"/>
              <a:t>mongostat</a:t>
            </a:r>
            <a:endParaRPr lang="en-US" altLang="zh-CN" b="1" dirty="0"/>
          </a:p>
          <a:p>
            <a:pPr lvl="1"/>
            <a:r>
              <a:rPr lang="en-US" altLang="zh-CN" sz="3200" dirty="0"/>
              <a:t>captures and returns the counts of database operations by type (e.g. insert, query, update, delete, etc.). </a:t>
            </a:r>
          </a:p>
          <a:p>
            <a:pPr lvl="1"/>
            <a:endParaRPr lang="en-US" altLang="zh-CN" b="1" dirty="0"/>
          </a:p>
          <a:p>
            <a:pPr lvl="1"/>
            <a:endParaRPr lang="en-US" altLang="zh-CN" b="1" dirty="0"/>
          </a:p>
          <a:p>
            <a:r>
              <a:rPr lang="en-US" altLang="zh-CN" b="1" i="1" dirty="0" err="1"/>
              <a:t>mongotop</a:t>
            </a:r>
            <a:endParaRPr lang="en-US" altLang="zh-CN" sz="3600" b="1" i="1" dirty="0"/>
          </a:p>
          <a:p>
            <a:pPr lvl="1"/>
            <a:r>
              <a:rPr lang="en-US" altLang="zh-CN" sz="3600" dirty="0"/>
              <a:t>tracks and reports the current read and write activity of a MongoDB instance, and reports these statistics on a per collection basis</a:t>
            </a:r>
            <a:r>
              <a:rPr lang="en-US" altLang="zh-CN" sz="3200" dirty="0"/>
              <a:t>.</a:t>
            </a:r>
            <a:endParaRPr lang="en-US" altLang="zh-CN" sz="3200" b="1" dirty="0"/>
          </a:p>
          <a:p>
            <a:endParaRPr kumimoji="1" lang="zh-CN" altLang="en-US" dirty="0"/>
          </a:p>
        </p:txBody>
      </p:sp>
    </p:spTree>
    <p:extLst>
      <p:ext uri="{BB962C8B-B14F-4D97-AF65-F5344CB8AC3E}">
        <p14:creationId xmlns:p14="http://schemas.microsoft.com/office/powerpoint/2010/main" val="39949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003C7-1D21-674C-8A12-F6F8DCACD2CB}"/>
              </a:ext>
            </a:extLst>
          </p:cNvPr>
          <p:cNvSpPr>
            <a:spLocks noGrp="1"/>
          </p:cNvSpPr>
          <p:nvPr>
            <p:ph type="title"/>
          </p:nvPr>
        </p:nvSpPr>
        <p:spPr/>
        <p:txBody>
          <a:bodyPr/>
          <a:lstStyle/>
          <a:p>
            <a:r>
              <a:rPr lang="en-US" altLang="zh-CN" b="1" dirty="0"/>
              <a:t>Commands</a:t>
            </a:r>
            <a:endParaRPr kumimoji="1" lang="zh-CN" altLang="en-US" b="1" dirty="0"/>
          </a:p>
        </p:txBody>
      </p:sp>
      <p:sp>
        <p:nvSpPr>
          <p:cNvPr id="3" name="内容占位符 2">
            <a:extLst>
              <a:ext uri="{FF2B5EF4-FFF2-40B4-BE49-F238E27FC236}">
                <a16:creationId xmlns:a16="http://schemas.microsoft.com/office/drawing/2014/main" id="{D5425D46-DDAD-B44D-A8F0-B872E6296AB3}"/>
              </a:ext>
            </a:extLst>
          </p:cNvPr>
          <p:cNvSpPr>
            <a:spLocks noGrp="1"/>
          </p:cNvSpPr>
          <p:nvPr>
            <p:ph idx="1"/>
          </p:nvPr>
        </p:nvSpPr>
        <p:spPr/>
        <p:txBody>
          <a:bodyPr>
            <a:normAutofit lnSpcReduction="10000"/>
          </a:bodyPr>
          <a:lstStyle/>
          <a:p>
            <a:r>
              <a:rPr kumimoji="1" lang="en-US" altLang="zh-CN" b="1" i="1" dirty="0" err="1"/>
              <a:t>db.serverStatus</a:t>
            </a:r>
            <a:r>
              <a:rPr kumimoji="1" lang="en-US" altLang="zh-CN" b="1" i="1" dirty="0"/>
              <a:t>()</a:t>
            </a:r>
          </a:p>
          <a:p>
            <a:pPr lvl="1"/>
            <a:r>
              <a:rPr lang="en-US" altLang="zh-CN" sz="2800" dirty="0"/>
              <a:t>returns a general overview of the status of the database, detailing disk usage, memory use, connection, journaling, and index access.</a:t>
            </a:r>
            <a:endParaRPr kumimoji="1" lang="en-US" altLang="zh-CN" sz="2800" dirty="0"/>
          </a:p>
          <a:p>
            <a:r>
              <a:rPr kumimoji="1" lang="en-US" altLang="zh-CN" b="1" i="1" dirty="0" err="1"/>
              <a:t>db.stats</a:t>
            </a:r>
            <a:r>
              <a:rPr kumimoji="1" lang="en-US" altLang="zh-CN" b="1" i="1" dirty="0"/>
              <a:t>()</a:t>
            </a:r>
          </a:p>
          <a:p>
            <a:pPr lvl="1"/>
            <a:r>
              <a:rPr lang="en-US" altLang="zh-CN" sz="2800" dirty="0"/>
              <a:t>reflect the amount of storage used, the quantity of data contained in the database, and object, collection, and index counters.</a:t>
            </a:r>
            <a:endParaRPr kumimoji="1" lang="en-US" altLang="zh-CN" dirty="0"/>
          </a:p>
          <a:p>
            <a:r>
              <a:rPr kumimoji="1" lang="en-US" altLang="zh-CN" b="1" i="1" dirty="0" err="1"/>
              <a:t>db.collection.stats</a:t>
            </a:r>
            <a:r>
              <a:rPr kumimoji="1" lang="en-US" altLang="zh-CN" b="1" i="1" dirty="0"/>
              <a:t>()</a:t>
            </a:r>
          </a:p>
          <a:p>
            <a:pPr lvl="1"/>
            <a:r>
              <a:rPr lang="en-US" altLang="zh-CN" sz="2800" dirty="0"/>
              <a:t>provides statistics on the collection level</a:t>
            </a:r>
          </a:p>
          <a:p>
            <a:r>
              <a:rPr lang="en-US" altLang="zh-CN" b="1" i="1" dirty="0" err="1"/>
              <a:t>rs.status</a:t>
            </a:r>
            <a:r>
              <a:rPr lang="en-US" altLang="zh-CN" b="1" i="1" dirty="0"/>
              <a:t>()</a:t>
            </a:r>
          </a:p>
          <a:p>
            <a:pPr lvl="1"/>
            <a:r>
              <a:rPr lang="en-US" altLang="zh-CN" sz="2800" dirty="0"/>
              <a:t>returns an overview of replica set’s status</a:t>
            </a:r>
            <a:endParaRPr lang="en-US" altLang="zh-CN" dirty="0"/>
          </a:p>
        </p:txBody>
      </p:sp>
    </p:spTree>
    <p:extLst>
      <p:ext uri="{BB962C8B-B14F-4D97-AF65-F5344CB8AC3E}">
        <p14:creationId xmlns:p14="http://schemas.microsoft.com/office/powerpoint/2010/main" val="335976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78C5-102B-45F1-B3AB-1E06FBA21173}"/>
              </a:ext>
            </a:extLst>
          </p:cNvPr>
          <p:cNvSpPr>
            <a:spLocks noGrp="1"/>
          </p:cNvSpPr>
          <p:nvPr>
            <p:ph type="ctrTitle"/>
          </p:nvPr>
        </p:nvSpPr>
        <p:spPr>
          <a:xfrm>
            <a:off x="1023257" y="965198"/>
            <a:ext cx="6766078" cy="4927601"/>
          </a:xfrm>
        </p:spPr>
        <p:txBody>
          <a:bodyPr anchor="ctr">
            <a:normAutofit/>
          </a:bodyPr>
          <a:lstStyle/>
          <a:p>
            <a:pPr algn="r"/>
            <a:r>
              <a:rPr lang="en-US" b="1" dirty="0"/>
              <a:t>Backup </a:t>
            </a:r>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06CC7A-04D2-4B26-89CF-30E70F69C492}"/>
              </a:ext>
            </a:extLst>
          </p:cNvPr>
          <p:cNvSpPr>
            <a:spLocks noGrp="1"/>
          </p:cNvSpPr>
          <p:nvPr>
            <p:ph type="subTitle" idx="1"/>
          </p:nvPr>
        </p:nvSpPr>
        <p:spPr>
          <a:xfrm>
            <a:off x="8454570" y="965199"/>
            <a:ext cx="3093963" cy="4927602"/>
          </a:xfrm>
        </p:spPr>
        <p:txBody>
          <a:bodyPr anchor="ctr">
            <a:normAutofit/>
          </a:bodyPr>
          <a:lstStyle/>
          <a:p>
            <a:pPr algn="l"/>
            <a:r>
              <a:rPr lang="en-US" altLang="zh-CN" sz="2000" dirty="0"/>
              <a:t>When deploying MongoDB in production, you should have a strategy for </a:t>
            </a:r>
            <a:r>
              <a:rPr lang="en-US" altLang="zh-CN" sz="2000" b="1" dirty="0"/>
              <a:t>capturing and restoring backups</a:t>
            </a:r>
            <a:r>
              <a:rPr lang="en-US" altLang="zh-CN" sz="2000" dirty="0"/>
              <a:t> in the case of </a:t>
            </a:r>
            <a:r>
              <a:rPr lang="en-US" altLang="zh-CN" sz="2000" b="1" dirty="0"/>
              <a:t>data loss</a:t>
            </a:r>
            <a:r>
              <a:rPr lang="en-US" altLang="zh-CN" sz="2000" dirty="0"/>
              <a:t> events.</a:t>
            </a:r>
            <a:endParaRPr lang="en-US" sz="2000" dirty="0">
              <a:solidFill>
                <a:srgbClr val="FFFFFF"/>
              </a:solidFill>
            </a:endParaRPr>
          </a:p>
        </p:txBody>
      </p:sp>
    </p:spTree>
    <p:extLst>
      <p:ext uri="{BB962C8B-B14F-4D97-AF65-F5344CB8AC3E}">
        <p14:creationId xmlns:p14="http://schemas.microsoft.com/office/powerpoint/2010/main" val="647155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7BF1-89EA-1945-85D4-A59138028D5F}"/>
              </a:ext>
            </a:extLst>
          </p:cNvPr>
          <p:cNvSpPr>
            <a:spLocks noGrp="1"/>
          </p:cNvSpPr>
          <p:nvPr>
            <p:ph type="title"/>
          </p:nvPr>
        </p:nvSpPr>
        <p:spPr/>
        <p:txBody>
          <a:bodyPr/>
          <a:lstStyle/>
          <a:p>
            <a:r>
              <a:rPr lang="en-US" altLang="zh-CN" b="1" dirty="0"/>
              <a:t>Back Up with Atlas</a:t>
            </a:r>
            <a:endParaRPr kumimoji="1" lang="zh-CN" altLang="en-US" b="1" dirty="0"/>
          </a:p>
        </p:txBody>
      </p:sp>
      <p:sp>
        <p:nvSpPr>
          <p:cNvPr id="3" name="内容占位符 2">
            <a:extLst>
              <a:ext uri="{FF2B5EF4-FFF2-40B4-BE49-F238E27FC236}">
                <a16:creationId xmlns:a16="http://schemas.microsoft.com/office/drawing/2014/main" id="{7C7AF590-E428-EA4C-A160-2D22F794D295}"/>
              </a:ext>
            </a:extLst>
          </p:cNvPr>
          <p:cNvSpPr>
            <a:spLocks noGrp="1"/>
          </p:cNvSpPr>
          <p:nvPr>
            <p:ph idx="1"/>
          </p:nvPr>
        </p:nvSpPr>
        <p:spPr/>
        <p:txBody>
          <a:bodyPr/>
          <a:lstStyle/>
          <a:p>
            <a:r>
              <a:rPr lang="en-US" altLang="zh-CN" sz="3200" dirty="0"/>
              <a:t>Official MongoDB cloud service</a:t>
            </a:r>
          </a:p>
          <a:p>
            <a:r>
              <a:rPr lang="en-US" altLang="zh-CN" sz="3200" dirty="0"/>
              <a:t>2 fully-managed methods:</a:t>
            </a:r>
          </a:p>
          <a:p>
            <a:pPr lvl="1"/>
            <a:r>
              <a:rPr kumimoji="1" lang="en-US" altLang="zh-CN" sz="2800" dirty="0"/>
              <a:t>Continuous backups: </a:t>
            </a:r>
          </a:p>
          <a:p>
            <a:pPr lvl="2"/>
            <a:r>
              <a:rPr lang="en-US" altLang="zh-CN" sz="2800" dirty="0"/>
              <a:t>take incremental backups of data in your cluster, ensuring your backups are typically just a few seconds behind the operational system</a:t>
            </a:r>
            <a:endParaRPr kumimoji="1" lang="en-US" altLang="zh-CN" dirty="0"/>
          </a:p>
          <a:p>
            <a:pPr lvl="1"/>
            <a:r>
              <a:rPr kumimoji="1" lang="en-US" altLang="zh-CN" sz="2800" dirty="0"/>
              <a:t>Cloud provider snapshots:</a:t>
            </a:r>
            <a:r>
              <a:rPr lang="en-US" altLang="zh-CN" sz="2800" dirty="0"/>
              <a:t> </a:t>
            </a:r>
            <a:endParaRPr lang="en-US" altLang="zh-CN" dirty="0"/>
          </a:p>
          <a:p>
            <a:pPr lvl="2"/>
            <a:r>
              <a:rPr lang="en-US" altLang="zh-CN" sz="2800" dirty="0"/>
              <a:t>provide localized backup storage using the native snapshot functionality of the cluster’s cloud service provider</a:t>
            </a:r>
            <a:endParaRPr kumimoji="1" lang="zh-CN" altLang="en-US" sz="2800" dirty="0"/>
          </a:p>
        </p:txBody>
      </p:sp>
    </p:spTree>
    <p:extLst>
      <p:ext uri="{BB962C8B-B14F-4D97-AF65-F5344CB8AC3E}">
        <p14:creationId xmlns:p14="http://schemas.microsoft.com/office/powerpoint/2010/main" val="252122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94086-274C-EE4F-983B-B664640C0A7D}"/>
              </a:ext>
            </a:extLst>
          </p:cNvPr>
          <p:cNvSpPr>
            <a:spLocks noGrp="1"/>
          </p:cNvSpPr>
          <p:nvPr>
            <p:ph type="title"/>
          </p:nvPr>
        </p:nvSpPr>
        <p:spPr/>
        <p:txBody>
          <a:bodyPr>
            <a:normAutofit/>
          </a:bodyPr>
          <a:lstStyle/>
          <a:p>
            <a:r>
              <a:rPr lang="en-US" altLang="zh-CN" b="1" dirty="0"/>
              <a:t>Back Up with MongoDB Cloud Manager or Ops Manager</a:t>
            </a:r>
            <a:endParaRPr kumimoji="1" lang="zh-CN" altLang="en-US" b="1" dirty="0"/>
          </a:p>
        </p:txBody>
      </p:sp>
      <p:sp>
        <p:nvSpPr>
          <p:cNvPr id="3" name="内容占位符 2">
            <a:extLst>
              <a:ext uri="{FF2B5EF4-FFF2-40B4-BE49-F238E27FC236}">
                <a16:creationId xmlns:a16="http://schemas.microsoft.com/office/drawing/2014/main" id="{B1E5AB70-6928-484A-8541-9209CBD0C055}"/>
              </a:ext>
            </a:extLst>
          </p:cNvPr>
          <p:cNvSpPr>
            <a:spLocks noGrp="1"/>
          </p:cNvSpPr>
          <p:nvPr>
            <p:ph idx="1"/>
          </p:nvPr>
        </p:nvSpPr>
        <p:spPr/>
        <p:txBody>
          <a:bodyPr>
            <a:normAutofit lnSpcReduction="10000"/>
          </a:bodyPr>
          <a:lstStyle/>
          <a:p>
            <a:r>
              <a:rPr kumimoji="1" lang="en-US" altLang="zh-CN" sz="3200" dirty="0"/>
              <a:t>MongoDB cloud manager:</a:t>
            </a:r>
          </a:p>
          <a:p>
            <a:pPr lvl="1"/>
            <a:r>
              <a:rPr lang="en-US" altLang="zh-CN" sz="2800" dirty="0"/>
              <a:t>continually backs up MongoDB replica sets and </a:t>
            </a:r>
            <a:r>
              <a:rPr lang="en-US" altLang="zh-CN" sz="2800" dirty="0" err="1"/>
              <a:t>sharded</a:t>
            </a:r>
            <a:r>
              <a:rPr lang="en-US" altLang="zh-CN" sz="2800" dirty="0"/>
              <a:t> clusters </a:t>
            </a:r>
          </a:p>
          <a:p>
            <a:pPr lvl="1"/>
            <a:r>
              <a:rPr lang="en-US" altLang="zh-CN" sz="2800" dirty="0"/>
              <a:t>creates snapshots of your data at set intervals</a:t>
            </a:r>
          </a:p>
          <a:p>
            <a:pPr lvl="1"/>
            <a:r>
              <a:rPr lang="en-US" altLang="zh-CN" sz="2800" dirty="0"/>
              <a:t>offer point-in-time recovery of MongoDB replica sets and </a:t>
            </a:r>
            <a:r>
              <a:rPr lang="en-US" altLang="zh-CN" sz="2800" dirty="0" err="1"/>
              <a:t>sharded</a:t>
            </a:r>
            <a:r>
              <a:rPr lang="en-US" altLang="zh-CN" sz="2800" dirty="0"/>
              <a:t> clusters.</a:t>
            </a:r>
          </a:p>
          <a:p>
            <a:pPr lvl="1"/>
            <a:endParaRPr kumimoji="1" lang="en-US" altLang="zh-CN" sz="2800" dirty="0"/>
          </a:p>
          <a:p>
            <a:pPr lvl="1"/>
            <a:endParaRPr kumimoji="1" lang="en-US" altLang="zh-CN" sz="2800" dirty="0"/>
          </a:p>
          <a:p>
            <a:r>
              <a:rPr kumimoji="1" lang="en-US" altLang="zh-CN" sz="3200" dirty="0"/>
              <a:t>Ops manager:</a:t>
            </a:r>
          </a:p>
          <a:p>
            <a:pPr lvl="1"/>
            <a:r>
              <a:rPr lang="en-US" altLang="zh-CN" sz="2800" dirty="0"/>
              <a:t>an </a:t>
            </a:r>
            <a:r>
              <a:rPr lang="en-US" altLang="zh-CN" sz="2800" dirty="0" err="1"/>
              <a:t>on-premise</a:t>
            </a:r>
            <a:r>
              <a:rPr lang="en-US" altLang="zh-CN" sz="2800" dirty="0"/>
              <a:t> solution that has similar functionality to MongoDB Cloud Manager</a:t>
            </a:r>
            <a:endParaRPr kumimoji="1" lang="zh-CN" altLang="en-US" sz="2800" dirty="0"/>
          </a:p>
        </p:txBody>
      </p:sp>
    </p:spTree>
    <p:extLst>
      <p:ext uri="{BB962C8B-B14F-4D97-AF65-F5344CB8AC3E}">
        <p14:creationId xmlns:p14="http://schemas.microsoft.com/office/powerpoint/2010/main" val="220396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A0105-33EF-5340-8CE9-DE6C8577107E}"/>
              </a:ext>
            </a:extLst>
          </p:cNvPr>
          <p:cNvSpPr>
            <a:spLocks noGrp="1"/>
          </p:cNvSpPr>
          <p:nvPr>
            <p:ph type="title"/>
          </p:nvPr>
        </p:nvSpPr>
        <p:spPr/>
        <p:txBody>
          <a:bodyPr/>
          <a:lstStyle/>
          <a:p>
            <a:r>
              <a:rPr lang="en-US" altLang="zh-CN" b="1" dirty="0"/>
              <a:t>Back Up by Copying Underlying Data Files</a:t>
            </a:r>
            <a:endParaRPr kumimoji="1" lang="zh-CN" altLang="en-US" b="1" dirty="0"/>
          </a:p>
        </p:txBody>
      </p:sp>
      <p:sp>
        <p:nvSpPr>
          <p:cNvPr id="3" name="内容占位符 2">
            <a:extLst>
              <a:ext uri="{FF2B5EF4-FFF2-40B4-BE49-F238E27FC236}">
                <a16:creationId xmlns:a16="http://schemas.microsoft.com/office/drawing/2014/main" id="{44E2CC0D-A6FA-704F-B628-50468B688729}"/>
              </a:ext>
            </a:extLst>
          </p:cNvPr>
          <p:cNvSpPr>
            <a:spLocks noGrp="1"/>
          </p:cNvSpPr>
          <p:nvPr>
            <p:ph idx="1"/>
          </p:nvPr>
        </p:nvSpPr>
        <p:spPr/>
        <p:txBody>
          <a:bodyPr/>
          <a:lstStyle/>
          <a:p>
            <a:r>
              <a:rPr lang="en-US" altLang="zh-CN" sz="3200" dirty="0"/>
              <a:t>Back Up with Filesystem Snapshots:</a:t>
            </a:r>
          </a:p>
          <a:p>
            <a:pPr lvl="1"/>
            <a:r>
              <a:rPr lang="en-US" altLang="zh-CN" sz="2800" dirty="0"/>
              <a:t>supports point-in-time snapshots</a:t>
            </a:r>
          </a:p>
          <a:p>
            <a:pPr lvl="1"/>
            <a:endParaRPr lang="en-US" altLang="zh-CN" sz="2800" dirty="0"/>
          </a:p>
          <a:p>
            <a:pPr lvl="1"/>
            <a:endParaRPr lang="en-US" altLang="zh-CN" sz="2800" dirty="0"/>
          </a:p>
          <a:p>
            <a:pPr lvl="1"/>
            <a:endParaRPr lang="en-US" altLang="zh-CN" sz="2800" dirty="0"/>
          </a:p>
          <a:p>
            <a:r>
              <a:rPr lang="en-US" altLang="zh-CN" sz="3200" dirty="0"/>
              <a:t>Back Up with </a:t>
            </a:r>
            <a:r>
              <a:rPr lang="en-US" altLang="zh-CN" sz="3200" dirty="0" err="1"/>
              <a:t>cp</a:t>
            </a:r>
            <a:r>
              <a:rPr lang="en-US" altLang="zh-CN" sz="3200" dirty="0"/>
              <a:t> or </a:t>
            </a:r>
            <a:r>
              <a:rPr lang="en-US" altLang="zh-CN" sz="3200" dirty="0" err="1"/>
              <a:t>rsync</a:t>
            </a:r>
            <a:r>
              <a:rPr lang="en-US" altLang="zh-CN" sz="3200" dirty="0"/>
              <a:t>:</a:t>
            </a:r>
          </a:p>
          <a:p>
            <a:pPr lvl="1"/>
            <a:r>
              <a:rPr lang="en-US" altLang="zh-CN" sz="2800" dirty="0"/>
              <a:t>not support snapshots</a:t>
            </a:r>
            <a:endParaRPr lang="en-US" altLang="zh-CN" dirty="0"/>
          </a:p>
          <a:p>
            <a:pPr marL="0" indent="0">
              <a:buNone/>
            </a:pPr>
            <a:endParaRPr kumimoji="1" lang="zh-CN" altLang="en-US" dirty="0"/>
          </a:p>
        </p:txBody>
      </p:sp>
    </p:spTree>
    <p:extLst>
      <p:ext uri="{BB962C8B-B14F-4D97-AF65-F5344CB8AC3E}">
        <p14:creationId xmlns:p14="http://schemas.microsoft.com/office/powerpoint/2010/main" val="373473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5AFF3-5C0B-4548-A253-BB850A8C330D}"/>
              </a:ext>
            </a:extLst>
          </p:cNvPr>
          <p:cNvSpPr>
            <a:spLocks noGrp="1"/>
          </p:cNvSpPr>
          <p:nvPr>
            <p:ph type="title"/>
          </p:nvPr>
        </p:nvSpPr>
        <p:spPr/>
        <p:txBody>
          <a:bodyPr/>
          <a:lstStyle/>
          <a:p>
            <a:r>
              <a:rPr lang="en-US" altLang="zh-CN" dirty="0"/>
              <a:t>Back Up with </a:t>
            </a:r>
            <a:r>
              <a:rPr lang="en-US" altLang="zh-CN" b="1" i="1" dirty="0" err="1"/>
              <a:t>mongodump</a:t>
            </a:r>
            <a:endParaRPr kumimoji="1" lang="zh-CN" altLang="en-US" b="1" i="1" dirty="0"/>
          </a:p>
        </p:txBody>
      </p:sp>
      <p:sp>
        <p:nvSpPr>
          <p:cNvPr id="3" name="内容占位符 2">
            <a:extLst>
              <a:ext uri="{FF2B5EF4-FFF2-40B4-BE49-F238E27FC236}">
                <a16:creationId xmlns:a16="http://schemas.microsoft.com/office/drawing/2014/main" id="{0F78C998-37A0-AE44-8C85-9D477CA00158}"/>
              </a:ext>
            </a:extLst>
          </p:cNvPr>
          <p:cNvSpPr>
            <a:spLocks noGrp="1"/>
          </p:cNvSpPr>
          <p:nvPr>
            <p:ph idx="1"/>
          </p:nvPr>
        </p:nvSpPr>
        <p:spPr/>
        <p:txBody>
          <a:bodyPr/>
          <a:lstStyle/>
          <a:p>
            <a:r>
              <a:rPr lang="en-US" altLang="zh-CN" sz="3200" dirty="0"/>
              <a:t>Creates high fidelity BSON files</a:t>
            </a:r>
          </a:p>
          <a:p>
            <a:endParaRPr lang="en-US" altLang="zh-CN" sz="3200" dirty="0"/>
          </a:p>
          <a:p>
            <a:r>
              <a:rPr lang="en-US" altLang="zh-CN" sz="3200" dirty="0"/>
              <a:t>Backing up and restoring small MongoDB deployments</a:t>
            </a:r>
            <a:endParaRPr kumimoji="1" lang="zh-CN" altLang="en-US" sz="3200" dirty="0"/>
          </a:p>
        </p:txBody>
      </p:sp>
    </p:spTree>
    <p:extLst>
      <p:ext uri="{BB962C8B-B14F-4D97-AF65-F5344CB8AC3E}">
        <p14:creationId xmlns:p14="http://schemas.microsoft.com/office/powerpoint/2010/main" val="280681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78C5-102B-45F1-B3AB-1E06FBA21173}"/>
              </a:ext>
            </a:extLst>
          </p:cNvPr>
          <p:cNvSpPr>
            <a:spLocks noGrp="1"/>
          </p:cNvSpPr>
          <p:nvPr>
            <p:ph type="ctrTitle"/>
          </p:nvPr>
        </p:nvSpPr>
        <p:spPr>
          <a:xfrm>
            <a:off x="1023257" y="965198"/>
            <a:ext cx="6766078" cy="4927601"/>
          </a:xfrm>
        </p:spPr>
        <p:txBody>
          <a:bodyPr anchor="ctr">
            <a:normAutofit/>
          </a:bodyPr>
          <a:lstStyle/>
          <a:p>
            <a:pPr algn="r"/>
            <a:r>
              <a:rPr lang="en-US" b="1" dirty="0"/>
              <a:t>Indexing </a:t>
            </a:r>
            <a:endParaRPr lang="en-US" b="1"/>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06CC7A-04D2-4B26-89CF-30E70F69C492}"/>
              </a:ext>
            </a:extLst>
          </p:cNvPr>
          <p:cNvSpPr>
            <a:spLocks noGrp="1"/>
          </p:cNvSpPr>
          <p:nvPr>
            <p:ph type="subTitle" idx="1"/>
          </p:nvPr>
        </p:nvSpPr>
        <p:spPr>
          <a:xfrm>
            <a:off x="8454570" y="965199"/>
            <a:ext cx="3093963" cy="4927602"/>
          </a:xfrm>
        </p:spPr>
        <p:txBody>
          <a:bodyPr anchor="ctr">
            <a:normAutofit/>
          </a:bodyPr>
          <a:lstStyle/>
          <a:p>
            <a:pPr algn="l"/>
            <a:r>
              <a:rPr lang="en-US" sz="2000">
                <a:solidFill>
                  <a:srgbClr val="FFFFFF"/>
                </a:solidFill>
              </a:rPr>
              <a:t>A database index is a </a:t>
            </a:r>
            <a:r>
              <a:rPr lang="en-US" sz="2000" b="1">
                <a:solidFill>
                  <a:srgbClr val="FFFFFF"/>
                </a:solidFill>
              </a:rPr>
              <a:t>data structure </a:t>
            </a:r>
            <a:r>
              <a:rPr lang="en-US" sz="2000">
                <a:solidFill>
                  <a:srgbClr val="FFFFFF"/>
                </a:solidFill>
              </a:rPr>
              <a:t>that improves the </a:t>
            </a:r>
            <a:r>
              <a:rPr lang="en-US" sz="2000" b="1">
                <a:solidFill>
                  <a:srgbClr val="FFFFFF"/>
                </a:solidFill>
              </a:rPr>
              <a:t>speed</a:t>
            </a:r>
            <a:r>
              <a:rPr lang="en-US" sz="2000">
                <a:solidFill>
                  <a:srgbClr val="FFFFFF"/>
                </a:solidFill>
              </a:rPr>
              <a:t> of data retrieval operations on a database table at </a:t>
            </a:r>
            <a:r>
              <a:rPr lang="en-US" sz="2000" b="1">
                <a:solidFill>
                  <a:srgbClr val="FFFFFF"/>
                </a:solidFill>
              </a:rPr>
              <a:t>the cost of additional writes and storage space</a:t>
            </a:r>
            <a:r>
              <a:rPr lang="en-US" sz="2000">
                <a:solidFill>
                  <a:srgbClr val="FFFFFF"/>
                </a:solidFill>
              </a:rPr>
              <a:t> to maintain the index data structure. </a:t>
            </a:r>
          </a:p>
        </p:txBody>
      </p:sp>
    </p:spTree>
    <p:extLst>
      <p:ext uri="{BB962C8B-B14F-4D97-AF65-F5344CB8AC3E}">
        <p14:creationId xmlns:p14="http://schemas.microsoft.com/office/powerpoint/2010/main" val="6175368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B374-006F-4041-8B88-0A3506B8F8B8}"/>
              </a:ext>
            </a:extLst>
          </p:cNvPr>
          <p:cNvSpPr>
            <a:spLocks noGrp="1"/>
          </p:cNvSpPr>
          <p:nvPr>
            <p:ph type="title"/>
          </p:nvPr>
        </p:nvSpPr>
        <p:spPr/>
        <p:txBody>
          <a:bodyPr/>
          <a:lstStyle/>
          <a:p>
            <a:r>
              <a:rPr lang="en-US" altLang="zh-CN" b="1" dirty="0"/>
              <a:t>Indexing in MongoDB </a:t>
            </a:r>
            <a:endParaRPr lang="en-US" b="1" dirty="0"/>
          </a:p>
        </p:txBody>
      </p:sp>
      <p:sp>
        <p:nvSpPr>
          <p:cNvPr id="3" name="Content Placeholder 2">
            <a:extLst>
              <a:ext uri="{FF2B5EF4-FFF2-40B4-BE49-F238E27FC236}">
                <a16:creationId xmlns:a16="http://schemas.microsoft.com/office/drawing/2014/main" id="{7AB6E225-B7BF-45EC-87B5-46308D3A5C95}"/>
              </a:ext>
            </a:extLst>
          </p:cNvPr>
          <p:cNvSpPr>
            <a:spLocks noGrp="1"/>
          </p:cNvSpPr>
          <p:nvPr>
            <p:ph idx="1"/>
          </p:nvPr>
        </p:nvSpPr>
        <p:spPr>
          <a:xfrm>
            <a:off x="838200" y="1825625"/>
            <a:ext cx="10515600" cy="4351338"/>
          </a:xfrm>
        </p:spPr>
        <p:txBody>
          <a:bodyPr/>
          <a:lstStyle/>
          <a:p>
            <a:r>
              <a:rPr lang="en-US" sz="3200" dirty="0"/>
              <a:t>Support efficient execution of queries in MongoDB</a:t>
            </a:r>
          </a:p>
          <a:p>
            <a:endParaRPr lang="en-US" dirty="0"/>
          </a:p>
          <a:p>
            <a:r>
              <a:rPr lang="en-US" sz="3200" dirty="0"/>
              <a:t>Special data structures(B-Tree) storing a small portion of the data set , easy to traverse </a:t>
            </a:r>
          </a:p>
          <a:p>
            <a:endParaRPr lang="en-US" dirty="0"/>
          </a:p>
          <a:p>
            <a:r>
              <a:rPr lang="en-US" sz="3200" dirty="0"/>
              <a:t>Ordering of the index entries supports: efficient equality matches and range-based query operations</a:t>
            </a:r>
          </a:p>
        </p:txBody>
      </p:sp>
      <p:sp>
        <p:nvSpPr>
          <p:cNvPr id="5" name="AutoShape 2" descr="Diagram of a query that uses an index to select and return sorted results. The index stores ``score`` values in ascending order. MongoDB can traverse the index in either ascending or descending order to return sorted results. â Enlarged">
            <a:extLst>
              <a:ext uri="{FF2B5EF4-FFF2-40B4-BE49-F238E27FC236}">
                <a16:creationId xmlns:a16="http://schemas.microsoft.com/office/drawing/2014/main" id="{7AA6A9CB-73B9-40E2-843E-5012073461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30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5D35-EADF-445C-91DD-2F55D0994FF5}"/>
              </a:ext>
            </a:extLst>
          </p:cNvPr>
          <p:cNvSpPr>
            <a:spLocks noGrp="1"/>
          </p:cNvSpPr>
          <p:nvPr>
            <p:ph type="title"/>
          </p:nvPr>
        </p:nvSpPr>
        <p:spPr/>
        <p:txBody>
          <a:bodyPr/>
          <a:lstStyle/>
          <a:p>
            <a:r>
              <a:rPr lang="en-US" b="1" dirty="0"/>
              <a:t>Index Types</a:t>
            </a:r>
          </a:p>
        </p:txBody>
      </p:sp>
      <p:sp>
        <p:nvSpPr>
          <p:cNvPr id="3" name="Content Placeholder 2">
            <a:extLst>
              <a:ext uri="{FF2B5EF4-FFF2-40B4-BE49-F238E27FC236}">
                <a16:creationId xmlns:a16="http://schemas.microsoft.com/office/drawing/2014/main" id="{EA4535C9-CF1E-4D77-8624-AC39242AF001}"/>
              </a:ext>
            </a:extLst>
          </p:cNvPr>
          <p:cNvSpPr>
            <a:spLocks noGrp="1"/>
          </p:cNvSpPr>
          <p:nvPr>
            <p:ph idx="1"/>
          </p:nvPr>
        </p:nvSpPr>
        <p:spPr/>
        <p:txBody>
          <a:bodyPr/>
          <a:lstStyle/>
          <a:p>
            <a:r>
              <a:rPr lang="en-US" sz="3200" dirty="0"/>
              <a:t>Single Field: _id index </a:t>
            </a:r>
          </a:p>
          <a:p>
            <a:endParaRPr lang="en-US" dirty="0"/>
          </a:p>
        </p:txBody>
      </p:sp>
      <p:pic>
        <p:nvPicPr>
          <p:cNvPr id="5" name="Picture 4">
            <a:extLst>
              <a:ext uri="{FF2B5EF4-FFF2-40B4-BE49-F238E27FC236}">
                <a16:creationId xmlns:a16="http://schemas.microsoft.com/office/drawing/2014/main" id="{6514516F-0498-4893-98A3-56DE29C72B30}"/>
              </a:ext>
            </a:extLst>
          </p:cNvPr>
          <p:cNvPicPr>
            <a:picLocks noChangeAspect="1"/>
          </p:cNvPicPr>
          <p:nvPr/>
        </p:nvPicPr>
        <p:blipFill>
          <a:blip r:embed="rId2"/>
          <a:stretch>
            <a:fillRect/>
          </a:stretch>
        </p:blipFill>
        <p:spPr>
          <a:xfrm>
            <a:off x="790575" y="2892907"/>
            <a:ext cx="8797144" cy="3284056"/>
          </a:xfrm>
          <a:prstGeom prst="rect">
            <a:avLst/>
          </a:prstGeom>
        </p:spPr>
      </p:pic>
    </p:spTree>
    <p:extLst>
      <p:ext uri="{BB962C8B-B14F-4D97-AF65-F5344CB8AC3E}">
        <p14:creationId xmlns:p14="http://schemas.microsoft.com/office/powerpoint/2010/main" val="222431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5D35-EADF-445C-91DD-2F55D0994FF5}"/>
              </a:ext>
            </a:extLst>
          </p:cNvPr>
          <p:cNvSpPr>
            <a:spLocks noGrp="1"/>
          </p:cNvSpPr>
          <p:nvPr>
            <p:ph type="title"/>
          </p:nvPr>
        </p:nvSpPr>
        <p:spPr/>
        <p:txBody>
          <a:bodyPr/>
          <a:lstStyle/>
          <a:p>
            <a:r>
              <a:rPr lang="en-US" b="1" dirty="0"/>
              <a:t>Index Types</a:t>
            </a:r>
          </a:p>
        </p:txBody>
      </p:sp>
      <p:sp>
        <p:nvSpPr>
          <p:cNvPr id="3" name="Content Placeholder 2">
            <a:extLst>
              <a:ext uri="{FF2B5EF4-FFF2-40B4-BE49-F238E27FC236}">
                <a16:creationId xmlns:a16="http://schemas.microsoft.com/office/drawing/2014/main" id="{EA4535C9-CF1E-4D77-8624-AC39242AF001}"/>
              </a:ext>
            </a:extLst>
          </p:cNvPr>
          <p:cNvSpPr>
            <a:spLocks noGrp="1"/>
          </p:cNvSpPr>
          <p:nvPr>
            <p:ph idx="1"/>
          </p:nvPr>
        </p:nvSpPr>
        <p:spPr/>
        <p:txBody>
          <a:bodyPr/>
          <a:lstStyle/>
          <a:p>
            <a:r>
              <a:rPr lang="en-US" sz="3200" dirty="0"/>
              <a:t>Compound Field: multiple fields </a:t>
            </a:r>
          </a:p>
          <a:p>
            <a:endParaRPr lang="en-US" dirty="0"/>
          </a:p>
        </p:txBody>
      </p:sp>
      <p:pic>
        <p:nvPicPr>
          <p:cNvPr id="4" name="Picture 3">
            <a:extLst>
              <a:ext uri="{FF2B5EF4-FFF2-40B4-BE49-F238E27FC236}">
                <a16:creationId xmlns:a16="http://schemas.microsoft.com/office/drawing/2014/main" id="{72B58A46-30F2-41A0-BCDC-BE4E2FF23B23}"/>
              </a:ext>
            </a:extLst>
          </p:cNvPr>
          <p:cNvPicPr>
            <a:picLocks noChangeAspect="1"/>
          </p:cNvPicPr>
          <p:nvPr/>
        </p:nvPicPr>
        <p:blipFill>
          <a:blip r:embed="rId2"/>
          <a:stretch>
            <a:fillRect/>
          </a:stretch>
        </p:blipFill>
        <p:spPr>
          <a:xfrm>
            <a:off x="473710" y="2924810"/>
            <a:ext cx="8403590" cy="3477348"/>
          </a:xfrm>
          <a:prstGeom prst="rect">
            <a:avLst/>
          </a:prstGeom>
        </p:spPr>
      </p:pic>
    </p:spTree>
    <p:extLst>
      <p:ext uri="{BB962C8B-B14F-4D97-AF65-F5344CB8AC3E}">
        <p14:creationId xmlns:p14="http://schemas.microsoft.com/office/powerpoint/2010/main" val="25820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EC2C-1F28-4021-A064-FC3CB6C2C855}"/>
              </a:ext>
            </a:extLst>
          </p:cNvPr>
          <p:cNvSpPr>
            <a:spLocks noGrp="1"/>
          </p:cNvSpPr>
          <p:nvPr>
            <p:ph type="title"/>
          </p:nvPr>
        </p:nvSpPr>
        <p:spPr/>
        <p:txBody>
          <a:bodyPr/>
          <a:lstStyle/>
          <a:p>
            <a:r>
              <a:rPr lang="en-US" b="1" dirty="0"/>
              <a:t>Index Types</a:t>
            </a:r>
            <a:endParaRPr lang="en-US" dirty="0"/>
          </a:p>
        </p:txBody>
      </p:sp>
      <p:sp>
        <p:nvSpPr>
          <p:cNvPr id="3" name="Content Placeholder 2">
            <a:extLst>
              <a:ext uri="{FF2B5EF4-FFF2-40B4-BE49-F238E27FC236}">
                <a16:creationId xmlns:a16="http://schemas.microsoft.com/office/drawing/2014/main" id="{2AC7E71F-95E9-4DCE-B7F3-A6942C1B0F8C}"/>
              </a:ext>
            </a:extLst>
          </p:cNvPr>
          <p:cNvSpPr>
            <a:spLocks noGrp="1"/>
          </p:cNvSpPr>
          <p:nvPr>
            <p:ph idx="1"/>
          </p:nvPr>
        </p:nvSpPr>
        <p:spPr>
          <a:xfrm>
            <a:off x="838200" y="1825625"/>
            <a:ext cx="11099800" cy="4351338"/>
          </a:xfrm>
        </p:spPr>
        <p:txBody>
          <a:bodyPr/>
          <a:lstStyle/>
          <a:p>
            <a:r>
              <a:rPr lang="en-US" sz="3200" dirty="0"/>
              <a:t>Multikey Index: index the content stored in arrays, automatically</a:t>
            </a:r>
          </a:p>
          <a:p>
            <a:pPr marL="0" indent="0">
              <a:buNone/>
            </a:pPr>
            <a:endParaRPr lang="en-US" sz="3200" dirty="0"/>
          </a:p>
          <a:p>
            <a:r>
              <a:rPr lang="en-US" sz="3200" dirty="0"/>
              <a:t>Geospatial Index: special 2d indexes </a:t>
            </a:r>
          </a:p>
          <a:p>
            <a:endParaRPr lang="en-US" sz="3200" dirty="0"/>
          </a:p>
          <a:p>
            <a:r>
              <a:rPr lang="en-US" sz="3200" dirty="0"/>
              <a:t>Text Indexes: only root words </a:t>
            </a:r>
          </a:p>
          <a:p>
            <a:endParaRPr lang="en-US" sz="3200" dirty="0"/>
          </a:p>
          <a:p>
            <a:r>
              <a:rPr lang="en-US" sz="3200" dirty="0"/>
              <a:t>Hashed Indexes: index the hash of the value of a field</a:t>
            </a:r>
          </a:p>
          <a:p>
            <a:endParaRPr lang="en-US" sz="3600" dirty="0"/>
          </a:p>
          <a:p>
            <a:endParaRPr lang="en-US" dirty="0"/>
          </a:p>
        </p:txBody>
      </p:sp>
    </p:spTree>
    <p:extLst>
      <p:ext uri="{BB962C8B-B14F-4D97-AF65-F5344CB8AC3E}">
        <p14:creationId xmlns:p14="http://schemas.microsoft.com/office/powerpoint/2010/main" val="30219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EC2C-1F28-4021-A064-FC3CB6C2C855}"/>
              </a:ext>
            </a:extLst>
          </p:cNvPr>
          <p:cNvSpPr>
            <a:spLocks noGrp="1"/>
          </p:cNvSpPr>
          <p:nvPr>
            <p:ph type="title"/>
          </p:nvPr>
        </p:nvSpPr>
        <p:spPr/>
        <p:txBody>
          <a:bodyPr/>
          <a:lstStyle/>
          <a:p>
            <a:r>
              <a:rPr lang="en-US" b="1" dirty="0"/>
              <a:t>Index Types</a:t>
            </a:r>
            <a:endParaRPr lang="en-US" dirty="0"/>
          </a:p>
        </p:txBody>
      </p:sp>
      <p:sp>
        <p:nvSpPr>
          <p:cNvPr id="3" name="Content Placeholder 2">
            <a:extLst>
              <a:ext uri="{FF2B5EF4-FFF2-40B4-BE49-F238E27FC236}">
                <a16:creationId xmlns:a16="http://schemas.microsoft.com/office/drawing/2014/main" id="{2AC7E71F-95E9-4DCE-B7F3-A6942C1B0F8C}"/>
              </a:ext>
            </a:extLst>
          </p:cNvPr>
          <p:cNvSpPr>
            <a:spLocks noGrp="1"/>
          </p:cNvSpPr>
          <p:nvPr>
            <p:ph idx="1"/>
          </p:nvPr>
        </p:nvSpPr>
        <p:spPr>
          <a:xfrm>
            <a:off x="838200" y="1825625"/>
            <a:ext cx="11099800" cy="4351338"/>
          </a:xfrm>
        </p:spPr>
        <p:txBody>
          <a:bodyPr/>
          <a:lstStyle/>
          <a:p>
            <a:r>
              <a:rPr lang="en-US" sz="3200" dirty="0"/>
              <a:t>Partial Indexes: only index those meeting a condition</a:t>
            </a:r>
          </a:p>
          <a:p>
            <a:endParaRPr lang="en-US" dirty="0"/>
          </a:p>
          <a:p>
            <a:r>
              <a:rPr lang="en-US" sz="3200" dirty="0"/>
              <a:t>TTL Indexes:  automatically remove documents for some time </a:t>
            </a:r>
          </a:p>
        </p:txBody>
      </p:sp>
    </p:spTree>
    <p:extLst>
      <p:ext uri="{BB962C8B-B14F-4D97-AF65-F5344CB8AC3E}">
        <p14:creationId xmlns:p14="http://schemas.microsoft.com/office/powerpoint/2010/main" val="214463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B6A3-7242-42C3-8CDE-F27770F85A57}"/>
              </a:ext>
            </a:extLst>
          </p:cNvPr>
          <p:cNvSpPr>
            <a:spLocks noGrp="1"/>
          </p:cNvSpPr>
          <p:nvPr>
            <p:ph type="title"/>
          </p:nvPr>
        </p:nvSpPr>
        <p:spPr/>
        <p:txBody>
          <a:bodyPr/>
          <a:lstStyle/>
          <a:p>
            <a:r>
              <a:rPr lang="en-US" b="1" dirty="0"/>
              <a:t>Create an index</a:t>
            </a:r>
          </a:p>
        </p:txBody>
      </p:sp>
      <p:sp>
        <p:nvSpPr>
          <p:cNvPr id="3" name="Content Placeholder 2">
            <a:extLst>
              <a:ext uri="{FF2B5EF4-FFF2-40B4-BE49-F238E27FC236}">
                <a16:creationId xmlns:a16="http://schemas.microsoft.com/office/drawing/2014/main" id="{A74F3E73-9621-4DC6-9C9C-8090C0149E67}"/>
              </a:ext>
            </a:extLst>
          </p:cNvPr>
          <p:cNvSpPr>
            <a:spLocks noGrp="1"/>
          </p:cNvSpPr>
          <p:nvPr>
            <p:ph idx="1"/>
          </p:nvPr>
        </p:nvSpPr>
        <p:spPr/>
        <p:txBody>
          <a:bodyPr>
            <a:normAutofit lnSpcReduction="10000"/>
          </a:bodyPr>
          <a:lstStyle/>
          <a:p>
            <a:pPr marL="0" indent="0">
              <a:buNone/>
            </a:pPr>
            <a:r>
              <a:rPr lang="en-US" sz="3200" b="1" dirty="0" err="1">
                <a:solidFill>
                  <a:schemeClr val="accent1"/>
                </a:solidFill>
              </a:rPr>
              <a:t>db.collection.createIndex</a:t>
            </a:r>
            <a:r>
              <a:rPr lang="en-US" sz="3200" b="1" dirty="0">
                <a:solidFill>
                  <a:schemeClr val="accent1"/>
                </a:solidFill>
              </a:rPr>
              <a:t>( &lt;key and index type specification&gt;, &lt;options&gt; )</a:t>
            </a:r>
          </a:p>
          <a:p>
            <a:endParaRPr lang="en-US" sz="3200" dirty="0"/>
          </a:p>
          <a:p>
            <a:r>
              <a:rPr lang="en-US" sz="3200" dirty="0"/>
              <a:t>&lt;key and index type specification&gt;: </a:t>
            </a:r>
            <a:r>
              <a:rPr lang="en-US" dirty="0"/>
              <a:t>a document that contains the field and value pairs where the field is the index key and the value describes the type of index for that field. For an ascending index on a field, specify a value of 1; for descending index, specify a value of -1.</a:t>
            </a:r>
          </a:p>
          <a:p>
            <a:endParaRPr lang="en-US" sz="3200" dirty="0"/>
          </a:p>
          <a:p>
            <a:r>
              <a:rPr lang="en-US" sz="3200" dirty="0"/>
              <a:t>&lt;options&gt;: optional settings </a:t>
            </a:r>
          </a:p>
        </p:txBody>
      </p:sp>
    </p:spTree>
    <p:extLst>
      <p:ext uri="{BB962C8B-B14F-4D97-AF65-F5344CB8AC3E}">
        <p14:creationId xmlns:p14="http://schemas.microsoft.com/office/powerpoint/2010/main" val="260724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A8D1-017F-40A2-91F6-CBFBD611B588}"/>
              </a:ext>
            </a:extLst>
          </p:cNvPr>
          <p:cNvSpPr>
            <a:spLocks noGrp="1"/>
          </p:cNvSpPr>
          <p:nvPr>
            <p:ph type="title"/>
          </p:nvPr>
        </p:nvSpPr>
        <p:spPr/>
        <p:txBody>
          <a:bodyPr/>
          <a:lstStyle/>
          <a:p>
            <a:r>
              <a:rPr lang="en-US" b="1" dirty="0"/>
              <a:t>Create an index: examples </a:t>
            </a:r>
            <a:endParaRPr lang="en-US" dirty="0"/>
          </a:p>
        </p:txBody>
      </p:sp>
      <p:sp>
        <p:nvSpPr>
          <p:cNvPr id="6" name="Content Placeholder 5">
            <a:extLst>
              <a:ext uri="{FF2B5EF4-FFF2-40B4-BE49-F238E27FC236}">
                <a16:creationId xmlns:a16="http://schemas.microsoft.com/office/drawing/2014/main" id="{F27FAFBD-20E0-4168-8448-00D7D348AE4C}"/>
              </a:ext>
            </a:extLst>
          </p:cNvPr>
          <p:cNvSpPr>
            <a:spLocks noGrp="1"/>
          </p:cNvSpPr>
          <p:nvPr>
            <p:ph idx="1"/>
          </p:nvPr>
        </p:nvSpPr>
        <p:spPr/>
        <p:txBody>
          <a:bodyPr/>
          <a:lstStyle/>
          <a:p>
            <a:r>
              <a:rPr lang="en-US" sz="3200" dirty="0"/>
              <a:t>Single Field</a:t>
            </a:r>
            <a:r>
              <a:rPr lang="en-US" dirty="0"/>
              <a:t>:</a:t>
            </a:r>
          </a:p>
          <a:p>
            <a:pPr marL="0" indent="0">
              <a:buNone/>
            </a:pPr>
            <a:r>
              <a:rPr lang="en-US" dirty="0"/>
              <a:t> </a:t>
            </a:r>
            <a:r>
              <a:rPr lang="en-US" dirty="0" err="1"/>
              <a:t>db.Instacart_collection.createIndex</a:t>
            </a:r>
            <a:r>
              <a:rPr lang="en-US" dirty="0"/>
              <a:t>({user_id:1})</a:t>
            </a:r>
          </a:p>
        </p:txBody>
      </p:sp>
      <p:pic>
        <p:nvPicPr>
          <p:cNvPr id="7" name="Picture 6">
            <a:extLst>
              <a:ext uri="{FF2B5EF4-FFF2-40B4-BE49-F238E27FC236}">
                <a16:creationId xmlns:a16="http://schemas.microsoft.com/office/drawing/2014/main" id="{8930277C-D057-4FA2-B319-02FA421761AF}"/>
              </a:ext>
            </a:extLst>
          </p:cNvPr>
          <p:cNvPicPr>
            <a:picLocks/>
          </p:cNvPicPr>
          <p:nvPr/>
        </p:nvPicPr>
        <p:blipFill>
          <a:blip r:embed="rId2"/>
          <a:stretch>
            <a:fillRect/>
          </a:stretch>
        </p:blipFill>
        <p:spPr>
          <a:xfrm>
            <a:off x="1043940" y="4001294"/>
            <a:ext cx="6401788" cy="1862138"/>
          </a:xfrm>
          <a:prstGeom prst="rect">
            <a:avLst/>
          </a:prstGeom>
        </p:spPr>
      </p:pic>
    </p:spTree>
    <p:extLst>
      <p:ext uri="{BB962C8B-B14F-4D97-AF65-F5344CB8AC3E}">
        <p14:creationId xmlns:p14="http://schemas.microsoft.com/office/powerpoint/2010/main" val="428139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605</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等线</vt:lpstr>
      <vt:lpstr>等线 Light</vt:lpstr>
      <vt:lpstr>Arial</vt:lpstr>
      <vt:lpstr>Calibri</vt:lpstr>
      <vt:lpstr>Calibri Light</vt:lpstr>
      <vt:lpstr>Office Theme</vt:lpstr>
      <vt:lpstr>MongoDB indexing, monitoring, and backup</vt:lpstr>
      <vt:lpstr>Indexing </vt:lpstr>
      <vt:lpstr>Indexing in MongoDB </vt:lpstr>
      <vt:lpstr>Index Types</vt:lpstr>
      <vt:lpstr>Index Types</vt:lpstr>
      <vt:lpstr>Index Types</vt:lpstr>
      <vt:lpstr>Index Types</vt:lpstr>
      <vt:lpstr>Create an index</vt:lpstr>
      <vt:lpstr>Create an index: examples </vt:lpstr>
      <vt:lpstr>Create an index: examples </vt:lpstr>
      <vt:lpstr>Monitoring </vt:lpstr>
      <vt:lpstr>Free monitoring</vt:lpstr>
      <vt:lpstr>Utilities</vt:lpstr>
      <vt:lpstr>Commands</vt:lpstr>
      <vt:lpstr>Backup </vt:lpstr>
      <vt:lpstr>Back Up with Atlas</vt:lpstr>
      <vt:lpstr>Back Up with MongoDB Cloud Manager or Ops Manager</vt:lpstr>
      <vt:lpstr>Back Up by Copying Underlying Data Files</vt:lpstr>
      <vt:lpstr>Back Up with mongodump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Indexing </dc:title>
  <dc:creator>JP Zhang</dc:creator>
  <cp:lastModifiedBy>JP Zhang</cp:lastModifiedBy>
  <cp:revision>27</cp:revision>
  <dcterms:created xsi:type="dcterms:W3CDTF">2018-11-06T00:11:10Z</dcterms:created>
  <dcterms:modified xsi:type="dcterms:W3CDTF">2018-11-06T15:45:48Z</dcterms:modified>
</cp:coreProperties>
</file>