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9" r:id="rId3"/>
    <p:sldId id="268" r:id="rId4"/>
    <p:sldId id="256" r:id="rId5"/>
    <p:sldId id="263" r:id="rId6"/>
    <p:sldId id="258" r:id="rId7"/>
    <p:sldId id="281" r:id="rId8"/>
    <p:sldId id="260" r:id="rId9"/>
    <p:sldId id="285" r:id="rId10"/>
    <p:sldId id="261" r:id="rId11"/>
    <p:sldId id="270" r:id="rId12"/>
    <p:sldId id="282" r:id="rId13"/>
    <p:sldId id="283" r:id="rId14"/>
    <p:sldId id="276" r:id="rId15"/>
    <p:sldId id="284" r:id="rId16"/>
    <p:sldId id="265" r:id="rId17"/>
    <p:sldId id="279" r:id="rId18"/>
    <p:sldId id="28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reen khanam" initials="Sk" lastIdx="2" clrIdx="0">
    <p:extLst>
      <p:ext uri="{19B8F6BF-5375-455C-9EA6-DF929625EA0E}">
        <p15:presenceInfo xmlns:p15="http://schemas.microsoft.com/office/powerpoint/2012/main" userId="99a9516b14c3aa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5" autoAdjust="0"/>
    <p:restoredTop sz="94660"/>
  </p:normalViewPr>
  <p:slideViewPr>
    <p:cSldViewPr snapToGrid="0">
      <p:cViewPr varScale="1">
        <p:scale>
          <a:sx n="85" d="100"/>
          <a:sy n="85" d="100"/>
        </p:scale>
        <p:origin x="43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E759-AB08-8A44-9FC1-E5BBE0778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2772B3-5BCD-226D-402E-965365417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A87BE3-3777-2A41-5638-A99A75DCFD68}"/>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5" name="Footer Placeholder 4">
            <a:extLst>
              <a:ext uri="{FF2B5EF4-FFF2-40B4-BE49-F238E27FC236}">
                <a16:creationId xmlns:a16="http://schemas.microsoft.com/office/drawing/2014/main" id="{1A9BF70F-EE23-1976-6B56-4CB4F715D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5896E-51B1-DDB5-E65B-8E7EB8E2E1BC}"/>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13527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FAC4-A70C-D76B-7EFA-3F63CE74EC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E142A1-CFC7-FBBE-3692-A86DE5C22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C9D4C-3054-D718-B51C-96BC0A6DBF7E}"/>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5" name="Footer Placeholder 4">
            <a:extLst>
              <a:ext uri="{FF2B5EF4-FFF2-40B4-BE49-F238E27FC236}">
                <a16:creationId xmlns:a16="http://schemas.microsoft.com/office/drawing/2014/main" id="{81DF6ACC-A1CE-F1E5-2209-8A55E99FD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DCAA6-450E-ED0E-524E-7E8A83A21212}"/>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12372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865E2-3D5A-3E90-3487-3DF94D037E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1D8EE5-A266-9B01-E0D0-E82B4E41E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7F706-6686-FC07-CDB3-2DE61C623F52}"/>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5" name="Footer Placeholder 4">
            <a:extLst>
              <a:ext uri="{FF2B5EF4-FFF2-40B4-BE49-F238E27FC236}">
                <a16:creationId xmlns:a16="http://schemas.microsoft.com/office/drawing/2014/main" id="{C048CB0D-29B5-677E-8017-79FD8DD3C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0298B-0A23-7063-D1DF-B0D7E85321F9}"/>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82141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2E84-361C-901B-A283-8C84432735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B8B8D-F413-1E95-3D18-030F4110B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3FECCF-7C2B-9FEF-D975-34110658758A}"/>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5" name="Footer Placeholder 4">
            <a:extLst>
              <a:ext uri="{FF2B5EF4-FFF2-40B4-BE49-F238E27FC236}">
                <a16:creationId xmlns:a16="http://schemas.microsoft.com/office/drawing/2014/main" id="{8E54915E-0C91-4690-80DD-037EAE713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1B78A1-1C69-38B1-4504-3CC9C5F81C63}"/>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05574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B31F-435F-6921-FD87-B68AECB21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CCF4C9-7ABC-2B4C-243F-E2272A2F3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26AC0-27B5-3EE1-4805-55593FE6C734}"/>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5" name="Footer Placeholder 4">
            <a:extLst>
              <a:ext uri="{FF2B5EF4-FFF2-40B4-BE49-F238E27FC236}">
                <a16:creationId xmlns:a16="http://schemas.microsoft.com/office/drawing/2014/main" id="{756346AE-ADAE-566F-CF3D-9C70769FE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9C654-724A-A0A4-676C-7AD1630A5586}"/>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23426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1B74-D271-4CF8-D7A7-E36B905CEF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061FDC-F3D4-F919-AA05-3146DE545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F5F150-1807-4CFA-8DA1-48645F6161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35165D-66CD-8E6A-CEDD-49081F69659D}"/>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6" name="Footer Placeholder 5">
            <a:extLst>
              <a:ext uri="{FF2B5EF4-FFF2-40B4-BE49-F238E27FC236}">
                <a16:creationId xmlns:a16="http://schemas.microsoft.com/office/drawing/2014/main" id="{D3E25F63-EDB9-2F7C-9F04-6F8D93BA5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631CB-A947-70C3-9279-6D6FFD3D2143}"/>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418185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39E4-316F-B03D-D195-31D1790F82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758D33-FD64-3996-70C0-B6A8A395A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A8F4B-DB14-F394-AF45-84BEC21DA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7B27DC-9030-B0F4-D67A-BBCAF9607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345F8-3310-9823-FEB8-23869B0324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683884-2115-54CC-E497-B218267C1B01}"/>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8" name="Footer Placeholder 7">
            <a:extLst>
              <a:ext uri="{FF2B5EF4-FFF2-40B4-BE49-F238E27FC236}">
                <a16:creationId xmlns:a16="http://schemas.microsoft.com/office/drawing/2014/main" id="{1E63A649-9708-6FFB-0E4E-29A0F85EC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784A19-4069-5D6F-0AB2-A053FFADE0E6}"/>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3801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71D0-8F9F-5858-0102-92AD6DEB8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D78EA-47BD-79E0-458E-DDB35555FF41}"/>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4" name="Footer Placeholder 3">
            <a:extLst>
              <a:ext uri="{FF2B5EF4-FFF2-40B4-BE49-F238E27FC236}">
                <a16:creationId xmlns:a16="http://schemas.microsoft.com/office/drawing/2014/main" id="{E27E23F1-F759-AB13-1FFD-0F6AFC0865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0FF64A-FBBE-9874-9613-0DEE23A75645}"/>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251214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29499-CA6F-726C-91C3-666E3E1BBF97}"/>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3" name="Footer Placeholder 2">
            <a:extLst>
              <a:ext uri="{FF2B5EF4-FFF2-40B4-BE49-F238E27FC236}">
                <a16:creationId xmlns:a16="http://schemas.microsoft.com/office/drawing/2014/main" id="{9B2887D6-513B-3C73-8A58-586C7C2C13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FAB675-174D-F482-8CD0-836000496A48}"/>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7204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BC42-5871-C885-0C29-DCC658727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516E01-99B7-C182-DD8D-D68CB7608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AAF57B-29C3-5083-DE89-7FF94310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8A6BB-6744-F9BD-54AE-660F6D4F2DFE}"/>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6" name="Footer Placeholder 5">
            <a:extLst>
              <a:ext uri="{FF2B5EF4-FFF2-40B4-BE49-F238E27FC236}">
                <a16:creationId xmlns:a16="http://schemas.microsoft.com/office/drawing/2014/main" id="{CE201415-5F00-C88A-0C18-2A6E77ED69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25A237-B73D-7DE6-E0CA-84409EFD248F}"/>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381049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99E5-5DCF-941C-C558-0CFE27B44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A85A71-B8BB-E2A3-B74F-63E57F942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07C9C9-40BB-228B-612E-91DBF0515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F40E5-0D33-E9A1-CA71-2B2D2AAC1B8B}"/>
              </a:ext>
            </a:extLst>
          </p:cNvPr>
          <p:cNvSpPr>
            <a:spLocks noGrp="1"/>
          </p:cNvSpPr>
          <p:nvPr>
            <p:ph type="dt" sz="half" idx="10"/>
          </p:nvPr>
        </p:nvSpPr>
        <p:spPr/>
        <p:txBody>
          <a:bodyPr/>
          <a:lstStyle/>
          <a:p>
            <a:fld id="{CE27E63D-788C-47E5-934F-C8CFDC850F3C}" type="datetimeFigureOut">
              <a:rPr lang="en-IN" smtClean="0"/>
              <a:pPr/>
              <a:t>11-09-2024</a:t>
            </a:fld>
            <a:endParaRPr lang="en-IN"/>
          </a:p>
        </p:txBody>
      </p:sp>
      <p:sp>
        <p:nvSpPr>
          <p:cNvPr id="6" name="Footer Placeholder 5">
            <a:extLst>
              <a:ext uri="{FF2B5EF4-FFF2-40B4-BE49-F238E27FC236}">
                <a16:creationId xmlns:a16="http://schemas.microsoft.com/office/drawing/2014/main" id="{E59E86FD-9F93-C135-C12B-8C2AA3A13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AAE0F1-E876-8A1D-300D-AF34847CB9E8}"/>
              </a:ext>
            </a:extLst>
          </p:cNvPr>
          <p:cNvSpPr>
            <a:spLocks noGrp="1"/>
          </p:cNvSpPr>
          <p:nvPr>
            <p:ph type="sldNum" sz="quarter" idx="12"/>
          </p:nvPr>
        </p:nvSpPr>
        <p:spPr/>
        <p:txBody>
          <a:bodyPr/>
          <a:lstStyle/>
          <a:p>
            <a:fld id="{748AFB17-5E02-4112-B526-A74675E27DDE}" type="slidenum">
              <a:rPr lang="en-IN" smtClean="0"/>
              <a:pPr/>
              <a:t>‹#›</a:t>
            </a:fld>
            <a:endParaRPr lang="en-IN"/>
          </a:p>
        </p:txBody>
      </p:sp>
    </p:spTree>
    <p:extLst>
      <p:ext uri="{BB962C8B-B14F-4D97-AF65-F5344CB8AC3E}">
        <p14:creationId xmlns:p14="http://schemas.microsoft.com/office/powerpoint/2010/main" val="14573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5CF11-EEA0-2B96-3ED8-BF45D8E47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C2EF6-C435-E9DF-7125-B5C4A50DC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079C3-1FE7-D299-EB33-5302F243D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7E63D-788C-47E5-934F-C8CFDC850F3C}" type="datetimeFigureOut">
              <a:rPr lang="en-IN" smtClean="0"/>
              <a:pPr/>
              <a:t>11-09-2024</a:t>
            </a:fld>
            <a:endParaRPr lang="en-IN"/>
          </a:p>
        </p:txBody>
      </p:sp>
      <p:sp>
        <p:nvSpPr>
          <p:cNvPr id="5" name="Footer Placeholder 4">
            <a:extLst>
              <a:ext uri="{FF2B5EF4-FFF2-40B4-BE49-F238E27FC236}">
                <a16:creationId xmlns:a16="http://schemas.microsoft.com/office/drawing/2014/main" id="{B70B69EF-70B2-383D-2E44-1E1587B8A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B698D7-EE10-5E61-59C7-BE01BF568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AFB17-5E02-4112-B526-A74675E27DDE}" type="slidenum">
              <a:rPr lang="en-IN" smtClean="0"/>
              <a:pPr/>
              <a:t>‹#›</a:t>
            </a:fld>
            <a:endParaRPr lang="en-IN"/>
          </a:p>
        </p:txBody>
      </p:sp>
    </p:spTree>
    <p:extLst>
      <p:ext uri="{BB962C8B-B14F-4D97-AF65-F5344CB8AC3E}">
        <p14:creationId xmlns:p14="http://schemas.microsoft.com/office/powerpoint/2010/main" val="116225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odejs.org/docs/latest/api/" TargetMode="External"/><Relationship Id="rId2" Type="http://schemas.openxmlformats.org/officeDocument/2006/relationships/hyperlink" Target="https://legacy.reactjs.org/docs/getting-started.html" TargetMode="External"/><Relationship Id="rId1" Type="http://schemas.openxmlformats.org/officeDocument/2006/relationships/slideLayout" Target="../slideLayouts/slideLayout2.xml"/><Relationship Id="rId5" Type="http://schemas.openxmlformats.org/officeDocument/2006/relationships/hyperlink" Target="https://www.mongodb.com/docs" TargetMode="External"/><Relationship Id="rId4" Type="http://schemas.openxmlformats.org/officeDocument/2006/relationships/hyperlink" Target="https://expressjs.com/en/5x/api.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152A1BD-0564-6841-E6E1-F2970862A490}"/>
              </a:ext>
            </a:extLst>
          </p:cNvPr>
          <p:cNvSpPr txBox="1"/>
          <p:nvPr/>
        </p:nvSpPr>
        <p:spPr>
          <a:xfrm>
            <a:off x="2224550" y="525889"/>
            <a:ext cx="7742898"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Customer Query Management System</a:t>
            </a:r>
            <a:endParaRPr lang="en-IN" sz="3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p:cNvSpPr txBox="1"/>
          <p:nvPr/>
        </p:nvSpPr>
        <p:spPr>
          <a:xfrm>
            <a:off x="2224550" y="4267627"/>
            <a:ext cx="3987800" cy="1446550"/>
          </a:xfrm>
          <a:prstGeom prst="rect">
            <a:avLst/>
          </a:prstGeom>
          <a:noFill/>
        </p:spPr>
        <p:txBody>
          <a:bodyPr wrap="square" rtlCol="0">
            <a:spAutoFit/>
          </a:bodyPr>
          <a:lstStyle/>
          <a:p>
            <a:r>
              <a:rPr lang="en-US" sz="2200" b="1" dirty="0">
                <a:latin typeface="Times New Roman" pitchFamily="18" charset="0"/>
                <a:cs typeface="Times New Roman" pitchFamily="18" charset="0"/>
              </a:rPr>
              <a:t>Presented By:</a:t>
            </a:r>
          </a:p>
          <a:p>
            <a:r>
              <a:rPr lang="en-US" sz="2200" dirty="0">
                <a:latin typeface="Times New Roman" pitchFamily="18" charset="0"/>
                <a:cs typeface="Times New Roman" pitchFamily="18" charset="0"/>
              </a:rPr>
              <a:t>Mohit Kumar</a:t>
            </a:r>
          </a:p>
          <a:p>
            <a:r>
              <a:rPr lang="en-US" sz="2200" dirty="0" err="1">
                <a:latin typeface="Times New Roman" pitchFamily="18" charset="0"/>
                <a:cs typeface="Times New Roman" pitchFamily="18" charset="0"/>
              </a:rPr>
              <a:t>B.Tech</a:t>
            </a:r>
            <a:r>
              <a:rPr lang="en-US" sz="2200" dirty="0">
                <a:latin typeface="Times New Roman" pitchFamily="18" charset="0"/>
                <a:cs typeface="Times New Roman" pitchFamily="18" charset="0"/>
              </a:rPr>
              <a:t> (C.S.E)</a:t>
            </a:r>
          </a:p>
          <a:p>
            <a:r>
              <a:rPr lang="en-US" sz="2200" dirty="0">
                <a:latin typeface="Times New Roman" pitchFamily="18" charset="0"/>
                <a:cs typeface="Times New Roman" pitchFamily="18" charset="0"/>
              </a:rPr>
              <a:t>(2104500100036)</a:t>
            </a:r>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5091111" y="1891506"/>
            <a:ext cx="2009775" cy="1781175"/>
          </a:xfrm>
          <a:prstGeom prst="rect">
            <a:avLst/>
          </a:prstGeom>
          <a:noFill/>
          <a:ln>
            <a:noFill/>
          </a:ln>
        </p:spPr>
      </p:pic>
    </p:spTree>
    <p:extLst>
      <p:ext uri="{BB962C8B-B14F-4D97-AF65-F5344CB8AC3E}">
        <p14:creationId xmlns:p14="http://schemas.microsoft.com/office/powerpoint/2010/main" val="409263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5599-A60E-EC1F-B445-64167595A6E9}"/>
              </a:ext>
            </a:extLst>
          </p:cNvPr>
          <p:cNvSpPr>
            <a:spLocks noGrp="1"/>
          </p:cNvSpPr>
          <p:nvPr>
            <p:ph type="title"/>
          </p:nvPr>
        </p:nvSpPr>
        <p:spPr>
          <a:xfrm>
            <a:off x="838200" y="436842"/>
            <a:ext cx="10515600" cy="1057275"/>
          </a:xfrm>
        </p:spPr>
        <p:txBody>
          <a:bodyPr>
            <a:normAutofit/>
          </a:bodyPr>
          <a:lstStyle/>
          <a:p>
            <a:pPr algn="ctr">
              <a:lnSpc>
                <a:spcPct val="150000"/>
              </a:lnSpc>
            </a:pPr>
            <a:r>
              <a:rPr lang="en-IN" sz="3200" b="1" dirty="0">
                <a:latin typeface="Times New Roman" panose="02020603050405020304" pitchFamily="18" charset="0"/>
                <a:cs typeface="Times New Roman" panose="02020603050405020304" pitchFamily="18" charset="0"/>
              </a:rPr>
              <a:t>RESULTS AND DISCUSSION</a:t>
            </a:r>
            <a:endParaRPr lang="en-IN" sz="6600" b="1" dirty="0">
              <a:latin typeface="Times New Roman" panose="02020603050405020304" pitchFamily="18" charset="0"/>
              <a:cs typeface="Times New Roman" pitchFamily="18" charset="0"/>
            </a:endParaRPr>
          </a:p>
        </p:txBody>
      </p:sp>
      <p:sp>
        <p:nvSpPr>
          <p:cNvPr id="4" name="Content Placeholder 3">
            <a:extLst>
              <a:ext uri="{FF2B5EF4-FFF2-40B4-BE49-F238E27FC236}">
                <a16:creationId xmlns:a16="http://schemas.microsoft.com/office/drawing/2014/main" id="{F92054B2-3754-408A-7762-7FEADC44901D}"/>
              </a:ext>
            </a:extLst>
          </p:cNvPr>
          <p:cNvSpPr>
            <a:spLocks noGrp="1"/>
          </p:cNvSpPr>
          <p:nvPr>
            <p:ph idx="1"/>
          </p:nvPr>
        </p:nvSpPr>
        <p:spPr>
          <a:xfrm>
            <a:off x="838200" y="1351242"/>
            <a:ext cx="10515600" cy="5506758"/>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Customer Query Management System was successfully developed and deployed, meeting all the initial project objectives. The system's real-time notification feature has significantly improved response times, and the user interface has been well-received for its simplicity and ease of use</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System Performance:</a:t>
            </a:r>
          </a:p>
          <a:p>
            <a:pPr marL="457200" lvl="1"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Query Handling: </a:t>
            </a:r>
            <a:r>
              <a:rPr lang="en-US" sz="1600" dirty="0">
                <a:latin typeface="Times New Roman" panose="02020603050405020304" pitchFamily="18" charset="0"/>
                <a:cs typeface="Times New Roman" panose="02020603050405020304" pitchFamily="18" charset="0"/>
              </a:rPr>
              <a:t>The system handles multiple simultaneous queries efficiently, with minimal lag or downtime. • User Satisfaction: Initial user feedback indicates a high level of satisfaction with the system's ability to provide timely updates on query status. </a:t>
            </a:r>
          </a:p>
          <a:p>
            <a:pPr marL="457200" lvl="1" indent="0" algn="just">
              <a:lnSpc>
                <a:spcPct val="150000"/>
              </a:lnSpc>
              <a:buNone/>
            </a:pP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Scalability</a:t>
            </a:r>
            <a:r>
              <a:rPr lang="en-US" sz="1600" dirty="0">
                <a:latin typeface="Times New Roman" panose="02020603050405020304" pitchFamily="18" charset="0"/>
                <a:cs typeface="Times New Roman" panose="02020603050405020304" pitchFamily="18" charset="0"/>
              </a:rPr>
              <a:t>: The system architecture supports scaling, with MongoDB's sharding feature allowing for the addition of more database servers as needed.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Challenges:</a:t>
            </a:r>
          </a:p>
          <a:p>
            <a:pPr marL="457200" lvl="1"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Data Security: </a:t>
            </a:r>
            <a:r>
              <a:rPr lang="en-US" sz="1600" dirty="0">
                <a:latin typeface="Times New Roman" panose="02020603050405020304" pitchFamily="18" charset="0"/>
                <a:cs typeface="Times New Roman" panose="02020603050405020304" pitchFamily="18" charset="0"/>
              </a:rPr>
              <a:t>Ensuring data security and privacy was a challenge, particularly with the handling of sensitive customer information. The implementation of JWT and encrypted data storage addressed these concerns.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92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98768" y="606601"/>
            <a:ext cx="9956800"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Sample Screenshots: </a:t>
            </a:r>
          </a:p>
          <a:p>
            <a:pPr algn="just"/>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5427368" y="6131792"/>
            <a:ext cx="1337262"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Home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7FE3C3-8D81-EA1F-6A5A-850A80408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077" y="1356916"/>
            <a:ext cx="5967845" cy="4478488"/>
          </a:xfrm>
          <a:prstGeom prst="rect">
            <a:avLst/>
          </a:prstGeom>
        </p:spPr>
      </p:pic>
    </p:spTree>
    <p:extLst>
      <p:ext uri="{BB962C8B-B14F-4D97-AF65-F5344CB8AC3E}">
        <p14:creationId xmlns:p14="http://schemas.microsoft.com/office/powerpoint/2010/main" val="133328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36015" y="606601"/>
            <a:ext cx="9956800" cy="120032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 Sign-up and Sign-in Pages:</a:t>
            </a:r>
            <a:r>
              <a:rPr lang="en-US" sz="2400" dirty="0">
                <a:latin typeface="Times New Roman" panose="02020603050405020304" pitchFamily="18" charset="0"/>
                <a:cs typeface="Times New Roman" panose="02020603050405020304" pitchFamily="18" charset="0"/>
              </a:rPr>
              <a:t> Showcasing secure and user-friendly account         access.</a:t>
            </a:r>
          </a:p>
          <a:p>
            <a:pPr algn="just"/>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2109276" y="5557070"/>
            <a:ext cx="1814023"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Sign-up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D15637-BA19-6C82-ED05-CCB0E6DC212F}"/>
              </a:ext>
            </a:extLst>
          </p:cNvPr>
          <p:cNvSpPr txBox="1"/>
          <p:nvPr/>
        </p:nvSpPr>
        <p:spPr>
          <a:xfrm>
            <a:off x="8610188" y="5557070"/>
            <a:ext cx="1672329" cy="646331"/>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 in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5262411-B9E2-3230-2270-1ED7FE93C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9162" y="1806930"/>
            <a:ext cx="4714355" cy="3536788"/>
          </a:xfrm>
          <a:prstGeom prst="rect">
            <a:avLst/>
          </a:prstGeom>
        </p:spPr>
      </p:pic>
      <p:pic>
        <p:nvPicPr>
          <p:cNvPr id="6" name="Picture 5">
            <a:extLst>
              <a:ext uri="{FF2B5EF4-FFF2-40B4-BE49-F238E27FC236}">
                <a16:creationId xmlns:a16="http://schemas.microsoft.com/office/drawing/2014/main" id="{23F030B0-821A-B266-E206-0AEBE0E98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13" y="1806930"/>
            <a:ext cx="4741951" cy="3556463"/>
          </a:xfrm>
          <a:prstGeom prst="rect">
            <a:avLst/>
          </a:prstGeom>
        </p:spPr>
      </p:pic>
    </p:spTree>
    <p:extLst>
      <p:ext uri="{BB962C8B-B14F-4D97-AF65-F5344CB8AC3E}">
        <p14:creationId xmlns:p14="http://schemas.microsoft.com/office/powerpoint/2010/main" val="46524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536C2-FDE1-644F-EC51-97574253D3A6}"/>
              </a:ext>
            </a:extLst>
          </p:cNvPr>
          <p:cNvSpPr txBox="1"/>
          <p:nvPr/>
        </p:nvSpPr>
        <p:spPr>
          <a:xfrm>
            <a:off x="1136015" y="606601"/>
            <a:ext cx="9956800"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 User Portal: </a:t>
            </a:r>
            <a:r>
              <a:rPr lang="en-US" sz="2400" dirty="0">
                <a:latin typeface="Times New Roman" panose="02020603050405020304" pitchFamily="18" charset="0"/>
                <a:cs typeface="Times New Roman" panose="02020603050405020304" pitchFamily="18" charset="0"/>
              </a:rPr>
              <a:t>After Successful login user can register their query and see all queries that are registered by this mobile number.</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7655C0C-500E-5A85-929E-993195B2F591}"/>
              </a:ext>
            </a:extLst>
          </p:cNvPr>
          <p:cNvSpPr txBox="1"/>
          <p:nvPr/>
        </p:nvSpPr>
        <p:spPr>
          <a:xfrm>
            <a:off x="5229031" y="5882067"/>
            <a:ext cx="1404852" cy="369332"/>
          </a:xfrm>
          <a:prstGeom prst="rect">
            <a:avLst/>
          </a:prstGeom>
          <a:noFill/>
        </p:spPr>
        <p:txBody>
          <a:bodyPr wrap="square" rtlCol="0">
            <a:spAutoFit/>
          </a:bodyPr>
          <a:lstStyle/>
          <a:p>
            <a:r>
              <a:rPr lang="en-GB"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Portal</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A78635-B785-67B8-16D6-4F9AA0B41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004" y="1457568"/>
            <a:ext cx="6071384" cy="4272638"/>
          </a:xfrm>
          <a:prstGeom prst="rect">
            <a:avLst/>
          </a:prstGeom>
        </p:spPr>
      </p:pic>
    </p:spTree>
    <p:extLst>
      <p:ext uri="{BB962C8B-B14F-4D97-AF65-F5344CB8AC3E}">
        <p14:creationId xmlns:p14="http://schemas.microsoft.com/office/powerpoint/2010/main" val="299713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4870-8F5E-8F15-4BAA-671189E3E603}"/>
              </a:ext>
            </a:extLst>
          </p:cNvPr>
          <p:cNvSpPr>
            <a:spLocks noGrp="1"/>
          </p:cNvSpPr>
          <p:nvPr>
            <p:ph type="title"/>
          </p:nvPr>
        </p:nvSpPr>
        <p:spPr>
          <a:xfrm>
            <a:off x="605098" y="463737"/>
            <a:ext cx="10515600" cy="1325563"/>
          </a:xfrm>
        </p:spPr>
        <p:txBody>
          <a:bodyPr>
            <a:normAutofit/>
          </a:bodyPr>
          <a:lstStyle/>
          <a:p>
            <a:pPr algn="just"/>
            <a:r>
              <a:rPr lang="en-IN" sz="2400" b="1" dirty="0">
                <a:latin typeface="Times New Roman" panose="02020603050405020304" pitchFamily="18" charset="0"/>
                <a:cs typeface="Times New Roman" panose="02020603050405020304" pitchFamily="18" charset="0"/>
              </a:rPr>
              <a:t>Register Query Page and check Status Page : </a:t>
            </a:r>
            <a:r>
              <a:rPr lang="en-IN" sz="2400" dirty="0">
                <a:latin typeface="Times New Roman" panose="02020603050405020304" pitchFamily="18" charset="0"/>
                <a:cs typeface="Times New Roman" panose="02020603050405020304" pitchFamily="18" charset="0"/>
              </a:rPr>
              <a:t>Here user can register their query and </a:t>
            </a:r>
            <a:r>
              <a:rPr lang="en-IN" sz="2400" dirty="0" err="1">
                <a:latin typeface="Times New Roman" panose="02020603050405020304" pitchFamily="18" charset="0"/>
                <a:cs typeface="Times New Roman" panose="02020603050405020304" pitchFamily="18" charset="0"/>
              </a:rPr>
              <a:t>and</a:t>
            </a:r>
            <a:r>
              <a:rPr lang="en-IN" sz="2400" dirty="0">
                <a:latin typeface="Times New Roman" panose="02020603050405020304" pitchFamily="18" charset="0"/>
                <a:cs typeface="Times New Roman" panose="02020603050405020304" pitchFamily="18" charset="0"/>
              </a:rPr>
              <a:t> check status of that query by using ticket Number which is send through mail.</a:t>
            </a:r>
          </a:p>
        </p:txBody>
      </p:sp>
      <p:sp>
        <p:nvSpPr>
          <p:cNvPr id="6" name="TextBox 5">
            <a:extLst>
              <a:ext uri="{FF2B5EF4-FFF2-40B4-BE49-F238E27FC236}">
                <a16:creationId xmlns:a16="http://schemas.microsoft.com/office/drawing/2014/main" id="{DC46A0E7-1ED9-39D1-0A2F-01E89B7574F7}"/>
              </a:ext>
            </a:extLst>
          </p:cNvPr>
          <p:cNvSpPr txBox="1"/>
          <p:nvPr/>
        </p:nvSpPr>
        <p:spPr>
          <a:xfrm>
            <a:off x="8085994" y="5958527"/>
            <a:ext cx="1999300" cy="369332"/>
          </a:xfrm>
          <a:prstGeom prst="rect">
            <a:avLst/>
          </a:prstGeom>
          <a:noFill/>
        </p:spPr>
        <p:txBody>
          <a:bodyPr wrap="square" rtlCol="0">
            <a:spAutoFit/>
          </a:bodyPr>
          <a:lstStyle/>
          <a:p>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Check Status Page</a:t>
            </a:r>
          </a:p>
        </p:txBody>
      </p:sp>
      <p:sp>
        <p:nvSpPr>
          <p:cNvPr id="7" name="TextBox 6">
            <a:extLst>
              <a:ext uri="{FF2B5EF4-FFF2-40B4-BE49-F238E27FC236}">
                <a16:creationId xmlns:a16="http://schemas.microsoft.com/office/drawing/2014/main" id="{9C3081D1-EEA2-01BE-5A53-120FB11945DD}"/>
              </a:ext>
            </a:extLst>
          </p:cNvPr>
          <p:cNvSpPr txBox="1"/>
          <p:nvPr/>
        </p:nvSpPr>
        <p:spPr>
          <a:xfrm>
            <a:off x="1954527" y="5955546"/>
            <a:ext cx="2348700" cy="369332"/>
          </a:xfrm>
          <a:prstGeom prst="rect">
            <a:avLst/>
          </a:prstGeom>
          <a:noFill/>
        </p:spPr>
        <p:txBody>
          <a:bodyPr wrap="square" rtlCol="0">
            <a:spAutoFit/>
          </a:bodyPr>
          <a:lstStyle/>
          <a:p>
            <a:r>
              <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Register Query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AB3A2B9-4FEF-D638-A99A-476273734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98" y="2075588"/>
            <a:ext cx="5047558" cy="3784564"/>
          </a:xfrm>
          <a:prstGeom prst="rect">
            <a:avLst/>
          </a:prstGeom>
        </p:spPr>
      </p:pic>
      <p:pic>
        <p:nvPicPr>
          <p:cNvPr id="10" name="Picture 9">
            <a:extLst>
              <a:ext uri="{FF2B5EF4-FFF2-40B4-BE49-F238E27FC236}">
                <a16:creationId xmlns:a16="http://schemas.microsoft.com/office/drawing/2014/main" id="{11D87957-4C53-4130-A986-8AE8F5581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832" y="2075589"/>
            <a:ext cx="5674430" cy="3784564"/>
          </a:xfrm>
          <a:prstGeom prst="rect">
            <a:avLst/>
          </a:prstGeom>
        </p:spPr>
      </p:pic>
    </p:spTree>
    <p:extLst>
      <p:ext uri="{BB962C8B-B14F-4D97-AF65-F5344CB8AC3E}">
        <p14:creationId xmlns:p14="http://schemas.microsoft.com/office/powerpoint/2010/main" val="303588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4870-8F5E-8F15-4BAA-671189E3E603}"/>
              </a:ext>
            </a:extLst>
          </p:cNvPr>
          <p:cNvSpPr>
            <a:spLocks noGrp="1"/>
          </p:cNvSpPr>
          <p:nvPr>
            <p:ph type="title"/>
          </p:nvPr>
        </p:nvSpPr>
        <p:spPr>
          <a:xfrm>
            <a:off x="551330" y="320301"/>
            <a:ext cx="10515600" cy="1325563"/>
          </a:xfrm>
        </p:spPr>
        <p:txBody>
          <a:bodyPr>
            <a:normAutofit/>
          </a:bodyPr>
          <a:lstStyle/>
          <a:p>
            <a:pPr algn="just"/>
            <a:r>
              <a:rPr lang="en-IN" sz="2400" b="1" dirty="0">
                <a:latin typeface="Times New Roman" panose="02020603050405020304" pitchFamily="18" charset="0"/>
                <a:cs typeface="Times New Roman" panose="02020603050405020304" pitchFamily="18" charset="0"/>
              </a:rPr>
              <a:t>Admin login and admin Portal Page </a:t>
            </a:r>
            <a:r>
              <a:rPr lang="en-IN" sz="2400" dirty="0">
                <a:latin typeface="Times New Roman" panose="02020603050405020304" pitchFamily="18" charset="0"/>
                <a:cs typeface="Times New Roman" panose="02020603050405020304" pitchFamily="18" charset="0"/>
              </a:rPr>
              <a:t>: here is the admin login Page from where admin can access to the portal and mange the query and response them.</a:t>
            </a:r>
          </a:p>
        </p:txBody>
      </p:sp>
      <p:sp>
        <p:nvSpPr>
          <p:cNvPr id="6" name="TextBox 5">
            <a:extLst>
              <a:ext uri="{FF2B5EF4-FFF2-40B4-BE49-F238E27FC236}">
                <a16:creationId xmlns:a16="http://schemas.microsoft.com/office/drawing/2014/main" id="{DC46A0E7-1ED9-39D1-0A2F-01E89B7574F7}"/>
              </a:ext>
            </a:extLst>
          </p:cNvPr>
          <p:cNvSpPr txBox="1"/>
          <p:nvPr/>
        </p:nvSpPr>
        <p:spPr>
          <a:xfrm>
            <a:off x="8458200" y="5955546"/>
            <a:ext cx="2895600" cy="369332"/>
          </a:xfrm>
          <a:prstGeom prst="rect">
            <a:avLst/>
          </a:prstGeom>
          <a:noFill/>
        </p:spPr>
        <p:txBody>
          <a:bodyPr wrap="square" rtlCol="0">
            <a:spAutoFit/>
          </a:bodyPr>
          <a:lstStyle/>
          <a:p>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Admin Portal</a:t>
            </a:r>
          </a:p>
        </p:txBody>
      </p:sp>
      <p:sp>
        <p:nvSpPr>
          <p:cNvPr id="7" name="TextBox 6">
            <a:extLst>
              <a:ext uri="{FF2B5EF4-FFF2-40B4-BE49-F238E27FC236}">
                <a16:creationId xmlns:a16="http://schemas.microsoft.com/office/drawing/2014/main" id="{9C3081D1-EEA2-01BE-5A53-120FB11945DD}"/>
              </a:ext>
            </a:extLst>
          </p:cNvPr>
          <p:cNvSpPr txBox="1"/>
          <p:nvPr/>
        </p:nvSpPr>
        <p:spPr>
          <a:xfrm>
            <a:off x="2044006" y="5955546"/>
            <a:ext cx="2895600" cy="369332"/>
          </a:xfrm>
          <a:prstGeom prst="rect">
            <a:avLst/>
          </a:prstGeom>
          <a:noFill/>
        </p:spPr>
        <p:txBody>
          <a:bodyPr wrap="square" rtlCol="0">
            <a:spAutoFit/>
          </a:bodyPr>
          <a:lstStyle/>
          <a:p>
            <a:r>
              <a:rPr lang="en-GB"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Admin Login Page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7DEBF7-A692-738E-EE5B-A68E4127D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76" y="2075386"/>
            <a:ext cx="5809558" cy="3707807"/>
          </a:xfrm>
          <a:prstGeom prst="rect">
            <a:avLst/>
          </a:prstGeom>
        </p:spPr>
      </p:pic>
      <p:pic>
        <p:nvPicPr>
          <p:cNvPr id="9" name="Picture 8">
            <a:extLst>
              <a:ext uri="{FF2B5EF4-FFF2-40B4-BE49-F238E27FC236}">
                <a16:creationId xmlns:a16="http://schemas.microsoft.com/office/drawing/2014/main" id="{EFB538B3-4605-FEF5-1771-868C0DDA9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68" y="2075386"/>
            <a:ext cx="5809557" cy="3697884"/>
          </a:xfrm>
          <a:prstGeom prst="rect">
            <a:avLst/>
          </a:prstGeom>
        </p:spPr>
      </p:pic>
    </p:spTree>
    <p:extLst>
      <p:ext uri="{BB962C8B-B14F-4D97-AF65-F5344CB8AC3E}">
        <p14:creationId xmlns:p14="http://schemas.microsoft.com/office/powerpoint/2010/main" val="81950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91FB-0A44-A4DC-E91A-460ABBE59F1E}"/>
              </a:ext>
            </a:extLst>
          </p:cNvPr>
          <p:cNvSpPr>
            <a:spLocks noGrp="1"/>
          </p:cNvSpPr>
          <p:nvPr>
            <p:ph type="title"/>
          </p:nvPr>
        </p:nvSpPr>
        <p:spPr>
          <a:xfrm>
            <a:off x="838200" y="598208"/>
            <a:ext cx="10515600" cy="864235"/>
          </a:xfrm>
        </p:spPr>
        <p:txBody>
          <a:bodyPr>
            <a:normAutofit/>
          </a:bodyPr>
          <a:lstStyle/>
          <a:p>
            <a:pPr algn="ctr"/>
            <a:r>
              <a:rPr lang="en-US" sz="3600" b="1" dirty="0">
                <a:latin typeface="Times New Roman" panose="02020603050405020304" pitchFamily="18" charset="0"/>
                <a:cs typeface="Times New Roman" panose="02020603050405020304" pitchFamily="18" charset="0"/>
              </a:rPr>
              <a:t>FUTURE ENHANCEMENT</a:t>
            </a:r>
            <a:endParaRPr lang="en-IN" sz="5400" b="1" dirty="0">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2D7568E2-8418-FC7D-6175-6DF87F9F1BE5}"/>
              </a:ext>
            </a:extLst>
          </p:cNvPr>
          <p:cNvSpPr>
            <a:spLocks noGrp="1"/>
          </p:cNvSpPr>
          <p:nvPr>
            <p:ph idx="1"/>
          </p:nvPr>
        </p:nvSpPr>
        <p:spPr>
          <a:xfrm>
            <a:off x="838200" y="1229360"/>
            <a:ext cx="10515600" cy="5120640"/>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To further enhance the Customer Query Management System, several improvements are planned: </a:t>
            </a:r>
          </a:p>
          <a:p>
            <a:pPr algn="just">
              <a:lnSpc>
                <a:spcPct val="150000"/>
              </a:lnSpc>
            </a:pPr>
            <a:r>
              <a:rPr lang="en-IN" sz="2000" b="1" dirty="0">
                <a:latin typeface="Times New Roman" panose="02020603050405020304" pitchFamily="18" charset="0"/>
                <a:cs typeface="Times New Roman" panose="02020603050405020304" pitchFamily="18" charset="0"/>
              </a:rPr>
              <a:t>AI-Powered Query Resolution : </a:t>
            </a:r>
          </a:p>
          <a:p>
            <a:pPr lvl="1" algn="just">
              <a:lnSpc>
                <a:spcPct val="150000"/>
              </a:lnSpc>
            </a:pPr>
            <a:r>
              <a:rPr lang="en-US" sz="2000" dirty="0">
                <a:latin typeface="Times New Roman" panose="02020603050405020304" pitchFamily="18" charset="0"/>
                <a:cs typeface="Times New Roman" panose="02020603050405020304" pitchFamily="18" charset="0"/>
              </a:rPr>
              <a:t>Chatbots: Integrating AI-powered chatbots to handle common customer queries automatically.</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Mobile Application Development :</a:t>
            </a:r>
          </a:p>
          <a:p>
            <a:pPr lvl="1" algn="just">
              <a:lnSpc>
                <a:spcPct val="150000"/>
              </a:lnSpc>
            </a:pPr>
            <a:r>
              <a:rPr lang="en-US" sz="2000" dirty="0">
                <a:latin typeface="Times New Roman" panose="02020603050405020304" pitchFamily="18" charset="0"/>
                <a:cs typeface="Times New Roman" panose="02020603050405020304" pitchFamily="18" charset="0"/>
              </a:rPr>
              <a:t>Cross-Platform App: Developing a mobile application using React Native, making the system accessible on both Android and iOS platforms.</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Enhanced Security Features:</a:t>
            </a:r>
          </a:p>
          <a:p>
            <a:pPr lvl="1" algn="just">
              <a:lnSpc>
                <a:spcPct val="150000"/>
              </a:lnSpc>
            </a:pPr>
            <a:r>
              <a:rPr lang="en-US" sz="2000" dirty="0">
                <a:latin typeface="Times New Roman" panose="02020603050405020304" pitchFamily="18" charset="0"/>
                <a:cs typeface="Times New Roman" panose="02020603050405020304" pitchFamily="18" charset="0"/>
              </a:rPr>
              <a:t>Two-Factor Authentication: Implementing two-factor authentication to improve user account security.</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42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2F71-3CF8-34C9-0E8F-A6F5EE25C2C2}"/>
              </a:ext>
            </a:extLst>
          </p:cNvPr>
          <p:cNvSpPr>
            <a:spLocks noGrp="1"/>
          </p:cNvSpPr>
          <p:nvPr>
            <p:ph type="title"/>
          </p:nvPr>
        </p:nvSpPr>
        <p:spPr>
          <a:xfrm>
            <a:off x="838200" y="406400"/>
            <a:ext cx="10515600" cy="894080"/>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29C410-5ADD-9220-10D3-7DF6F2B88BD5}"/>
              </a:ext>
            </a:extLst>
          </p:cNvPr>
          <p:cNvSpPr>
            <a:spLocks noGrp="1"/>
          </p:cNvSpPr>
          <p:nvPr>
            <p:ph idx="1"/>
          </p:nvPr>
        </p:nvSpPr>
        <p:spPr>
          <a:xfrm>
            <a:off x="838200" y="1300480"/>
            <a:ext cx="10515600" cy="5151120"/>
          </a:xfrm>
        </p:spPr>
        <p:txBody>
          <a:bodyPr>
            <a:noAutofit/>
          </a:bodyPr>
          <a:lstStyle/>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Learning Experience:</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Gained extensive hands-on experience in full-stack web development.</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Developed strong problem-solving and project management skills through real-world application.</a:t>
            </a: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Project Impact:</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Delivered a comprehensive and modern web solution aligning with client needs and industry standards.</a:t>
            </a: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Future Aspirations:</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Eager to apply acquired skills to upcoming projects and continue advancing in web development and design.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30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A170-970E-9213-20A6-07862AD3B844}"/>
              </a:ext>
            </a:extLst>
          </p:cNvPr>
          <p:cNvSpPr>
            <a:spLocks noGrp="1"/>
          </p:cNvSpPr>
          <p:nvPr>
            <p:ph type="title"/>
          </p:nvPr>
        </p:nvSpPr>
        <p:spPr>
          <a:xfrm>
            <a:off x="838200" y="365126"/>
            <a:ext cx="10515600" cy="1135380"/>
          </a:xfrm>
        </p:spPr>
        <p:txBody>
          <a:bodyPr>
            <a:normAutofit/>
          </a:body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BEE2FC5-6DC8-0617-395A-E917021B51BD}"/>
              </a:ext>
            </a:extLst>
          </p:cNvPr>
          <p:cNvSpPr>
            <a:spLocks noGrp="1"/>
          </p:cNvSpPr>
          <p:nvPr>
            <p:ph idx="1"/>
          </p:nvPr>
        </p:nvSpPr>
        <p:spPr>
          <a:xfrm>
            <a:off x="838200" y="1500505"/>
            <a:ext cx="10515600" cy="4351338"/>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React Documentation: </a:t>
            </a:r>
            <a:r>
              <a:rPr lang="en-IN" sz="2000" dirty="0">
                <a:latin typeface="Times New Roman" panose="02020603050405020304" pitchFamily="18" charset="0"/>
                <a:cs typeface="Times New Roman" panose="02020603050405020304" pitchFamily="18" charset="0"/>
                <a:hlinkClick r:id="rId2"/>
              </a:rPr>
              <a:t>https://legacy.reactjs.org/docs/getting-started.html</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Node.js Documentation : </a:t>
            </a:r>
            <a:r>
              <a:rPr lang="en-IN" sz="2000" dirty="0">
                <a:latin typeface="Times New Roman" panose="02020603050405020304" pitchFamily="18" charset="0"/>
                <a:cs typeface="Times New Roman" panose="02020603050405020304" pitchFamily="18" charset="0"/>
                <a:hlinkClick r:id="rId3"/>
              </a:rPr>
              <a:t>https://nodejs.org/docs/latest/api/</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Express.js Documentation: </a:t>
            </a:r>
            <a:r>
              <a:rPr lang="en-IN" sz="2000" dirty="0">
                <a:hlinkClick r:id="rId4"/>
              </a:rPr>
              <a:t>https://expressjs.com/en/5x/api.html</a:t>
            </a:r>
            <a:endParaRPr lang="en-IN"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MongoDB Documentation: </a:t>
            </a:r>
            <a:r>
              <a:rPr lang="en-US" sz="2000" dirty="0">
                <a:latin typeface="Times New Roman" panose="02020603050405020304" pitchFamily="18" charset="0"/>
                <a:cs typeface="Times New Roman" panose="02020603050405020304" pitchFamily="18" charset="0"/>
                <a:hlinkClick r:id="rId5"/>
              </a:rPr>
              <a:t>https://www.mongodb.com/docs</a:t>
            </a:r>
            <a:endParaRPr lang="en-IN" sz="20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000" dirty="0"/>
          </a:p>
        </p:txBody>
      </p:sp>
    </p:spTree>
    <p:extLst>
      <p:ext uri="{BB962C8B-B14F-4D97-AF65-F5344CB8AC3E}">
        <p14:creationId xmlns:p14="http://schemas.microsoft.com/office/powerpoint/2010/main" val="77250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4E3F9-FD26-32F1-A8BC-2800289EA113}"/>
              </a:ext>
            </a:extLst>
          </p:cNvPr>
          <p:cNvSpPr>
            <a:spLocks noGrp="1"/>
          </p:cNvSpPr>
          <p:nvPr>
            <p:ph idx="1"/>
          </p:nvPr>
        </p:nvSpPr>
        <p:spPr>
          <a:xfrm>
            <a:off x="838200" y="2885440"/>
            <a:ext cx="10515600" cy="1087120"/>
          </a:xfrm>
        </p:spPr>
        <p:txBody>
          <a:bodyPr>
            <a:normAutofit/>
          </a:bodyPr>
          <a:lstStyle/>
          <a:p>
            <a:pPr marL="0" indent="0" algn="ctr">
              <a:buNone/>
            </a:pPr>
            <a:r>
              <a:rPr lang="en-US" sz="4400" b="1" dirty="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66043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A342-66F2-12DF-EEBF-276C0FD2E4EE}"/>
              </a:ext>
            </a:extLst>
          </p:cNvPr>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CONTENT</a:t>
            </a:r>
            <a:endParaRPr lang="en-IN" sz="36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5AD3BF1-6EA3-B8B0-3CB7-6FFB2DA1D486}"/>
              </a:ext>
            </a:extLst>
          </p:cNvPr>
          <p:cNvSpPr>
            <a:spLocks noGrp="1"/>
          </p:cNvSpPr>
          <p:nvPr>
            <p:ph idx="1"/>
          </p:nvPr>
        </p:nvSpPr>
        <p:spPr>
          <a:xfrm>
            <a:off x="745564" y="1393525"/>
            <a:ext cx="10515600" cy="5303109"/>
          </a:xfrm>
        </p:spPr>
        <p:txBody>
          <a:bodyPr>
            <a:noAutofit/>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Introduction to SoftPro India Pvt. Ltd</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Role and Responsibility: MERN Intern</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Project Overview : Customer Query Management System</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Web Development</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Methodology</a:t>
            </a:r>
            <a:endParaRPr lang="en-IN"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IN" sz="2400" dirty="0">
                <a:latin typeface="Times New Roman" panose="02020603050405020304" pitchFamily="18" charset="0"/>
                <a:ea typeface="Tahoma" panose="020B0604030504040204" pitchFamily="34" charset="0"/>
                <a:cs typeface="Times New Roman" panose="02020603050405020304" pitchFamily="18" charset="0"/>
              </a:rPr>
              <a:t>Results and Discussion</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Future Enhancement</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Conclusion</a:t>
            </a:r>
          </a:p>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References</a:t>
            </a:r>
            <a:endParaRPr lang="en-IN" sz="2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0840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322A-8E95-7C1C-530A-D3AEB4E2F54E}"/>
              </a:ext>
            </a:extLst>
          </p:cNvPr>
          <p:cNvSpPr>
            <a:spLocks noGrp="1"/>
          </p:cNvSpPr>
          <p:nvPr>
            <p:ph type="title"/>
          </p:nvPr>
        </p:nvSpPr>
        <p:spPr>
          <a:xfrm>
            <a:off x="838200" y="472701"/>
            <a:ext cx="10515600" cy="1158875"/>
          </a:xfrm>
        </p:spPr>
        <p:txBody>
          <a:bodyPr>
            <a:normAutofit/>
          </a:bodyPr>
          <a:lstStyle/>
          <a:p>
            <a:pPr algn="ctr"/>
            <a:r>
              <a:rPr lang="en-US" sz="3600" b="1" dirty="0">
                <a:latin typeface="Times New Roman" pitchFamily="18" charset="0"/>
                <a:cs typeface="Times New Roman" pitchFamily="18" charset="0"/>
              </a:rPr>
              <a:t>INTRODUCTION</a:t>
            </a:r>
            <a:r>
              <a:rPr lang="en-US" sz="3200" b="1" dirty="0">
                <a:latin typeface="Times New Roman" pitchFamily="18" charset="0"/>
                <a:cs typeface="Times New Roman" pitchFamily="18" charset="0"/>
              </a:rPr>
              <a:t> TO SOFTPRO INDIA PVT. LTD.</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DCD6746-206B-4CE5-8D6B-59DA51532849}"/>
              </a:ext>
            </a:extLst>
          </p:cNvPr>
          <p:cNvSpPr>
            <a:spLocks noGrp="1"/>
          </p:cNvSpPr>
          <p:nvPr>
            <p:ph idx="1"/>
          </p:nvPr>
        </p:nvSpPr>
        <p:spPr>
          <a:xfrm>
            <a:off x="632012" y="1400642"/>
            <a:ext cx="10515600" cy="4652963"/>
          </a:xfrm>
        </p:spPr>
        <p:txBody>
          <a:bodyPr>
            <a:normAutofit lnSpcReduction="10000"/>
          </a:bodyPr>
          <a:lstStyle/>
          <a:p>
            <a:pPr marL="0" indent="0" algn="just">
              <a:lnSpc>
                <a:spcPct val="150000"/>
              </a:lnSpc>
              <a:buNone/>
            </a:pP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India Computer Technologies (P) Ltd is a complete Technology Services and Solutions provider to the clients. It is an ISO 9001:2015 Certified Company, incorporated in the year 2004, by Technocrats from IIT Kanpur and IET Lucknow.</a:t>
            </a:r>
          </a:p>
          <a:p>
            <a:pPr marL="0" indent="0" algn="just">
              <a:lnSpc>
                <a:spcPct val="150000"/>
              </a:lnSpc>
              <a:buNone/>
            </a:pPr>
            <a:r>
              <a:rPr lang="en-US" sz="2000" dirty="0">
                <a:latin typeface="Times New Roman" pitchFamily="18" charset="0"/>
                <a:cs typeface="Times New Roman" pitchFamily="18" charset="0"/>
              </a:rPr>
              <a:t>The Company is devoted to provide Software Solutions to patrons in verticals like Manufacturing, IT Services, Pharmaceutical and Education Sector. </a:t>
            </a: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is an acclaimed member of UPDESCO which facilitates software development in government sectors in UP.</a:t>
            </a:r>
          </a:p>
          <a:p>
            <a:pPr marL="0" indent="0" algn="just">
              <a:lnSpc>
                <a:spcPct val="150000"/>
              </a:lnSpc>
              <a:buNone/>
            </a:pP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Learning Centre: This vertical is the training division of the company commenced in 2008 with a perception to bridge the Technology Gap prevalent between students and professionals. </a:t>
            </a:r>
            <a:r>
              <a:rPr lang="en-US" sz="2000" dirty="0" err="1">
                <a:latin typeface="Times New Roman" pitchFamily="18" charset="0"/>
                <a:cs typeface="Times New Roman" pitchFamily="18" charset="0"/>
              </a:rPr>
              <a:t>Softpro</a:t>
            </a:r>
            <a:r>
              <a:rPr lang="en-US" sz="2000" dirty="0">
                <a:latin typeface="Times New Roman" pitchFamily="18" charset="0"/>
                <a:cs typeface="Times New Roman" pitchFamily="18" charset="0"/>
              </a:rPr>
              <a:t> Learning Centre has embarked itself as one of the most propitious </a:t>
            </a:r>
            <a:r>
              <a:rPr lang="en-US" sz="2000" dirty="0" err="1">
                <a:latin typeface="Times New Roman" pitchFamily="18" charset="0"/>
                <a:cs typeface="Times New Roman" pitchFamily="18" charset="0"/>
              </a:rPr>
              <a:t>centres</a:t>
            </a:r>
            <a:r>
              <a:rPr lang="en-US" sz="2000" dirty="0">
                <a:latin typeface="Times New Roman" pitchFamily="18" charset="0"/>
                <a:cs typeface="Times New Roman" pitchFamily="18" charset="0"/>
              </a:rPr>
              <a:t> for learning across UP and nearby states.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2648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413C-C79B-319F-138A-D5EB5B61673F}"/>
              </a:ext>
            </a:extLst>
          </p:cNvPr>
          <p:cNvSpPr>
            <a:spLocks noGrp="1"/>
          </p:cNvSpPr>
          <p:nvPr>
            <p:ph type="title"/>
          </p:nvPr>
        </p:nvSpPr>
        <p:spPr>
          <a:xfrm>
            <a:off x="838200" y="528918"/>
            <a:ext cx="10256520" cy="975360"/>
          </a:xfrm>
        </p:spPr>
        <p:txBody>
          <a:bodyPr>
            <a:normAutofit fontScale="90000"/>
          </a:bodyPr>
          <a:lstStyle/>
          <a:p>
            <a:pPr algn="ctr"/>
            <a:br>
              <a:rPr lang="en-US" sz="2800" b="1" dirty="0"/>
            </a:br>
            <a:br>
              <a:rPr lang="en-US" sz="2800" b="1" dirty="0"/>
            </a:br>
            <a:r>
              <a:rPr lang="en-US" sz="4000" b="1" dirty="0">
                <a:latin typeface="Times New Roman" panose="02020603050405020304" pitchFamily="18" charset="0"/>
                <a:cs typeface="Times New Roman" panose="02020603050405020304" pitchFamily="18" charset="0"/>
              </a:rPr>
              <a:t>ROLE AND RESPONSIBILITY: MERN INTERN</a:t>
            </a:r>
            <a:br>
              <a:rPr lang="en-US" sz="4000" b="1" dirty="0"/>
            </a:br>
            <a:endParaRPr lang="en-IN" sz="4000" b="1" dirty="0"/>
          </a:p>
        </p:txBody>
      </p:sp>
      <p:sp>
        <p:nvSpPr>
          <p:cNvPr id="3" name="Subtitle 2">
            <a:extLst>
              <a:ext uri="{FF2B5EF4-FFF2-40B4-BE49-F238E27FC236}">
                <a16:creationId xmlns:a16="http://schemas.microsoft.com/office/drawing/2014/main" id="{DF7B671D-D254-81F2-A6BE-58E993A619E6}"/>
              </a:ext>
            </a:extLst>
          </p:cNvPr>
          <p:cNvSpPr>
            <a:spLocks noGrp="1"/>
          </p:cNvSpPr>
          <p:nvPr>
            <p:ph idx="1"/>
          </p:nvPr>
        </p:nvSpPr>
        <p:spPr>
          <a:xfrm>
            <a:off x="708660" y="1408056"/>
            <a:ext cx="10515600" cy="5154109"/>
          </a:xfrm>
        </p:spPr>
        <p:txBody>
          <a:bodyPr>
            <a:noAutofit/>
          </a:bodyPr>
          <a:lstStyle/>
          <a:p>
            <a:pPr marL="0" indent="0" algn="just">
              <a:lnSpc>
                <a:spcPct val="170000"/>
              </a:lnSpc>
              <a:buNone/>
            </a:pPr>
            <a:r>
              <a:rPr lang="en-US" sz="2000" b="1" dirty="0">
                <a:latin typeface="Times New Roman" panose="02020603050405020304" pitchFamily="18" charset="0"/>
                <a:cs typeface="Times New Roman" panose="02020603050405020304" pitchFamily="18" charset="0"/>
              </a:rPr>
              <a:t>Primary Focus: </a:t>
            </a:r>
            <a:r>
              <a:rPr lang="en-US" sz="2000" dirty="0">
                <a:latin typeface="Times New Roman" panose="02020603050405020304" pitchFamily="18" charset="0"/>
                <a:cs typeface="Times New Roman" panose="02020603050405020304" pitchFamily="18" charset="0"/>
              </a:rPr>
              <a:t>Frontend And Backend development of CQMS web project.</a:t>
            </a:r>
          </a:p>
          <a:p>
            <a:pPr marL="0" indent="0" algn="just">
              <a:lnSpc>
                <a:spcPct val="170000"/>
              </a:lnSpc>
              <a:buNone/>
            </a:pPr>
            <a:r>
              <a:rPr lang="en-US" sz="2000" b="1" dirty="0">
                <a:latin typeface="Times New Roman" panose="02020603050405020304" pitchFamily="18" charset="0"/>
                <a:cs typeface="Times New Roman" panose="02020603050405020304" pitchFamily="18" charset="0"/>
              </a:rPr>
              <a:t>Key Responsibilities:</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UI/UX Implementation:</a:t>
            </a:r>
            <a:r>
              <a:rPr lang="en-US" sz="2000" dirty="0">
                <a:latin typeface="Times New Roman" panose="02020603050405020304" pitchFamily="18" charset="0"/>
                <a:cs typeface="Times New Roman" panose="02020603050405020304" pitchFamily="18" charset="0"/>
              </a:rPr>
              <a:t> Contributed to the design to create intuitive and accessible user interfaces.</a:t>
            </a: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Responsive Design:</a:t>
            </a:r>
            <a:r>
              <a:rPr lang="en-US" sz="2000" dirty="0">
                <a:latin typeface="Times New Roman" panose="02020603050405020304" pitchFamily="18" charset="0"/>
                <a:cs typeface="Times New Roman" panose="02020603050405020304" pitchFamily="18" charset="0"/>
              </a:rPr>
              <a:t> Ensured optimal user experience across desktops, tablets, and mobile devices.</a:t>
            </a: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Interactive Elements:</a:t>
            </a:r>
            <a:r>
              <a:rPr lang="en-US" sz="2000" dirty="0">
                <a:latin typeface="Times New Roman" panose="02020603050405020304" pitchFamily="18" charset="0"/>
                <a:cs typeface="Times New Roman" panose="02020603050405020304" pitchFamily="18" charset="0"/>
              </a:rPr>
              <a:t> Added dynamic features using JavaScript to enhance user engagement.</a:t>
            </a:r>
          </a:p>
          <a:p>
            <a:pPr marL="742950" lvl="1" indent="-285750" algn="just">
              <a:lnSpc>
                <a:spcPct val="17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Optimization:</a:t>
            </a:r>
            <a:r>
              <a:rPr lang="en-US" sz="2000" dirty="0">
                <a:latin typeface="Times New Roman" panose="02020603050405020304" pitchFamily="18" charset="0"/>
                <a:cs typeface="Times New Roman" panose="02020603050405020304" pitchFamily="18" charset="0"/>
              </a:rPr>
              <a:t> Improved website load times through code optimization and efficient resource management.</a:t>
            </a:r>
          </a:p>
          <a:p>
            <a:pPr marL="342900" indent="-342900" algn="just">
              <a:lnSpc>
                <a:spcPct val="170000"/>
              </a:lnSpc>
              <a:buFont typeface="Arial" panose="020B0604020202020204" pitchFamily="34" charset="0"/>
              <a:buChar char="•"/>
            </a:pPr>
            <a:endParaRPr lang="en-IN" sz="500" dirty="0">
              <a:latin typeface="Times New Roman" pitchFamily="18" charset="0"/>
              <a:cs typeface="Times New Roman" pitchFamily="18" charset="0"/>
            </a:endParaRPr>
          </a:p>
        </p:txBody>
      </p:sp>
    </p:spTree>
    <p:extLst>
      <p:ext uri="{BB962C8B-B14F-4D97-AF65-F5344CB8AC3E}">
        <p14:creationId xmlns:p14="http://schemas.microsoft.com/office/powerpoint/2010/main" val="198091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37A8-1424-8980-ADB4-CB069D0960BD}"/>
              </a:ext>
            </a:extLst>
          </p:cNvPr>
          <p:cNvSpPr>
            <a:spLocks noGrp="1"/>
          </p:cNvSpPr>
          <p:nvPr>
            <p:ph type="title"/>
          </p:nvPr>
        </p:nvSpPr>
        <p:spPr>
          <a:xfrm>
            <a:off x="313764" y="417718"/>
            <a:ext cx="11353800" cy="1209675"/>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OVERVIEW:</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CUSTOMER QUERY MANAGEMENT SYSTEM</a:t>
            </a:r>
            <a:endParaRPr lang="en-IN" sz="4800" b="1" dirty="0">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D5B55721-A1A4-41E8-5C09-B176E7C537C9}"/>
              </a:ext>
            </a:extLst>
          </p:cNvPr>
          <p:cNvSpPr>
            <a:spLocks noGrp="1"/>
          </p:cNvSpPr>
          <p:nvPr>
            <p:ph idx="1"/>
          </p:nvPr>
        </p:nvSpPr>
        <p:spPr>
          <a:xfrm>
            <a:off x="838200" y="1367417"/>
            <a:ext cx="10515600" cy="5427830"/>
          </a:xfrm>
        </p:spPr>
        <p:txBody>
          <a:bodyPr>
            <a:noAutofit/>
          </a:bodyPr>
          <a:lstStyle/>
          <a:p>
            <a:pPr marL="0" indent="0" algn="just">
              <a:lnSpc>
                <a:spcPct val="150000"/>
              </a:lnSpc>
              <a:spcBef>
                <a:spcPts val="240"/>
              </a:spcBef>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240"/>
              </a:spcBef>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Customer Query Management System (CQMS) is a web-based application developed to streamline the process of handling customer queries. In today's competitive market, customer satisfaction is crucial, and the CQMS aims to enhance the efficiency of customer support teams by automating and managing the lifecycle of customer queries.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240"/>
              </a:spcBef>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Developed using the MERN stack, the system allows for real-time interaction between customers and support teams, ensuring that queries are resolved quickly and efficiently. The system includes features such as query submission, tracking, real-time notifications, and detailed analytics.</a:t>
            </a:r>
          </a:p>
          <a:p>
            <a:pPr marL="0" indent="0" algn="just">
              <a:lnSpc>
                <a:spcPct val="150000"/>
              </a:lnSpc>
              <a:spcBef>
                <a:spcPts val="240"/>
              </a:spcBef>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Objective:</a:t>
            </a:r>
            <a:endPar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240"/>
              </a:spcBef>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Automating the process of query handling to reduce response times.</a:t>
            </a:r>
          </a:p>
          <a:p>
            <a:pPr marL="342900" lvl="0" indent="-342900" algn="just">
              <a:lnSpc>
                <a:spcPct val="150000"/>
              </a:lnSpc>
              <a:spcBef>
                <a:spcPts val="240"/>
              </a:spcBef>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Providing a user-friendly interface for customers to submit and track their queries.</a:t>
            </a:r>
          </a:p>
          <a:p>
            <a:pPr marL="342900" lvl="0" indent="-342900" algn="just">
              <a:lnSpc>
                <a:spcPct val="150000"/>
              </a:lnSpc>
              <a:spcBef>
                <a:spcPts val="240"/>
              </a:spcBef>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Offering real-time updates and notifications to customers regarding their queries.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20000"/>
              </a:lnSpc>
              <a:buNone/>
            </a:pPr>
            <a:endParaRPr lang="en-IN" sz="1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60956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43E7-B0F1-EB6D-ED71-783CBF95385E}"/>
              </a:ext>
            </a:extLst>
          </p:cNvPr>
          <p:cNvSpPr>
            <a:spLocks noGrp="1"/>
          </p:cNvSpPr>
          <p:nvPr>
            <p:ph type="title"/>
          </p:nvPr>
        </p:nvSpPr>
        <p:spPr>
          <a:xfrm>
            <a:off x="838200" y="651996"/>
            <a:ext cx="10515600" cy="793115"/>
          </a:xfrm>
        </p:spPr>
        <p:txBody>
          <a:bodyPr>
            <a:normAutofit/>
          </a:bodyPr>
          <a:lstStyle/>
          <a:p>
            <a:pPr algn="ctr"/>
            <a:r>
              <a:rPr lang="en-US" sz="3600" b="1" dirty="0">
                <a:latin typeface="Times New Roman" panose="02020603050405020304" pitchFamily="18" charset="0"/>
                <a:cs typeface="Times New Roman" panose="02020603050405020304" pitchFamily="18" charset="0"/>
              </a:rPr>
              <a:t>MERN TECHNOLOGY OVERVIEW</a:t>
            </a:r>
            <a:endParaRPr lang="en-IN" sz="5400" b="1" dirty="0">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71C07599-DE56-FEC3-1083-979A90EEC15D}"/>
              </a:ext>
            </a:extLst>
          </p:cNvPr>
          <p:cNvSpPr>
            <a:spLocks noGrp="1"/>
          </p:cNvSpPr>
          <p:nvPr>
            <p:ph idx="1"/>
          </p:nvPr>
        </p:nvSpPr>
        <p:spPr>
          <a:xfrm>
            <a:off x="838200" y="1376381"/>
            <a:ext cx="10515600" cy="5233035"/>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Frontend Technologies:</a:t>
            </a:r>
          </a:p>
          <a:p>
            <a:pPr algn="just">
              <a:lnSpc>
                <a:spcPct val="150000"/>
              </a:lnSpc>
            </a:pPr>
            <a:r>
              <a:rPr lang="en-US" sz="2000" b="1" dirty="0">
                <a:latin typeface="Times New Roman" panose="02020603050405020304" pitchFamily="18" charset="0"/>
                <a:cs typeface="Times New Roman" panose="02020603050405020304" pitchFamily="18" charset="0"/>
              </a:rPr>
              <a:t>React JS</a:t>
            </a:r>
          </a:p>
          <a:p>
            <a:pPr marL="0" lvl="0" indent="0" algn="just">
              <a:lnSpc>
                <a:spcPct val="150000"/>
              </a:lnSpc>
              <a:buNone/>
            </a:pPr>
            <a:r>
              <a:rPr lang="en-US" sz="2000" dirty="0">
                <a:latin typeface="Times New Roman" panose="02020603050405020304" pitchFamily="18" charset="0"/>
                <a:cs typeface="Times New Roman" pitchFamily="18" charset="0"/>
              </a:rPr>
              <a:t>React.js is a frontend library used to build the user interface of CQMS.</a:t>
            </a:r>
          </a:p>
          <a:p>
            <a:pPr marL="457200" lvl="1" indent="0" algn="just">
              <a:lnSpc>
                <a:spcPct val="150000"/>
              </a:lnSpc>
              <a:buNone/>
            </a:pPr>
            <a:r>
              <a:rPr lang="en-US" sz="2000" dirty="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itchFamily="18" charset="0"/>
              </a:rPr>
              <a:t>Component-Based Architecture: </a:t>
            </a:r>
            <a:r>
              <a:rPr lang="en-US" sz="2000" dirty="0">
                <a:latin typeface="Times New Roman" panose="02020603050405020304" pitchFamily="18" charset="0"/>
                <a:cs typeface="Times New Roman" pitchFamily="18" charset="0"/>
              </a:rPr>
              <a:t>React allows for the development of reusable UI components, reducing development time and improving maintainability.</a:t>
            </a:r>
          </a:p>
          <a:p>
            <a:pPr marL="457200" lvl="1" indent="0" algn="just">
              <a:lnSpc>
                <a:spcPct val="150000"/>
              </a:lnSpc>
              <a:buNone/>
            </a:pPr>
            <a:r>
              <a:rPr lang="en-US" sz="2000" dirty="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itchFamily="18" charset="0"/>
              </a:rPr>
              <a:t>Virtual DOM</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React's</a:t>
            </a:r>
            <a:r>
              <a:rPr lang="en-US" sz="2000" dirty="0">
                <a:latin typeface="Times New Roman" panose="02020603050405020304" pitchFamily="18" charset="0"/>
                <a:cs typeface="Times New Roman" pitchFamily="18" charset="0"/>
              </a:rPr>
              <a:t> virtual DOM optimizes rendering, providing a fast and responsive user experience.</a:t>
            </a:r>
          </a:p>
          <a:p>
            <a:pPr marL="457200" lvl="1" indent="0" algn="just">
              <a:lnSpc>
                <a:spcPct val="150000"/>
              </a:lnSpc>
              <a:buNone/>
            </a:pPr>
            <a:r>
              <a:rPr lang="en-US" sz="2000" dirty="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itchFamily="18" charset="0"/>
              </a:rPr>
              <a:t>State Management: </a:t>
            </a:r>
            <a:r>
              <a:rPr lang="en-US" sz="2000" dirty="0">
                <a:latin typeface="Times New Roman" panose="02020603050405020304" pitchFamily="18" charset="0"/>
                <a:cs typeface="Times New Roman" pitchFamily="18" charset="0"/>
              </a:rPr>
              <a:t>State management with React and Redux ensures that the application’s data flow is predictable and manageable.</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76049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0053CB-581F-DE9D-2F2B-EC29A5173A7E}"/>
              </a:ext>
            </a:extLst>
          </p:cNvPr>
          <p:cNvSpPr txBox="1"/>
          <p:nvPr/>
        </p:nvSpPr>
        <p:spPr>
          <a:xfrm>
            <a:off x="706120" y="863600"/>
            <a:ext cx="10779760" cy="5576976"/>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Backend Technologies: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Node.js: </a:t>
            </a:r>
            <a:r>
              <a:rPr lang="en-US" sz="2000" dirty="0">
                <a:latin typeface="Times New Roman" panose="02020603050405020304" pitchFamily="18" charset="0"/>
                <a:cs typeface="Times New Roman" panose="02020603050405020304" pitchFamily="18" charset="0"/>
              </a:rPr>
              <a:t>Utilized for server-side scripting, Node.js enabled the creation of a scalable and efficient backend capable of handling multiple simultaneous requests, managing sessions, and interacting with the database.</a:t>
            </a:r>
          </a:p>
          <a:p>
            <a:pPr marL="800100" lvl="1" indent="-342900" algn="just">
              <a:lnSpc>
                <a:spcPct val="150000"/>
              </a:lnSpc>
              <a:buFont typeface="Arial" panose="020B0604020202020204" pitchFamily="34" charset="0"/>
              <a:buChar char="•"/>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Express.js: </a:t>
            </a:r>
            <a:r>
              <a:rPr lang="en-US" sz="2000" dirty="0">
                <a:latin typeface="Times New Roman" panose="02020603050405020304" pitchFamily="18" charset="0"/>
                <a:cs typeface="Times New Roman" panose="02020603050405020304" pitchFamily="18" charset="0"/>
              </a:rPr>
              <a:t>A framework for Node.js that simplified server-side development by managing routing, middleware, and creating RESTful APIs for user operations.</a:t>
            </a:r>
          </a:p>
          <a:p>
            <a:pPr marL="800100" lvl="1" indent="-342900" algn="just">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MongoDB: </a:t>
            </a:r>
            <a:r>
              <a:rPr lang="en-US" sz="2000" dirty="0">
                <a:latin typeface="Times New Roman" panose="02020603050405020304" pitchFamily="18" charset="0"/>
                <a:cs typeface="Times New Roman" panose="02020603050405020304" pitchFamily="18" charset="0"/>
              </a:rPr>
              <a:t>Employed as the database for storing user data, MongoDB's NoSQL structure offered flexibility for managing diverse data types and scalability for handling large volumes of unstructured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32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4E83-30FA-59C8-0A43-C225F4377684}"/>
              </a:ext>
            </a:extLst>
          </p:cNvPr>
          <p:cNvSpPr>
            <a:spLocks noGrp="1"/>
          </p:cNvSpPr>
          <p:nvPr>
            <p:ph type="title"/>
          </p:nvPr>
        </p:nvSpPr>
        <p:spPr>
          <a:xfrm>
            <a:off x="838200" y="503021"/>
            <a:ext cx="10515600" cy="1082675"/>
          </a:xfrm>
        </p:spPr>
        <p:txBody>
          <a:bodyPr>
            <a:normAutofit/>
          </a:bodyPr>
          <a:lstStyle/>
          <a:p>
            <a:pPr algn="ctr"/>
            <a:r>
              <a:rPr lang="en-IN" sz="3600" b="1" dirty="0">
                <a:latin typeface="Times New Roman" pitchFamily="18" charset="0"/>
                <a:cs typeface="Times New Roman" pitchFamily="18" charset="0"/>
              </a:rPr>
              <a:t>METHODOLOGY</a:t>
            </a:r>
            <a:endParaRPr lang="en-IN" sz="3200" b="1"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id="{571B8505-A6F0-D0F5-243C-CCD8F7275485}"/>
              </a:ext>
            </a:extLst>
          </p:cNvPr>
          <p:cNvSpPr>
            <a:spLocks noGrp="1"/>
          </p:cNvSpPr>
          <p:nvPr>
            <p:ph idx="1"/>
          </p:nvPr>
        </p:nvSpPr>
        <p:spPr>
          <a:xfrm>
            <a:off x="747031" y="1395318"/>
            <a:ext cx="10515600" cy="4351338"/>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System Design: </a:t>
            </a:r>
            <a:r>
              <a:rPr lang="en-US" sz="2000" dirty="0">
                <a:latin typeface="Times New Roman" panose="02020603050405020304" pitchFamily="18" charset="0"/>
                <a:cs typeface="Times New Roman" panose="02020603050405020304" pitchFamily="18" charset="0"/>
              </a:rPr>
              <a:t>The system architecture was designed to ensure scalability and flexibility. Technologies like MongoDB, Express.js, React.js, and Node.js were chosen for their interoperability and performance.</a:t>
            </a:r>
          </a:p>
          <a:p>
            <a:pPr>
              <a:lnSpc>
                <a:spcPct val="150000"/>
              </a:lnSpc>
            </a:pPr>
            <a:r>
              <a:rPr lang="en-US" sz="2000" b="1" dirty="0">
                <a:latin typeface="Times New Roman" panose="02020603050405020304" pitchFamily="18" charset="0"/>
                <a:cs typeface="Times New Roman" panose="02020603050405020304" pitchFamily="18" charset="0"/>
              </a:rPr>
              <a:t>Implementation: </a:t>
            </a:r>
            <a:r>
              <a:rPr lang="en-US" sz="2000" dirty="0">
                <a:latin typeface="Times New Roman" panose="02020603050405020304" pitchFamily="18" charset="0"/>
                <a:cs typeface="Times New Roman" panose="02020603050405020304" pitchFamily="18" charset="0"/>
              </a:rPr>
              <a:t>The implementation phase involved developing the backend RESTful APIs, the frontend user interface, and integrating the system with MongoDB.</a:t>
            </a:r>
          </a:p>
          <a:p>
            <a:pPr>
              <a:lnSpc>
                <a:spcPct val="150000"/>
              </a:lnSpc>
            </a:pPr>
            <a:r>
              <a:rPr lang="en-US" sz="2000" b="1" dirty="0">
                <a:latin typeface="Times New Roman" panose="02020603050405020304" pitchFamily="18" charset="0"/>
                <a:cs typeface="Times New Roman" panose="02020603050405020304" pitchFamily="18" charset="0"/>
              </a:rPr>
              <a:t>Deployment: </a:t>
            </a:r>
            <a:r>
              <a:rPr lang="en-US" sz="2000" dirty="0">
                <a:latin typeface="Times New Roman" panose="02020603050405020304" pitchFamily="18" charset="0"/>
                <a:cs typeface="Times New Roman" panose="02020603050405020304" pitchFamily="18" charset="0"/>
              </a:rPr>
              <a:t>The system was deployed on a cloud platform (frontend on </a:t>
            </a:r>
            <a:r>
              <a:rPr lang="en-US" sz="2000" u="sng" dirty="0" err="1">
                <a:latin typeface="Times New Roman" panose="02020603050405020304" pitchFamily="18" charset="0"/>
                <a:cs typeface="Times New Roman" panose="02020603050405020304" pitchFamily="18" charset="0"/>
              </a:rPr>
              <a:t>Vercel</a:t>
            </a:r>
            <a:r>
              <a:rPr lang="en-US" sz="2000" dirty="0">
                <a:latin typeface="Times New Roman" panose="02020603050405020304" pitchFamily="18" charset="0"/>
                <a:cs typeface="Times New Roman" panose="02020603050405020304" pitchFamily="18" charset="0"/>
              </a:rPr>
              <a:t> and backend on </a:t>
            </a:r>
            <a:r>
              <a:rPr lang="en-US" sz="2000" u="sng" dirty="0">
                <a:latin typeface="Times New Roman" panose="02020603050405020304" pitchFamily="18" charset="0"/>
                <a:cs typeface="Times New Roman" panose="02020603050405020304" pitchFamily="18" charset="0"/>
              </a:rPr>
              <a:t>Render</a:t>
            </a:r>
            <a:r>
              <a:rPr lang="en-US" sz="2000" dirty="0">
                <a:latin typeface="Times New Roman" panose="02020603050405020304" pitchFamily="18" charset="0"/>
                <a:cs typeface="Times New Roman" panose="02020603050405020304" pitchFamily="18" charset="0"/>
              </a:rPr>
              <a:t>, making it accessible to users across different geographical locations.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84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CBED05-14E8-8939-BD7A-91468BAC9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9410" y="235441"/>
            <a:ext cx="6556558" cy="6497868"/>
          </a:xfrm>
        </p:spPr>
      </p:pic>
    </p:spTree>
    <p:extLst>
      <p:ext uri="{BB962C8B-B14F-4D97-AF65-F5344CB8AC3E}">
        <p14:creationId xmlns:p14="http://schemas.microsoft.com/office/powerpoint/2010/main" val="343125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1180</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Symbol</vt:lpstr>
      <vt:lpstr>Times New Roman</vt:lpstr>
      <vt:lpstr>Wingdings</vt:lpstr>
      <vt:lpstr>Office Theme</vt:lpstr>
      <vt:lpstr>PowerPoint Presentation</vt:lpstr>
      <vt:lpstr>CONTENT</vt:lpstr>
      <vt:lpstr>INTRODUCTION TO SOFTPRO INDIA PVT. LTD.</vt:lpstr>
      <vt:lpstr>  ROLE AND RESPONSIBILITY: MERN INTERN </vt:lpstr>
      <vt:lpstr>PROJECT OVERVIEW:  CUSTOMER QUERY MANAGEMENT SYSTEM</vt:lpstr>
      <vt:lpstr>MERN TECHNOLOGY OVERVIEW</vt:lpstr>
      <vt:lpstr>PowerPoint Presentation</vt:lpstr>
      <vt:lpstr>METHODOLOGY</vt:lpstr>
      <vt:lpstr>PowerPoint Presentation</vt:lpstr>
      <vt:lpstr>RESULTS AND DISCUSSION</vt:lpstr>
      <vt:lpstr>PowerPoint Presentation</vt:lpstr>
      <vt:lpstr>PowerPoint Presentation</vt:lpstr>
      <vt:lpstr>PowerPoint Presentation</vt:lpstr>
      <vt:lpstr>Register Query Page and check Status Page : Here user can register their query and and check status of that query by using ticket Number which is send through mail.</vt:lpstr>
      <vt:lpstr>Admin login and admin Portal Page : here is the admin login Page from where admin can access to the portal and mange the query and response them.</vt:lpstr>
      <vt:lpstr>FUTURE ENHANCEMENT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mishrasaumya667@gmail.com</dc:creator>
  <cp:lastModifiedBy>mohit kumar</cp:lastModifiedBy>
  <cp:revision>85</cp:revision>
  <dcterms:created xsi:type="dcterms:W3CDTF">2023-11-01T19:13:16Z</dcterms:created>
  <dcterms:modified xsi:type="dcterms:W3CDTF">2024-09-11T08:47:05Z</dcterms:modified>
</cp:coreProperties>
</file>