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IJKSTRA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DIJKSTRA</a:t>
            </a:r>
          </a:p>
        </p:txBody>
      </p:sp>
      <p:sp>
        <p:nvSpPr>
          <p:cNvPr id="167" name="Path Planning Algorithm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</a:t>
            </a:r>
          </a:p>
        </p:txBody>
      </p:sp>
      <p:sp>
        <p:nvSpPr>
          <p:cNvPr id="168" name="Blanchon marc - Ahuja mohit…"/>
          <p:cNvSpPr/>
          <p:nvPr/>
        </p:nvSpPr>
        <p:spPr>
          <a:xfrm>
            <a:off x="612717" y="7887401"/>
            <a:ext cx="1219200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r">
              <a:lnSpc>
                <a:spcPct val="80000"/>
              </a:lnSpc>
              <a:spcBef>
                <a:spcPts val="2300"/>
              </a:spcBef>
              <a:defRPr cap="all" sz="2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Blanchon marc - Ahuja mohit</a:t>
            </a:r>
          </a:p>
          <a:p>
            <a:pPr algn="r">
              <a:lnSpc>
                <a:spcPct val="80000"/>
              </a:lnSpc>
              <a:spcBef>
                <a:spcPts val="2300"/>
              </a:spcBef>
              <a:defRPr cap="all" sz="2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University of Burgundy - le Creusot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206" name="in our field - two robo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 our field - two robots</a:t>
            </a:r>
          </a:p>
        </p:txBody>
      </p:sp>
      <p:sp>
        <p:nvSpPr>
          <p:cNvPr id="207" name="The Grapher…"/>
          <p:cNvSpPr/>
          <p:nvPr>
            <p:ph type="body" sz="half" idx="1"/>
          </p:nvPr>
        </p:nvSpPr>
        <p:spPr>
          <a:xfrm>
            <a:off x="406400" y="2483792"/>
            <a:ext cx="6826796" cy="7112547"/>
          </a:xfrm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2500"/>
              </a:spcBef>
              <a:defRPr sz="2548"/>
            </a:pPr>
            <a:r>
              <a:t>The Grapher</a:t>
            </a:r>
          </a:p>
          <a:p>
            <a:pPr lvl="1" marL="808990" indent="-404495" defTabSz="531622">
              <a:spcBef>
                <a:spcPts val="2500"/>
              </a:spcBef>
              <a:defRPr sz="2548"/>
            </a:pPr>
            <a:r>
              <a:t>One robot will be used to create a map, avoid obstacles and without considering the time optimisation.</a:t>
            </a:r>
          </a:p>
          <a:p>
            <a:pPr lvl="1" marL="808990" indent="-404495" defTabSz="531622">
              <a:spcBef>
                <a:spcPts val="2500"/>
              </a:spcBef>
              <a:defRPr sz="2548"/>
            </a:pPr>
            <a:r>
              <a:t>This robot will be avoid obstacles and crate checkpoint at each end of obstacles.</a:t>
            </a:r>
          </a:p>
          <a:p>
            <a:pPr lvl="1" marL="808990" indent="-404495" defTabSz="531622">
              <a:spcBef>
                <a:spcPts val="2500"/>
              </a:spcBef>
              <a:defRPr sz="2548"/>
            </a:pPr>
            <a:r>
              <a:t>The more the robot take information, the best it is. The usage is just to calculate distances between points using simple maths and trigonometry.</a:t>
            </a:r>
          </a:p>
          <a:p>
            <a:pPr lvl="1" marL="808990" indent="-404495" defTabSz="531622">
              <a:spcBef>
                <a:spcPts val="2500"/>
              </a:spcBef>
              <a:defRPr sz="2548"/>
            </a:pPr>
            <a:r>
              <a:t>Reduce the pre-work, no human action.</a:t>
            </a:r>
          </a:p>
        </p:txBody>
      </p:sp>
      <p:pic>
        <p:nvPicPr>
          <p:cNvPr id="208" name="r_psr_nav02.jpg" descr="r_psr_nav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2711" y="3575050"/>
            <a:ext cx="5168901" cy="372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211" name="in our field - two robo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 our field - two robots</a:t>
            </a:r>
          </a:p>
        </p:txBody>
      </p:sp>
      <p:sp>
        <p:nvSpPr>
          <p:cNvPr id="212" name="The Runner…"/>
          <p:cNvSpPr/>
          <p:nvPr>
            <p:ph type="body" sz="half" idx="1"/>
          </p:nvPr>
        </p:nvSpPr>
        <p:spPr>
          <a:xfrm>
            <a:off x="6299200" y="2570460"/>
            <a:ext cx="6299200" cy="6492280"/>
          </a:xfrm>
          <a:prstGeom prst="rect">
            <a:avLst/>
          </a:prstGeom>
        </p:spPr>
        <p:txBody>
          <a:bodyPr/>
          <a:lstStyle/>
          <a:p>
            <a:pPr/>
            <a:r>
              <a:t>The Runner</a:t>
            </a:r>
          </a:p>
          <a:p>
            <a:pPr lvl="1"/>
            <a:r>
              <a:t>Accept as input the set of nodes and weight of the Grapher.</a:t>
            </a:r>
          </a:p>
          <a:p>
            <a:pPr lvl="1"/>
            <a:r>
              <a:t>Compute the Dijkstra algorithm and the shortest path</a:t>
            </a:r>
          </a:p>
          <a:p>
            <a:pPr lvl="1"/>
            <a:r>
              <a:t>Automatically avoid obstacles, only require the computation of path planing, moving straight and rotating </a:t>
            </a:r>
          </a:p>
        </p:txBody>
      </p:sp>
      <p:pic>
        <p:nvPicPr>
          <p:cNvPr id="213" name="endeavor04.jpg" descr="endeavor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3653439"/>
            <a:ext cx="5532902" cy="3564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216" name="One Robo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One Robot</a:t>
            </a:r>
          </a:p>
        </p:txBody>
      </p:sp>
      <p:sp>
        <p:nvSpPr>
          <p:cNvPr id="217" name="Heavy for the user but the runner robot is still not overloaded…"/>
          <p:cNvSpPr/>
          <p:nvPr>
            <p:ph type="body" sz="half" idx="1"/>
          </p:nvPr>
        </p:nvSpPr>
        <p:spPr>
          <a:xfrm>
            <a:off x="406400" y="2781299"/>
            <a:ext cx="5270153" cy="6070601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2576"/>
            </a:pPr>
            <a:r>
              <a:t>Heavy for the user but the runner robot is still not overloaded</a:t>
            </a:r>
          </a:p>
          <a:p>
            <a:pPr marL="408940" indent="-408940" defTabSz="537463">
              <a:spcBef>
                <a:spcPts val="2500"/>
              </a:spcBef>
              <a:defRPr sz="2576"/>
            </a:pPr>
            <a:r>
              <a:t>Possibility of improvement by computing the path planning independently of the robot</a:t>
            </a:r>
          </a:p>
          <a:p>
            <a:pPr marL="408940" indent="-408940" defTabSz="537463">
              <a:spcBef>
                <a:spcPts val="2500"/>
              </a:spcBef>
              <a:defRPr sz="2576"/>
            </a:pPr>
            <a:r>
              <a:t>Dependant on the graph to avoid obstacle and precision of measures</a:t>
            </a:r>
          </a:p>
          <a:p>
            <a:pPr marL="408940" indent="-408940" defTabSz="537463">
              <a:spcBef>
                <a:spcPts val="2500"/>
              </a:spcBef>
              <a:defRPr sz="2576"/>
            </a:pPr>
            <a:r>
              <a:t>Easily simulated, more difficult to apply in real world</a:t>
            </a:r>
          </a:p>
        </p:txBody>
      </p:sp>
      <p:sp>
        <p:nvSpPr>
          <p:cNvPr id="218" name="TWO Robot"/>
          <p:cNvSpPr/>
          <p:nvPr/>
        </p:nvSpPr>
        <p:spPr>
          <a:xfrm>
            <a:off x="10490200" y="1426341"/>
            <a:ext cx="62992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TWO Robot</a:t>
            </a:r>
          </a:p>
        </p:txBody>
      </p:sp>
      <p:sp>
        <p:nvSpPr>
          <p:cNvPr id="219" name="No pre-work for the user…"/>
          <p:cNvSpPr/>
          <p:nvPr/>
        </p:nvSpPr>
        <p:spPr>
          <a:xfrm>
            <a:off x="7220123" y="2781300"/>
            <a:ext cx="5270154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86715" indent="-386715" defTabSz="508254">
              <a:buClr>
                <a:schemeClr val="accent1"/>
              </a:buClr>
              <a:buSzPct val="104999"/>
              <a:buFont typeface="Avenir Next"/>
              <a:buChar char="▸"/>
              <a:defRPr sz="2436"/>
            </a:pPr>
            <a:r>
              <a:t>No pre-work for the user</a:t>
            </a:r>
          </a:p>
          <a:p>
            <a:pPr marL="386715" indent="-386715" defTabSz="508254">
              <a:buClr>
                <a:schemeClr val="accent1"/>
              </a:buClr>
              <a:buSzPct val="104999"/>
              <a:buFont typeface="Avenir Next"/>
              <a:buChar char="▸"/>
              <a:defRPr sz="2436"/>
            </a:pPr>
            <a:r>
              <a:t>Two robots with simple applications, creating graph or following graph</a:t>
            </a:r>
          </a:p>
          <a:p>
            <a:pPr marL="386715" indent="-386715" defTabSz="508254">
              <a:buClr>
                <a:schemeClr val="accent1"/>
              </a:buClr>
              <a:buSzPct val="104999"/>
              <a:buFont typeface="Avenir Next"/>
              <a:buChar char="▸"/>
              <a:defRPr sz="2436"/>
            </a:pPr>
            <a:r>
              <a:t>Possibility of improvement by computing the path planning independently of the robot</a:t>
            </a:r>
          </a:p>
          <a:p>
            <a:pPr marL="386715" indent="-386715" defTabSz="508254">
              <a:buClr>
                <a:schemeClr val="accent1"/>
              </a:buClr>
              <a:buSzPct val="104999"/>
              <a:buFont typeface="Avenir Next"/>
              <a:buChar char="▸"/>
              <a:defRPr sz="2436"/>
            </a:pPr>
            <a:r>
              <a:t>Require two robots but is very efficient </a:t>
            </a:r>
          </a:p>
          <a:p>
            <a:pPr marL="386715" indent="-386715" defTabSz="508254">
              <a:buClr>
                <a:schemeClr val="accent1"/>
              </a:buClr>
              <a:buSzPct val="104999"/>
              <a:buFont typeface="Avenir Next"/>
              <a:buChar char="▸"/>
              <a:defRPr sz="2436"/>
            </a:pPr>
            <a:r>
              <a:t>Dependent of the AI of the first robot.</a:t>
            </a:r>
          </a:p>
        </p:txBody>
      </p:sp>
      <p:sp>
        <p:nvSpPr>
          <p:cNvPr id="220" name="Rectangle"/>
          <p:cNvSpPr/>
          <p:nvPr/>
        </p:nvSpPr>
        <p:spPr>
          <a:xfrm>
            <a:off x="6483486" y="1521172"/>
            <a:ext cx="15826" cy="76355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2800"/>
              </a:spcBef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223" name="Conclus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224" name="Dijkstra Algorithm has multi usages and can be applied on lot of human problems…"/>
          <p:cNvSpPr/>
          <p:nvPr>
            <p:ph type="body" sz="half" idx="1"/>
          </p:nvPr>
        </p:nvSpPr>
        <p:spPr>
          <a:xfrm>
            <a:off x="406400" y="2781299"/>
            <a:ext cx="12192000" cy="3635525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2000"/>
              </a:spcBef>
              <a:defRPr sz="2044"/>
            </a:pPr>
            <a:r>
              <a:t>Dijkstra Algorithm has multi usages and can be applied on lot of human problems</a:t>
            </a:r>
          </a:p>
          <a:p>
            <a:pPr marL="324485" indent="-324485" defTabSz="426466">
              <a:spcBef>
                <a:spcPts val="2000"/>
              </a:spcBef>
              <a:defRPr sz="2044"/>
            </a:pPr>
            <a:r>
              <a:t>Efficient path planner but rely on the coder and the efficiency of the mapping ( human or robot AI )</a:t>
            </a:r>
          </a:p>
          <a:p>
            <a:pPr marL="324485" indent="-324485" defTabSz="426466">
              <a:spcBef>
                <a:spcPts val="2000"/>
              </a:spcBef>
              <a:defRPr sz="2044"/>
            </a:pPr>
            <a:r>
              <a:t>Can be extended to multiple subjects and used in many fields ( data analysis, path planing, GPS prevision and adaptation, TSP …)</a:t>
            </a:r>
          </a:p>
          <a:p>
            <a:pPr marL="324485" indent="-324485" defTabSz="426466">
              <a:spcBef>
                <a:spcPts val="2000"/>
              </a:spcBef>
              <a:defRPr sz="2044"/>
            </a:pPr>
            <a:r>
              <a:t>A smart way of using the graphs and the checkpoints for a robot</a:t>
            </a:r>
          </a:p>
          <a:p>
            <a:pPr marL="324485" indent="-324485" defTabSz="426466">
              <a:spcBef>
                <a:spcPts val="2000"/>
              </a:spcBef>
              <a:defRPr sz="2044"/>
            </a:pPr>
            <a:r>
              <a:t>Till we can use two independent robots with AI’s the software is very independent</a:t>
            </a:r>
          </a:p>
        </p:txBody>
      </p:sp>
      <p:pic>
        <p:nvPicPr>
          <p:cNvPr id="225" name="screenshot.JPG.jpg" descr="screenshot.JP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4396" y="6084994"/>
            <a:ext cx="4756008" cy="3567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171" name="Summar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Summary </a:t>
            </a:r>
          </a:p>
        </p:txBody>
      </p:sp>
      <p:sp>
        <p:nvSpPr>
          <p:cNvPr id="172" name="General Present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General Presentation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Shortest Path Problem / Traveler Salesman Problem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The Principle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Theory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In our field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One Robot vs Two Robots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175" name="General presentat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General presentation</a:t>
            </a:r>
          </a:p>
        </p:txBody>
      </p:sp>
      <p:sp>
        <p:nvSpPr>
          <p:cNvPr id="176" name="Algorithm created by Edsger Dijkstra and published in 1959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created by Edsger Dijkstra and published in 1959</a:t>
            </a:r>
          </a:p>
          <a:p>
            <a:pPr/>
            <a:r>
              <a:t>Solving Shortest path in Graph Theory</a:t>
            </a:r>
          </a:p>
          <a:p>
            <a:pPr/>
            <a:r>
              <a:t>Applicable on many problems such as path planing of a robot interpreted as a Traveler Salesman</a:t>
            </a:r>
          </a:p>
          <a:p>
            <a:pPr/>
            <a:r>
              <a:t>Used and studied a lot in many topics</a:t>
            </a:r>
          </a:p>
        </p:txBody>
      </p:sp>
      <p:pic>
        <p:nvPicPr>
          <p:cNvPr id="177" name="918px-Wikipedia_multilingual_network_graph_July_2013.svg.png" descr="918px-Wikipedia_multilingual_network_graph_July_2013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0180" y="1890141"/>
            <a:ext cx="6030040" cy="552425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Graph of wikipedia editors / languages"/>
          <p:cNvSpPr/>
          <p:nvPr/>
        </p:nvSpPr>
        <p:spPr>
          <a:xfrm>
            <a:off x="7461522" y="6918672"/>
            <a:ext cx="4787356" cy="105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18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Graph of wikipedia editors / languages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181" name="Shortest path proble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Shortest path problem</a:t>
            </a:r>
          </a:p>
        </p:txBody>
      </p:sp>
      <p:sp>
        <p:nvSpPr>
          <p:cNvPr id="182" name="From a point A to a point B passing by nodes and going as fast as possible…"/>
          <p:cNvSpPr/>
          <p:nvPr>
            <p:ph type="body" idx="1"/>
          </p:nvPr>
        </p:nvSpPr>
        <p:spPr>
          <a:xfrm>
            <a:off x="406400" y="2570460"/>
            <a:ext cx="12192000" cy="6281441"/>
          </a:xfrm>
          <a:prstGeom prst="rect">
            <a:avLst/>
          </a:prstGeom>
        </p:spPr>
        <p:txBody>
          <a:bodyPr/>
          <a:lstStyle/>
          <a:p>
            <a:pPr/>
            <a:r>
              <a:t>From a point A to a point B passing by nodes and going as fast as possible</a:t>
            </a:r>
          </a:p>
          <a:p>
            <a:pPr/>
            <a:r>
              <a:t>Using multiple data, commonly weight between two nodes in a graph as generic data types and extending to distances or computation complexities</a:t>
            </a:r>
          </a:p>
          <a:p>
            <a:pPr/>
            <a:r>
              <a:t>Many possible extension of this problem, robot passing through checkpoints, traveler passing through town or more complex, from an input to a result choosing the best computation cost of function to be optimised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185" name="Traveler Salesman problem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Traveler Salesman problem</a:t>
            </a:r>
          </a:p>
        </p:txBody>
      </p:sp>
      <p:sp>
        <p:nvSpPr>
          <p:cNvPr id="186" name="From a point A to a point B passing by towns and going as fast as possible…"/>
          <p:cNvSpPr/>
          <p:nvPr>
            <p:ph type="body" idx="1"/>
          </p:nvPr>
        </p:nvSpPr>
        <p:spPr>
          <a:xfrm>
            <a:off x="406400" y="2570460"/>
            <a:ext cx="12192000" cy="6281440"/>
          </a:xfrm>
          <a:prstGeom prst="rect">
            <a:avLst/>
          </a:prstGeom>
        </p:spPr>
        <p:txBody>
          <a:bodyPr/>
          <a:lstStyle/>
          <a:p>
            <a:pPr/>
            <a:r>
              <a:t>From a point A to a point B passing by towns and going as fast as possible</a:t>
            </a:r>
          </a:p>
          <a:p>
            <a:pPr/>
            <a:r>
              <a:t>Near the robot actions as said before, robot can be interpreted as salesman but instead of two we can create checkpoints </a:t>
            </a:r>
          </a:p>
          <a:p>
            <a:pPr/>
            <a:r>
              <a:t>Creating the node propagation to loop from A to B, pass by all nodes and come back to A</a:t>
            </a:r>
          </a:p>
          <a:p>
            <a:pPr/>
          </a:p>
          <a:p>
            <a:pPr/>
            <a:r>
              <a:t>Can be used for GPS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189" name="the princip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principle</a:t>
            </a:r>
          </a:p>
        </p:txBody>
      </p:sp>
      <p:sp>
        <p:nvSpPr>
          <p:cNvPr id="190" name="Taking any graphs with weight between nodes…"/>
          <p:cNvSpPr/>
          <p:nvPr>
            <p:ph type="body" idx="1"/>
          </p:nvPr>
        </p:nvSpPr>
        <p:spPr>
          <a:xfrm>
            <a:off x="406400" y="2570460"/>
            <a:ext cx="12192000" cy="6281440"/>
          </a:xfrm>
          <a:prstGeom prst="rect">
            <a:avLst/>
          </a:prstGeom>
        </p:spPr>
        <p:txBody>
          <a:bodyPr/>
          <a:lstStyle/>
          <a:p>
            <a:pPr/>
            <a:r>
              <a:t>Taking any graphs with weight between nodes</a:t>
            </a:r>
          </a:p>
          <a:p>
            <a:pPr lvl="1"/>
            <a:r>
              <a:t>Create a sub-graph with the minimal distance between the node and the source nod ( A ) </a:t>
            </a:r>
          </a:p>
          <a:p>
            <a:pPr lvl="1"/>
            <a:r>
              <a:t>First consider all nodes as infinite weight and the source ( A ) as 0</a:t>
            </a:r>
          </a:p>
          <a:p>
            <a:pPr lvl="1"/>
            <a:r>
              <a:t>Then propagate by choosing a node that has a minimal travel weight and compute neighbourhood</a:t>
            </a:r>
          </a:p>
          <a:p>
            <a:pPr lvl="1"/>
            <a:r>
              <a:t>Always compute the minimal distance from the source node and the new node ( for every iteration checking if going back is smaller )</a:t>
            </a:r>
          </a:p>
          <a:p>
            <a:pPr lvl="1"/>
            <a:r>
              <a:t>Propagate till we reach the end point ( B 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193" name="Theor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Theory</a:t>
            </a:r>
          </a:p>
        </p:txBody>
      </p:sp>
      <p:sp>
        <p:nvSpPr>
          <p:cNvPr id="194" name="We can already see the polynomial complexity…"/>
          <p:cNvSpPr/>
          <p:nvPr>
            <p:ph type="body" idx="1"/>
          </p:nvPr>
        </p:nvSpPr>
        <p:spPr>
          <a:xfrm>
            <a:off x="406400" y="2570460"/>
            <a:ext cx="12192000" cy="6281440"/>
          </a:xfrm>
          <a:prstGeom prst="rect">
            <a:avLst/>
          </a:prstGeom>
        </p:spPr>
        <p:txBody>
          <a:bodyPr/>
          <a:lstStyle/>
          <a:p>
            <a:pPr/>
            <a:r>
              <a:t>We can already see the polynomial complexity</a:t>
            </a:r>
          </a:p>
          <a:p>
            <a:pPr lvl="1"/>
            <a:r>
              <a:t> O ( | E | + | V | log  | V | ) where E is #edges and V #vertices</a:t>
            </a:r>
          </a:p>
          <a:p>
            <a:pPr lvl="1"/>
            <a:r>
              <a:t>The bigger the graph the bigger computation cost</a:t>
            </a:r>
          </a:p>
          <a:p>
            <a:pPr lvl="1"/>
            <a:r>
              <a:t>Still the best algorithm for shortest path ( or one of them for special cases and not taking account Specialized variant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197" name="Theor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Theory</a:t>
            </a:r>
          </a:p>
        </p:txBody>
      </p:sp>
      <p:sp>
        <p:nvSpPr>
          <p:cNvPr id="198" name="Greedy Algorithm…"/>
          <p:cNvSpPr/>
          <p:nvPr>
            <p:ph type="body" idx="1"/>
          </p:nvPr>
        </p:nvSpPr>
        <p:spPr>
          <a:xfrm>
            <a:off x="406400" y="2570460"/>
            <a:ext cx="12192000" cy="6281440"/>
          </a:xfrm>
          <a:prstGeom prst="rect">
            <a:avLst/>
          </a:prstGeom>
        </p:spPr>
        <p:txBody>
          <a:bodyPr/>
          <a:lstStyle/>
          <a:p>
            <a:pPr/>
            <a:r>
              <a:t>Greedy Algorithm</a:t>
            </a:r>
          </a:p>
          <a:p>
            <a:pPr lvl="1"/>
            <a:r>
              <a:t>Taking without exception all nodes one by one and recompute everything step by step</a:t>
            </a:r>
          </a:p>
          <a:p>
            <a:pPr lvl="1"/>
            <a:r>
              <a:t>Can be stuck in very long computation time ( lot of nodes )</a:t>
            </a:r>
          </a:p>
          <a:p>
            <a:pPr lvl="1"/>
            <a:r>
              <a:t>Dependent of the machine that is running the code ( in our case a robot )</a:t>
            </a:r>
          </a:p>
          <a:p>
            <a:pPr lvl="1"/>
            <a:r>
              <a:t>Dependent of the coding and can be more efficient using some languages ( libraries, language specification, machine optimisation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ath planning algorithm - dijkstra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planning algorithm - dijkstra</a:t>
            </a:r>
          </a:p>
        </p:txBody>
      </p:sp>
      <p:sp>
        <p:nvSpPr>
          <p:cNvPr id="201" name="in our field - Single robo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 our field - Single robot</a:t>
            </a:r>
          </a:p>
        </p:txBody>
      </p:sp>
      <p:sp>
        <p:nvSpPr>
          <p:cNvPr id="202" name="Considering a single robot, this can be time consuming. We need to instantiate a graph or checkpoints with distances in order to perform the algorithm.…"/>
          <p:cNvSpPr/>
          <p:nvPr>
            <p:ph type="body" sz="half" idx="1"/>
          </p:nvPr>
        </p:nvSpPr>
        <p:spPr>
          <a:xfrm>
            <a:off x="406399" y="3106886"/>
            <a:ext cx="6018760" cy="5745015"/>
          </a:xfrm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2200"/>
              </a:spcBef>
              <a:defRPr sz="2296"/>
            </a:pPr>
            <a:r>
              <a:t>Considering a single robot, this can be time consuming. We need to instantiate a graph or checkpoints with distances in order to perform the algorithm.</a:t>
            </a:r>
          </a:p>
          <a:p>
            <a:pPr marL="364489" indent="-364489" defTabSz="479044">
              <a:spcBef>
                <a:spcPts val="2200"/>
              </a:spcBef>
              <a:defRPr sz="2296"/>
            </a:pPr>
            <a:r>
              <a:t>It require a lot of pre-work if we only use this approach</a:t>
            </a:r>
          </a:p>
          <a:p>
            <a:pPr marL="364489" indent="-364489" defTabSz="479044">
              <a:spcBef>
                <a:spcPts val="2200"/>
              </a:spcBef>
              <a:defRPr sz="2296"/>
            </a:pPr>
            <a:r>
              <a:t>We are able to avoid obstacles till we initiate the checkpoints, this is just the user that have to do correct paths</a:t>
            </a:r>
          </a:p>
          <a:p>
            <a:pPr marL="364489" indent="-364489" defTabSz="479044">
              <a:spcBef>
                <a:spcPts val="2200"/>
              </a:spcBef>
              <a:defRPr sz="2296"/>
            </a:pPr>
            <a:r>
              <a:t>Reduce the work on the robot, or the application but load the user. Still the algorithm can be heavy.</a:t>
            </a:r>
          </a:p>
        </p:txBody>
      </p:sp>
      <p:pic>
        <p:nvPicPr>
          <p:cNvPr id="20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8859" y="3862956"/>
            <a:ext cx="6018759" cy="3145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