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slide" Target="slides/slide19.xml"/><Relationship Id="rId5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18464250-0FF1-43D3-A7E1-3D76591CEEF2}"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0D0EF99F-CD94-497D-A901-58EE57E189B9}"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5D57191D-08E2-4F51-BDBB-0649C6367329}"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BCE0603F-BCD5-4EA6-9002-8B1156E90DAB}"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26C145AB-92C2-4711-8722-53A4AA3B0530}"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9247FE0F-6FB4-447D-9002-40D1F0889EEB}"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E2BAAFEE-E746-4203-8D14-CC9DBF48D79E}"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B19F0B97-5E30-4F35-868A-334CB513D17C}"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363AB4F2-B57A-4017-A099-5C280129C8B7}"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EA84EDAE-9C4E-4B6C-8FE8-F429D71C0C7F}"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50BF6D5C-08B6-453A-926D-CCF9C82A27EC}"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38B37866-E727-45A8-AE14-9223A648449A}"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8B3CC7DF-1204-4E5B-A634-13ABD2B2E5A1}"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FFFC5E88-6288-45DD-8D0A-286927978CB6}"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EDAF0FE2-9CB3-4582-98BF-6E33A682FCAA}"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DFFBFCEF-DD09-42EF-AA84-2D1CBB700B09}"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88143D05-3729-4BE9-A116-72F25F9CA4B4}"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17FA2E78-0596-450D-A3CE-EDC97F6F50D0}"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A6F42A5D-18C0-461A-83D7-8E11E10D8195}"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271F5C76-9736-4C1E-93C3-B9117C7D2871}"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7D9E1C95-68E4-4071-8DCC-6CEC7679528D}"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0DC03445-52C6-4A0A-A72C-F2D201F0F0F2}"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CC8F3206-A40D-4567-B246-59198DE3EFDD}"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8E3E7D66-F531-4E4E-8F6E-1C3D80290F23}"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0367ECD-78CF-4499-9777-C43E348E7338}"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4B3A363-40C3-4E3F-96B9-F0B1021FA484}"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29603F48-1EF4-47C2-8AB0-EA775C3CD3C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766FD469-C095-4DF4-8615-40538026288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BB4342B-7044-4CB1-9C97-994B5004073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57A85C7-9B1A-4A5F-9DED-F66711E8418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6F9AA837-ADAF-4E67-AC3E-0278CBF4365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B4538D5-A15B-4E3E-B43E-2B2155E2EFB0}"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6F2FCC6-7ADC-4857-8AAF-7F76D748D36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C81234C7-4BE9-4DEC-A92A-D00A07A0066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65668932-6975-4CBF-92C6-F0C82CE5316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291A3036-09EA-429F-9109-F7AC85EE4D87}"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C780E1D-8A74-424C-A7C6-7416A2587BC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60BD51F-95CF-41BD-876D-98FFE3F13DE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E94CC6A-B8FB-482E-A877-21F8352DF14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19F2185-4B10-41F5-8918-4E2DBADB208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193645E-9C49-405C-A56D-3E7DF36F2A2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E59BCC8-F9A6-4C44-8029-CA7E74C5FBC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07009A2-2BC2-4D88-8443-ADC323F4DB5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1C79A9D-B235-4C95-89F0-FF6BD8A2913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93D7C89-93A3-484E-95AF-0DACDAF45D7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84BAFFB-43C6-4A95-BC11-8616EBCFDD1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E94C2F9-6398-4BF5-BFC9-0CD71FF47DA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149BCDF-2B94-47E4-86EF-7E4A1546DAC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542091B-A22A-4281-84AF-8D036510979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FB05D68-0E71-43C6-801B-B1BD0C30573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FFA8324-E51E-4766-8C57-4986DB41276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EAB0F43-ADCE-4059-95D8-B889445E00E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867ED54-EA8C-44C7-8B8E-26E5223A987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3497BFD-F0D5-4DFE-B842-966D8E42B4D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F7D3A7E-DBD2-4B5C-ABC9-EBB6833BAC95}"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0891C9C-86E3-4C29-A139-6A84644AD507}"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9A29FDC-1CE6-4604-9C67-9F28816F893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3FDE5F5-691B-494A-B231-E0F51E9DA4C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EAAE3E5-CF7C-4E86-9AE7-84DD197B72A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A1E5954-F048-40BA-B109-E86B61BC72C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Jan 6,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Research Methodology</a:t>
            </a:r>
            <a:endParaRPr b="0" lang="en-IN" sz="2700" spc="-1" strike="noStrike">
              <a:solidFill>
                <a:srgbClr val="000000"/>
              </a:solidFill>
              <a:latin typeface="Arial"/>
            </a:endParaRPr>
          </a:p>
        </p:txBody>
      </p:sp>
      <p:sp>
        <p:nvSpPr>
          <p:cNvPr id="382"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p:txBody>
      </p:sp>
      <p:sp>
        <p:nvSpPr>
          <p:cNvPr id="383"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84"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5"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Latency Testing</a:t>
            </a:r>
            <a:endParaRPr b="0" lang="en-IN" sz="2400" spc="-1" strike="noStrike">
              <a:solidFill>
                <a:srgbClr val="000000"/>
              </a:solidFill>
              <a:latin typeface="Arial"/>
            </a:endParaRPr>
          </a:p>
        </p:txBody>
      </p:sp>
      <p:sp>
        <p:nvSpPr>
          <p:cNvPr id="386"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7"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8"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2"/>
                                        </p:tgtEl>
                                        <p:attrNameLst>
                                          <p:attrName>style.visibility</p:attrName>
                                        </p:attrNameLst>
                                      </p:cBhvr>
                                      <p:to>
                                        <p:strVal val="visible"/>
                                      </p:to>
                                    </p:set>
                                    <p:animEffect filter="randombar(horizontal)" transition="in">
                                      <p:cBhvr additive="repl">
                                        <p:cTn id="44" dur="500"/>
                                        <p:tgtEl>
                                          <p:spTgt spid="382"/>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4" presetSubtype="10">
                                  <p:stCondLst>
                                    <p:cond delay="0"/>
                                  </p:stCondLst>
                                  <p:childTnLst>
                                    <p:set>
                                      <p:cBhvr>
                                        <p:cTn id="48" dur="1" fill="hold">
                                          <p:stCondLst>
                                            <p:cond delay="0"/>
                                          </p:stCondLst>
                                        </p:cTn>
                                        <p:tgtEl>
                                          <p:spTgt spid="386"/>
                                        </p:tgtEl>
                                        <p:attrNameLst>
                                          <p:attrName>style.visibility</p:attrName>
                                        </p:attrNameLst>
                                      </p:cBhvr>
                                      <p:to>
                                        <p:strVal val="visible"/>
                                      </p:to>
                                    </p:set>
                                    <p:animEffect filter="randombar(horizontal)" transition="in">
                                      <p:cBhvr additive="repl">
                                        <p:cTn id="49" dur="500"/>
                                        <p:tgtEl>
                                          <p:spTgt spid="386"/>
                                        </p:tgtEl>
                                      </p:cBhvr>
                                    </p:animEffect>
                                  </p:childTnLst>
                                </p:cTn>
                              </p:par>
                              <p:par>
                                <p:cTn id="50" nodeType="withEffect" fill="hold" presetClass="entr" presetID="14" presetSubtype="10">
                                  <p:stCondLst>
                                    <p:cond delay="0"/>
                                  </p:stCondLst>
                                  <p:childTnLst>
                                    <p:set>
                                      <p:cBhvr>
                                        <p:cTn id="51" dur="1" fill="hold">
                                          <p:stCondLst>
                                            <p:cond delay="0"/>
                                          </p:stCondLst>
                                        </p:cTn>
                                        <p:tgtEl>
                                          <p:spTgt spid="383"/>
                                        </p:tgtEl>
                                        <p:attrNameLst>
                                          <p:attrName>style.visibility</p:attrName>
                                        </p:attrNameLst>
                                      </p:cBhvr>
                                      <p:to>
                                        <p:strVal val="visible"/>
                                      </p:to>
                                    </p:set>
                                    <p:animEffect filter="randombar(horizontal)" transition="in">
                                      <p:cBhvr additive="repl">
                                        <p:cTn id="52" dur="500"/>
                                        <p:tgtEl>
                                          <p:spTgt spid="383"/>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4" presetSubtype="10">
                                  <p:stCondLst>
                                    <p:cond delay="0"/>
                                  </p:stCondLst>
                                  <p:childTnLst>
                                    <p:set>
                                      <p:cBhvr>
                                        <p:cTn id="56" dur="1" fill="hold">
                                          <p:stCondLst>
                                            <p:cond delay="0"/>
                                          </p:stCondLst>
                                        </p:cTn>
                                        <p:tgtEl>
                                          <p:spTgt spid="387"/>
                                        </p:tgtEl>
                                        <p:attrNameLst>
                                          <p:attrName>style.visibility</p:attrName>
                                        </p:attrNameLst>
                                      </p:cBhvr>
                                      <p:to>
                                        <p:strVal val="visible"/>
                                      </p:to>
                                    </p:set>
                                    <p:animEffect filter="randombar(horizontal)" transition="in">
                                      <p:cBhvr additive="repl">
                                        <p:cTn id="57" dur="500"/>
                                        <p:tgtEl>
                                          <p:spTgt spid="387"/>
                                        </p:tgtEl>
                                      </p:cBhvr>
                                    </p:animEffect>
                                  </p:childTnLst>
                                </p:cTn>
                              </p:par>
                              <p:par>
                                <p:cTn id="58" nodeType="withEffect" fill="hold" presetClass="entr" presetID="14" presetSubtype="10">
                                  <p:stCondLst>
                                    <p:cond delay="0"/>
                                  </p:stCondLst>
                                  <p:childTnLst>
                                    <p:set>
                                      <p:cBhvr>
                                        <p:cTn id="59" dur="1" fill="hold">
                                          <p:stCondLst>
                                            <p:cond delay="0"/>
                                          </p:stCondLst>
                                        </p:cTn>
                                        <p:tgtEl>
                                          <p:spTgt spid="384"/>
                                        </p:tgtEl>
                                        <p:attrNameLst>
                                          <p:attrName>style.visibility</p:attrName>
                                        </p:attrNameLst>
                                      </p:cBhvr>
                                      <p:to>
                                        <p:strVal val="visible"/>
                                      </p:to>
                                    </p:set>
                                    <p:animEffect filter="randombar(horizontal)" transition="in">
                                      <p:cBhvr additive="repl">
                                        <p:cTn id="60" dur="500"/>
                                        <p:tgtEl>
                                          <p:spTgt spid="384"/>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4" presetSubtype="10">
                                  <p:stCondLst>
                                    <p:cond delay="0"/>
                                  </p:stCondLst>
                                  <p:childTnLst>
                                    <p:set>
                                      <p:cBhvr>
                                        <p:cTn id="64" dur="1" fill="hold">
                                          <p:stCondLst>
                                            <p:cond delay="0"/>
                                          </p:stCondLst>
                                        </p:cTn>
                                        <p:tgtEl>
                                          <p:spTgt spid="388"/>
                                        </p:tgtEl>
                                        <p:attrNameLst>
                                          <p:attrName>style.visibility</p:attrName>
                                        </p:attrNameLst>
                                      </p:cBhvr>
                                      <p:to>
                                        <p:strVal val="visible"/>
                                      </p:to>
                                    </p:set>
                                    <p:animEffect filter="randombar(horizontal)" transition="in">
                                      <p:cBhvr additive="repl">
                                        <p:cTn id="65" dur="500"/>
                                        <p:tgtEl>
                                          <p:spTgt spid="388"/>
                                        </p:tgtEl>
                                      </p:cBhvr>
                                    </p:animEffect>
                                  </p:childTnLst>
                                </p:cTn>
                              </p:par>
                              <p:par>
                                <p:cTn id="66" nodeType="withEffect" fill="hold" presetClass="entr" presetID="14" presetSubtype="10">
                                  <p:stCondLst>
                                    <p:cond delay="0"/>
                                  </p:stCondLst>
                                  <p:childTnLst>
                                    <p:set>
                                      <p:cBhvr>
                                        <p:cTn id="67" dur="1" fill="hold">
                                          <p:stCondLst>
                                            <p:cond delay="0"/>
                                          </p:stCondLst>
                                        </p:cTn>
                                        <p:tgtEl>
                                          <p:spTgt spid="385"/>
                                        </p:tgtEl>
                                        <p:attrNameLst>
                                          <p:attrName>style.visibility</p:attrName>
                                        </p:attrNameLst>
                                      </p:cBhvr>
                                      <p:to>
                                        <p:strVal val="visible"/>
                                      </p:to>
                                    </p:set>
                                    <p:animEffect filter="randombar(horizontal)" transition="in">
                                      <p:cBhvr additive="repl">
                                        <p:cTn id="68"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pic>
        <p:nvPicPr>
          <p:cNvPr id="393" name="" descr=""/>
          <p:cNvPicPr/>
          <p:nvPr/>
        </p:nvPicPr>
        <p:blipFill>
          <a:blip r:embed="rId1"/>
          <a:stretch/>
        </p:blipFill>
        <p:spPr>
          <a:xfrm>
            <a:off x="1080000" y="1440000"/>
            <a:ext cx="2800440" cy="1260000"/>
          </a:xfrm>
          <a:prstGeom prst="rect">
            <a:avLst/>
          </a:prstGeom>
          <a:ln w="0">
            <a:noFill/>
          </a:ln>
        </p:spPr>
      </p:pic>
      <p:pic>
        <p:nvPicPr>
          <p:cNvPr id="394" name="" descr=""/>
          <p:cNvPicPr/>
          <p:nvPr/>
        </p:nvPicPr>
        <p:blipFill>
          <a:blip r:embed="rId2"/>
          <a:stretch/>
        </p:blipFill>
        <p:spPr>
          <a:xfrm>
            <a:off x="5531760" y="4176000"/>
            <a:ext cx="2748240" cy="682560"/>
          </a:xfrm>
          <a:prstGeom prst="rect">
            <a:avLst/>
          </a:prstGeom>
          <a:ln w="0">
            <a:noFill/>
          </a:ln>
        </p:spPr>
      </p:pic>
      <p:pic>
        <p:nvPicPr>
          <p:cNvPr id="395" name="" descr=""/>
          <p:cNvPicPr/>
          <p:nvPr/>
        </p:nvPicPr>
        <p:blipFill>
          <a:blip r:embed="rId3"/>
          <a:stretch/>
        </p:blipFill>
        <p:spPr>
          <a:xfrm>
            <a:off x="1215720" y="4035960"/>
            <a:ext cx="2348280" cy="932760"/>
          </a:xfrm>
          <a:prstGeom prst="rect">
            <a:avLst/>
          </a:prstGeom>
          <a:ln w="0">
            <a:noFill/>
          </a:ln>
        </p:spPr>
      </p:pic>
      <p:pic>
        <p:nvPicPr>
          <p:cNvPr id="396" name="" descr=""/>
          <p:cNvPicPr/>
          <p:nvPr/>
        </p:nvPicPr>
        <p:blipFill>
          <a:blip r:embed="rId4"/>
          <a:stretch/>
        </p:blipFill>
        <p:spPr>
          <a:xfrm>
            <a:off x="2680200" y="2956320"/>
            <a:ext cx="4879800" cy="628560"/>
          </a:xfrm>
          <a:prstGeom prst="rect">
            <a:avLst/>
          </a:prstGeom>
          <a:ln w="0">
            <a:noFill/>
          </a:ln>
        </p:spPr>
      </p:pic>
      <p:pic>
        <p:nvPicPr>
          <p:cNvPr id="397" name="" descr=""/>
          <p:cNvPicPr/>
          <p:nvPr/>
        </p:nvPicPr>
        <p:blipFill>
          <a:blip r:embed="rId5"/>
          <a:stretch/>
        </p:blipFill>
        <p:spPr>
          <a:xfrm>
            <a:off x="4890240" y="1462320"/>
            <a:ext cx="3929760" cy="1309680"/>
          </a:xfrm>
          <a:prstGeom prst="rect">
            <a:avLst/>
          </a:prstGeom>
          <a:ln w="0">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53">
                                  <p:stCondLst>
                                    <p:cond delay="0"/>
                                  </p:stCondLst>
                                  <p:childTnLst>
                                    <p:set>
                                      <p:cBhvr>
                                        <p:cTn id="74" dur="1" fill="hold">
                                          <p:stCondLst>
                                            <p:cond delay="0"/>
                                          </p:stCondLst>
                                        </p:cTn>
                                        <p:tgtEl>
                                          <p:spTgt spid="393"/>
                                        </p:tgtEl>
                                        <p:attrNameLst>
                                          <p:attrName>style.visibility</p:attrName>
                                        </p:attrNameLst>
                                      </p:cBhvr>
                                      <p:to>
                                        <p:strVal val="visible"/>
                                      </p:to>
                                    </p:set>
                                    <p:anim calcmode="lin" valueType="num">
                                      <p:cBhvr additive="repl">
                                        <p:cTn id="75" dur="500" fill="hold"/>
                                        <p:tgtEl>
                                          <p:spTgt spid="393"/>
                                        </p:tgtEl>
                                        <p:attrNameLst>
                                          <p:attrName>ppt_w</p:attrName>
                                        </p:attrNameLst>
                                      </p:cBhvr>
                                      <p:tavLst>
                                        <p:tav tm="0">
                                          <p:val>
                                            <p:strVal val="0"/>
                                          </p:val>
                                        </p:tav>
                                        <p:tav tm="100000">
                                          <p:val>
                                            <p:strVal val="#ppt_w"/>
                                          </p:val>
                                        </p:tav>
                                      </p:tavLst>
                                    </p:anim>
                                    <p:anim calcmode="lin" valueType="num">
                                      <p:cBhvr additive="repl">
                                        <p:cTn id="76" dur="500" fill="hold"/>
                                        <p:tgtEl>
                                          <p:spTgt spid="393"/>
                                        </p:tgtEl>
                                        <p:attrNameLst>
                                          <p:attrName>ppt_h</p:attrName>
                                        </p:attrNameLst>
                                      </p:cBhvr>
                                      <p:tavLst>
                                        <p:tav tm="0">
                                          <p:val>
                                            <p:strVal val="0"/>
                                          </p:val>
                                        </p:tav>
                                        <p:tav tm="100000">
                                          <p:val>
                                            <p:strVal val="#ppt_h"/>
                                          </p:val>
                                        </p:tav>
                                      </p:tavLst>
                                    </p:anim>
                                    <p:animEffect filter="fade" transition="in">
                                      <p:cBhvr additive="repl">
                                        <p:cTn id="77" dur="500"/>
                                        <p:tgtEl>
                                          <p:spTgt spid="393"/>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53">
                                  <p:stCondLst>
                                    <p:cond delay="0"/>
                                  </p:stCondLst>
                                  <p:childTnLst>
                                    <p:set>
                                      <p:cBhvr>
                                        <p:cTn id="81" dur="1" fill="hold">
                                          <p:stCondLst>
                                            <p:cond delay="0"/>
                                          </p:stCondLst>
                                        </p:cTn>
                                        <p:tgtEl>
                                          <p:spTgt spid="397"/>
                                        </p:tgtEl>
                                        <p:attrNameLst>
                                          <p:attrName>style.visibility</p:attrName>
                                        </p:attrNameLst>
                                      </p:cBhvr>
                                      <p:to>
                                        <p:strVal val="visible"/>
                                      </p:to>
                                    </p:set>
                                    <p:anim calcmode="lin" valueType="num">
                                      <p:cBhvr additive="repl">
                                        <p:cTn id="82" dur="500" fill="hold"/>
                                        <p:tgtEl>
                                          <p:spTgt spid="397"/>
                                        </p:tgtEl>
                                        <p:attrNameLst>
                                          <p:attrName>ppt_w</p:attrName>
                                        </p:attrNameLst>
                                      </p:cBhvr>
                                      <p:tavLst>
                                        <p:tav tm="0">
                                          <p:val>
                                            <p:strVal val="0"/>
                                          </p:val>
                                        </p:tav>
                                        <p:tav tm="100000">
                                          <p:val>
                                            <p:strVal val="#ppt_w"/>
                                          </p:val>
                                        </p:tav>
                                      </p:tavLst>
                                    </p:anim>
                                    <p:anim calcmode="lin" valueType="num">
                                      <p:cBhvr additive="repl">
                                        <p:cTn id="83" dur="500" fill="hold"/>
                                        <p:tgtEl>
                                          <p:spTgt spid="397"/>
                                        </p:tgtEl>
                                        <p:attrNameLst>
                                          <p:attrName>ppt_h</p:attrName>
                                        </p:attrNameLst>
                                      </p:cBhvr>
                                      <p:tavLst>
                                        <p:tav tm="0">
                                          <p:val>
                                            <p:strVal val="0"/>
                                          </p:val>
                                        </p:tav>
                                        <p:tav tm="100000">
                                          <p:val>
                                            <p:strVal val="#ppt_h"/>
                                          </p:val>
                                        </p:tav>
                                      </p:tavLst>
                                    </p:anim>
                                    <p:animEffect filter="fade" transition="in">
                                      <p:cBhvr additive="repl">
                                        <p:cTn id="84" dur="500"/>
                                        <p:tgtEl>
                                          <p:spTgt spid="397"/>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53">
                                  <p:stCondLst>
                                    <p:cond delay="0"/>
                                  </p:stCondLst>
                                  <p:childTnLst>
                                    <p:set>
                                      <p:cBhvr>
                                        <p:cTn id="88" dur="1" fill="hold">
                                          <p:stCondLst>
                                            <p:cond delay="0"/>
                                          </p:stCondLst>
                                        </p:cTn>
                                        <p:tgtEl>
                                          <p:spTgt spid="395"/>
                                        </p:tgtEl>
                                        <p:attrNameLst>
                                          <p:attrName>style.visibility</p:attrName>
                                        </p:attrNameLst>
                                      </p:cBhvr>
                                      <p:to>
                                        <p:strVal val="visible"/>
                                      </p:to>
                                    </p:set>
                                    <p:anim calcmode="lin" valueType="num">
                                      <p:cBhvr additive="repl">
                                        <p:cTn id="89" dur="500" fill="hold"/>
                                        <p:tgtEl>
                                          <p:spTgt spid="395"/>
                                        </p:tgtEl>
                                        <p:attrNameLst>
                                          <p:attrName>ppt_w</p:attrName>
                                        </p:attrNameLst>
                                      </p:cBhvr>
                                      <p:tavLst>
                                        <p:tav tm="0">
                                          <p:val>
                                            <p:strVal val="0"/>
                                          </p:val>
                                        </p:tav>
                                        <p:tav tm="100000">
                                          <p:val>
                                            <p:strVal val="#ppt_w"/>
                                          </p:val>
                                        </p:tav>
                                      </p:tavLst>
                                    </p:anim>
                                    <p:anim calcmode="lin" valueType="num">
                                      <p:cBhvr additive="repl">
                                        <p:cTn id="90" dur="500" fill="hold"/>
                                        <p:tgtEl>
                                          <p:spTgt spid="395"/>
                                        </p:tgtEl>
                                        <p:attrNameLst>
                                          <p:attrName>ppt_h</p:attrName>
                                        </p:attrNameLst>
                                      </p:cBhvr>
                                      <p:tavLst>
                                        <p:tav tm="0">
                                          <p:val>
                                            <p:strVal val="0"/>
                                          </p:val>
                                        </p:tav>
                                        <p:tav tm="100000">
                                          <p:val>
                                            <p:strVal val="#ppt_h"/>
                                          </p:val>
                                        </p:tav>
                                      </p:tavLst>
                                    </p:anim>
                                    <p:animEffect filter="fade" transition="in">
                                      <p:cBhvr additive="repl">
                                        <p:cTn id="91" dur="500"/>
                                        <p:tgtEl>
                                          <p:spTgt spid="395"/>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53">
                                  <p:stCondLst>
                                    <p:cond delay="0"/>
                                  </p:stCondLst>
                                  <p:childTnLst>
                                    <p:set>
                                      <p:cBhvr>
                                        <p:cTn id="95" dur="1" fill="hold">
                                          <p:stCondLst>
                                            <p:cond delay="0"/>
                                          </p:stCondLst>
                                        </p:cTn>
                                        <p:tgtEl>
                                          <p:spTgt spid="394"/>
                                        </p:tgtEl>
                                        <p:attrNameLst>
                                          <p:attrName>style.visibility</p:attrName>
                                        </p:attrNameLst>
                                      </p:cBhvr>
                                      <p:to>
                                        <p:strVal val="visible"/>
                                      </p:to>
                                    </p:set>
                                    <p:anim calcmode="lin" valueType="num">
                                      <p:cBhvr additive="repl">
                                        <p:cTn id="96" dur="500" fill="hold"/>
                                        <p:tgtEl>
                                          <p:spTgt spid="394"/>
                                        </p:tgtEl>
                                        <p:attrNameLst>
                                          <p:attrName>ppt_w</p:attrName>
                                        </p:attrNameLst>
                                      </p:cBhvr>
                                      <p:tavLst>
                                        <p:tav tm="0">
                                          <p:val>
                                            <p:strVal val="0"/>
                                          </p:val>
                                        </p:tav>
                                        <p:tav tm="100000">
                                          <p:val>
                                            <p:strVal val="#ppt_w"/>
                                          </p:val>
                                        </p:tav>
                                      </p:tavLst>
                                    </p:anim>
                                    <p:anim calcmode="lin" valueType="num">
                                      <p:cBhvr additive="repl">
                                        <p:cTn id="97" dur="500" fill="hold"/>
                                        <p:tgtEl>
                                          <p:spTgt spid="394"/>
                                        </p:tgtEl>
                                        <p:attrNameLst>
                                          <p:attrName>ppt_h</p:attrName>
                                        </p:attrNameLst>
                                      </p:cBhvr>
                                      <p:tavLst>
                                        <p:tav tm="0">
                                          <p:val>
                                            <p:strVal val="0"/>
                                          </p:val>
                                        </p:tav>
                                        <p:tav tm="100000">
                                          <p:val>
                                            <p:strVal val="#ppt_h"/>
                                          </p:val>
                                        </p:tav>
                                      </p:tavLst>
                                    </p:anim>
                                    <p:animEffect filter="fade" transition="in">
                                      <p:cBhvr additive="repl">
                                        <p:cTn id="98" dur="500"/>
                                        <p:tgtEl>
                                          <p:spTgt spid="394"/>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53">
                                  <p:stCondLst>
                                    <p:cond delay="0"/>
                                  </p:stCondLst>
                                  <p:childTnLst>
                                    <p:set>
                                      <p:cBhvr>
                                        <p:cTn id="102" dur="1" fill="hold">
                                          <p:stCondLst>
                                            <p:cond delay="0"/>
                                          </p:stCondLst>
                                        </p:cTn>
                                        <p:tgtEl>
                                          <p:spTgt spid="396"/>
                                        </p:tgtEl>
                                        <p:attrNameLst>
                                          <p:attrName>style.visibility</p:attrName>
                                        </p:attrNameLst>
                                      </p:cBhvr>
                                      <p:to>
                                        <p:strVal val="visible"/>
                                      </p:to>
                                    </p:set>
                                    <p:anim calcmode="lin" valueType="num">
                                      <p:cBhvr additive="repl">
                                        <p:cTn id="103" dur="500" fill="hold"/>
                                        <p:tgtEl>
                                          <p:spTgt spid="396"/>
                                        </p:tgtEl>
                                        <p:attrNameLst>
                                          <p:attrName>ppt_w</p:attrName>
                                        </p:attrNameLst>
                                      </p:cBhvr>
                                      <p:tavLst>
                                        <p:tav tm="0">
                                          <p:val>
                                            <p:strVal val="0"/>
                                          </p:val>
                                        </p:tav>
                                        <p:tav tm="100000">
                                          <p:val>
                                            <p:strVal val="#ppt_w"/>
                                          </p:val>
                                        </p:tav>
                                      </p:tavLst>
                                    </p:anim>
                                    <p:anim calcmode="lin" valueType="num">
                                      <p:cBhvr additive="repl">
                                        <p:cTn id="104" dur="500" fill="hold"/>
                                        <p:tgtEl>
                                          <p:spTgt spid="396"/>
                                        </p:tgtEl>
                                        <p:attrNameLst>
                                          <p:attrName>ppt_h</p:attrName>
                                        </p:attrNameLst>
                                      </p:cBhvr>
                                      <p:tavLst>
                                        <p:tav tm="0">
                                          <p:val>
                                            <p:strVal val="0"/>
                                          </p:val>
                                        </p:tav>
                                        <p:tav tm="100000">
                                          <p:val>
                                            <p:strVal val="#ppt_h"/>
                                          </p:val>
                                        </p:tav>
                                      </p:tavLst>
                                    </p:anim>
                                    <p:animEffect filter="fade" transition="in">
                                      <p:cBhvr additive="repl">
                                        <p:cTn id="105"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399"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3"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5"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fontScale="93333" lnSpcReduction="10000"/>
          </a:bodyPr>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Stefanova, “One Approach for Training of Recurrent Neural Network Model of IIR Digital Filter,” in Technological Developments in Net working, Education and Automation (K. Elleithy, T. Sobh, M. Iskander, V. Kapila, M. A. Karim, and A. Mahmood, eds.), (Dordrecht), pp. 219 224, Springer Netherlands, 2010.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L. Ma, H. Huang, P. Zhao, and T. Su, “Acoustic Echo Cancellation by Combining Adaptive Digital Filter and Recurrent Neural Network,” CoRR, vol. Abs/2005.09237, 2020.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A. Skogstad, S. Holm, and M. Høvin, “Digital IIR filters with minimal group delay for real-time applications,” in 2012 International Conference on Engineering and Technology (ICET), pp. 1–6, 2012.</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S.A., “One Dimensional IIR Digital Filter Modeling Based on Recur rent Neural Network,” in Technological Developments in Education and Automation (M. Iskander, V. Kapila, and M. A. Karim, eds.), (Dordrecht), pp. 281–286, Springer Netherlands, 2010.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7C5068ED-A953-4721-9974-1AF5A67F55BE}"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Hypothesis Formulation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Research 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8" presetSubtype="16">
                                  <p:stCondLst>
                                    <p:cond delay="0"/>
                                  </p:stCondLst>
                                  <p:childTnLst>
                                    <p:set>
                                      <p:cBhvr>
                                        <p:cTn id="36" fill="hold">
                                          <p:stCondLst>
                                            <p:cond delay="0"/>
                                          </p:stCondLst>
                                        </p:cTn>
                                        <p:tgtEl>
                                          <p:spTgt spid="366">
                                            <p:txEl>
                                              <p:pRg st="6" end="6"/>
                                            </p:txEl>
                                          </p:spTgt>
                                        </p:tgtEl>
                                        <p:attrNameLst>
                                          <p:attrName>style.visibility</p:attrName>
                                        </p:attrNameLst>
                                      </p:cBhvr>
                                      <p:to>
                                        <p:strVal val="visible"/>
                                      </p:to>
                                    </p:set>
                                    <p:animEffect filter="diamond(in)" transition="in">
                                      <p:cBhvr additive="repl">
                                        <p:cTn id="37" dur="800"/>
                                        <p:tgtEl>
                                          <p:spTgt spid="36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1840320"/>
            <a:ext cx="8095680" cy="2637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2"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4"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6"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8"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9.</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Approach for Training of Recurrent Neural Network Model of IIR Digital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Acoustic Echo Cancellation by Combining Adaptive Digital Filter and Recurrent Neural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11.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Digital IIR filters with minimal group delay for real-time applications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Dimensional IIR Digital Filter Modeling Based on Recur rent Neural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Hypothesis Formulation</a:t>
            </a:r>
            <a:endParaRPr b="0" lang="en-IN" sz="2700" spc="-1" strike="noStrike">
              <a:solidFill>
                <a:srgbClr val="000000"/>
              </a:solidFill>
              <a:latin typeface="Arial"/>
            </a:endParaRPr>
          </a:p>
        </p:txBody>
      </p:sp>
      <p:sp>
        <p:nvSpPr>
          <p:cNvPr id="38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Better performance of a digital filter can be achieved in terms of latency using RNN with filter coefficients. Incorporating RNNs into digital filter design will enhance adaptability and performance, particularly in handling non-stationary signals and complex patterns.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2024-02-16T20:26:59Z</dcterms:modified>
  <cp:revision>49</cp:revision>
  <dc:subject/>
  <dc:title>Midnightblue</dc:title>
</cp:coreProperties>
</file>

<file path=docProps/custom.xml><?xml version="1.0" encoding="utf-8"?>
<Properties xmlns="http://schemas.openxmlformats.org/officeDocument/2006/custom-properties" xmlns:vt="http://schemas.openxmlformats.org/officeDocument/2006/docPropsVTypes"/>
</file>