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slide" Target="slides/slide19.xml"/><Relationship Id="rId5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A7C949DB-B4DD-420F-A937-937593E4D4EE}"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37B8B980-0027-475A-8EC1-DDACAB337065}"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4E698719-3171-4E8A-8A50-EEA6782B43E4}"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19F65131-56D1-40FE-BF82-ED52F91AF92B}"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4153F453-B018-4987-A331-3DF0656A4AC6}"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C5AD0E4A-E01F-45B1-BA68-1675F2181544}"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A150EFD8-08E5-4048-B7E6-7304150F3D2A}"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D645D2D0-F146-43A0-AD78-28F4C3237C3C}"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99B4BA49-015C-41A8-AED4-2C750E2A2EEA}"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4CFC92B6-7640-44F0-8B78-366D4B612232}"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55EE473C-2D19-4B4E-8AA3-CD20AB42282F}"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BB8BD3FA-B476-4B60-9997-B357F8E2E55C}"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BA97F346-58E6-4E9C-81EE-8DE46B0226BF}"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219D2A8A-A13D-4912-B0CD-69A617322D82}"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712C3B8A-56D2-4484-B899-CE14B3729793}"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41BDCD19-FE27-4C73-AA90-74CB84B0A22E}"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04A8C297-08F9-4AE5-BA60-014239F3C302}"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367FEEF0-8932-40C0-9C2F-E4173C377649}"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4D508D83-2C58-45BF-A879-454572431C56}"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449344F9-FE39-4EC8-9A68-102CC2883E83}"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6118D9BC-39B2-4FF6-AFA3-D7A89550F761}"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E7AE69AD-5C69-4DE9-858C-E21500A5818E}"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2108B1B6-F29B-49BF-9C40-227303321C52}"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9A1C9348-DD84-4599-8B9D-55AF7130B756}"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7F82241B-97AF-4B69-A80D-382A2908A61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2764ED56-3884-479D-A8C4-0D364E2F9AE8}"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11D2FEAB-8C18-4F93-A4A2-C65B56B54DD9}"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F41839F3-FFC1-44B5-A1F6-5503DDEB343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64AB849-E46D-4103-B806-F94A96C3C4F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1496646-EEDB-458A-A592-0BB39496134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7FE7272-A021-464E-AA4B-5EECA37FA30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895971A-8D71-46BB-A099-79713AA355B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11B1303-17BD-4023-AF8D-1A90D6E9F01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998A341-E23B-4B3A-A14C-123680B6026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002EA3B6-05BA-4404-BDE2-E9288137A09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093893B-D26D-4000-A003-A36AB51AD4DB}"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482A682-1641-49EF-A358-9EB88D268A6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37C5F74-214F-42A7-B24A-839235328C3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0E4FD85-1D18-4B16-A22C-8E016B0BF82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0533BA7-4472-44C1-947F-D55BBCF5E9E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D5D68E0-07E0-4EC4-9A20-F6E7337B5A4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DE0869E-58C9-4CFF-A629-4793ED5BF81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496799E-25F1-43A0-B3EF-7864C6E428F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58656A4-D679-47FF-9BE4-1F60D8503B4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4BE6B01-A240-4054-B151-BAECEE80729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A012BA0-3EAF-4CA0-88DC-1B0AB83E76C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63F1126-A49F-491C-8257-6A9C4CC8178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44EF747-6DA8-46A4-9C0E-27188C4F31A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67CBDAF-FC1B-4FEB-9B87-33884EF6D82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53DC843-0A33-4866-BE5F-2B6E90EFBD9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6B2C304-89BD-4DA1-ACC2-E7746CAB15B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EC5BC58-63EE-4D2F-9159-1C90AB7E79D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AA9CF66-3570-4C4D-8E3E-CB5B50E4792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E5EA162-DAD0-4E43-91B9-99AB044ECBC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DA2F302-D5C2-4720-AD0F-CBD3F488E3A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6859FD9-6042-4EF4-80B4-76C7B4E8718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EAE30F7-A7AF-4C04-90D9-CE1A1AC3AAB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06C06D9-4FCC-48FF-A889-B54710F7B90B}"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9B22C805-ACB2-4F86-86E2-3038441FFB7B}"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719C396-AA70-4CC8-BC98-E9BDC4F4B0B8}"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Jan 6,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Research Methodology</a:t>
            </a:r>
            <a:endParaRPr b="0" lang="en-IN" sz="2700" spc="-1" strike="noStrike">
              <a:solidFill>
                <a:srgbClr val="000000"/>
              </a:solidFill>
              <a:latin typeface="Arial"/>
            </a:endParaRPr>
          </a:p>
        </p:txBody>
      </p:sp>
      <p:sp>
        <p:nvSpPr>
          <p:cNvPr id="382"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p:txBody>
      </p:sp>
      <p:sp>
        <p:nvSpPr>
          <p:cNvPr id="383"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84"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5"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Latency Testing</a:t>
            </a:r>
            <a:endParaRPr b="0" lang="en-IN" sz="2400" spc="-1" strike="noStrike">
              <a:solidFill>
                <a:srgbClr val="000000"/>
              </a:solidFill>
              <a:latin typeface="Arial"/>
            </a:endParaRPr>
          </a:p>
        </p:txBody>
      </p:sp>
      <p:sp>
        <p:nvSpPr>
          <p:cNvPr id="386"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7"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8"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2"/>
                                        </p:tgtEl>
                                        <p:attrNameLst>
                                          <p:attrName>style.visibility</p:attrName>
                                        </p:attrNameLst>
                                      </p:cBhvr>
                                      <p:to>
                                        <p:strVal val="visible"/>
                                      </p:to>
                                    </p:set>
                                    <p:animEffect filter="randombar(horizontal)" transition="in">
                                      <p:cBhvr additive="repl">
                                        <p:cTn id="44" dur="500"/>
                                        <p:tgtEl>
                                          <p:spTgt spid="382"/>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4" presetSubtype="10">
                                  <p:stCondLst>
                                    <p:cond delay="0"/>
                                  </p:stCondLst>
                                  <p:childTnLst>
                                    <p:set>
                                      <p:cBhvr>
                                        <p:cTn id="48" dur="1" fill="hold">
                                          <p:stCondLst>
                                            <p:cond delay="0"/>
                                          </p:stCondLst>
                                        </p:cTn>
                                        <p:tgtEl>
                                          <p:spTgt spid="386"/>
                                        </p:tgtEl>
                                        <p:attrNameLst>
                                          <p:attrName>style.visibility</p:attrName>
                                        </p:attrNameLst>
                                      </p:cBhvr>
                                      <p:to>
                                        <p:strVal val="visible"/>
                                      </p:to>
                                    </p:set>
                                    <p:animEffect filter="randombar(horizontal)" transition="in">
                                      <p:cBhvr additive="repl">
                                        <p:cTn id="49" dur="500"/>
                                        <p:tgtEl>
                                          <p:spTgt spid="386"/>
                                        </p:tgtEl>
                                      </p:cBhvr>
                                    </p:animEffect>
                                  </p:childTnLst>
                                </p:cTn>
                              </p:par>
                              <p:par>
                                <p:cTn id="50" nodeType="withEffect" fill="hold" presetClass="entr" presetID="14" presetSubtype="10">
                                  <p:stCondLst>
                                    <p:cond delay="0"/>
                                  </p:stCondLst>
                                  <p:childTnLst>
                                    <p:set>
                                      <p:cBhvr>
                                        <p:cTn id="51" dur="1" fill="hold">
                                          <p:stCondLst>
                                            <p:cond delay="0"/>
                                          </p:stCondLst>
                                        </p:cTn>
                                        <p:tgtEl>
                                          <p:spTgt spid="383"/>
                                        </p:tgtEl>
                                        <p:attrNameLst>
                                          <p:attrName>style.visibility</p:attrName>
                                        </p:attrNameLst>
                                      </p:cBhvr>
                                      <p:to>
                                        <p:strVal val="visible"/>
                                      </p:to>
                                    </p:set>
                                    <p:animEffect filter="randombar(horizontal)" transition="in">
                                      <p:cBhvr additive="repl">
                                        <p:cTn id="52" dur="500"/>
                                        <p:tgtEl>
                                          <p:spTgt spid="383"/>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4" presetSubtype="10">
                                  <p:stCondLst>
                                    <p:cond delay="0"/>
                                  </p:stCondLst>
                                  <p:childTnLst>
                                    <p:set>
                                      <p:cBhvr>
                                        <p:cTn id="56" dur="1" fill="hold">
                                          <p:stCondLst>
                                            <p:cond delay="0"/>
                                          </p:stCondLst>
                                        </p:cTn>
                                        <p:tgtEl>
                                          <p:spTgt spid="387"/>
                                        </p:tgtEl>
                                        <p:attrNameLst>
                                          <p:attrName>style.visibility</p:attrName>
                                        </p:attrNameLst>
                                      </p:cBhvr>
                                      <p:to>
                                        <p:strVal val="visible"/>
                                      </p:to>
                                    </p:set>
                                    <p:animEffect filter="randombar(horizontal)" transition="in">
                                      <p:cBhvr additive="repl">
                                        <p:cTn id="57" dur="500"/>
                                        <p:tgtEl>
                                          <p:spTgt spid="387"/>
                                        </p:tgtEl>
                                      </p:cBhvr>
                                    </p:animEffect>
                                  </p:childTnLst>
                                </p:cTn>
                              </p:par>
                              <p:par>
                                <p:cTn id="58" nodeType="withEffect" fill="hold" presetClass="entr" presetID="14" presetSubtype="10">
                                  <p:stCondLst>
                                    <p:cond delay="0"/>
                                  </p:stCondLst>
                                  <p:childTnLst>
                                    <p:set>
                                      <p:cBhvr>
                                        <p:cTn id="59" dur="1" fill="hold">
                                          <p:stCondLst>
                                            <p:cond delay="0"/>
                                          </p:stCondLst>
                                        </p:cTn>
                                        <p:tgtEl>
                                          <p:spTgt spid="384"/>
                                        </p:tgtEl>
                                        <p:attrNameLst>
                                          <p:attrName>style.visibility</p:attrName>
                                        </p:attrNameLst>
                                      </p:cBhvr>
                                      <p:to>
                                        <p:strVal val="visible"/>
                                      </p:to>
                                    </p:set>
                                    <p:animEffect filter="randombar(horizontal)" transition="in">
                                      <p:cBhvr additive="repl">
                                        <p:cTn id="60" dur="500"/>
                                        <p:tgtEl>
                                          <p:spTgt spid="384"/>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4" presetSubtype="10">
                                  <p:stCondLst>
                                    <p:cond delay="0"/>
                                  </p:stCondLst>
                                  <p:childTnLst>
                                    <p:set>
                                      <p:cBhvr>
                                        <p:cTn id="64" dur="1" fill="hold">
                                          <p:stCondLst>
                                            <p:cond delay="0"/>
                                          </p:stCondLst>
                                        </p:cTn>
                                        <p:tgtEl>
                                          <p:spTgt spid="388"/>
                                        </p:tgtEl>
                                        <p:attrNameLst>
                                          <p:attrName>style.visibility</p:attrName>
                                        </p:attrNameLst>
                                      </p:cBhvr>
                                      <p:to>
                                        <p:strVal val="visible"/>
                                      </p:to>
                                    </p:set>
                                    <p:animEffect filter="randombar(horizontal)" transition="in">
                                      <p:cBhvr additive="repl">
                                        <p:cTn id="65" dur="500"/>
                                        <p:tgtEl>
                                          <p:spTgt spid="388"/>
                                        </p:tgtEl>
                                      </p:cBhvr>
                                    </p:animEffect>
                                  </p:childTnLst>
                                </p:cTn>
                              </p:par>
                              <p:par>
                                <p:cTn id="66" nodeType="withEffect" fill="hold" presetClass="entr" presetID="14" presetSubtype="10">
                                  <p:stCondLst>
                                    <p:cond delay="0"/>
                                  </p:stCondLst>
                                  <p:childTnLst>
                                    <p:set>
                                      <p:cBhvr>
                                        <p:cTn id="67" dur="1" fill="hold">
                                          <p:stCondLst>
                                            <p:cond delay="0"/>
                                          </p:stCondLst>
                                        </p:cTn>
                                        <p:tgtEl>
                                          <p:spTgt spid="385"/>
                                        </p:tgtEl>
                                        <p:attrNameLst>
                                          <p:attrName>style.visibility</p:attrName>
                                        </p:attrNameLst>
                                      </p:cBhvr>
                                      <p:to>
                                        <p:strVal val="visible"/>
                                      </p:to>
                                    </p:set>
                                    <p:animEffect filter="randombar(horizontal)" transition="in">
                                      <p:cBhvr additive="repl">
                                        <p:cTn id="68"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
        <p:nvSpPr>
          <p:cNvPr id="390"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391"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92"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ea typeface="DejaVu Sans"/>
              </a:rPr>
              <a:t>Programming (Python, Java, C++)</a:t>
            </a:r>
            <a:endParaRPr b="0" lang="en-IN" sz="2400" spc="-1" strike="noStrike">
              <a:solidFill>
                <a:srgbClr val="000000"/>
              </a:solidFill>
              <a:latin typeface="Arial"/>
            </a:endParaRPr>
          </a:p>
        </p:txBody>
      </p:sp>
      <p:sp>
        <p:nvSpPr>
          <p:cNvPr id="393"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Testing</a:t>
            </a:r>
            <a:endParaRPr b="0" lang="en-IN" sz="2400" spc="-1" strike="noStrike">
              <a:solidFill>
                <a:srgbClr val="000000"/>
              </a:solidFill>
              <a:latin typeface="Arial"/>
            </a:endParaRPr>
          </a:p>
        </p:txBody>
      </p:sp>
      <p:sp>
        <p:nvSpPr>
          <p:cNvPr id="394"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95"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96"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4" presetSubtype="10">
                                  <p:stCondLst>
                                    <p:cond delay="0"/>
                                  </p:stCondLst>
                                  <p:childTnLst>
                                    <p:set>
                                      <p:cBhvr>
                                        <p:cTn id="74" dur="1" fill="hold">
                                          <p:stCondLst>
                                            <p:cond delay="0"/>
                                          </p:stCondLst>
                                        </p:cTn>
                                        <p:tgtEl>
                                          <p:spTgt spid="390"/>
                                        </p:tgtEl>
                                        <p:attrNameLst>
                                          <p:attrName>style.visibility</p:attrName>
                                        </p:attrNameLst>
                                      </p:cBhvr>
                                      <p:to>
                                        <p:strVal val="visible"/>
                                      </p:to>
                                    </p:set>
                                    <p:animEffect filter="randombar(horizontal)" transition="in">
                                      <p:cBhvr additive="repl">
                                        <p:cTn id="75" dur="500"/>
                                        <p:tgtEl>
                                          <p:spTgt spid="390"/>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4" presetSubtype="10">
                                  <p:stCondLst>
                                    <p:cond delay="0"/>
                                  </p:stCondLst>
                                  <p:childTnLst>
                                    <p:set>
                                      <p:cBhvr>
                                        <p:cTn id="79" dur="1" fill="hold">
                                          <p:stCondLst>
                                            <p:cond delay="0"/>
                                          </p:stCondLst>
                                        </p:cTn>
                                        <p:tgtEl>
                                          <p:spTgt spid="394"/>
                                        </p:tgtEl>
                                        <p:attrNameLst>
                                          <p:attrName>style.visibility</p:attrName>
                                        </p:attrNameLst>
                                      </p:cBhvr>
                                      <p:to>
                                        <p:strVal val="visible"/>
                                      </p:to>
                                    </p:set>
                                    <p:animEffect filter="randombar(horizontal)" transition="in">
                                      <p:cBhvr additive="repl">
                                        <p:cTn id="80" dur="500"/>
                                        <p:tgtEl>
                                          <p:spTgt spid="394"/>
                                        </p:tgtEl>
                                      </p:cBhvr>
                                    </p:animEffect>
                                  </p:childTnLst>
                                </p:cTn>
                              </p:par>
                              <p:par>
                                <p:cTn id="81" nodeType="withEffect" fill="hold" presetClass="entr" presetID="14" presetSubtype="10">
                                  <p:stCondLst>
                                    <p:cond delay="0"/>
                                  </p:stCondLst>
                                  <p:childTnLst>
                                    <p:set>
                                      <p:cBhvr>
                                        <p:cTn id="82" dur="1" fill="hold">
                                          <p:stCondLst>
                                            <p:cond delay="0"/>
                                          </p:stCondLst>
                                        </p:cTn>
                                        <p:tgtEl>
                                          <p:spTgt spid="391"/>
                                        </p:tgtEl>
                                        <p:attrNameLst>
                                          <p:attrName>style.visibility</p:attrName>
                                        </p:attrNameLst>
                                      </p:cBhvr>
                                      <p:to>
                                        <p:strVal val="visible"/>
                                      </p:to>
                                    </p:set>
                                    <p:animEffect filter="randombar(horizontal)" transition="in">
                                      <p:cBhvr additive="repl">
                                        <p:cTn id="83" dur="500"/>
                                        <p:tgtEl>
                                          <p:spTgt spid="391"/>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4" presetSubtype="10">
                                  <p:stCondLst>
                                    <p:cond delay="0"/>
                                  </p:stCondLst>
                                  <p:childTnLst>
                                    <p:set>
                                      <p:cBhvr>
                                        <p:cTn id="87" dur="1" fill="hold">
                                          <p:stCondLst>
                                            <p:cond delay="0"/>
                                          </p:stCondLst>
                                        </p:cTn>
                                        <p:tgtEl>
                                          <p:spTgt spid="395"/>
                                        </p:tgtEl>
                                        <p:attrNameLst>
                                          <p:attrName>style.visibility</p:attrName>
                                        </p:attrNameLst>
                                      </p:cBhvr>
                                      <p:to>
                                        <p:strVal val="visible"/>
                                      </p:to>
                                    </p:set>
                                    <p:animEffect filter="randombar(horizontal)" transition="in">
                                      <p:cBhvr additive="repl">
                                        <p:cTn id="88" dur="500"/>
                                        <p:tgtEl>
                                          <p:spTgt spid="395"/>
                                        </p:tgtEl>
                                      </p:cBhvr>
                                    </p:animEffect>
                                  </p:childTnLst>
                                </p:cTn>
                              </p:par>
                              <p:par>
                                <p:cTn id="89" nodeType="withEffect" fill="hold" presetClass="entr" presetID="14" presetSubtype="10">
                                  <p:stCondLst>
                                    <p:cond delay="0"/>
                                  </p:stCondLst>
                                  <p:childTnLst>
                                    <p:set>
                                      <p:cBhvr>
                                        <p:cTn id="90" dur="1" fill="hold">
                                          <p:stCondLst>
                                            <p:cond delay="0"/>
                                          </p:stCondLst>
                                        </p:cTn>
                                        <p:tgtEl>
                                          <p:spTgt spid="392"/>
                                        </p:tgtEl>
                                        <p:attrNameLst>
                                          <p:attrName>style.visibility</p:attrName>
                                        </p:attrNameLst>
                                      </p:cBhvr>
                                      <p:to>
                                        <p:strVal val="visible"/>
                                      </p:to>
                                    </p:set>
                                    <p:animEffect filter="randombar(horizontal)" transition="in">
                                      <p:cBhvr additive="repl">
                                        <p:cTn id="91" dur="500"/>
                                        <p:tgtEl>
                                          <p:spTgt spid="392"/>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4" presetSubtype="10">
                                  <p:stCondLst>
                                    <p:cond delay="0"/>
                                  </p:stCondLst>
                                  <p:childTnLst>
                                    <p:set>
                                      <p:cBhvr>
                                        <p:cTn id="95" dur="1" fill="hold">
                                          <p:stCondLst>
                                            <p:cond delay="0"/>
                                          </p:stCondLst>
                                        </p:cTn>
                                        <p:tgtEl>
                                          <p:spTgt spid="396"/>
                                        </p:tgtEl>
                                        <p:attrNameLst>
                                          <p:attrName>style.visibility</p:attrName>
                                        </p:attrNameLst>
                                      </p:cBhvr>
                                      <p:to>
                                        <p:strVal val="visible"/>
                                      </p:to>
                                    </p:set>
                                    <p:animEffect filter="randombar(horizontal)" transition="in">
                                      <p:cBhvr additive="repl">
                                        <p:cTn id="96" dur="500"/>
                                        <p:tgtEl>
                                          <p:spTgt spid="396"/>
                                        </p:tgtEl>
                                      </p:cBhvr>
                                    </p:animEffect>
                                  </p:childTnLst>
                                </p:cTn>
                              </p:par>
                              <p:par>
                                <p:cTn id="97" nodeType="withEffect" fill="hold" presetClass="entr" presetID="14" presetSubtype="10">
                                  <p:stCondLst>
                                    <p:cond delay="0"/>
                                  </p:stCondLst>
                                  <p:childTnLst>
                                    <p:set>
                                      <p:cBhvr>
                                        <p:cTn id="98" dur="1" fill="hold">
                                          <p:stCondLst>
                                            <p:cond delay="0"/>
                                          </p:stCondLst>
                                        </p:cTn>
                                        <p:tgtEl>
                                          <p:spTgt spid="393"/>
                                        </p:tgtEl>
                                        <p:attrNameLst>
                                          <p:attrName>style.visibility</p:attrName>
                                        </p:attrNameLst>
                                      </p:cBhvr>
                                      <p:to>
                                        <p:strVal val="visible"/>
                                      </p:to>
                                    </p:set>
                                    <p:animEffect filter="randombar(horizontal)" transition="in">
                                      <p:cBhvr additive="repl">
                                        <p:cTn id="99"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398"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399"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400"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ea typeface="DejaVu Sans"/>
              </a:rPr>
              <a:t>Programming (Python, Java, C++)</a:t>
            </a:r>
            <a:endParaRPr b="0" lang="en-IN" sz="2400" spc="-1" strike="noStrike">
              <a:solidFill>
                <a:srgbClr val="000000"/>
              </a:solidFill>
              <a:latin typeface="Arial"/>
            </a:endParaRPr>
          </a:p>
        </p:txBody>
      </p:sp>
      <p:sp>
        <p:nvSpPr>
          <p:cNvPr id="401"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Testing</a:t>
            </a:r>
            <a:endParaRPr b="0" lang="en-IN" sz="2400" spc="-1" strike="noStrike">
              <a:solidFill>
                <a:srgbClr val="000000"/>
              </a:solidFill>
              <a:latin typeface="Arial"/>
            </a:endParaRPr>
          </a:p>
        </p:txBody>
      </p:sp>
      <p:sp>
        <p:nvSpPr>
          <p:cNvPr id="402"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403"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404"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childTnLst>
                  <p:par>
                    <p:cTn id="102" fill="hold">
                      <p:stCondLst>
                        <p:cond delay="indefinite"/>
                      </p:stCondLst>
                      <p:childTnLst>
                        <p:par>
                          <p:cTn id="103" fill="hold">
                            <p:stCondLst>
                              <p:cond delay="0"/>
                            </p:stCondLst>
                            <p:childTnLst>
                              <p:par>
                                <p:cTn id="104" nodeType="clickEffect" fill="hold" presetClass="entr" presetID="14" presetSubtype="10">
                                  <p:stCondLst>
                                    <p:cond delay="0"/>
                                  </p:stCondLst>
                                  <p:childTnLst>
                                    <p:set>
                                      <p:cBhvr>
                                        <p:cTn id="105" dur="1" fill="hold">
                                          <p:stCondLst>
                                            <p:cond delay="0"/>
                                          </p:stCondLst>
                                        </p:cTn>
                                        <p:tgtEl>
                                          <p:spTgt spid="398"/>
                                        </p:tgtEl>
                                        <p:attrNameLst>
                                          <p:attrName>style.visibility</p:attrName>
                                        </p:attrNameLst>
                                      </p:cBhvr>
                                      <p:to>
                                        <p:strVal val="visible"/>
                                      </p:to>
                                    </p:set>
                                    <p:animEffect filter="randombar(horizontal)" transition="in">
                                      <p:cBhvr additive="repl">
                                        <p:cTn id="106" dur="500"/>
                                        <p:tgtEl>
                                          <p:spTgt spid="398"/>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4" presetSubtype="10">
                                  <p:stCondLst>
                                    <p:cond delay="0"/>
                                  </p:stCondLst>
                                  <p:childTnLst>
                                    <p:set>
                                      <p:cBhvr>
                                        <p:cTn id="110" dur="1" fill="hold">
                                          <p:stCondLst>
                                            <p:cond delay="0"/>
                                          </p:stCondLst>
                                        </p:cTn>
                                        <p:tgtEl>
                                          <p:spTgt spid="402"/>
                                        </p:tgtEl>
                                        <p:attrNameLst>
                                          <p:attrName>style.visibility</p:attrName>
                                        </p:attrNameLst>
                                      </p:cBhvr>
                                      <p:to>
                                        <p:strVal val="visible"/>
                                      </p:to>
                                    </p:set>
                                    <p:animEffect filter="randombar(horizontal)" transition="in">
                                      <p:cBhvr additive="repl">
                                        <p:cTn id="111" dur="500"/>
                                        <p:tgtEl>
                                          <p:spTgt spid="402"/>
                                        </p:tgtEl>
                                      </p:cBhvr>
                                    </p:animEffect>
                                  </p:childTnLst>
                                </p:cTn>
                              </p:par>
                              <p:par>
                                <p:cTn id="112" nodeType="withEffect" fill="hold" presetClass="entr" presetID="14" presetSubtype="10">
                                  <p:stCondLst>
                                    <p:cond delay="0"/>
                                  </p:stCondLst>
                                  <p:childTnLst>
                                    <p:set>
                                      <p:cBhvr>
                                        <p:cTn id="113" dur="1" fill="hold">
                                          <p:stCondLst>
                                            <p:cond delay="0"/>
                                          </p:stCondLst>
                                        </p:cTn>
                                        <p:tgtEl>
                                          <p:spTgt spid="399"/>
                                        </p:tgtEl>
                                        <p:attrNameLst>
                                          <p:attrName>style.visibility</p:attrName>
                                        </p:attrNameLst>
                                      </p:cBhvr>
                                      <p:to>
                                        <p:strVal val="visible"/>
                                      </p:to>
                                    </p:set>
                                    <p:animEffect filter="randombar(horizontal)" transition="in">
                                      <p:cBhvr additive="repl">
                                        <p:cTn id="114" dur="500"/>
                                        <p:tgtEl>
                                          <p:spTgt spid="399"/>
                                        </p:tgtEl>
                                      </p:cBhvr>
                                    </p:animEffec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4" presetSubtype="10">
                                  <p:stCondLst>
                                    <p:cond delay="0"/>
                                  </p:stCondLst>
                                  <p:childTnLst>
                                    <p:set>
                                      <p:cBhvr>
                                        <p:cTn id="118" dur="1" fill="hold">
                                          <p:stCondLst>
                                            <p:cond delay="0"/>
                                          </p:stCondLst>
                                        </p:cTn>
                                        <p:tgtEl>
                                          <p:spTgt spid="403"/>
                                        </p:tgtEl>
                                        <p:attrNameLst>
                                          <p:attrName>style.visibility</p:attrName>
                                        </p:attrNameLst>
                                      </p:cBhvr>
                                      <p:to>
                                        <p:strVal val="visible"/>
                                      </p:to>
                                    </p:set>
                                    <p:animEffect filter="randombar(horizontal)" transition="in">
                                      <p:cBhvr additive="repl">
                                        <p:cTn id="119" dur="500"/>
                                        <p:tgtEl>
                                          <p:spTgt spid="403"/>
                                        </p:tgtEl>
                                      </p:cBhvr>
                                    </p:animEffect>
                                  </p:childTnLst>
                                </p:cTn>
                              </p:par>
                              <p:par>
                                <p:cTn id="120" nodeType="withEffect" fill="hold" presetClass="entr" presetID="14" presetSubtype="10">
                                  <p:stCondLst>
                                    <p:cond delay="0"/>
                                  </p:stCondLst>
                                  <p:childTnLst>
                                    <p:set>
                                      <p:cBhvr>
                                        <p:cTn id="121" dur="1" fill="hold">
                                          <p:stCondLst>
                                            <p:cond delay="0"/>
                                          </p:stCondLst>
                                        </p:cTn>
                                        <p:tgtEl>
                                          <p:spTgt spid="400"/>
                                        </p:tgtEl>
                                        <p:attrNameLst>
                                          <p:attrName>style.visibility</p:attrName>
                                        </p:attrNameLst>
                                      </p:cBhvr>
                                      <p:to>
                                        <p:strVal val="visible"/>
                                      </p:to>
                                    </p:set>
                                    <p:animEffect filter="randombar(horizontal)" transition="in">
                                      <p:cBhvr additive="repl">
                                        <p:cTn id="122" dur="500"/>
                                        <p:tgtEl>
                                          <p:spTgt spid="400"/>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4" presetSubtype="10">
                                  <p:stCondLst>
                                    <p:cond delay="0"/>
                                  </p:stCondLst>
                                  <p:childTnLst>
                                    <p:set>
                                      <p:cBhvr>
                                        <p:cTn id="126" dur="1" fill="hold">
                                          <p:stCondLst>
                                            <p:cond delay="0"/>
                                          </p:stCondLst>
                                        </p:cTn>
                                        <p:tgtEl>
                                          <p:spTgt spid="404"/>
                                        </p:tgtEl>
                                        <p:attrNameLst>
                                          <p:attrName>style.visibility</p:attrName>
                                        </p:attrNameLst>
                                      </p:cBhvr>
                                      <p:to>
                                        <p:strVal val="visible"/>
                                      </p:to>
                                    </p:set>
                                    <p:animEffect filter="randombar(horizontal)" transition="in">
                                      <p:cBhvr additive="repl">
                                        <p:cTn id="127" dur="500"/>
                                        <p:tgtEl>
                                          <p:spTgt spid="404"/>
                                        </p:tgtEl>
                                      </p:cBhvr>
                                    </p:animEffect>
                                  </p:childTnLst>
                                </p:cTn>
                              </p:par>
                              <p:par>
                                <p:cTn id="128" nodeType="withEffect" fill="hold" presetClass="entr" presetID="14" presetSubtype="10">
                                  <p:stCondLst>
                                    <p:cond delay="0"/>
                                  </p:stCondLst>
                                  <p:childTnLst>
                                    <p:set>
                                      <p:cBhvr>
                                        <p:cTn id="129" dur="1" fill="hold">
                                          <p:stCondLst>
                                            <p:cond delay="0"/>
                                          </p:stCondLst>
                                        </p:cTn>
                                        <p:tgtEl>
                                          <p:spTgt spid="401"/>
                                        </p:tgtEl>
                                        <p:attrNameLst>
                                          <p:attrName>style.visibility</p:attrName>
                                        </p:attrNameLst>
                                      </p:cBhvr>
                                      <p:to>
                                        <p:strVal val="visible"/>
                                      </p:to>
                                    </p:set>
                                    <p:animEffect filter="randombar(horizontal)" transition="in">
                                      <p:cBhvr additive="repl">
                                        <p:cTn id="130"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pic>
        <p:nvPicPr>
          <p:cNvPr id="407" name="" descr=""/>
          <p:cNvPicPr/>
          <p:nvPr/>
        </p:nvPicPr>
        <p:blipFill>
          <a:blip r:embed="rId1"/>
          <a:stretch/>
        </p:blipFill>
        <p:spPr>
          <a:xfrm>
            <a:off x="1080000" y="1440000"/>
            <a:ext cx="2800440" cy="1260000"/>
          </a:xfrm>
          <a:prstGeom prst="rect">
            <a:avLst/>
          </a:prstGeom>
          <a:ln w="0">
            <a:noFill/>
          </a:ln>
        </p:spPr>
      </p:pic>
      <p:pic>
        <p:nvPicPr>
          <p:cNvPr id="408" name="" descr=""/>
          <p:cNvPicPr/>
          <p:nvPr/>
        </p:nvPicPr>
        <p:blipFill>
          <a:blip r:embed="rId2"/>
          <a:stretch/>
        </p:blipFill>
        <p:spPr>
          <a:xfrm>
            <a:off x="5531760" y="4176000"/>
            <a:ext cx="2748240" cy="682560"/>
          </a:xfrm>
          <a:prstGeom prst="rect">
            <a:avLst/>
          </a:prstGeom>
          <a:ln w="0">
            <a:noFill/>
          </a:ln>
        </p:spPr>
      </p:pic>
      <p:pic>
        <p:nvPicPr>
          <p:cNvPr id="409" name="" descr=""/>
          <p:cNvPicPr/>
          <p:nvPr/>
        </p:nvPicPr>
        <p:blipFill>
          <a:blip r:embed="rId3"/>
          <a:stretch/>
        </p:blipFill>
        <p:spPr>
          <a:xfrm>
            <a:off x="1215720" y="4035960"/>
            <a:ext cx="2348280" cy="932760"/>
          </a:xfrm>
          <a:prstGeom prst="rect">
            <a:avLst/>
          </a:prstGeom>
          <a:ln w="0">
            <a:noFill/>
          </a:ln>
        </p:spPr>
      </p:pic>
      <p:pic>
        <p:nvPicPr>
          <p:cNvPr id="410" name="" descr=""/>
          <p:cNvPicPr/>
          <p:nvPr/>
        </p:nvPicPr>
        <p:blipFill>
          <a:blip r:embed="rId4"/>
          <a:stretch/>
        </p:blipFill>
        <p:spPr>
          <a:xfrm>
            <a:off x="2680200" y="2956320"/>
            <a:ext cx="4879800" cy="628560"/>
          </a:xfrm>
          <a:prstGeom prst="rect">
            <a:avLst/>
          </a:prstGeom>
          <a:ln w="0">
            <a:noFill/>
          </a:ln>
        </p:spPr>
      </p:pic>
      <p:pic>
        <p:nvPicPr>
          <p:cNvPr id="411" name="" descr=""/>
          <p:cNvPicPr/>
          <p:nvPr/>
        </p:nvPicPr>
        <p:blipFill>
          <a:blip r:embed="rId5"/>
          <a:stretch/>
        </p:blipFill>
        <p:spPr>
          <a:xfrm>
            <a:off x="4890240" y="1462320"/>
            <a:ext cx="3929760" cy="1309680"/>
          </a:xfrm>
          <a:prstGeom prst="rect">
            <a:avLst/>
          </a:prstGeom>
          <a:ln w="0">
            <a:noFill/>
          </a:ln>
        </p:spPr>
      </p:pic>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53">
                                  <p:stCondLst>
                                    <p:cond delay="0"/>
                                  </p:stCondLst>
                                  <p:childTnLst>
                                    <p:set>
                                      <p:cBhvr>
                                        <p:cTn id="136" dur="1" fill="hold">
                                          <p:stCondLst>
                                            <p:cond delay="0"/>
                                          </p:stCondLst>
                                        </p:cTn>
                                        <p:tgtEl>
                                          <p:spTgt spid="407"/>
                                        </p:tgtEl>
                                        <p:attrNameLst>
                                          <p:attrName>style.visibility</p:attrName>
                                        </p:attrNameLst>
                                      </p:cBhvr>
                                      <p:to>
                                        <p:strVal val="visible"/>
                                      </p:to>
                                    </p:set>
                                    <p:anim calcmode="lin" valueType="num">
                                      <p:cBhvr additive="repl">
                                        <p:cTn id="137" dur="500" fill="hold"/>
                                        <p:tgtEl>
                                          <p:spTgt spid="407"/>
                                        </p:tgtEl>
                                        <p:attrNameLst>
                                          <p:attrName>ppt_w</p:attrName>
                                        </p:attrNameLst>
                                      </p:cBhvr>
                                      <p:tavLst>
                                        <p:tav tm="0">
                                          <p:val>
                                            <p:strVal val="0"/>
                                          </p:val>
                                        </p:tav>
                                        <p:tav tm="100000">
                                          <p:val>
                                            <p:strVal val="#ppt_w"/>
                                          </p:val>
                                        </p:tav>
                                      </p:tavLst>
                                    </p:anim>
                                    <p:anim calcmode="lin" valueType="num">
                                      <p:cBhvr additive="repl">
                                        <p:cTn id="138" dur="500" fill="hold"/>
                                        <p:tgtEl>
                                          <p:spTgt spid="407"/>
                                        </p:tgtEl>
                                        <p:attrNameLst>
                                          <p:attrName>ppt_h</p:attrName>
                                        </p:attrNameLst>
                                      </p:cBhvr>
                                      <p:tavLst>
                                        <p:tav tm="0">
                                          <p:val>
                                            <p:strVal val="0"/>
                                          </p:val>
                                        </p:tav>
                                        <p:tav tm="100000">
                                          <p:val>
                                            <p:strVal val="#ppt_h"/>
                                          </p:val>
                                        </p:tav>
                                      </p:tavLst>
                                    </p:anim>
                                    <p:animEffect filter="fade" transition="in">
                                      <p:cBhvr additive="repl">
                                        <p:cTn id="139" dur="500"/>
                                        <p:tgtEl>
                                          <p:spTgt spid="407"/>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53">
                                  <p:stCondLst>
                                    <p:cond delay="0"/>
                                  </p:stCondLst>
                                  <p:childTnLst>
                                    <p:set>
                                      <p:cBhvr>
                                        <p:cTn id="143" dur="1" fill="hold">
                                          <p:stCondLst>
                                            <p:cond delay="0"/>
                                          </p:stCondLst>
                                        </p:cTn>
                                        <p:tgtEl>
                                          <p:spTgt spid="411"/>
                                        </p:tgtEl>
                                        <p:attrNameLst>
                                          <p:attrName>style.visibility</p:attrName>
                                        </p:attrNameLst>
                                      </p:cBhvr>
                                      <p:to>
                                        <p:strVal val="visible"/>
                                      </p:to>
                                    </p:set>
                                    <p:anim calcmode="lin" valueType="num">
                                      <p:cBhvr additive="repl">
                                        <p:cTn id="144" dur="500" fill="hold"/>
                                        <p:tgtEl>
                                          <p:spTgt spid="411"/>
                                        </p:tgtEl>
                                        <p:attrNameLst>
                                          <p:attrName>ppt_w</p:attrName>
                                        </p:attrNameLst>
                                      </p:cBhvr>
                                      <p:tavLst>
                                        <p:tav tm="0">
                                          <p:val>
                                            <p:strVal val="0"/>
                                          </p:val>
                                        </p:tav>
                                        <p:tav tm="100000">
                                          <p:val>
                                            <p:strVal val="#ppt_w"/>
                                          </p:val>
                                        </p:tav>
                                      </p:tavLst>
                                    </p:anim>
                                    <p:anim calcmode="lin" valueType="num">
                                      <p:cBhvr additive="repl">
                                        <p:cTn id="145" dur="500" fill="hold"/>
                                        <p:tgtEl>
                                          <p:spTgt spid="411"/>
                                        </p:tgtEl>
                                        <p:attrNameLst>
                                          <p:attrName>ppt_h</p:attrName>
                                        </p:attrNameLst>
                                      </p:cBhvr>
                                      <p:tavLst>
                                        <p:tav tm="0">
                                          <p:val>
                                            <p:strVal val="0"/>
                                          </p:val>
                                        </p:tav>
                                        <p:tav tm="100000">
                                          <p:val>
                                            <p:strVal val="#ppt_h"/>
                                          </p:val>
                                        </p:tav>
                                      </p:tavLst>
                                    </p:anim>
                                    <p:animEffect filter="fade" transition="in">
                                      <p:cBhvr additive="repl">
                                        <p:cTn id="146" dur="500"/>
                                        <p:tgtEl>
                                          <p:spTgt spid="411"/>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53">
                                  <p:stCondLst>
                                    <p:cond delay="0"/>
                                  </p:stCondLst>
                                  <p:childTnLst>
                                    <p:set>
                                      <p:cBhvr>
                                        <p:cTn id="150" dur="1" fill="hold">
                                          <p:stCondLst>
                                            <p:cond delay="0"/>
                                          </p:stCondLst>
                                        </p:cTn>
                                        <p:tgtEl>
                                          <p:spTgt spid="409"/>
                                        </p:tgtEl>
                                        <p:attrNameLst>
                                          <p:attrName>style.visibility</p:attrName>
                                        </p:attrNameLst>
                                      </p:cBhvr>
                                      <p:to>
                                        <p:strVal val="visible"/>
                                      </p:to>
                                    </p:set>
                                    <p:anim calcmode="lin" valueType="num">
                                      <p:cBhvr additive="repl">
                                        <p:cTn id="151" dur="500" fill="hold"/>
                                        <p:tgtEl>
                                          <p:spTgt spid="409"/>
                                        </p:tgtEl>
                                        <p:attrNameLst>
                                          <p:attrName>ppt_w</p:attrName>
                                        </p:attrNameLst>
                                      </p:cBhvr>
                                      <p:tavLst>
                                        <p:tav tm="0">
                                          <p:val>
                                            <p:strVal val="0"/>
                                          </p:val>
                                        </p:tav>
                                        <p:tav tm="100000">
                                          <p:val>
                                            <p:strVal val="#ppt_w"/>
                                          </p:val>
                                        </p:tav>
                                      </p:tavLst>
                                    </p:anim>
                                    <p:anim calcmode="lin" valueType="num">
                                      <p:cBhvr additive="repl">
                                        <p:cTn id="152" dur="500" fill="hold"/>
                                        <p:tgtEl>
                                          <p:spTgt spid="409"/>
                                        </p:tgtEl>
                                        <p:attrNameLst>
                                          <p:attrName>ppt_h</p:attrName>
                                        </p:attrNameLst>
                                      </p:cBhvr>
                                      <p:tavLst>
                                        <p:tav tm="0">
                                          <p:val>
                                            <p:strVal val="0"/>
                                          </p:val>
                                        </p:tav>
                                        <p:tav tm="100000">
                                          <p:val>
                                            <p:strVal val="#ppt_h"/>
                                          </p:val>
                                        </p:tav>
                                      </p:tavLst>
                                    </p:anim>
                                    <p:animEffect filter="fade" transition="in">
                                      <p:cBhvr additive="repl">
                                        <p:cTn id="153" dur="500"/>
                                        <p:tgtEl>
                                          <p:spTgt spid="409"/>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53">
                                  <p:stCondLst>
                                    <p:cond delay="0"/>
                                  </p:stCondLst>
                                  <p:childTnLst>
                                    <p:set>
                                      <p:cBhvr>
                                        <p:cTn id="157" dur="1" fill="hold">
                                          <p:stCondLst>
                                            <p:cond delay="0"/>
                                          </p:stCondLst>
                                        </p:cTn>
                                        <p:tgtEl>
                                          <p:spTgt spid="408"/>
                                        </p:tgtEl>
                                        <p:attrNameLst>
                                          <p:attrName>style.visibility</p:attrName>
                                        </p:attrNameLst>
                                      </p:cBhvr>
                                      <p:to>
                                        <p:strVal val="visible"/>
                                      </p:to>
                                    </p:set>
                                    <p:anim calcmode="lin" valueType="num">
                                      <p:cBhvr additive="repl">
                                        <p:cTn id="158" dur="500" fill="hold"/>
                                        <p:tgtEl>
                                          <p:spTgt spid="408"/>
                                        </p:tgtEl>
                                        <p:attrNameLst>
                                          <p:attrName>ppt_w</p:attrName>
                                        </p:attrNameLst>
                                      </p:cBhvr>
                                      <p:tavLst>
                                        <p:tav tm="0">
                                          <p:val>
                                            <p:strVal val="0"/>
                                          </p:val>
                                        </p:tav>
                                        <p:tav tm="100000">
                                          <p:val>
                                            <p:strVal val="#ppt_w"/>
                                          </p:val>
                                        </p:tav>
                                      </p:tavLst>
                                    </p:anim>
                                    <p:anim calcmode="lin" valueType="num">
                                      <p:cBhvr additive="repl">
                                        <p:cTn id="159" dur="500" fill="hold"/>
                                        <p:tgtEl>
                                          <p:spTgt spid="408"/>
                                        </p:tgtEl>
                                        <p:attrNameLst>
                                          <p:attrName>ppt_h</p:attrName>
                                        </p:attrNameLst>
                                      </p:cBhvr>
                                      <p:tavLst>
                                        <p:tav tm="0">
                                          <p:val>
                                            <p:strVal val="0"/>
                                          </p:val>
                                        </p:tav>
                                        <p:tav tm="100000">
                                          <p:val>
                                            <p:strVal val="#ppt_h"/>
                                          </p:val>
                                        </p:tav>
                                      </p:tavLst>
                                    </p:anim>
                                    <p:animEffect filter="fade" transition="in">
                                      <p:cBhvr additive="repl">
                                        <p:cTn id="160" dur="500"/>
                                        <p:tgtEl>
                                          <p:spTgt spid="408"/>
                                        </p:tgtEl>
                                      </p:cBhvr>
                                    </p:animEffec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53">
                                  <p:stCondLst>
                                    <p:cond delay="0"/>
                                  </p:stCondLst>
                                  <p:childTnLst>
                                    <p:set>
                                      <p:cBhvr>
                                        <p:cTn id="164" dur="1" fill="hold">
                                          <p:stCondLst>
                                            <p:cond delay="0"/>
                                          </p:stCondLst>
                                        </p:cTn>
                                        <p:tgtEl>
                                          <p:spTgt spid="410"/>
                                        </p:tgtEl>
                                        <p:attrNameLst>
                                          <p:attrName>style.visibility</p:attrName>
                                        </p:attrNameLst>
                                      </p:cBhvr>
                                      <p:to>
                                        <p:strVal val="visible"/>
                                      </p:to>
                                    </p:set>
                                    <p:anim calcmode="lin" valueType="num">
                                      <p:cBhvr additive="repl">
                                        <p:cTn id="165" dur="500" fill="hold"/>
                                        <p:tgtEl>
                                          <p:spTgt spid="410"/>
                                        </p:tgtEl>
                                        <p:attrNameLst>
                                          <p:attrName>ppt_w</p:attrName>
                                        </p:attrNameLst>
                                      </p:cBhvr>
                                      <p:tavLst>
                                        <p:tav tm="0">
                                          <p:val>
                                            <p:strVal val="0"/>
                                          </p:val>
                                        </p:tav>
                                        <p:tav tm="100000">
                                          <p:val>
                                            <p:strVal val="#ppt_w"/>
                                          </p:val>
                                        </p:tav>
                                      </p:tavLst>
                                    </p:anim>
                                    <p:anim calcmode="lin" valueType="num">
                                      <p:cBhvr additive="repl">
                                        <p:cTn id="166" dur="500" fill="hold"/>
                                        <p:tgtEl>
                                          <p:spTgt spid="410"/>
                                        </p:tgtEl>
                                        <p:attrNameLst>
                                          <p:attrName>ppt_h</p:attrName>
                                        </p:attrNameLst>
                                      </p:cBhvr>
                                      <p:tavLst>
                                        <p:tav tm="0">
                                          <p:val>
                                            <p:strVal val="0"/>
                                          </p:val>
                                        </p:tav>
                                        <p:tav tm="100000">
                                          <p:val>
                                            <p:strVal val="#ppt_h"/>
                                          </p:val>
                                        </p:tav>
                                      </p:tavLst>
                                    </p:anim>
                                    <p:animEffect filter="fade" transition="in">
                                      <p:cBhvr additive="repl">
                                        <p:cTn id="167" dur="5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413"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15"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17"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19"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fontScale="93333" lnSpcReduction="10000"/>
          </a:bodyPr>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Stefanova, “One Approach for Training of Recurrent Neural Network Model of IIR Digital Filter,” in Technological Developments in Net working, Education and Automation (K. Elleithy, T. Sobh, M. Iskander, V. Kapila, M. A. Karim, and A. Mahmood, eds.), (Dordrecht), pp. 219 224, Springer Netherlands, 2010.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L. Ma, H. Huang, P. Zhao, and T. Su, “Acoustic Echo Cancellation by Combining Adaptive Digital Filter and Recurrent Neural Network,” CoRR, vol. Abs/2005.09237, 2020.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A. Skogstad, S. Holm, and M. Høvin, “Digital IIR filters with minimal group delay for real-time applications,” in 2012 International Conference on Engineering and Technology (ICET), pp. 1–6, 2012.</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S.A., “One Dimensional IIR Digital Filter Modeling Based on Recur rent Neural Network,” in Technological Developments in Education and Automation (M. Iskander, V. Kapila, and M. A. Karim, eds.), (Dordrecht), pp. 281–286, Springer Netherlands, 2010.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331B619B-29AA-4332-99F8-FCA0A2A6FD32}"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Hypothesis Formulation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Research 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8" presetSubtype="16">
                                  <p:stCondLst>
                                    <p:cond delay="0"/>
                                  </p:stCondLst>
                                  <p:childTnLst>
                                    <p:set>
                                      <p:cBhvr>
                                        <p:cTn id="36" fill="hold">
                                          <p:stCondLst>
                                            <p:cond delay="0"/>
                                          </p:stCondLst>
                                        </p:cTn>
                                        <p:tgtEl>
                                          <p:spTgt spid="366">
                                            <p:txEl>
                                              <p:pRg st="6" end="6"/>
                                            </p:txEl>
                                          </p:spTgt>
                                        </p:tgtEl>
                                        <p:attrNameLst>
                                          <p:attrName>style.visibility</p:attrName>
                                        </p:attrNameLst>
                                      </p:cBhvr>
                                      <p:to>
                                        <p:strVal val="visible"/>
                                      </p:to>
                                    </p:set>
                                    <p:animEffect filter="diamond(in)" transition="in">
                                      <p:cBhvr additive="repl">
                                        <p:cTn id="37" dur="800"/>
                                        <p:tgtEl>
                                          <p:spTgt spid="36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1840320"/>
            <a:ext cx="8095680" cy="2637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2"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4"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6"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8"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9.</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Approach for Training of Recurrent Neural Network Model of IIR Digital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Acoustic Echo Cancellation by Combining Adaptive Digital Filter and Recurrent Neural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11.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Digital IIR filters with minimal group delay for real-time applications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Dimensional IIR Digital Filter Modeling Based on Recur rent Neural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Hypothesis Formulation</a:t>
            </a:r>
            <a:endParaRPr b="0" lang="en-IN" sz="2700" spc="-1" strike="noStrike">
              <a:solidFill>
                <a:srgbClr val="000000"/>
              </a:solidFill>
              <a:latin typeface="Arial"/>
            </a:endParaRPr>
          </a:p>
        </p:txBody>
      </p:sp>
      <p:sp>
        <p:nvSpPr>
          <p:cNvPr id="38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Better performance of a digital filter can be achieved in terms of latency using RNN with filter coefficients. Incorporating RNNs into digital filter design will enhance adaptability and performance, particularly in handling non-stationary signals and complex patterns.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189</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2024-02-16T19:08:23Z</dcterms:modified>
  <cp:revision>48</cp:revision>
  <dc:subject/>
  <dc:title>Midnightblue</dc:title>
</cp:coreProperties>
</file>

<file path=docProps/custom.xml><?xml version="1.0" encoding="utf-8"?>
<Properties xmlns="http://schemas.openxmlformats.org/officeDocument/2006/custom-properties" xmlns:vt="http://schemas.openxmlformats.org/officeDocument/2006/docPropsVTypes"/>
</file>