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slide" Target="slides/slide19.xml"/><Relationship Id="rId57" Type="http://schemas.openxmlformats.org/officeDocument/2006/relationships/slide" Target="slides/slide20.xml"/><Relationship Id="rId5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7"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A3256770-8926-46DA-A58E-0DA9E3AFFA26}"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A5CD5CD1-AE1A-4606-9AEF-5C3211828141}"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48A45F87-F783-4A2E-B642-85B9C5D1BE30}"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7CF8FE84-B758-4ADF-ABF1-E8A9F06E19BA}"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8D4FE202-9E2F-4A92-82DC-341812873E35}"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76EDF99C-D613-4DA4-9F30-1B4270F53F34}"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4156AE05-71FC-42F6-8ABC-36C460070678}"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2CD5FDD1-5F7B-4A09-8030-752E26006F2E}"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1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9A7E0DC5-5CAF-427B-A3F7-F94B2EF31B98}"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45575CBF-0619-4199-9031-2AAFC17641B4}"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2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29"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E5F176E5-0F63-4F56-B72C-B3FEA4E8B391}"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2E2A1798-19C7-48C5-A9BB-20A00B3E2DFE}"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A2700DEE-A7E6-4EB4-A821-3EA3D1CE2538}"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6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11D0DFB1-6750-47BF-941F-01A58CA57683}"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2"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11D9CD4C-ACE0-4522-9531-D8646D747E38}"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541AC8C9-8777-4802-9D88-6F38F69580AF}"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F0474D14-56C5-473E-87B9-39189B22C164}"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0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1"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4150AD02-7834-45B1-8A27-8BDD2467B012}"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0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3A76DF19-24CC-447E-A3E6-AEE7A25999A7}"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439F3329-9359-46C6-A0FF-DFAB4CC65526}"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0E3FD192-A76C-45A9-A206-88E159A2E568}"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65E3A854-C27D-4DEC-AAC5-A168254DE56C}"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4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6"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08828FD3-DA49-42C2-A674-FDCA68360C37}"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5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7"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8"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59"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2DD8BF35-AC37-4D82-BD45-3AC2991B2E9B}"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80CCB616-60C7-42AC-BEAC-4356CA9F0F38}" type="slidenum">
              <a:rPr b="1" lang="en-IN" sz="1800" spc="-1" strike="noStrike">
                <a:solidFill>
                  <a:srgbClr val="ffffff"/>
                </a:solidFill>
                <a:latin typeface="Noto Sans"/>
                <a:ea typeface="DejaVu Sans"/>
              </a:rPr>
              <a:t>17</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81CA011F-0E59-4E73-A14C-DC779AFBA839}"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8" name="PlaceHolder 1"/>
          <p:cNvSpPr>
            <a:spLocks noGrp="1"/>
          </p:cNvSpPr>
          <p:nvPr>
            <p:ph type="ftr" idx="1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9" name="PlaceHolder 2"/>
          <p:cNvSpPr>
            <a:spLocks noGrp="1"/>
          </p:cNvSpPr>
          <p:nvPr>
            <p:ph type="dt" idx="2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AA408B70-9DB1-42CC-B61C-49FDCB8974EA}"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8" name="PlaceHolder 5"/>
          <p:cNvSpPr>
            <a:spLocks noGrp="1"/>
          </p:cNvSpPr>
          <p:nvPr>
            <p:ph type="ftr" idx="2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9" name="PlaceHolder 6"/>
          <p:cNvSpPr>
            <a:spLocks noGrp="1"/>
          </p:cNvSpPr>
          <p:nvPr>
            <p:ph type="dt" idx="2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B8FDA25-E5BD-4912-9720-29A8E92B8A8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5"/>
          <p:cNvSpPr>
            <a:spLocks noGrp="1"/>
          </p:cNvSpPr>
          <p:nvPr>
            <p:ph type="ftr" idx="2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3" name="PlaceHolder 6"/>
          <p:cNvSpPr>
            <a:spLocks noGrp="1"/>
          </p:cNvSpPr>
          <p:nvPr>
            <p:ph type="dt" idx="2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3"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4" name="PlaceHolder 5"/>
          <p:cNvSpPr>
            <a:spLocks noGrp="1"/>
          </p:cNvSpPr>
          <p:nvPr>
            <p:ph type="ftr" idx="2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35" name="PlaceHolder 6"/>
          <p:cNvSpPr>
            <a:spLocks noGrp="1"/>
          </p:cNvSpPr>
          <p:nvPr>
            <p:ph type="sldNum" idx="2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46F5542-A1E8-4EAD-B2F7-A85E30B4129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36" name="PlaceHolder 7"/>
          <p:cNvSpPr>
            <a:spLocks noGrp="1"/>
          </p:cNvSpPr>
          <p:nvPr>
            <p:ph type="dt" idx="2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4"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5"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6" name="PlaceHolder 4"/>
          <p:cNvSpPr>
            <a:spLocks noGrp="1"/>
          </p:cNvSpPr>
          <p:nvPr>
            <p:ph type="ftr" idx="2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7" name="PlaceHolder 5"/>
          <p:cNvSpPr>
            <a:spLocks noGrp="1"/>
          </p:cNvSpPr>
          <p:nvPr>
            <p:ph type="sldNum" idx="2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208574F-C25E-4DFA-9AE0-3E283140F8C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8" name="PlaceHolder 6"/>
          <p:cNvSpPr>
            <a:spLocks noGrp="1"/>
          </p:cNvSpPr>
          <p:nvPr>
            <p:ph type="dt" idx="3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8"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9" name="PlaceHolder 6"/>
          <p:cNvSpPr>
            <a:spLocks noGrp="1"/>
          </p:cNvSpPr>
          <p:nvPr>
            <p:ph type="ftr" idx="3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0" name="PlaceHolder 7"/>
          <p:cNvSpPr>
            <a:spLocks noGrp="1"/>
          </p:cNvSpPr>
          <p:nvPr>
            <p:ph type="sldNum" idx="3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5CBEE1E-EEC0-4F18-89C9-D3F98965A18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1" name="PlaceHolder 8"/>
          <p:cNvSpPr>
            <a:spLocks noGrp="1"/>
          </p:cNvSpPr>
          <p:nvPr>
            <p:ph type="dt" idx="3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9" name="PlaceHolder 1"/>
          <p:cNvSpPr>
            <a:spLocks noGrp="1"/>
          </p:cNvSpPr>
          <p:nvPr>
            <p:ph type="ftr" idx="3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0" name="PlaceHolder 2"/>
          <p:cNvSpPr>
            <a:spLocks noGrp="1"/>
          </p:cNvSpPr>
          <p:nvPr>
            <p:ph type="sldNum" idx="3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81D7167-FEC6-4D74-AAC7-959776B0D3C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1" name="PlaceHolder 3"/>
          <p:cNvSpPr>
            <a:spLocks noGrp="1"/>
          </p:cNvSpPr>
          <p:nvPr>
            <p:ph type="dt" idx="3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4" name="PlaceHolder 1"/>
          <p:cNvSpPr>
            <a:spLocks noGrp="1"/>
          </p:cNvSpPr>
          <p:nvPr>
            <p:ph type="ftr" idx="3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5" name="PlaceHolder 2"/>
          <p:cNvSpPr>
            <a:spLocks noGrp="1"/>
          </p:cNvSpPr>
          <p:nvPr>
            <p:ph type="sldNum" idx="3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F2CB17B-6809-40CF-AE84-35B079E2F35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6" name="PlaceHolder 3"/>
          <p:cNvSpPr>
            <a:spLocks noGrp="1"/>
          </p:cNvSpPr>
          <p:nvPr>
            <p:ph type="dt" idx="3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0"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3"/>
          <p:cNvSpPr>
            <a:spLocks noGrp="1"/>
          </p:cNvSpPr>
          <p:nvPr>
            <p:ph type="ftr" idx="4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2" name="PlaceHolder 4"/>
          <p:cNvSpPr>
            <a:spLocks noGrp="1"/>
          </p:cNvSpPr>
          <p:nvPr>
            <p:ph type="sldNum" idx="4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CF6A280-8C42-4F22-A2A8-F159D0B5474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3" name="PlaceHolder 5"/>
          <p:cNvSpPr>
            <a:spLocks noGrp="1"/>
          </p:cNvSpPr>
          <p:nvPr>
            <p:ph type="dt" idx="4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0" name="PlaceHolder 3"/>
          <p:cNvSpPr>
            <a:spLocks noGrp="1"/>
          </p:cNvSpPr>
          <p:nvPr>
            <p:ph type="ftr" idx="4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1" name="PlaceHolder 4"/>
          <p:cNvSpPr>
            <a:spLocks noGrp="1"/>
          </p:cNvSpPr>
          <p:nvPr>
            <p:ph type="sldNum" idx="4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29E491B-D1A3-4EF4-B88D-6EA45D73684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2" name="PlaceHolder 5"/>
          <p:cNvSpPr>
            <a:spLocks noGrp="1"/>
          </p:cNvSpPr>
          <p:nvPr>
            <p:ph type="dt" idx="4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CD69775-DE65-47E9-97C6-4482A112DE3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6"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8"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9"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0" name="PlaceHolder 4"/>
          <p:cNvSpPr>
            <a:spLocks noGrp="1"/>
          </p:cNvSpPr>
          <p:nvPr>
            <p:ph type="ftr" idx="4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1" name="PlaceHolder 5"/>
          <p:cNvSpPr>
            <a:spLocks noGrp="1"/>
          </p:cNvSpPr>
          <p:nvPr>
            <p:ph type="sldNum" idx="4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E9C9A9E-34C3-4D43-9684-934DFF1551F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2" name="PlaceHolder 6"/>
          <p:cNvSpPr>
            <a:spLocks noGrp="1"/>
          </p:cNvSpPr>
          <p:nvPr>
            <p:ph type="dt" idx="4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2"/>
          <p:cNvSpPr>
            <a:spLocks noGrp="1"/>
          </p:cNvSpPr>
          <p:nvPr>
            <p:ph type="ftr" idx="4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0" name="PlaceHolder 3"/>
          <p:cNvSpPr>
            <a:spLocks noGrp="1"/>
          </p:cNvSpPr>
          <p:nvPr>
            <p:ph type="sldNum" idx="5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FE68DEE-BD57-4D25-BAE4-ED38C62AD78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1" name="PlaceHolder 4"/>
          <p:cNvSpPr>
            <a:spLocks noGrp="1"/>
          </p:cNvSpPr>
          <p:nvPr>
            <p:ph type="dt" idx="5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4"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5" name="PlaceHolder 1"/>
          <p:cNvSpPr>
            <a:spLocks noGrp="1"/>
          </p:cNvSpPr>
          <p:nvPr>
            <p:ph type="ftr" idx="5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6" name="PlaceHolder 2"/>
          <p:cNvSpPr>
            <a:spLocks noGrp="1"/>
          </p:cNvSpPr>
          <p:nvPr>
            <p:ph type="sldNum" idx="5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93799A4-2B55-49C1-AB54-7A18F55A67D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7" name="PlaceHolder 3"/>
          <p:cNvSpPr>
            <a:spLocks noGrp="1"/>
          </p:cNvSpPr>
          <p:nvPr>
            <p:ph type="dt" idx="5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2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2"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4" name="PlaceHolder 5"/>
          <p:cNvSpPr>
            <a:spLocks noGrp="1"/>
          </p:cNvSpPr>
          <p:nvPr>
            <p:ph type="ftr" idx="5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5" name="PlaceHolder 6"/>
          <p:cNvSpPr>
            <a:spLocks noGrp="1"/>
          </p:cNvSpPr>
          <p:nvPr>
            <p:ph type="sldNum" idx="5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F12950A-67C9-483B-86E5-02B506FD647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6" name="PlaceHolder 7"/>
          <p:cNvSpPr>
            <a:spLocks noGrp="1"/>
          </p:cNvSpPr>
          <p:nvPr>
            <p:ph type="dt" idx="5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D975D55-F2F1-4C60-B2A9-7C2DEB49FAE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6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4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6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6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0DF37815-B267-4303-934C-58C6DC38A89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5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ftr" idx="6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3" name="PlaceHolder 5"/>
          <p:cNvSpPr>
            <a:spLocks noGrp="1"/>
          </p:cNvSpPr>
          <p:nvPr>
            <p:ph type="sldNum" idx="6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8A6C9F2-D388-41C8-B8CB-9714D7B2C07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4" name="PlaceHolder 6"/>
          <p:cNvSpPr>
            <a:spLocks noGrp="1"/>
          </p:cNvSpPr>
          <p:nvPr>
            <p:ph type="dt" idx="6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6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6"/>
          <p:cNvSpPr>
            <a:spLocks noGrp="1"/>
          </p:cNvSpPr>
          <p:nvPr>
            <p:ph type="ftr" idx="6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7"/>
          <p:cNvSpPr>
            <a:spLocks noGrp="1"/>
          </p:cNvSpPr>
          <p:nvPr>
            <p:ph type="sldNum" idx="6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52D7177-4F46-4C57-B6D6-0FD28E2E5AA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8"/>
          <p:cNvSpPr>
            <a:spLocks noGrp="1"/>
          </p:cNvSpPr>
          <p:nvPr>
            <p:ph type="dt" idx="6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PlaceHolder 1"/>
          <p:cNvSpPr>
            <a:spLocks noGrp="1"/>
          </p:cNvSpPr>
          <p:nvPr>
            <p:ph type="ftr" idx="7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6" name="PlaceHolder 2"/>
          <p:cNvSpPr>
            <a:spLocks noGrp="1"/>
          </p:cNvSpPr>
          <p:nvPr>
            <p:ph type="sldNum" idx="7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7EB6295-F9CE-4D87-8AAD-37BEFE8C028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87" name="PlaceHolder 3"/>
          <p:cNvSpPr>
            <a:spLocks noGrp="1"/>
          </p:cNvSpPr>
          <p:nvPr>
            <p:ph type="dt" idx="7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0" name="PlaceHolder 1"/>
          <p:cNvSpPr>
            <a:spLocks noGrp="1"/>
          </p:cNvSpPr>
          <p:nvPr>
            <p:ph type="ftr" idx="7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1" name="PlaceHolder 2"/>
          <p:cNvSpPr>
            <a:spLocks noGrp="1"/>
          </p:cNvSpPr>
          <p:nvPr>
            <p:ph type="sldNum" idx="7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6DFCFB6-BE47-4950-81E1-75A98502DDB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2" name="PlaceHolder 3"/>
          <p:cNvSpPr>
            <a:spLocks noGrp="1"/>
          </p:cNvSpPr>
          <p:nvPr>
            <p:ph type="dt" idx="7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C331177-4490-478C-B5AE-DD89FA5D7B56}"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6"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7" name="PlaceHolder 3"/>
          <p:cNvSpPr>
            <a:spLocks noGrp="1"/>
          </p:cNvSpPr>
          <p:nvPr>
            <p:ph type="ftr" idx="7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8" name="PlaceHolder 4"/>
          <p:cNvSpPr>
            <a:spLocks noGrp="1"/>
          </p:cNvSpPr>
          <p:nvPr>
            <p:ph type="sldNum" idx="7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6938640-3F19-49FD-A901-CA0B2B10802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9" name="PlaceHolder 5"/>
          <p:cNvSpPr>
            <a:spLocks noGrp="1"/>
          </p:cNvSpPr>
          <p:nvPr>
            <p:ph type="dt" idx="7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5"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6" name="PlaceHolder 3"/>
          <p:cNvSpPr>
            <a:spLocks noGrp="1"/>
          </p:cNvSpPr>
          <p:nvPr>
            <p:ph type="ftr" idx="7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7" name="PlaceHolder 4"/>
          <p:cNvSpPr>
            <a:spLocks noGrp="1"/>
          </p:cNvSpPr>
          <p:nvPr>
            <p:ph type="sldNum" idx="8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F9FD807-9C68-4792-B24C-EBB74B66A6F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8" name="PlaceHolder 5"/>
          <p:cNvSpPr>
            <a:spLocks noGrp="1"/>
          </p:cNvSpPr>
          <p:nvPr>
            <p:ph type="dt" idx="8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12"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1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5"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6" name="PlaceHolder 4"/>
          <p:cNvSpPr>
            <a:spLocks noGrp="1"/>
          </p:cNvSpPr>
          <p:nvPr>
            <p:ph type="ftr" idx="8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5"/>
          <p:cNvSpPr>
            <a:spLocks noGrp="1"/>
          </p:cNvSpPr>
          <p:nvPr>
            <p:ph type="sldNum" idx="8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E1592CA-0F80-46EE-8F6C-6EB2F90CBDB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6"/>
          <p:cNvSpPr>
            <a:spLocks noGrp="1"/>
          </p:cNvSpPr>
          <p:nvPr>
            <p:ph type="dt" idx="8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2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5" name="PlaceHolder 2"/>
          <p:cNvSpPr>
            <a:spLocks noGrp="1"/>
          </p:cNvSpPr>
          <p:nvPr>
            <p:ph type="ftr" idx="8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3"/>
          <p:cNvSpPr>
            <a:spLocks noGrp="1"/>
          </p:cNvSpPr>
          <p:nvPr>
            <p:ph type="sldNum" idx="8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39458B4-8A1D-407D-8690-B7792FB6EE4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4"/>
          <p:cNvSpPr>
            <a:spLocks noGrp="1"/>
          </p:cNvSpPr>
          <p:nvPr>
            <p:ph type="dt" idx="8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0"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PlaceHolder 1"/>
          <p:cNvSpPr>
            <a:spLocks noGrp="1"/>
          </p:cNvSpPr>
          <p:nvPr>
            <p:ph type="ftr" idx="8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2" name="PlaceHolder 2"/>
          <p:cNvSpPr>
            <a:spLocks noGrp="1"/>
          </p:cNvSpPr>
          <p:nvPr>
            <p:ph type="sldNum" idx="8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517829F-0042-4796-89E9-AA73540703B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3" name="PlaceHolder 3"/>
          <p:cNvSpPr>
            <a:spLocks noGrp="1"/>
          </p:cNvSpPr>
          <p:nvPr>
            <p:ph type="dt" idx="9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8"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9"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0" name="PlaceHolder 5"/>
          <p:cNvSpPr>
            <a:spLocks noGrp="1"/>
          </p:cNvSpPr>
          <p:nvPr>
            <p:ph type="ftr" idx="9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1" name="PlaceHolder 6"/>
          <p:cNvSpPr>
            <a:spLocks noGrp="1"/>
          </p:cNvSpPr>
          <p:nvPr>
            <p:ph type="sldNum" idx="9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C50C7F28-401E-488F-8D10-F4328D7DE1D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2" name="PlaceHolder 7"/>
          <p:cNvSpPr>
            <a:spLocks noGrp="1"/>
          </p:cNvSpPr>
          <p:nvPr>
            <p:ph type="dt" idx="9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4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0"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2"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3" name="PlaceHolder 5"/>
          <p:cNvSpPr>
            <a:spLocks noGrp="1"/>
          </p:cNvSpPr>
          <p:nvPr>
            <p:ph type="ftr" idx="9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4" name="PlaceHolder 6"/>
          <p:cNvSpPr>
            <a:spLocks noGrp="1"/>
          </p:cNvSpPr>
          <p:nvPr>
            <p:ph type="sldNum" idx="9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F21F861-17A9-4193-BFAE-6A00F389EF3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5" name="PlaceHolder 7"/>
          <p:cNvSpPr>
            <a:spLocks noGrp="1"/>
          </p:cNvSpPr>
          <p:nvPr>
            <p:ph type="dt" idx="9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3"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4"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677D46A-69B5-4B90-846B-85B81BD2686D}"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6" name="PlaceHolder 1"/>
          <p:cNvSpPr>
            <a:spLocks noGrp="1"/>
          </p:cNvSpPr>
          <p:nvPr>
            <p:ph type="ftr" idx="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47" name="PlaceHolder 2"/>
          <p:cNvSpPr>
            <a:spLocks noGrp="1"/>
          </p:cNvSpPr>
          <p:nvPr>
            <p:ph type="dt" idx="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9"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0"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56B84EF-3933-4245-8C98-00A7F7D873D2}"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2" name="PlaceHolder 1"/>
          <p:cNvSpPr>
            <a:spLocks noGrp="1"/>
          </p:cNvSpPr>
          <p:nvPr>
            <p:ph type="ftr" idx="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3" name="PlaceHolder 2"/>
          <p:cNvSpPr>
            <a:spLocks noGrp="1"/>
          </p:cNvSpPr>
          <p:nvPr>
            <p:ph type="dt" idx="1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589B6644-A401-4D68-978A-8EF9DA59F39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0" name="PlaceHolder 3"/>
          <p:cNvSpPr>
            <a:spLocks noGrp="1"/>
          </p:cNvSpPr>
          <p:nvPr>
            <p:ph type="ftr" idx="1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1" name="PlaceHolder 4"/>
          <p:cNvSpPr>
            <a:spLocks noGrp="1"/>
          </p:cNvSpPr>
          <p:nvPr>
            <p:ph type="dt" idx="1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5FDAA9C-4366-4F85-8C04-A5D2E1AB908A}"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6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3"/>
          <p:cNvSpPr>
            <a:spLocks noGrp="1"/>
          </p:cNvSpPr>
          <p:nvPr>
            <p:ph type="ftr" idx="1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1" name="PlaceHolder 4"/>
          <p:cNvSpPr>
            <a:spLocks noGrp="1"/>
          </p:cNvSpPr>
          <p:nvPr>
            <p:ph type="dt" idx="1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EC694A9-E11E-41A5-85B7-4079E9A21D72}"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ftr" idx="1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2" name="PlaceHolder 5"/>
          <p:cNvSpPr>
            <a:spLocks noGrp="1"/>
          </p:cNvSpPr>
          <p:nvPr>
            <p:ph type="dt" idx="1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71ED7AFB-E1C3-4D27-A9AB-41D903974F9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1" name="PlaceHolder 2"/>
          <p:cNvSpPr>
            <a:spLocks noGrp="1"/>
          </p:cNvSpPr>
          <p:nvPr>
            <p:ph type="ftr" idx="1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2" name="PlaceHolder 3"/>
          <p:cNvSpPr>
            <a:spLocks noGrp="1"/>
          </p:cNvSpPr>
          <p:nvPr>
            <p:ph type="dt" idx="1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4474800" y="1620360"/>
            <a:ext cx="1129680" cy="1020960"/>
          </a:xfrm>
          <a:prstGeom prst="rect">
            <a:avLst/>
          </a:prstGeom>
          <a:ln w="57240">
            <a:solidFill>
              <a:srgbClr val="3465a4"/>
            </a:solidFill>
            <a:round/>
          </a:ln>
        </p:spPr>
      </p:pic>
      <p:sp>
        <p:nvSpPr>
          <p:cNvPr id="361" name=""/>
          <p:cNvSpPr/>
          <p:nvPr/>
        </p:nvSpPr>
        <p:spPr>
          <a:xfrm>
            <a:off x="2520000" y="2700000"/>
            <a:ext cx="5039280" cy="104328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ea typeface="DejaVu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Session: 2023-24</a:t>
            </a:r>
            <a:endParaRPr b="0" lang="en-IN" sz="1800" spc="-1" strike="noStrike">
              <a:solidFill>
                <a:srgbClr val="000000"/>
              </a:solidFill>
              <a:latin typeface="Arial"/>
            </a:endParaRPr>
          </a:p>
        </p:txBody>
      </p:sp>
      <p:sp>
        <p:nvSpPr>
          <p:cNvPr id="362" name=""/>
          <p:cNvSpPr/>
          <p:nvPr/>
        </p:nvSpPr>
        <p:spPr>
          <a:xfrm>
            <a:off x="360000" y="180000"/>
            <a:ext cx="9359280" cy="125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400" spc="-1" strike="noStrike">
                <a:solidFill>
                  <a:srgbClr val="2c3e50"/>
                </a:solidFill>
                <a:latin typeface="Noto Sans"/>
                <a:ea typeface="DejaVu Sans"/>
              </a:rPr>
              <a:t>A Low Latency Digital Filter using Recurrent Neural Network</a:t>
            </a:r>
            <a:endParaRPr b="0" lang="en-IN" sz="24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Dissertation-II (MCS-491)</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Feb 17, 2024</a:t>
            </a:r>
            <a:endParaRPr b="0" lang="en-IN" sz="2000" spc="-1" strike="noStrike">
              <a:solidFill>
                <a:srgbClr val="000000"/>
              </a:solidFill>
              <a:latin typeface="Arial"/>
            </a:endParaRPr>
          </a:p>
        </p:txBody>
      </p:sp>
      <p:sp>
        <p:nvSpPr>
          <p:cNvPr id="363" name=""/>
          <p:cNvSpPr/>
          <p:nvPr/>
        </p:nvSpPr>
        <p:spPr>
          <a:xfrm>
            <a:off x="288000" y="4212000"/>
            <a:ext cx="5039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Guided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Ms. Sukrati Jain &amp; Mr. Vikas Deswal</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(Supervisor)</a:t>
            </a: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        (Co-Supervisor)</a:t>
            </a:r>
            <a:endParaRPr b="0" lang="en-IN" sz="2000" spc="-1" strike="noStrike">
              <a:solidFill>
                <a:srgbClr val="000000"/>
              </a:solidFill>
              <a:latin typeface="Arial"/>
            </a:endParaRPr>
          </a:p>
        </p:txBody>
      </p:sp>
      <p:sp>
        <p:nvSpPr>
          <p:cNvPr id="364" name=""/>
          <p:cNvSpPr/>
          <p:nvPr/>
        </p:nvSpPr>
        <p:spPr>
          <a:xfrm>
            <a:off x="6660000" y="4212000"/>
            <a:ext cx="3023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Presented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Mohit Singh</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Methodology</a:t>
            </a:r>
            <a:endParaRPr b="0" lang="en-IN" sz="2700" spc="-1" strike="noStrike">
              <a:solidFill>
                <a:srgbClr val="000000"/>
              </a:solidFill>
              <a:latin typeface="Arial"/>
            </a:endParaRPr>
          </a:p>
        </p:txBody>
      </p:sp>
      <p:pic>
        <p:nvPicPr>
          <p:cNvPr id="389" name="" descr=""/>
          <p:cNvPicPr/>
          <p:nvPr/>
        </p:nvPicPr>
        <p:blipFill>
          <a:blip r:embed="rId1"/>
          <a:stretch/>
        </p:blipFill>
        <p:spPr>
          <a:xfrm>
            <a:off x="1188000" y="1656000"/>
            <a:ext cx="2800440" cy="1260000"/>
          </a:xfrm>
          <a:prstGeom prst="rect">
            <a:avLst/>
          </a:prstGeom>
          <a:ln w="0">
            <a:noFill/>
          </a:ln>
        </p:spPr>
      </p:pic>
      <p:pic>
        <p:nvPicPr>
          <p:cNvPr id="390" name="" descr=""/>
          <p:cNvPicPr/>
          <p:nvPr/>
        </p:nvPicPr>
        <p:blipFill>
          <a:blip r:embed="rId2"/>
          <a:stretch/>
        </p:blipFill>
        <p:spPr>
          <a:xfrm>
            <a:off x="5639760" y="4392000"/>
            <a:ext cx="2748240" cy="682560"/>
          </a:xfrm>
          <a:prstGeom prst="rect">
            <a:avLst/>
          </a:prstGeom>
          <a:ln w="0">
            <a:noFill/>
          </a:ln>
        </p:spPr>
      </p:pic>
      <p:pic>
        <p:nvPicPr>
          <p:cNvPr id="391" name="" descr=""/>
          <p:cNvPicPr/>
          <p:nvPr/>
        </p:nvPicPr>
        <p:blipFill>
          <a:blip r:embed="rId3"/>
          <a:stretch/>
        </p:blipFill>
        <p:spPr>
          <a:xfrm>
            <a:off x="1323720" y="4251960"/>
            <a:ext cx="2348280" cy="932760"/>
          </a:xfrm>
          <a:prstGeom prst="rect">
            <a:avLst/>
          </a:prstGeom>
          <a:ln w="0">
            <a:noFill/>
          </a:ln>
        </p:spPr>
      </p:pic>
      <p:pic>
        <p:nvPicPr>
          <p:cNvPr id="392" name="" descr=""/>
          <p:cNvPicPr/>
          <p:nvPr/>
        </p:nvPicPr>
        <p:blipFill>
          <a:blip r:embed="rId4"/>
          <a:stretch/>
        </p:blipFill>
        <p:spPr>
          <a:xfrm>
            <a:off x="2788200" y="3172320"/>
            <a:ext cx="4879800" cy="628560"/>
          </a:xfrm>
          <a:prstGeom prst="rect">
            <a:avLst/>
          </a:prstGeom>
          <a:ln w="0">
            <a:noFill/>
          </a:ln>
        </p:spPr>
      </p:pic>
      <p:pic>
        <p:nvPicPr>
          <p:cNvPr id="393" name="" descr=""/>
          <p:cNvPicPr/>
          <p:nvPr/>
        </p:nvPicPr>
        <p:blipFill>
          <a:blip r:embed="rId5"/>
          <a:stretch/>
        </p:blipFill>
        <p:spPr>
          <a:xfrm>
            <a:off x="4998240" y="1678320"/>
            <a:ext cx="3929760" cy="1309680"/>
          </a:xfrm>
          <a:prstGeom prst="rect">
            <a:avLst/>
          </a:prstGeom>
          <a:ln w="0">
            <a:noFill/>
          </a:ln>
        </p:spPr>
      </p:pic>
      <p:sp>
        <p:nvSpPr>
          <p:cNvPr id="394" name="PlaceHolder 14"/>
          <p:cNvSpPr txBox="1"/>
          <p:nvPr/>
        </p:nvSpPr>
        <p:spPr>
          <a:xfrm>
            <a:off x="360000" y="1404000"/>
            <a:ext cx="9359280" cy="504000"/>
          </a:xfrm>
          <a:prstGeom prst="rect">
            <a:avLst/>
          </a:prstGeom>
          <a:noFill/>
          <a:ln w="0">
            <a:noFill/>
          </a:ln>
        </p:spPr>
        <p:txBody>
          <a:bodyPr lIns="0" rIns="0" tIns="0" bIns="0" anchor="ctr">
            <a:noAutofit/>
          </a:bodyPr>
          <a:p>
            <a:pPr algn="ctr">
              <a:lnSpc>
                <a:spcPct val="100000"/>
              </a:lnSpc>
              <a:tabLst>
                <a:tab algn="l" pos="0"/>
              </a:tabLst>
            </a:pPr>
            <a:r>
              <a:rPr b="1" lang="en-IN" sz="2200" spc="-1" strike="noStrike">
                <a:solidFill>
                  <a:srgbClr val="1c1c1c"/>
                </a:solidFill>
                <a:latin typeface="Noto Sans"/>
              </a:rPr>
              <a:t>Tools Used</a:t>
            </a:r>
            <a:endParaRPr b="0" lang="en-IN" sz="2200" spc="-1" strike="noStrike">
              <a:solidFill>
                <a:srgbClr val="1c1c1c"/>
              </a:solidFill>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2" presetSubtype="4">
                                  <p:stCondLst>
                                    <p:cond delay="0"/>
                                  </p:stCondLst>
                                  <p:childTnLst>
                                    <p:set>
                                      <p:cBhvr>
                                        <p:cTn id="69" dur="1" fill="hold">
                                          <p:stCondLst>
                                            <p:cond delay="0"/>
                                          </p:stCondLst>
                                        </p:cTn>
                                        <p:tgtEl>
                                          <p:spTgt spid="394">
                                            <p:txEl>
                                              <p:pRg st="0" end="0"/>
                                            </p:txEl>
                                          </p:spTgt>
                                        </p:tgtEl>
                                        <p:attrNameLst>
                                          <p:attrName>style.visibility</p:attrName>
                                        </p:attrNameLst>
                                      </p:cBhvr>
                                      <p:to>
                                        <p:strVal val="visible"/>
                                      </p:to>
                                    </p:set>
                                    <p:anim calcmode="lin" valueType="num">
                                      <p:cBhvr additive="repl">
                                        <p:cTn id="70" dur="500" fill="hold"/>
                                        <p:tgtEl>
                                          <p:spTgt spid="394">
                                            <p:txEl>
                                              <p:pRg st="0" end="0"/>
                                            </p:txEl>
                                          </p:spTgt>
                                        </p:tgtEl>
                                        <p:attrNameLst>
                                          <p:attrName>ppt_x</p:attrName>
                                        </p:attrNameLst>
                                      </p:cBhvr>
                                      <p:tavLst>
                                        <p:tav tm="0">
                                          <p:val>
                                            <p:strVal val="#ppt_x"/>
                                          </p:val>
                                        </p:tav>
                                        <p:tav tm="100000">
                                          <p:val>
                                            <p:strVal val="#ppt_x"/>
                                          </p:val>
                                        </p:tav>
                                      </p:tavLst>
                                    </p:anim>
                                    <p:anim calcmode="lin" valueType="num">
                                      <p:cBhvr additive="repl">
                                        <p:cTn id="71" dur="500" fill="hold"/>
                                        <p:tgtEl>
                                          <p:spTgt spid="3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53">
                                  <p:stCondLst>
                                    <p:cond delay="0"/>
                                  </p:stCondLst>
                                  <p:childTnLst>
                                    <p:set>
                                      <p:cBhvr>
                                        <p:cTn id="75" dur="1" fill="hold">
                                          <p:stCondLst>
                                            <p:cond delay="0"/>
                                          </p:stCondLst>
                                        </p:cTn>
                                        <p:tgtEl>
                                          <p:spTgt spid="389"/>
                                        </p:tgtEl>
                                        <p:attrNameLst>
                                          <p:attrName>style.visibility</p:attrName>
                                        </p:attrNameLst>
                                      </p:cBhvr>
                                      <p:to>
                                        <p:strVal val="visible"/>
                                      </p:to>
                                    </p:set>
                                    <p:anim calcmode="lin" valueType="num">
                                      <p:cBhvr additive="repl">
                                        <p:cTn id="76" dur="500" fill="hold"/>
                                        <p:tgtEl>
                                          <p:spTgt spid="389"/>
                                        </p:tgtEl>
                                        <p:attrNameLst>
                                          <p:attrName>ppt_w</p:attrName>
                                        </p:attrNameLst>
                                      </p:cBhvr>
                                      <p:tavLst>
                                        <p:tav tm="0">
                                          <p:val>
                                            <p:strVal val="0"/>
                                          </p:val>
                                        </p:tav>
                                        <p:tav tm="100000">
                                          <p:val>
                                            <p:strVal val="#ppt_w"/>
                                          </p:val>
                                        </p:tav>
                                      </p:tavLst>
                                    </p:anim>
                                    <p:anim calcmode="lin" valueType="num">
                                      <p:cBhvr additive="repl">
                                        <p:cTn id="77" dur="500" fill="hold"/>
                                        <p:tgtEl>
                                          <p:spTgt spid="389"/>
                                        </p:tgtEl>
                                        <p:attrNameLst>
                                          <p:attrName>ppt_h</p:attrName>
                                        </p:attrNameLst>
                                      </p:cBhvr>
                                      <p:tavLst>
                                        <p:tav tm="0">
                                          <p:val>
                                            <p:strVal val="0"/>
                                          </p:val>
                                        </p:tav>
                                        <p:tav tm="100000">
                                          <p:val>
                                            <p:strVal val="#ppt_h"/>
                                          </p:val>
                                        </p:tav>
                                      </p:tavLst>
                                    </p:anim>
                                    <p:animEffect filter="fade" transition="in">
                                      <p:cBhvr additive="repl">
                                        <p:cTn id="78" dur="500"/>
                                        <p:tgtEl>
                                          <p:spTgt spid="389"/>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53">
                                  <p:stCondLst>
                                    <p:cond delay="0"/>
                                  </p:stCondLst>
                                  <p:childTnLst>
                                    <p:set>
                                      <p:cBhvr>
                                        <p:cTn id="82" dur="1" fill="hold">
                                          <p:stCondLst>
                                            <p:cond delay="0"/>
                                          </p:stCondLst>
                                        </p:cTn>
                                        <p:tgtEl>
                                          <p:spTgt spid="393"/>
                                        </p:tgtEl>
                                        <p:attrNameLst>
                                          <p:attrName>style.visibility</p:attrName>
                                        </p:attrNameLst>
                                      </p:cBhvr>
                                      <p:to>
                                        <p:strVal val="visible"/>
                                      </p:to>
                                    </p:set>
                                    <p:anim calcmode="lin" valueType="num">
                                      <p:cBhvr additive="repl">
                                        <p:cTn id="83" dur="500" fill="hold"/>
                                        <p:tgtEl>
                                          <p:spTgt spid="393"/>
                                        </p:tgtEl>
                                        <p:attrNameLst>
                                          <p:attrName>ppt_w</p:attrName>
                                        </p:attrNameLst>
                                      </p:cBhvr>
                                      <p:tavLst>
                                        <p:tav tm="0">
                                          <p:val>
                                            <p:strVal val="0"/>
                                          </p:val>
                                        </p:tav>
                                        <p:tav tm="100000">
                                          <p:val>
                                            <p:strVal val="#ppt_w"/>
                                          </p:val>
                                        </p:tav>
                                      </p:tavLst>
                                    </p:anim>
                                    <p:anim calcmode="lin" valueType="num">
                                      <p:cBhvr additive="repl">
                                        <p:cTn id="84" dur="500" fill="hold"/>
                                        <p:tgtEl>
                                          <p:spTgt spid="393"/>
                                        </p:tgtEl>
                                        <p:attrNameLst>
                                          <p:attrName>ppt_h</p:attrName>
                                        </p:attrNameLst>
                                      </p:cBhvr>
                                      <p:tavLst>
                                        <p:tav tm="0">
                                          <p:val>
                                            <p:strVal val="0"/>
                                          </p:val>
                                        </p:tav>
                                        <p:tav tm="100000">
                                          <p:val>
                                            <p:strVal val="#ppt_h"/>
                                          </p:val>
                                        </p:tav>
                                      </p:tavLst>
                                    </p:anim>
                                    <p:animEffect filter="fade" transition="in">
                                      <p:cBhvr additive="repl">
                                        <p:cTn id="85" dur="500"/>
                                        <p:tgtEl>
                                          <p:spTgt spid="393"/>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53">
                                  <p:stCondLst>
                                    <p:cond delay="0"/>
                                  </p:stCondLst>
                                  <p:childTnLst>
                                    <p:set>
                                      <p:cBhvr>
                                        <p:cTn id="89" dur="1" fill="hold">
                                          <p:stCondLst>
                                            <p:cond delay="0"/>
                                          </p:stCondLst>
                                        </p:cTn>
                                        <p:tgtEl>
                                          <p:spTgt spid="391"/>
                                        </p:tgtEl>
                                        <p:attrNameLst>
                                          <p:attrName>style.visibility</p:attrName>
                                        </p:attrNameLst>
                                      </p:cBhvr>
                                      <p:to>
                                        <p:strVal val="visible"/>
                                      </p:to>
                                    </p:set>
                                    <p:anim calcmode="lin" valueType="num">
                                      <p:cBhvr additive="repl">
                                        <p:cTn id="90" dur="500" fill="hold"/>
                                        <p:tgtEl>
                                          <p:spTgt spid="391"/>
                                        </p:tgtEl>
                                        <p:attrNameLst>
                                          <p:attrName>ppt_w</p:attrName>
                                        </p:attrNameLst>
                                      </p:cBhvr>
                                      <p:tavLst>
                                        <p:tav tm="0">
                                          <p:val>
                                            <p:strVal val="0"/>
                                          </p:val>
                                        </p:tav>
                                        <p:tav tm="100000">
                                          <p:val>
                                            <p:strVal val="#ppt_w"/>
                                          </p:val>
                                        </p:tav>
                                      </p:tavLst>
                                    </p:anim>
                                    <p:anim calcmode="lin" valueType="num">
                                      <p:cBhvr additive="repl">
                                        <p:cTn id="91" dur="500" fill="hold"/>
                                        <p:tgtEl>
                                          <p:spTgt spid="391"/>
                                        </p:tgtEl>
                                        <p:attrNameLst>
                                          <p:attrName>ppt_h</p:attrName>
                                        </p:attrNameLst>
                                      </p:cBhvr>
                                      <p:tavLst>
                                        <p:tav tm="0">
                                          <p:val>
                                            <p:strVal val="0"/>
                                          </p:val>
                                        </p:tav>
                                        <p:tav tm="100000">
                                          <p:val>
                                            <p:strVal val="#ppt_h"/>
                                          </p:val>
                                        </p:tav>
                                      </p:tavLst>
                                    </p:anim>
                                    <p:animEffect filter="fade" transition="in">
                                      <p:cBhvr additive="repl">
                                        <p:cTn id="92" dur="500"/>
                                        <p:tgtEl>
                                          <p:spTgt spid="391"/>
                                        </p:tgtEl>
                                      </p:cBhvr>
                                    </p:animEffec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53">
                                  <p:stCondLst>
                                    <p:cond delay="0"/>
                                  </p:stCondLst>
                                  <p:childTnLst>
                                    <p:set>
                                      <p:cBhvr>
                                        <p:cTn id="96" dur="1" fill="hold">
                                          <p:stCondLst>
                                            <p:cond delay="0"/>
                                          </p:stCondLst>
                                        </p:cTn>
                                        <p:tgtEl>
                                          <p:spTgt spid="390"/>
                                        </p:tgtEl>
                                        <p:attrNameLst>
                                          <p:attrName>style.visibility</p:attrName>
                                        </p:attrNameLst>
                                      </p:cBhvr>
                                      <p:to>
                                        <p:strVal val="visible"/>
                                      </p:to>
                                    </p:set>
                                    <p:anim calcmode="lin" valueType="num">
                                      <p:cBhvr additive="repl">
                                        <p:cTn id="97" dur="500" fill="hold"/>
                                        <p:tgtEl>
                                          <p:spTgt spid="390"/>
                                        </p:tgtEl>
                                        <p:attrNameLst>
                                          <p:attrName>ppt_w</p:attrName>
                                        </p:attrNameLst>
                                      </p:cBhvr>
                                      <p:tavLst>
                                        <p:tav tm="0">
                                          <p:val>
                                            <p:strVal val="0"/>
                                          </p:val>
                                        </p:tav>
                                        <p:tav tm="100000">
                                          <p:val>
                                            <p:strVal val="#ppt_w"/>
                                          </p:val>
                                        </p:tav>
                                      </p:tavLst>
                                    </p:anim>
                                    <p:anim calcmode="lin" valueType="num">
                                      <p:cBhvr additive="repl">
                                        <p:cTn id="98" dur="500" fill="hold"/>
                                        <p:tgtEl>
                                          <p:spTgt spid="390"/>
                                        </p:tgtEl>
                                        <p:attrNameLst>
                                          <p:attrName>ppt_h</p:attrName>
                                        </p:attrNameLst>
                                      </p:cBhvr>
                                      <p:tavLst>
                                        <p:tav tm="0">
                                          <p:val>
                                            <p:strVal val="0"/>
                                          </p:val>
                                        </p:tav>
                                        <p:tav tm="100000">
                                          <p:val>
                                            <p:strVal val="#ppt_h"/>
                                          </p:val>
                                        </p:tav>
                                      </p:tavLst>
                                    </p:anim>
                                    <p:animEffect filter="fade" transition="in">
                                      <p:cBhvr additive="repl">
                                        <p:cTn id="99" dur="500"/>
                                        <p:tgtEl>
                                          <p:spTgt spid="390"/>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53">
                                  <p:stCondLst>
                                    <p:cond delay="0"/>
                                  </p:stCondLst>
                                  <p:childTnLst>
                                    <p:set>
                                      <p:cBhvr>
                                        <p:cTn id="103" dur="1" fill="hold">
                                          <p:stCondLst>
                                            <p:cond delay="0"/>
                                          </p:stCondLst>
                                        </p:cTn>
                                        <p:tgtEl>
                                          <p:spTgt spid="392"/>
                                        </p:tgtEl>
                                        <p:attrNameLst>
                                          <p:attrName>style.visibility</p:attrName>
                                        </p:attrNameLst>
                                      </p:cBhvr>
                                      <p:to>
                                        <p:strVal val="visible"/>
                                      </p:to>
                                    </p:set>
                                    <p:anim calcmode="lin" valueType="num">
                                      <p:cBhvr additive="repl">
                                        <p:cTn id="104" dur="500" fill="hold"/>
                                        <p:tgtEl>
                                          <p:spTgt spid="392"/>
                                        </p:tgtEl>
                                        <p:attrNameLst>
                                          <p:attrName>ppt_w</p:attrName>
                                        </p:attrNameLst>
                                      </p:cBhvr>
                                      <p:tavLst>
                                        <p:tav tm="0">
                                          <p:val>
                                            <p:strVal val="0"/>
                                          </p:val>
                                        </p:tav>
                                        <p:tav tm="100000">
                                          <p:val>
                                            <p:strVal val="#ppt_w"/>
                                          </p:val>
                                        </p:tav>
                                      </p:tavLst>
                                    </p:anim>
                                    <p:anim calcmode="lin" valueType="num">
                                      <p:cBhvr additive="repl">
                                        <p:cTn id="105" dur="500" fill="hold"/>
                                        <p:tgtEl>
                                          <p:spTgt spid="392"/>
                                        </p:tgtEl>
                                        <p:attrNameLst>
                                          <p:attrName>ppt_h</p:attrName>
                                        </p:attrNameLst>
                                      </p:cBhvr>
                                      <p:tavLst>
                                        <p:tav tm="0">
                                          <p:val>
                                            <p:strVal val="0"/>
                                          </p:val>
                                        </p:tav>
                                        <p:tav tm="100000">
                                          <p:val>
                                            <p:strVal val="#ppt_h"/>
                                          </p:val>
                                        </p:tav>
                                      </p:tavLst>
                                    </p:anim>
                                    <p:animEffect filter="fade" transition="in">
                                      <p:cBhvr additive="repl">
                                        <p:cTn id="106" dur="5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
        <p:nvSpPr>
          <p:cNvPr id="396" name="PlaceHolder 8"/>
          <p:cNvSpPr txBox="1"/>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Audio Data Collection.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Data Pre-processing.</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Calculation of Filter Coefficients.</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ea typeface="Microsoft YaHei"/>
              </a:rPr>
              <a:t>Design a traditional II-Order IIR Digital Filter using </a:t>
            </a:r>
            <a:r>
              <a:rPr b="1" lang="en-IN" sz="2400" spc="-1" strike="noStrike">
                <a:solidFill>
                  <a:srgbClr val="2c3e50"/>
                </a:solidFill>
                <a:latin typeface="Noto Sans"/>
              </a:rPr>
              <a:t>“SciPy.Signal” module.</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Pass the input signal through the filter and start a timer by using python “time” package.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8" presetSubtype="12">
                                  <p:stCondLst>
                                    <p:cond delay="0"/>
                                  </p:stCondLst>
                                  <p:childTnLst>
                                    <p:set>
                                      <p:cBhvr>
                                        <p:cTn id="112" dur="1" fill="hold">
                                          <p:stCondLst>
                                            <p:cond delay="0"/>
                                          </p:stCondLst>
                                        </p:cTn>
                                        <p:tgtEl>
                                          <p:spTgt spid="396">
                                            <p:txEl>
                                              <p:pRg st="0" end="0"/>
                                            </p:txEl>
                                          </p:spTgt>
                                        </p:tgtEl>
                                        <p:attrNameLst>
                                          <p:attrName>style.visibility</p:attrName>
                                        </p:attrNameLst>
                                      </p:cBhvr>
                                      <p:to>
                                        <p:strVal val="visible"/>
                                      </p:to>
                                    </p:set>
                                    <p:animEffect filter="strips(downRight)" transition="in">
                                      <p:cBhvr additive="repl">
                                        <p:cTn id="113" dur="500"/>
                                        <p:tgtEl>
                                          <p:spTgt spid="396">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8" presetSubtype="12">
                                  <p:stCondLst>
                                    <p:cond delay="0"/>
                                  </p:stCondLst>
                                  <p:childTnLst>
                                    <p:set>
                                      <p:cBhvr>
                                        <p:cTn id="117" dur="1" fill="hold">
                                          <p:stCondLst>
                                            <p:cond delay="0"/>
                                          </p:stCondLst>
                                        </p:cTn>
                                        <p:tgtEl>
                                          <p:spTgt spid="396">
                                            <p:txEl>
                                              <p:pRg st="1" end="1"/>
                                            </p:txEl>
                                          </p:spTgt>
                                        </p:tgtEl>
                                        <p:attrNameLst>
                                          <p:attrName>style.visibility</p:attrName>
                                        </p:attrNameLst>
                                      </p:cBhvr>
                                      <p:to>
                                        <p:strVal val="visible"/>
                                      </p:to>
                                    </p:set>
                                    <p:animEffect filter="strips(downRight)" transition="in">
                                      <p:cBhvr additive="repl">
                                        <p:cTn id="118" dur="500"/>
                                        <p:tgtEl>
                                          <p:spTgt spid="396">
                                            <p:txEl>
                                              <p:pRg st="1" end="1"/>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8" presetSubtype="12">
                                  <p:stCondLst>
                                    <p:cond delay="0"/>
                                  </p:stCondLst>
                                  <p:childTnLst>
                                    <p:set>
                                      <p:cBhvr>
                                        <p:cTn id="122" dur="1" fill="hold">
                                          <p:stCondLst>
                                            <p:cond delay="0"/>
                                          </p:stCondLst>
                                        </p:cTn>
                                        <p:tgtEl>
                                          <p:spTgt spid="396">
                                            <p:txEl>
                                              <p:pRg st="2" end="2"/>
                                            </p:txEl>
                                          </p:spTgt>
                                        </p:tgtEl>
                                        <p:attrNameLst>
                                          <p:attrName>style.visibility</p:attrName>
                                        </p:attrNameLst>
                                      </p:cBhvr>
                                      <p:to>
                                        <p:strVal val="visible"/>
                                      </p:to>
                                    </p:set>
                                    <p:animEffect filter="strips(downRight)" transition="in">
                                      <p:cBhvr additive="repl">
                                        <p:cTn id="123" dur="500"/>
                                        <p:tgtEl>
                                          <p:spTgt spid="396">
                                            <p:txEl>
                                              <p:pRg st="2" end="2"/>
                                            </p:txEl>
                                          </p:spTgt>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8" presetSubtype="12">
                                  <p:stCondLst>
                                    <p:cond delay="0"/>
                                  </p:stCondLst>
                                  <p:childTnLst>
                                    <p:set>
                                      <p:cBhvr>
                                        <p:cTn id="127" dur="1" fill="hold">
                                          <p:stCondLst>
                                            <p:cond delay="0"/>
                                          </p:stCondLst>
                                        </p:cTn>
                                        <p:tgtEl>
                                          <p:spTgt spid="396">
                                            <p:txEl>
                                              <p:pRg st="3" end="3"/>
                                            </p:txEl>
                                          </p:spTgt>
                                        </p:tgtEl>
                                        <p:attrNameLst>
                                          <p:attrName>style.visibility</p:attrName>
                                        </p:attrNameLst>
                                      </p:cBhvr>
                                      <p:to>
                                        <p:strVal val="visible"/>
                                      </p:to>
                                    </p:set>
                                    <p:animEffect filter="strips(downRight)" transition="in">
                                      <p:cBhvr additive="repl">
                                        <p:cTn id="128" dur="500"/>
                                        <p:tgtEl>
                                          <p:spTgt spid="396">
                                            <p:txEl>
                                              <p:pRg st="3" end="3"/>
                                            </p:txEl>
                                          </p:spTgt>
                                        </p:tgtEl>
                                      </p:cBhvr>
                                    </p:animEffec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8" presetSubtype="12">
                                  <p:stCondLst>
                                    <p:cond delay="0"/>
                                  </p:stCondLst>
                                  <p:childTnLst>
                                    <p:set>
                                      <p:cBhvr>
                                        <p:cTn id="132" dur="1" fill="hold">
                                          <p:stCondLst>
                                            <p:cond delay="0"/>
                                          </p:stCondLst>
                                        </p:cTn>
                                        <p:tgtEl>
                                          <p:spTgt spid="396">
                                            <p:txEl>
                                              <p:pRg st="4" end="4"/>
                                            </p:txEl>
                                          </p:spTgt>
                                        </p:tgtEl>
                                        <p:attrNameLst>
                                          <p:attrName>style.visibility</p:attrName>
                                        </p:attrNameLst>
                                      </p:cBhvr>
                                      <p:to>
                                        <p:strVal val="visible"/>
                                      </p:to>
                                    </p:set>
                                    <p:animEffect filter="strips(downRight)" transition="in">
                                      <p:cBhvr additive="repl">
                                        <p:cTn id="133" dur="500"/>
                                        <p:tgtEl>
                                          <p:spTgt spid="396">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
        <p:nvSpPr>
          <p:cNvPr id="398" name="PlaceHolder 10"/>
          <p:cNvSpPr txBox="1"/>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2c3e50"/>
              </a:buClr>
              <a:buSzPct val="45000"/>
              <a:buFont typeface="Wingdings" charset="2"/>
              <a:buChar char=""/>
            </a:pPr>
            <a:r>
              <a:rPr b="1" lang="en-IN" sz="2400" spc="-1" strike="noStrike">
                <a:solidFill>
                  <a:srgbClr val="2c3e50"/>
                </a:solidFill>
                <a:latin typeface="Noto Sans"/>
              </a:rPr>
              <a:t>Stop the timer as soon as the output comes out from the system.</a:t>
            </a:r>
            <a:endParaRPr b="0" lang="en-IN" sz="2400" spc="-1" strike="noStrike">
              <a:solidFill>
                <a:srgbClr val="000000"/>
              </a:solidFill>
              <a:latin typeface="Arial"/>
            </a:endParaRPr>
          </a:p>
          <a:p>
            <a:pPr marL="432000" indent="-324000">
              <a:lnSpc>
                <a:spcPct val="100000"/>
              </a:lnSpc>
              <a:spcBef>
                <a:spcPts val="1191"/>
              </a:spcBef>
              <a:spcAft>
                <a:spcPts val="992"/>
              </a:spcAft>
              <a:buClr>
                <a:srgbClr val="2c3e50"/>
              </a:buClr>
              <a:buSzPct val="45000"/>
              <a:buFont typeface="Wingdings" charset="2"/>
              <a:buChar char=""/>
            </a:pPr>
            <a:r>
              <a:rPr b="1" lang="en-IN" sz="2400" spc="-1" strike="noStrike">
                <a:solidFill>
                  <a:srgbClr val="2c3e50"/>
                </a:solidFill>
                <a:latin typeface="Noto Sans"/>
              </a:rPr>
              <a:t>Find the latency by calculating the difference between start time stamp and stop time stamp.</a:t>
            </a:r>
            <a:endParaRPr b="0" lang="en-IN" sz="2400" spc="-1" strike="noStrike">
              <a:solidFill>
                <a:srgbClr val="000000"/>
              </a:solidFill>
              <a:latin typeface="Arial"/>
            </a:endParaRPr>
          </a:p>
          <a:p>
            <a:pPr marL="432000" indent="-324000">
              <a:lnSpc>
                <a:spcPct val="100000"/>
              </a:lnSpc>
              <a:spcBef>
                <a:spcPts val="1191"/>
              </a:spcBef>
              <a:spcAft>
                <a:spcPts val="992"/>
              </a:spcAft>
              <a:buClr>
                <a:srgbClr val="2c3e50"/>
              </a:buClr>
              <a:buSzPct val="45000"/>
              <a:buFont typeface="Wingdings" charset="2"/>
              <a:buChar char=""/>
            </a:pPr>
            <a:r>
              <a:rPr b="1" lang="en-IN" sz="2400" spc="-1" strike="noStrike">
                <a:solidFill>
                  <a:srgbClr val="2c3e50"/>
                </a:solidFill>
                <a:latin typeface="Noto Sans"/>
              </a:rPr>
              <a:t>Design a II-Order 3-Layer RNN-IIR Digital Filter by using the PyTorch and initialize it’s weight matrix with the calculated filter coefficients.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4" dur="indefinite" restart="never" nodeType="tmRoot">
          <p:childTnLst>
            <p:seq>
              <p:cTn id="135" dur="indefinite" nodeType="mainSeq">
                <p:childTnLst>
                  <p:par>
                    <p:cTn id="136" fill="hold">
                      <p:stCondLst>
                        <p:cond delay="indefinite"/>
                      </p:stCondLst>
                      <p:childTnLst>
                        <p:par>
                          <p:cTn id="137" fill="hold">
                            <p:stCondLst>
                              <p:cond delay="0"/>
                            </p:stCondLst>
                            <p:childTnLst>
                              <p:par>
                                <p:cTn id="138" nodeType="clickEffect" fill="hold" presetClass="entr" presetID="18" presetSubtype="12">
                                  <p:stCondLst>
                                    <p:cond delay="0"/>
                                  </p:stCondLst>
                                  <p:childTnLst>
                                    <p:set>
                                      <p:cBhvr>
                                        <p:cTn id="139" dur="1" fill="hold">
                                          <p:stCondLst>
                                            <p:cond delay="0"/>
                                          </p:stCondLst>
                                        </p:cTn>
                                        <p:tgtEl>
                                          <p:spTgt spid="398">
                                            <p:txEl>
                                              <p:pRg st="0" end="0"/>
                                            </p:txEl>
                                          </p:spTgt>
                                        </p:tgtEl>
                                        <p:attrNameLst>
                                          <p:attrName>style.visibility</p:attrName>
                                        </p:attrNameLst>
                                      </p:cBhvr>
                                      <p:to>
                                        <p:strVal val="visible"/>
                                      </p:to>
                                    </p:set>
                                    <p:animEffect filter="strips(downRight)" transition="in">
                                      <p:cBhvr additive="repl">
                                        <p:cTn id="140" dur="500"/>
                                        <p:tgtEl>
                                          <p:spTgt spid="398">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8" presetSubtype="12">
                                  <p:stCondLst>
                                    <p:cond delay="0"/>
                                  </p:stCondLst>
                                  <p:childTnLst>
                                    <p:set>
                                      <p:cBhvr>
                                        <p:cTn id="144" dur="1" fill="hold">
                                          <p:stCondLst>
                                            <p:cond delay="0"/>
                                          </p:stCondLst>
                                        </p:cTn>
                                        <p:tgtEl>
                                          <p:spTgt spid="398">
                                            <p:txEl>
                                              <p:pRg st="1" end="1"/>
                                            </p:txEl>
                                          </p:spTgt>
                                        </p:tgtEl>
                                        <p:attrNameLst>
                                          <p:attrName>style.visibility</p:attrName>
                                        </p:attrNameLst>
                                      </p:cBhvr>
                                      <p:to>
                                        <p:strVal val="visible"/>
                                      </p:to>
                                    </p:set>
                                    <p:animEffect filter="strips(downRight)" transition="in">
                                      <p:cBhvr additive="repl">
                                        <p:cTn id="145" dur="500"/>
                                        <p:tgtEl>
                                          <p:spTgt spid="398">
                                            <p:txEl>
                                              <p:pRg st="1" end="1"/>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8" presetSubtype="12">
                                  <p:stCondLst>
                                    <p:cond delay="0"/>
                                  </p:stCondLst>
                                  <p:childTnLst>
                                    <p:set>
                                      <p:cBhvr>
                                        <p:cTn id="149" dur="1" fill="hold">
                                          <p:stCondLst>
                                            <p:cond delay="0"/>
                                          </p:stCondLst>
                                        </p:cTn>
                                        <p:tgtEl>
                                          <p:spTgt spid="398">
                                            <p:txEl>
                                              <p:pRg st="2" end="2"/>
                                            </p:txEl>
                                          </p:spTgt>
                                        </p:tgtEl>
                                        <p:attrNameLst>
                                          <p:attrName>style.visibility</p:attrName>
                                        </p:attrNameLst>
                                      </p:cBhvr>
                                      <p:to>
                                        <p:strVal val="visible"/>
                                      </p:to>
                                    </p:set>
                                    <p:animEffect filter="strips(downRight)" transition="in">
                                      <p:cBhvr additive="repl">
                                        <p:cTn id="150" dur="500"/>
                                        <p:tgtEl>
                                          <p:spTgt spid="398">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
        <p:nvSpPr>
          <p:cNvPr id="400" name="PlaceHolder 13"/>
          <p:cNvSpPr txBox="1"/>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2c3e50"/>
              </a:buClr>
              <a:buSzPct val="45000"/>
              <a:buFont typeface="Wingdings" charset="2"/>
              <a:buChar char=""/>
            </a:pPr>
            <a:r>
              <a:rPr b="1" lang="en-IN" sz="2400" spc="-1" strike="noStrike">
                <a:solidFill>
                  <a:srgbClr val="2c3e50"/>
                </a:solidFill>
                <a:latin typeface="Noto Sans"/>
              </a:rPr>
              <a:t>Apply the input signal to the RNN-IIR Digital Filter and calculate the it’s latency by the same process as in case of traditional filter.</a:t>
            </a:r>
            <a:endParaRPr b="0" lang="en-IN" sz="2400" spc="-1" strike="noStrike">
              <a:solidFill>
                <a:srgbClr val="000000"/>
              </a:solidFill>
              <a:latin typeface="Arial"/>
            </a:endParaRPr>
          </a:p>
          <a:p>
            <a:pPr marL="432000" indent="-324000">
              <a:lnSpc>
                <a:spcPct val="100000"/>
              </a:lnSpc>
              <a:spcBef>
                <a:spcPts val="1191"/>
              </a:spcBef>
              <a:spcAft>
                <a:spcPts val="992"/>
              </a:spcAft>
              <a:buClr>
                <a:srgbClr val="2c3e50"/>
              </a:buClr>
              <a:buSzPct val="45000"/>
              <a:buFont typeface="Wingdings" charset="2"/>
              <a:buChar char=""/>
            </a:pPr>
            <a:r>
              <a:rPr b="1" lang="en-IN" sz="2400" spc="-1" strike="noStrike">
                <a:solidFill>
                  <a:srgbClr val="2c3e50"/>
                </a:solidFill>
                <a:latin typeface="Noto Sans"/>
              </a:rPr>
              <a:t>Now, compare the latency of traditional Digital Filter with RNN-IIR Digital Filter.</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8" presetSubtype="12">
                                  <p:stCondLst>
                                    <p:cond delay="0"/>
                                  </p:stCondLst>
                                  <p:childTnLst>
                                    <p:set>
                                      <p:cBhvr>
                                        <p:cTn id="156" dur="0" fill="hold">
                                          <p:stCondLst>
                                            <p:cond delay="0"/>
                                          </p:stCondLst>
                                        </p:cTn>
                                        <p:tgtEl>
                                          <p:spTgt spid="400">
                                            <p:txEl>
                                              <p:pRg st="0" end="0"/>
                                            </p:txEl>
                                          </p:spTgt>
                                        </p:tgtEl>
                                        <p:attrNameLst>
                                          <p:attrName>style.visibility</p:attrName>
                                        </p:attrNameLst>
                                      </p:cBhvr>
                                      <p:to>
                                        <p:strVal val="visible"/>
                                      </p:to>
                                    </p:set>
                                    <p:animEffect filter="strips(downRight)" transition="in">
                                      <p:cBhvr additive="repl">
                                        <p:cTn id="157" dur="125"/>
                                        <p:tgtEl>
                                          <p:spTgt spid="400">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8" presetSubtype="12">
                                  <p:stCondLst>
                                    <p:cond delay="0"/>
                                  </p:stCondLst>
                                  <p:childTnLst>
                                    <p:set>
                                      <p:cBhvr>
                                        <p:cTn id="161" dur="0" fill="hold">
                                          <p:stCondLst>
                                            <p:cond delay="0"/>
                                          </p:stCondLst>
                                        </p:cTn>
                                        <p:tgtEl>
                                          <p:spTgt spid="400">
                                            <p:txEl>
                                              <p:pRg st="1" end="1"/>
                                            </p:txEl>
                                          </p:spTgt>
                                        </p:tgtEl>
                                        <p:attrNameLst>
                                          <p:attrName>style.visibility</p:attrName>
                                        </p:attrNameLst>
                                      </p:cBhvr>
                                      <p:to>
                                        <p:strVal val="visible"/>
                                      </p:to>
                                    </p:set>
                                    <p:animEffect filter="strips(downRight)" transition="in">
                                      <p:cBhvr additive="repl">
                                        <p:cTn id="162" dur="125"/>
                                        <p:tgtEl>
                                          <p:spTgt spid="40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
        <p:nvSpPr>
          <p:cNvPr id="402" name="Start-End"/>
          <p:cNvSpPr/>
          <p:nvPr/>
        </p:nvSpPr>
        <p:spPr>
          <a:xfrm>
            <a:off x="864000" y="1404000"/>
            <a:ext cx="1240200" cy="359640"/>
          </a:xfrm>
          <a:prstGeom prst="flowChartTerminator">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BEGIN</a:t>
            </a:r>
            <a:endParaRPr b="1" lang="en-GB" sz="1200" spc="-1" strike="noStrike">
              <a:solidFill>
                <a:srgbClr val="000000"/>
              </a:solidFill>
              <a:latin typeface="Noto Sans"/>
              <a:ea typeface="Microsoft YaHei"/>
            </a:endParaRPr>
          </a:p>
        </p:txBody>
      </p:sp>
      <p:sp>
        <p:nvSpPr>
          <p:cNvPr id="403" name="Manual-Operation"/>
          <p:cNvSpPr/>
          <p:nvPr/>
        </p:nvSpPr>
        <p:spPr>
          <a:xfrm>
            <a:off x="756000" y="2304000"/>
            <a:ext cx="1476000" cy="720000"/>
          </a:xfrm>
          <a:prstGeom prst="flowChartManualOperation">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Calculate Filter</a:t>
            </a:r>
            <a:endParaRPr b="1" lang="en-GB" sz="1200" spc="-1" strike="noStrike">
              <a:solidFill>
                <a:srgbClr val="000000"/>
              </a:solidFill>
              <a:latin typeface="Noto Sans"/>
              <a:ea typeface="Microsoft YaHei"/>
            </a:endParaRPr>
          </a:p>
          <a:p>
            <a:pPr algn="ctr">
              <a:lnSpc>
                <a:spcPct val="100000"/>
              </a:lnSpc>
            </a:pPr>
            <a:r>
              <a:rPr b="1" lang="en-GB" sz="1200" spc="-1" strike="noStrike">
                <a:solidFill>
                  <a:srgbClr val="000000"/>
                </a:solidFill>
                <a:latin typeface="Noto Sans"/>
                <a:ea typeface="Microsoft YaHei"/>
              </a:rPr>
              <a:t>Coefficients</a:t>
            </a:r>
            <a:endParaRPr b="1" lang="en-GB" sz="1200" spc="-1" strike="noStrike">
              <a:solidFill>
                <a:srgbClr val="000000"/>
              </a:solidFill>
              <a:latin typeface="Noto Sans"/>
              <a:ea typeface="Microsoft YaHei"/>
            </a:endParaRPr>
          </a:p>
        </p:txBody>
      </p:sp>
      <p:sp>
        <p:nvSpPr>
          <p:cNvPr id="404" name="Process"/>
          <p:cNvSpPr/>
          <p:nvPr/>
        </p:nvSpPr>
        <p:spPr>
          <a:xfrm>
            <a:off x="3060000" y="2340000"/>
            <a:ext cx="2340000" cy="72000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Design Traditional IIR Filter</a:t>
            </a:r>
            <a:endParaRPr b="1" lang="en-GB" sz="1200" spc="-1" strike="noStrike">
              <a:solidFill>
                <a:srgbClr val="000000"/>
              </a:solidFill>
              <a:latin typeface="Noto Sans"/>
              <a:ea typeface="Microsoft YaHei"/>
            </a:endParaRPr>
          </a:p>
          <a:p>
            <a:pPr algn="ctr">
              <a:lnSpc>
                <a:spcPct val="100000"/>
              </a:lnSpc>
            </a:pPr>
            <a:r>
              <a:rPr b="1" lang="en-GB" sz="1200" spc="-1" strike="noStrike">
                <a:solidFill>
                  <a:srgbClr val="000000"/>
                </a:solidFill>
                <a:latin typeface="Noto Sans"/>
                <a:ea typeface="Microsoft YaHei"/>
              </a:rPr>
              <a:t>Using</a:t>
            </a:r>
            <a:endParaRPr b="1" lang="en-GB" sz="1200" spc="-1" strike="noStrike">
              <a:solidFill>
                <a:srgbClr val="000000"/>
              </a:solidFill>
              <a:latin typeface="Noto Sans"/>
              <a:ea typeface="Microsoft YaHei"/>
            </a:endParaRPr>
          </a:p>
          <a:p>
            <a:pPr algn="ctr">
              <a:lnSpc>
                <a:spcPct val="100000"/>
              </a:lnSpc>
            </a:pPr>
            <a:r>
              <a:rPr b="1" lang="en-GB" sz="1200" spc="-1" strike="noStrike">
                <a:solidFill>
                  <a:srgbClr val="000000"/>
                </a:solidFill>
                <a:latin typeface="Noto Sans"/>
                <a:ea typeface="Microsoft YaHei"/>
              </a:rPr>
              <a:t>SciPy.Signal</a:t>
            </a:r>
            <a:endParaRPr b="1" lang="en-GB" sz="1200" spc="-1" strike="noStrike">
              <a:solidFill>
                <a:srgbClr val="000000"/>
              </a:solidFill>
              <a:latin typeface="Noto Sans"/>
              <a:ea typeface="Microsoft YaHei"/>
            </a:endParaRPr>
          </a:p>
        </p:txBody>
      </p:sp>
      <p:sp>
        <p:nvSpPr>
          <p:cNvPr id="405" name="Decision"/>
          <p:cNvSpPr/>
          <p:nvPr/>
        </p:nvSpPr>
        <p:spPr>
          <a:xfrm>
            <a:off x="5652000" y="3096000"/>
            <a:ext cx="1620000" cy="900000"/>
          </a:xfrm>
          <a:prstGeom prst="flowChartDecision">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Compare Latency</a:t>
            </a:r>
            <a:endParaRPr b="1" lang="en-GB" sz="1200" spc="-1" strike="noStrike">
              <a:solidFill>
                <a:srgbClr val="000000"/>
              </a:solidFill>
              <a:latin typeface="Noto Sans"/>
              <a:ea typeface="Microsoft YaHei"/>
            </a:endParaRPr>
          </a:p>
        </p:txBody>
      </p:sp>
      <p:sp>
        <p:nvSpPr>
          <p:cNvPr id="406" name="Process 1"/>
          <p:cNvSpPr/>
          <p:nvPr/>
        </p:nvSpPr>
        <p:spPr>
          <a:xfrm>
            <a:off x="7776000" y="2358000"/>
            <a:ext cx="1872000" cy="73800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Design RNN-IIR Filter</a:t>
            </a:r>
            <a:endParaRPr b="1" lang="en-GB" sz="1200" spc="-1" strike="noStrike">
              <a:solidFill>
                <a:srgbClr val="000000"/>
              </a:solidFill>
              <a:latin typeface="Noto Sans"/>
              <a:ea typeface="Microsoft YaHei"/>
            </a:endParaRPr>
          </a:p>
          <a:p>
            <a:pPr algn="ctr">
              <a:lnSpc>
                <a:spcPct val="100000"/>
              </a:lnSpc>
            </a:pPr>
            <a:r>
              <a:rPr b="1" lang="en-GB" sz="1200" spc="-1" strike="noStrike">
                <a:solidFill>
                  <a:srgbClr val="000000"/>
                </a:solidFill>
                <a:latin typeface="Noto Sans"/>
                <a:ea typeface="Microsoft YaHei"/>
              </a:rPr>
              <a:t>Using</a:t>
            </a:r>
            <a:endParaRPr b="1" lang="en-GB" sz="1200" spc="-1" strike="noStrike">
              <a:solidFill>
                <a:srgbClr val="000000"/>
              </a:solidFill>
              <a:latin typeface="Noto Sans"/>
              <a:ea typeface="Microsoft YaHei"/>
            </a:endParaRPr>
          </a:p>
          <a:p>
            <a:pPr algn="ctr">
              <a:lnSpc>
                <a:spcPct val="100000"/>
              </a:lnSpc>
            </a:pPr>
            <a:r>
              <a:rPr b="1" lang="en-GB" sz="1200" spc="-1" strike="noStrike">
                <a:solidFill>
                  <a:srgbClr val="000000"/>
                </a:solidFill>
                <a:latin typeface="Noto Sans"/>
                <a:ea typeface="Microsoft YaHei"/>
              </a:rPr>
              <a:t>PyTorch</a:t>
            </a:r>
            <a:endParaRPr b="1" lang="en-GB" sz="1200" spc="-1" strike="noStrike">
              <a:solidFill>
                <a:srgbClr val="000000"/>
              </a:solidFill>
              <a:latin typeface="Noto Sans"/>
              <a:ea typeface="Microsoft YaHei"/>
            </a:endParaRPr>
          </a:p>
        </p:txBody>
      </p:sp>
      <p:sp>
        <p:nvSpPr>
          <p:cNvPr id="407" name="Data"/>
          <p:cNvSpPr/>
          <p:nvPr/>
        </p:nvSpPr>
        <p:spPr>
          <a:xfrm>
            <a:off x="5652000" y="1620000"/>
            <a:ext cx="1620000" cy="360000"/>
          </a:xfrm>
          <a:prstGeom prst="flowChartInputOutput">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Audio Data</a:t>
            </a:r>
            <a:endParaRPr b="1" lang="en-GB" sz="1200" spc="-1" strike="noStrike">
              <a:solidFill>
                <a:srgbClr val="000000"/>
              </a:solidFill>
              <a:latin typeface="Noto Sans"/>
              <a:ea typeface="Microsoft YaHei"/>
            </a:endParaRPr>
          </a:p>
        </p:txBody>
      </p:sp>
      <p:sp>
        <p:nvSpPr>
          <p:cNvPr id="408" name="Process 2"/>
          <p:cNvSpPr/>
          <p:nvPr/>
        </p:nvSpPr>
        <p:spPr>
          <a:xfrm>
            <a:off x="684000" y="4572000"/>
            <a:ext cx="1620000" cy="36000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Data Pre-Processing</a:t>
            </a:r>
            <a:endParaRPr b="1" lang="en-GB" sz="1200" spc="-1" strike="noStrike">
              <a:solidFill>
                <a:srgbClr val="000000"/>
              </a:solidFill>
              <a:latin typeface="Noto Sans"/>
              <a:ea typeface="Microsoft YaHei"/>
            </a:endParaRPr>
          </a:p>
        </p:txBody>
      </p:sp>
      <p:sp>
        <p:nvSpPr>
          <p:cNvPr id="409" name="Process 3"/>
          <p:cNvSpPr/>
          <p:nvPr/>
        </p:nvSpPr>
        <p:spPr>
          <a:xfrm>
            <a:off x="3132000" y="3349080"/>
            <a:ext cx="2138400" cy="39492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Calculate Average Latency</a:t>
            </a:r>
            <a:endParaRPr b="1" lang="en-GB" sz="1200" spc="-1" strike="noStrike">
              <a:solidFill>
                <a:srgbClr val="000000"/>
              </a:solidFill>
              <a:latin typeface="Noto Sans"/>
              <a:ea typeface="Microsoft YaHei"/>
            </a:endParaRPr>
          </a:p>
        </p:txBody>
      </p:sp>
      <p:sp>
        <p:nvSpPr>
          <p:cNvPr id="410" name="Process 5"/>
          <p:cNvSpPr/>
          <p:nvPr/>
        </p:nvSpPr>
        <p:spPr>
          <a:xfrm>
            <a:off x="576000" y="3600000"/>
            <a:ext cx="1836000" cy="36000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Audio Data Collection</a:t>
            </a:r>
            <a:endParaRPr b="1" lang="en-GB" sz="1200" spc="-1" strike="noStrike">
              <a:solidFill>
                <a:srgbClr val="000000"/>
              </a:solidFill>
              <a:latin typeface="Noto Sans"/>
              <a:ea typeface="Microsoft YaHei"/>
            </a:endParaRPr>
          </a:p>
        </p:txBody>
      </p:sp>
      <p:sp>
        <p:nvSpPr>
          <p:cNvPr id="411" name="Process 4"/>
          <p:cNvSpPr/>
          <p:nvPr/>
        </p:nvSpPr>
        <p:spPr>
          <a:xfrm>
            <a:off x="7596000" y="3348000"/>
            <a:ext cx="2196000" cy="39492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Calculate Average Latency</a:t>
            </a:r>
            <a:endParaRPr b="1" lang="en-GB" sz="1200" spc="-1" strike="noStrike">
              <a:solidFill>
                <a:srgbClr val="000000"/>
              </a:solidFill>
              <a:latin typeface="Noto Sans"/>
              <a:ea typeface="Microsoft YaHei"/>
            </a:endParaRPr>
          </a:p>
        </p:txBody>
      </p:sp>
      <p:sp>
        <p:nvSpPr>
          <p:cNvPr id="412" name="Process 6"/>
          <p:cNvSpPr/>
          <p:nvPr/>
        </p:nvSpPr>
        <p:spPr>
          <a:xfrm>
            <a:off x="6120000" y="4248000"/>
            <a:ext cx="720000" cy="394920"/>
          </a:xfrm>
          <a:prstGeom prst="flowChartProcess">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Result</a:t>
            </a:r>
            <a:endParaRPr b="1" lang="en-GB" sz="1200" spc="-1" strike="noStrike">
              <a:solidFill>
                <a:srgbClr val="000000"/>
              </a:solidFill>
              <a:latin typeface="Noto Sans"/>
              <a:ea typeface="Microsoft YaHei"/>
            </a:endParaRPr>
          </a:p>
        </p:txBody>
      </p:sp>
      <p:sp>
        <p:nvSpPr>
          <p:cNvPr id="413" name="Start-End 1"/>
          <p:cNvSpPr/>
          <p:nvPr/>
        </p:nvSpPr>
        <p:spPr>
          <a:xfrm>
            <a:off x="5868000" y="4896000"/>
            <a:ext cx="1240200" cy="359640"/>
          </a:xfrm>
          <a:prstGeom prst="flowChartTerminator">
            <a:avLst/>
          </a:prstGeom>
          <a:solidFill>
            <a:srgbClr val="ffffff"/>
          </a:solidFill>
          <a:ln w="108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GB" sz="1200" spc="-1" strike="noStrike">
                <a:solidFill>
                  <a:srgbClr val="000000"/>
                </a:solidFill>
                <a:latin typeface="Noto Sans"/>
                <a:ea typeface="Microsoft YaHei"/>
              </a:rPr>
              <a:t>END</a:t>
            </a:r>
            <a:endParaRPr b="1" lang="en-GB" sz="1200" spc="-1" strike="noStrike">
              <a:solidFill>
                <a:srgbClr val="000000"/>
              </a:solidFill>
              <a:latin typeface="Noto Sans"/>
              <a:ea typeface="Microsoft YaHei"/>
            </a:endParaRPr>
          </a:p>
        </p:txBody>
      </p:sp>
      <p:cxnSp>
        <p:nvCxnSpPr>
          <p:cNvPr id="414" name="Connector"/>
          <p:cNvCxnSpPr>
            <a:stCxn id="402" idx="2"/>
            <a:endCxn id="403" idx="0"/>
          </p:cNvCxnSpPr>
          <p:nvPr/>
        </p:nvCxnSpPr>
        <p:spPr>
          <a:xfrm flipH="1" rot="16200000">
            <a:off x="1218960" y="2028600"/>
            <a:ext cx="540720" cy="10080"/>
          </a:xfrm>
          <a:prstGeom prst="bentConnector3">
            <a:avLst>
              <a:gd name="adj1" fmla="val 50033"/>
            </a:avLst>
          </a:prstGeom>
          <a:ln w="10800">
            <a:solidFill>
              <a:srgbClr val="000000"/>
            </a:solidFill>
            <a:round/>
            <a:tailEnd len="med" type="triangle" w="med"/>
          </a:ln>
        </p:spPr>
      </p:cxnSp>
      <p:cxnSp>
        <p:nvCxnSpPr>
          <p:cNvPr id="415" name="Connector 1"/>
          <p:cNvCxnSpPr>
            <a:stCxn id="403" idx="2"/>
            <a:endCxn id="410" idx="0"/>
          </p:cNvCxnSpPr>
          <p:nvPr/>
        </p:nvCxnSpPr>
        <p:spPr>
          <a:xfrm rot="16200000">
            <a:off x="1206000" y="3312000"/>
            <a:ext cx="576360" cy="360"/>
          </a:xfrm>
          <a:prstGeom prst="bentConnector2">
            <a:avLst/>
          </a:prstGeom>
          <a:ln w="10800">
            <a:solidFill>
              <a:srgbClr val="000000"/>
            </a:solidFill>
            <a:round/>
            <a:tailEnd len="med" type="triangle" w="med"/>
          </a:ln>
        </p:spPr>
      </p:cxnSp>
      <p:cxnSp>
        <p:nvCxnSpPr>
          <p:cNvPr id="416" name="Connector 2"/>
          <p:cNvCxnSpPr>
            <a:stCxn id="410" idx="2"/>
            <a:endCxn id="408" idx="0"/>
          </p:cNvCxnSpPr>
          <p:nvPr/>
        </p:nvCxnSpPr>
        <p:spPr>
          <a:xfrm rot="16200000">
            <a:off x="1188000" y="4266000"/>
            <a:ext cx="612360" cy="360"/>
          </a:xfrm>
          <a:prstGeom prst="bentConnector2">
            <a:avLst/>
          </a:prstGeom>
          <a:ln w="10800">
            <a:solidFill>
              <a:srgbClr val="000000"/>
            </a:solidFill>
            <a:round/>
            <a:tailEnd len="med" type="triangle" w="med"/>
          </a:ln>
        </p:spPr>
      </p:cxnSp>
      <p:cxnSp>
        <p:nvCxnSpPr>
          <p:cNvPr id="417" name="Connector 3"/>
          <p:cNvCxnSpPr>
            <a:stCxn id="408" idx="2"/>
            <a:endCxn id="407" idx="1"/>
          </p:cNvCxnSpPr>
          <p:nvPr/>
        </p:nvCxnSpPr>
        <p:spPr>
          <a:xfrm flipH="1" flipV="1" rot="5400000">
            <a:off x="2322000" y="792000"/>
            <a:ext cx="3312360" cy="4968360"/>
          </a:xfrm>
          <a:prstGeom prst="bentConnector5">
            <a:avLst>
              <a:gd name="adj1" fmla="val -8695"/>
              <a:gd name="adj2" fmla="val 24275"/>
              <a:gd name="adj3" fmla="val 105434"/>
            </a:avLst>
          </a:prstGeom>
          <a:ln w="10800">
            <a:solidFill>
              <a:srgbClr val="000000"/>
            </a:solidFill>
            <a:round/>
            <a:tailEnd len="med" type="triangle" w="med"/>
          </a:ln>
        </p:spPr>
      </p:cxnSp>
      <p:cxnSp>
        <p:nvCxnSpPr>
          <p:cNvPr id="418" name="Connector 4"/>
          <p:cNvCxnSpPr>
            <a:stCxn id="407" idx="4"/>
            <a:endCxn id="404" idx="0"/>
          </p:cNvCxnSpPr>
          <p:nvPr/>
        </p:nvCxnSpPr>
        <p:spPr>
          <a:xfrm rot="5400000">
            <a:off x="5166000" y="1044000"/>
            <a:ext cx="360360" cy="2232360"/>
          </a:xfrm>
          <a:prstGeom prst="bentConnector3">
            <a:avLst>
              <a:gd name="adj1" fmla="val 40000"/>
            </a:avLst>
          </a:prstGeom>
          <a:ln w="10800">
            <a:solidFill>
              <a:srgbClr val="000000"/>
            </a:solidFill>
            <a:round/>
            <a:tailEnd len="med" type="triangle" w="med"/>
          </a:ln>
        </p:spPr>
      </p:cxnSp>
      <p:cxnSp>
        <p:nvCxnSpPr>
          <p:cNvPr id="419" name="Connector 5"/>
          <p:cNvCxnSpPr>
            <a:stCxn id="407" idx="4"/>
            <a:endCxn id="406" idx="0"/>
          </p:cNvCxnSpPr>
          <p:nvPr/>
        </p:nvCxnSpPr>
        <p:spPr>
          <a:xfrm flipH="1" rot="16200000">
            <a:off x="7398000" y="1044000"/>
            <a:ext cx="378360" cy="2250360"/>
          </a:xfrm>
          <a:prstGeom prst="bentConnector3">
            <a:avLst>
              <a:gd name="adj1" fmla="val 38095"/>
            </a:avLst>
          </a:prstGeom>
          <a:ln w="10800">
            <a:solidFill>
              <a:srgbClr val="000000"/>
            </a:solidFill>
            <a:round/>
            <a:tailEnd len="med" type="triangle" w="med"/>
          </a:ln>
        </p:spPr>
      </p:cxnSp>
      <p:cxnSp>
        <p:nvCxnSpPr>
          <p:cNvPr id="420" name="Connector 6"/>
          <p:cNvCxnSpPr>
            <a:stCxn id="404" idx="2"/>
            <a:endCxn id="409" idx="0"/>
          </p:cNvCxnSpPr>
          <p:nvPr/>
        </p:nvCxnSpPr>
        <p:spPr>
          <a:xfrm rot="5400000">
            <a:off x="4070880" y="3189960"/>
            <a:ext cx="289440" cy="29160"/>
          </a:xfrm>
          <a:prstGeom prst="bentConnector3">
            <a:avLst>
              <a:gd name="adj1" fmla="val 50062"/>
            </a:avLst>
          </a:prstGeom>
          <a:ln w="10800">
            <a:solidFill>
              <a:srgbClr val="000000"/>
            </a:solidFill>
            <a:round/>
            <a:tailEnd len="med" type="triangle" w="med"/>
          </a:ln>
        </p:spPr>
      </p:cxnSp>
      <p:cxnSp>
        <p:nvCxnSpPr>
          <p:cNvPr id="421" name="Connector 7"/>
          <p:cNvCxnSpPr>
            <a:stCxn id="406" idx="2"/>
            <a:endCxn id="411" idx="0"/>
          </p:cNvCxnSpPr>
          <p:nvPr/>
        </p:nvCxnSpPr>
        <p:spPr>
          <a:xfrm rot="5400000">
            <a:off x="8577000" y="3213000"/>
            <a:ext cx="252360" cy="18360"/>
          </a:xfrm>
          <a:prstGeom prst="bentConnector3">
            <a:avLst>
              <a:gd name="adj1" fmla="val 50000"/>
            </a:avLst>
          </a:prstGeom>
          <a:ln w="10800">
            <a:solidFill>
              <a:srgbClr val="000000"/>
            </a:solidFill>
            <a:round/>
            <a:tailEnd len="med" type="triangle" w="med"/>
          </a:ln>
        </p:spPr>
      </p:cxnSp>
      <p:cxnSp>
        <p:nvCxnSpPr>
          <p:cNvPr id="422" name="Connector 10"/>
          <p:cNvCxnSpPr>
            <a:stCxn id="405" idx="2"/>
            <a:endCxn id="412" idx="0"/>
          </p:cNvCxnSpPr>
          <p:nvPr/>
        </p:nvCxnSpPr>
        <p:spPr>
          <a:xfrm flipH="1" rot="16200000">
            <a:off x="6345000" y="4113000"/>
            <a:ext cx="252360" cy="18360"/>
          </a:xfrm>
          <a:prstGeom prst="bentConnector3">
            <a:avLst>
              <a:gd name="adj1" fmla="val 50000"/>
            </a:avLst>
          </a:prstGeom>
          <a:ln w="10800">
            <a:solidFill>
              <a:srgbClr val="000000"/>
            </a:solidFill>
            <a:round/>
            <a:tailEnd len="med" type="triangle" w="med"/>
          </a:ln>
        </p:spPr>
      </p:cxnSp>
      <p:cxnSp>
        <p:nvCxnSpPr>
          <p:cNvPr id="423" name="Connector 11"/>
          <p:cNvCxnSpPr>
            <a:stCxn id="412" idx="2"/>
            <a:endCxn id="413" idx="0"/>
          </p:cNvCxnSpPr>
          <p:nvPr/>
        </p:nvCxnSpPr>
        <p:spPr>
          <a:xfrm flipH="1" rot="16200000">
            <a:off x="6357600" y="4764960"/>
            <a:ext cx="253440" cy="8640"/>
          </a:xfrm>
          <a:prstGeom prst="bentConnector3">
            <a:avLst>
              <a:gd name="adj1" fmla="val 50071"/>
            </a:avLst>
          </a:prstGeom>
          <a:ln w="10800">
            <a:solidFill>
              <a:srgbClr val="000000"/>
            </a:solidFill>
            <a:round/>
            <a:tailEnd len="med" type="triangle" w="med"/>
          </a:ln>
        </p:spPr>
      </p:cxnSp>
      <p:cxnSp>
        <p:nvCxnSpPr>
          <p:cNvPr id="424" name="Connector 8"/>
          <p:cNvCxnSpPr>
            <a:stCxn id="409" idx="3"/>
            <a:endCxn id="405" idx="1"/>
          </p:cNvCxnSpPr>
          <p:nvPr/>
        </p:nvCxnSpPr>
        <p:spPr>
          <a:xfrm flipV="1">
            <a:off x="5270400" y="3546000"/>
            <a:ext cx="381960" cy="1080"/>
          </a:xfrm>
          <a:prstGeom prst="bentConnector3">
            <a:avLst>
              <a:gd name="adj1" fmla="val 50000"/>
            </a:avLst>
          </a:prstGeom>
          <a:ln w="10800">
            <a:solidFill>
              <a:srgbClr val="000000"/>
            </a:solidFill>
            <a:round/>
            <a:tailEnd len="med" type="triangle" w="med"/>
          </a:ln>
        </p:spPr>
      </p:cxnSp>
      <p:cxnSp>
        <p:nvCxnSpPr>
          <p:cNvPr id="425" name="Connector 9"/>
          <p:cNvCxnSpPr>
            <a:stCxn id="411" idx="1"/>
            <a:endCxn id="405" idx="3"/>
          </p:cNvCxnSpPr>
          <p:nvPr/>
        </p:nvCxnSpPr>
        <p:spPr>
          <a:xfrm flipV="1" rot="10800000">
            <a:off x="7272000" y="3545280"/>
            <a:ext cx="324360" cy="720"/>
          </a:xfrm>
          <a:prstGeom prst="bentConnector3">
            <a:avLst>
              <a:gd name="adj1" fmla="val 50000"/>
            </a:avLst>
          </a:prstGeom>
          <a:ln w="10800">
            <a:solidFill>
              <a:srgbClr val="000000"/>
            </a:solidFill>
            <a:round/>
            <a:tailEnd len="med" type="triangle" w="med"/>
          </a:ln>
        </p:spPr>
      </p:cxnSp>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3" presetSubtype="10">
                                  <p:stCondLst>
                                    <p:cond delay="0"/>
                                  </p:stCondLst>
                                  <p:childTnLst>
                                    <p:set>
                                      <p:cBhvr>
                                        <p:cTn id="168" dur="1" fill="hold">
                                          <p:stCondLst>
                                            <p:cond delay="0"/>
                                          </p:stCondLst>
                                        </p:cTn>
                                        <p:tgtEl>
                                          <p:spTgt spid="402"/>
                                        </p:tgtEl>
                                        <p:attrNameLst>
                                          <p:attrName>style.visibility</p:attrName>
                                        </p:attrNameLst>
                                      </p:cBhvr>
                                      <p:to>
                                        <p:strVal val="visible"/>
                                      </p:to>
                                    </p:set>
                                    <p:animEffect filter="blinds(horizontal)" transition="in">
                                      <p:cBhvr additive="repl">
                                        <p:cTn id="169" dur="500"/>
                                        <p:tgtEl>
                                          <p:spTgt spid="402"/>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3" presetSubtype="10">
                                  <p:stCondLst>
                                    <p:cond delay="0"/>
                                  </p:stCondLst>
                                  <p:childTnLst>
                                    <p:set>
                                      <p:cBhvr>
                                        <p:cTn id="173" dur="1" fill="hold">
                                          <p:stCondLst>
                                            <p:cond delay="0"/>
                                          </p:stCondLst>
                                        </p:cTn>
                                        <p:tgtEl>
                                          <p:spTgt spid="414"/>
                                        </p:tgtEl>
                                        <p:attrNameLst>
                                          <p:attrName>style.visibility</p:attrName>
                                        </p:attrNameLst>
                                      </p:cBhvr>
                                      <p:to>
                                        <p:strVal val="visible"/>
                                      </p:to>
                                    </p:set>
                                    <p:animEffect filter="blinds(horizontal)" transition="in">
                                      <p:cBhvr additive="repl">
                                        <p:cTn id="174" dur="500"/>
                                        <p:tgtEl>
                                          <p:spTgt spid="414"/>
                                        </p:tgtEl>
                                      </p:cBhvr>
                                    </p:animEffect>
                                  </p:childTnLst>
                                </p:cTn>
                              </p:par>
                              <p:par>
                                <p:cTn id="175" nodeType="withEffect" fill="hold" presetClass="entr" presetID="3" presetSubtype="10">
                                  <p:stCondLst>
                                    <p:cond delay="0"/>
                                  </p:stCondLst>
                                  <p:childTnLst>
                                    <p:set>
                                      <p:cBhvr>
                                        <p:cTn id="176" dur="1" fill="hold">
                                          <p:stCondLst>
                                            <p:cond delay="0"/>
                                          </p:stCondLst>
                                        </p:cTn>
                                        <p:tgtEl>
                                          <p:spTgt spid="403"/>
                                        </p:tgtEl>
                                        <p:attrNameLst>
                                          <p:attrName>style.visibility</p:attrName>
                                        </p:attrNameLst>
                                      </p:cBhvr>
                                      <p:to>
                                        <p:strVal val="visible"/>
                                      </p:to>
                                    </p:set>
                                    <p:animEffect filter="blinds(horizontal)" transition="in">
                                      <p:cBhvr additive="repl">
                                        <p:cTn id="177" dur="500"/>
                                        <p:tgtEl>
                                          <p:spTgt spid="403"/>
                                        </p:tgtEl>
                                      </p:cBhvr>
                                    </p:animEffec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3" presetSubtype="10">
                                  <p:stCondLst>
                                    <p:cond delay="0"/>
                                  </p:stCondLst>
                                  <p:childTnLst>
                                    <p:set>
                                      <p:cBhvr>
                                        <p:cTn id="181" dur="1" fill="hold">
                                          <p:stCondLst>
                                            <p:cond delay="0"/>
                                          </p:stCondLst>
                                        </p:cTn>
                                        <p:tgtEl>
                                          <p:spTgt spid="415"/>
                                        </p:tgtEl>
                                        <p:attrNameLst>
                                          <p:attrName>style.visibility</p:attrName>
                                        </p:attrNameLst>
                                      </p:cBhvr>
                                      <p:to>
                                        <p:strVal val="visible"/>
                                      </p:to>
                                    </p:set>
                                    <p:animEffect filter="blinds(horizontal)" transition="in">
                                      <p:cBhvr additive="repl">
                                        <p:cTn id="182" dur="500"/>
                                        <p:tgtEl>
                                          <p:spTgt spid="415"/>
                                        </p:tgtEl>
                                      </p:cBhvr>
                                    </p:animEffect>
                                  </p:childTnLst>
                                </p:cTn>
                              </p:par>
                              <p:par>
                                <p:cTn id="183" nodeType="withEffect" fill="hold" presetClass="entr" presetID="3" presetSubtype="10">
                                  <p:stCondLst>
                                    <p:cond delay="0"/>
                                  </p:stCondLst>
                                  <p:childTnLst>
                                    <p:set>
                                      <p:cBhvr>
                                        <p:cTn id="184" dur="1" fill="hold">
                                          <p:stCondLst>
                                            <p:cond delay="0"/>
                                          </p:stCondLst>
                                        </p:cTn>
                                        <p:tgtEl>
                                          <p:spTgt spid="410"/>
                                        </p:tgtEl>
                                        <p:attrNameLst>
                                          <p:attrName>style.visibility</p:attrName>
                                        </p:attrNameLst>
                                      </p:cBhvr>
                                      <p:to>
                                        <p:strVal val="visible"/>
                                      </p:to>
                                    </p:set>
                                    <p:animEffect filter="blinds(horizontal)" transition="in">
                                      <p:cBhvr additive="repl">
                                        <p:cTn id="185" dur="500"/>
                                        <p:tgtEl>
                                          <p:spTgt spid="410"/>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3" presetSubtype="10">
                                  <p:stCondLst>
                                    <p:cond delay="0"/>
                                  </p:stCondLst>
                                  <p:childTnLst>
                                    <p:set>
                                      <p:cBhvr>
                                        <p:cTn id="189" dur="1" fill="hold">
                                          <p:stCondLst>
                                            <p:cond delay="0"/>
                                          </p:stCondLst>
                                        </p:cTn>
                                        <p:tgtEl>
                                          <p:spTgt spid="416"/>
                                        </p:tgtEl>
                                        <p:attrNameLst>
                                          <p:attrName>style.visibility</p:attrName>
                                        </p:attrNameLst>
                                      </p:cBhvr>
                                      <p:to>
                                        <p:strVal val="visible"/>
                                      </p:to>
                                    </p:set>
                                    <p:animEffect filter="blinds(horizontal)" transition="in">
                                      <p:cBhvr additive="repl">
                                        <p:cTn id="190" dur="500"/>
                                        <p:tgtEl>
                                          <p:spTgt spid="416"/>
                                        </p:tgtEl>
                                      </p:cBhvr>
                                    </p:animEffect>
                                  </p:childTnLst>
                                </p:cTn>
                              </p:par>
                              <p:par>
                                <p:cTn id="191" nodeType="withEffect" fill="hold" presetClass="entr" presetID="3" presetSubtype="10">
                                  <p:stCondLst>
                                    <p:cond delay="0"/>
                                  </p:stCondLst>
                                  <p:childTnLst>
                                    <p:set>
                                      <p:cBhvr>
                                        <p:cTn id="192" dur="1" fill="hold">
                                          <p:stCondLst>
                                            <p:cond delay="0"/>
                                          </p:stCondLst>
                                        </p:cTn>
                                        <p:tgtEl>
                                          <p:spTgt spid="408"/>
                                        </p:tgtEl>
                                        <p:attrNameLst>
                                          <p:attrName>style.visibility</p:attrName>
                                        </p:attrNameLst>
                                      </p:cBhvr>
                                      <p:to>
                                        <p:strVal val="visible"/>
                                      </p:to>
                                    </p:set>
                                    <p:animEffect filter="blinds(horizontal)" transition="in">
                                      <p:cBhvr additive="repl">
                                        <p:cTn id="193" dur="500"/>
                                        <p:tgtEl>
                                          <p:spTgt spid="408"/>
                                        </p:tgtEl>
                                      </p:cBhvr>
                                    </p:animEffec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3" presetSubtype="10">
                                  <p:stCondLst>
                                    <p:cond delay="0"/>
                                  </p:stCondLst>
                                  <p:childTnLst>
                                    <p:set>
                                      <p:cBhvr>
                                        <p:cTn id="197" dur="1" fill="hold">
                                          <p:stCondLst>
                                            <p:cond delay="0"/>
                                          </p:stCondLst>
                                        </p:cTn>
                                        <p:tgtEl>
                                          <p:spTgt spid="417"/>
                                        </p:tgtEl>
                                        <p:attrNameLst>
                                          <p:attrName>style.visibility</p:attrName>
                                        </p:attrNameLst>
                                      </p:cBhvr>
                                      <p:to>
                                        <p:strVal val="visible"/>
                                      </p:to>
                                    </p:set>
                                    <p:animEffect filter="blinds(horizontal)" transition="in">
                                      <p:cBhvr additive="repl">
                                        <p:cTn id="198" dur="500"/>
                                        <p:tgtEl>
                                          <p:spTgt spid="417"/>
                                        </p:tgtEl>
                                      </p:cBhvr>
                                    </p:animEffect>
                                  </p:childTnLst>
                                </p:cTn>
                              </p:par>
                              <p:par>
                                <p:cTn id="199" nodeType="withEffect" fill="hold" presetClass="entr" presetID="3" presetSubtype="10">
                                  <p:stCondLst>
                                    <p:cond delay="0"/>
                                  </p:stCondLst>
                                  <p:childTnLst>
                                    <p:set>
                                      <p:cBhvr>
                                        <p:cTn id="200" dur="1" fill="hold">
                                          <p:stCondLst>
                                            <p:cond delay="0"/>
                                          </p:stCondLst>
                                        </p:cTn>
                                        <p:tgtEl>
                                          <p:spTgt spid="407"/>
                                        </p:tgtEl>
                                        <p:attrNameLst>
                                          <p:attrName>style.visibility</p:attrName>
                                        </p:attrNameLst>
                                      </p:cBhvr>
                                      <p:to>
                                        <p:strVal val="visible"/>
                                      </p:to>
                                    </p:set>
                                    <p:animEffect filter="blinds(horizontal)" transition="in">
                                      <p:cBhvr additive="repl">
                                        <p:cTn id="201" dur="500"/>
                                        <p:tgtEl>
                                          <p:spTgt spid="407"/>
                                        </p:tgtEl>
                                      </p:cBhvr>
                                    </p:animEffect>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3" presetSubtype="10">
                                  <p:stCondLst>
                                    <p:cond delay="0"/>
                                  </p:stCondLst>
                                  <p:childTnLst>
                                    <p:set>
                                      <p:cBhvr>
                                        <p:cTn id="205" dur="1" fill="hold">
                                          <p:stCondLst>
                                            <p:cond delay="0"/>
                                          </p:stCondLst>
                                        </p:cTn>
                                        <p:tgtEl>
                                          <p:spTgt spid="418"/>
                                        </p:tgtEl>
                                        <p:attrNameLst>
                                          <p:attrName>style.visibility</p:attrName>
                                        </p:attrNameLst>
                                      </p:cBhvr>
                                      <p:to>
                                        <p:strVal val="visible"/>
                                      </p:to>
                                    </p:set>
                                    <p:animEffect filter="blinds(horizontal)" transition="in">
                                      <p:cBhvr additive="repl">
                                        <p:cTn id="206" dur="500"/>
                                        <p:tgtEl>
                                          <p:spTgt spid="418"/>
                                        </p:tgtEl>
                                      </p:cBhvr>
                                    </p:animEffect>
                                  </p:childTnLst>
                                </p:cTn>
                              </p:par>
                              <p:par>
                                <p:cTn id="207" nodeType="withEffect" fill="hold" presetClass="entr" presetID="3" presetSubtype="10">
                                  <p:stCondLst>
                                    <p:cond delay="0"/>
                                  </p:stCondLst>
                                  <p:childTnLst>
                                    <p:set>
                                      <p:cBhvr>
                                        <p:cTn id="208" dur="1" fill="hold">
                                          <p:stCondLst>
                                            <p:cond delay="0"/>
                                          </p:stCondLst>
                                        </p:cTn>
                                        <p:tgtEl>
                                          <p:spTgt spid="419"/>
                                        </p:tgtEl>
                                        <p:attrNameLst>
                                          <p:attrName>style.visibility</p:attrName>
                                        </p:attrNameLst>
                                      </p:cBhvr>
                                      <p:to>
                                        <p:strVal val="visible"/>
                                      </p:to>
                                    </p:set>
                                    <p:animEffect filter="blinds(horizontal)" transition="in">
                                      <p:cBhvr additive="repl">
                                        <p:cTn id="209" dur="500"/>
                                        <p:tgtEl>
                                          <p:spTgt spid="419"/>
                                        </p:tgtEl>
                                      </p:cBhvr>
                                    </p:animEffect>
                                  </p:childTnLst>
                                </p:cTn>
                              </p:par>
                              <p:par>
                                <p:cTn id="210" nodeType="withEffect" fill="hold" presetClass="entr" presetID="3" presetSubtype="10">
                                  <p:stCondLst>
                                    <p:cond delay="0"/>
                                  </p:stCondLst>
                                  <p:childTnLst>
                                    <p:set>
                                      <p:cBhvr>
                                        <p:cTn id="211" dur="1" fill="hold">
                                          <p:stCondLst>
                                            <p:cond delay="0"/>
                                          </p:stCondLst>
                                        </p:cTn>
                                        <p:tgtEl>
                                          <p:spTgt spid="404"/>
                                        </p:tgtEl>
                                        <p:attrNameLst>
                                          <p:attrName>style.visibility</p:attrName>
                                        </p:attrNameLst>
                                      </p:cBhvr>
                                      <p:to>
                                        <p:strVal val="visible"/>
                                      </p:to>
                                    </p:set>
                                    <p:animEffect filter="blinds(horizontal)" transition="in">
                                      <p:cBhvr additive="repl">
                                        <p:cTn id="212" dur="500"/>
                                        <p:tgtEl>
                                          <p:spTgt spid="404"/>
                                        </p:tgtEl>
                                      </p:cBhvr>
                                    </p:animEffect>
                                  </p:childTnLst>
                                </p:cTn>
                              </p:par>
                              <p:par>
                                <p:cTn id="213" nodeType="withEffect" fill="hold" presetClass="entr" presetID="3" presetSubtype="10">
                                  <p:stCondLst>
                                    <p:cond delay="0"/>
                                  </p:stCondLst>
                                  <p:childTnLst>
                                    <p:set>
                                      <p:cBhvr>
                                        <p:cTn id="214" dur="1" fill="hold">
                                          <p:stCondLst>
                                            <p:cond delay="0"/>
                                          </p:stCondLst>
                                        </p:cTn>
                                        <p:tgtEl>
                                          <p:spTgt spid="406"/>
                                        </p:tgtEl>
                                        <p:attrNameLst>
                                          <p:attrName>style.visibility</p:attrName>
                                        </p:attrNameLst>
                                      </p:cBhvr>
                                      <p:to>
                                        <p:strVal val="visible"/>
                                      </p:to>
                                    </p:set>
                                    <p:animEffect filter="blinds(horizontal)" transition="in">
                                      <p:cBhvr additive="repl">
                                        <p:cTn id="215" dur="500"/>
                                        <p:tgtEl>
                                          <p:spTgt spid="406"/>
                                        </p:tgtEl>
                                      </p:cBhvr>
                                    </p:animEffec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3" presetSubtype="10">
                                  <p:stCondLst>
                                    <p:cond delay="0"/>
                                  </p:stCondLst>
                                  <p:childTnLst>
                                    <p:set>
                                      <p:cBhvr>
                                        <p:cTn id="219" dur="1" fill="hold">
                                          <p:stCondLst>
                                            <p:cond delay="0"/>
                                          </p:stCondLst>
                                        </p:cTn>
                                        <p:tgtEl>
                                          <p:spTgt spid="420"/>
                                        </p:tgtEl>
                                        <p:attrNameLst>
                                          <p:attrName>style.visibility</p:attrName>
                                        </p:attrNameLst>
                                      </p:cBhvr>
                                      <p:to>
                                        <p:strVal val="visible"/>
                                      </p:to>
                                    </p:set>
                                    <p:animEffect filter="blinds(horizontal)" transition="in">
                                      <p:cBhvr additive="repl">
                                        <p:cTn id="220" dur="500"/>
                                        <p:tgtEl>
                                          <p:spTgt spid="420"/>
                                        </p:tgtEl>
                                      </p:cBhvr>
                                    </p:animEffect>
                                  </p:childTnLst>
                                </p:cTn>
                              </p:par>
                              <p:par>
                                <p:cTn id="221" nodeType="withEffect" fill="hold" presetClass="entr" presetID="3" presetSubtype="10">
                                  <p:stCondLst>
                                    <p:cond delay="0"/>
                                  </p:stCondLst>
                                  <p:childTnLst>
                                    <p:set>
                                      <p:cBhvr>
                                        <p:cTn id="222" dur="1" fill="hold">
                                          <p:stCondLst>
                                            <p:cond delay="0"/>
                                          </p:stCondLst>
                                        </p:cTn>
                                        <p:tgtEl>
                                          <p:spTgt spid="421"/>
                                        </p:tgtEl>
                                        <p:attrNameLst>
                                          <p:attrName>style.visibility</p:attrName>
                                        </p:attrNameLst>
                                      </p:cBhvr>
                                      <p:to>
                                        <p:strVal val="visible"/>
                                      </p:to>
                                    </p:set>
                                    <p:animEffect filter="blinds(horizontal)" transition="in">
                                      <p:cBhvr additive="repl">
                                        <p:cTn id="223" dur="500"/>
                                        <p:tgtEl>
                                          <p:spTgt spid="421"/>
                                        </p:tgtEl>
                                      </p:cBhvr>
                                    </p:animEffect>
                                  </p:childTnLst>
                                </p:cTn>
                              </p:par>
                              <p:par>
                                <p:cTn id="224" nodeType="withEffect" fill="hold" presetClass="entr" presetID="3" presetSubtype="10">
                                  <p:stCondLst>
                                    <p:cond delay="0"/>
                                  </p:stCondLst>
                                  <p:childTnLst>
                                    <p:set>
                                      <p:cBhvr>
                                        <p:cTn id="225" dur="1" fill="hold">
                                          <p:stCondLst>
                                            <p:cond delay="0"/>
                                          </p:stCondLst>
                                        </p:cTn>
                                        <p:tgtEl>
                                          <p:spTgt spid="409"/>
                                        </p:tgtEl>
                                        <p:attrNameLst>
                                          <p:attrName>style.visibility</p:attrName>
                                        </p:attrNameLst>
                                      </p:cBhvr>
                                      <p:to>
                                        <p:strVal val="visible"/>
                                      </p:to>
                                    </p:set>
                                    <p:animEffect filter="blinds(horizontal)" transition="in">
                                      <p:cBhvr additive="repl">
                                        <p:cTn id="226" dur="500"/>
                                        <p:tgtEl>
                                          <p:spTgt spid="409"/>
                                        </p:tgtEl>
                                      </p:cBhvr>
                                    </p:animEffect>
                                  </p:childTnLst>
                                </p:cTn>
                              </p:par>
                              <p:par>
                                <p:cTn id="227" nodeType="withEffect" fill="hold" presetClass="entr" presetID="3" presetSubtype="10">
                                  <p:stCondLst>
                                    <p:cond delay="0"/>
                                  </p:stCondLst>
                                  <p:childTnLst>
                                    <p:set>
                                      <p:cBhvr>
                                        <p:cTn id="228" dur="1" fill="hold">
                                          <p:stCondLst>
                                            <p:cond delay="0"/>
                                          </p:stCondLst>
                                        </p:cTn>
                                        <p:tgtEl>
                                          <p:spTgt spid="411"/>
                                        </p:tgtEl>
                                        <p:attrNameLst>
                                          <p:attrName>style.visibility</p:attrName>
                                        </p:attrNameLst>
                                      </p:cBhvr>
                                      <p:to>
                                        <p:strVal val="visible"/>
                                      </p:to>
                                    </p:set>
                                    <p:animEffect filter="blinds(horizontal)" transition="in">
                                      <p:cBhvr additive="repl">
                                        <p:cTn id="229" dur="500"/>
                                        <p:tgtEl>
                                          <p:spTgt spid="411"/>
                                        </p:tgtEl>
                                      </p:cBhvr>
                                    </p:animEffec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3" presetSubtype="10">
                                  <p:stCondLst>
                                    <p:cond delay="0"/>
                                  </p:stCondLst>
                                  <p:childTnLst>
                                    <p:set>
                                      <p:cBhvr>
                                        <p:cTn id="233" dur="1" fill="hold">
                                          <p:stCondLst>
                                            <p:cond delay="0"/>
                                          </p:stCondLst>
                                        </p:cTn>
                                        <p:tgtEl>
                                          <p:spTgt spid="424"/>
                                        </p:tgtEl>
                                        <p:attrNameLst>
                                          <p:attrName>style.visibility</p:attrName>
                                        </p:attrNameLst>
                                      </p:cBhvr>
                                      <p:to>
                                        <p:strVal val="visible"/>
                                      </p:to>
                                    </p:set>
                                    <p:animEffect filter="blinds(horizontal)" transition="in">
                                      <p:cBhvr additive="repl">
                                        <p:cTn id="234" dur="500"/>
                                        <p:tgtEl>
                                          <p:spTgt spid="424"/>
                                        </p:tgtEl>
                                      </p:cBhvr>
                                    </p:animEffect>
                                  </p:childTnLst>
                                </p:cTn>
                              </p:par>
                              <p:par>
                                <p:cTn id="235" nodeType="withEffect" fill="hold" presetClass="entr" presetID="3" presetSubtype="10">
                                  <p:stCondLst>
                                    <p:cond delay="0"/>
                                  </p:stCondLst>
                                  <p:childTnLst>
                                    <p:set>
                                      <p:cBhvr>
                                        <p:cTn id="236" dur="1" fill="hold">
                                          <p:stCondLst>
                                            <p:cond delay="0"/>
                                          </p:stCondLst>
                                        </p:cTn>
                                        <p:tgtEl>
                                          <p:spTgt spid="425"/>
                                        </p:tgtEl>
                                        <p:attrNameLst>
                                          <p:attrName>style.visibility</p:attrName>
                                        </p:attrNameLst>
                                      </p:cBhvr>
                                      <p:to>
                                        <p:strVal val="visible"/>
                                      </p:to>
                                    </p:set>
                                    <p:animEffect filter="blinds(horizontal)" transition="in">
                                      <p:cBhvr additive="repl">
                                        <p:cTn id="237" dur="500"/>
                                        <p:tgtEl>
                                          <p:spTgt spid="425"/>
                                        </p:tgtEl>
                                      </p:cBhvr>
                                    </p:animEffect>
                                  </p:childTnLst>
                                </p:cTn>
                              </p:par>
                              <p:par>
                                <p:cTn id="238" nodeType="withEffect" fill="hold" presetClass="entr" presetID="3" presetSubtype="10">
                                  <p:stCondLst>
                                    <p:cond delay="0"/>
                                  </p:stCondLst>
                                  <p:childTnLst>
                                    <p:set>
                                      <p:cBhvr>
                                        <p:cTn id="239" dur="1" fill="hold">
                                          <p:stCondLst>
                                            <p:cond delay="0"/>
                                          </p:stCondLst>
                                        </p:cTn>
                                        <p:tgtEl>
                                          <p:spTgt spid="405"/>
                                        </p:tgtEl>
                                        <p:attrNameLst>
                                          <p:attrName>style.visibility</p:attrName>
                                        </p:attrNameLst>
                                      </p:cBhvr>
                                      <p:to>
                                        <p:strVal val="visible"/>
                                      </p:to>
                                    </p:set>
                                    <p:animEffect filter="blinds(horizontal)" transition="in">
                                      <p:cBhvr additive="repl">
                                        <p:cTn id="240" dur="500"/>
                                        <p:tgtEl>
                                          <p:spTgt spid="405"/>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3" presetSubtype="10">
                                  <p:stCondLst>
                                    <p:cond delay="0"/>
                                  </p:stCondLst>
                                  <p:childTnLst>
                                    <p:set>
                                      <p:cBhvr>
                                        <p:cTn id="244" dur="1" fill="hold">
                                          <p:stCondLst>
                                            <p:cond delay="0"/>
                                          </p:stCondLst>
                                        </p:cTn>
                                        <p:tgtEl>
                                          <p:spTgt spid="422"/>
                                        </p:tgtEl>
                                        <p:attrNameLst>
                                          <p:attrName>style.visibility</p:attrName>
                                        </p:attrNameLst>
                                      </p:cBhvr>
                                      <p:to>
                                        <p:strVal val="visible"/>
                                      </p:to>
                                    </p:set>
                                    <p:animEffect filter="blinds(horizontal)" transition="in">
                                      <p:cBhvr additive="repl">
                                        <p:cTn id="245" dur="500"/>
                                        <p:tgtEl>
                                          <p:spTgt spid="422"/>
                                        </p:tgtEl>
                                      </p:cBhvr>
                                    </p:animEffect>
                                  </p:childTnLst>
                                </p:cTn>
                              </p:par>
                              <p:par>
                                <p:cTn id="246" nodeType="withEffect" fill="hold" presetClass="entr" presetID="3" presetSubtype="10">
                                  <p:stCondLst>
                                    <p:cond delay="0"/>
                                  </p:stCondLst>
                                  <p:childTnLst>
                                    <p:set>
                                      <p:cBhvr>
                                        <p:cTn id="247" dur="1" fill="hold">
                                          <p:stCondLst>
                                            <p:cond delay="0"/>
                                          </p:stCondLst>
                                        </p:cTn>
                                        <p:tgtEl>
                                          <p:spTgt spid="412"/>
                                        </p:tgtEl>
                                        <p:attrNameLst>
                                          <p:attrName>style.visibility</p:attrName>
                                        </p:attrNameLst>
                                      </p:cBhvr>
                                      <p:to>
                                        <p:strVal val="visible"/>
                                      </p:to>
                                    </p:set>
                                    <p:animEffect filter="blinds(horizontal)" transition="in">
                                      <p:cBhvr additive="repl">
                                        <p:cTn id="248" dur="500"/>
                                        <p:tgtEl>
                                          <p:spTgt spid="412"/>
                                        </p:tgtEl>
                                      </p:cBhvr>
                                    </p:animEffec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3" presetSubtype="10">
                                  <p:stCondLst>
                                    <p:cond delay="0"/>
                                  </p:stCondLst>
                                  <p:childTnLst>
                                    <p:set>
                                      <p:cBhvr>
                                        <p:cTn id="252" dur="1" fill="hold">
                                          <p:stCondLst>
                                            <p:cond delay="0"/>
                                          </p:stCondLst>
                                        </p:cTn>
                                        <p:tgtEl>
                                          <p:spTgt spid="423"/>
                                        </p:tgtEl>
                                        <p:attrNameLst>
                                          <p:attrName>style.visibility</p:attrName>
                                        </p:attrNameLst>
                                      </p:cBhvr>
                                      <p:to>
                                        <p:strVal val="visible"/>
                                      </p:to>
                                    </p:set>
                                    <p:animEffect filter="blinds(horizontal)" transition="in">
                                      <p:cBhvr additive="repl">
                                        <p:cTn id="253" dur="500"/>
                                        <p:tgtEl>
                                          <p:spTgt spid="423"/>
                                        </p:tgtEl>
                                      </p:cBhvr>
                                    </p:animEffect>
                                  </p:childTnLst>
                                </p:cTn>
                              </p:par>
                              <p:par>
                                <p:cTn id="254" nodeType="withEffect" fill="hold" presetClass="entr" presetID="3" presetSubtype="10">
                                  <p:stCondLst>
                                    <p:cond delay="0"/>
                                  </p:stCondLst>
                                  <p:childTnLst>
                                    <p:set>
                                      <p:cBhvr>
                                        <p:cTn id="255" dur="1" fill="hold">
                                          <p:stCondLst>
                                            <p:cond delay="0"/>
                                          </p:stCondLst>
                                        </p:cTn>
                                        <p:tgtEl>
                                          <p:spTgt spid="413"/>
                                        </p:tgtEl>
                                        <p:attrNameLst>
                                          <p:attrName>style.visibility</p:attrName>
                                        </p:attrNameLst>
                                      </p:cBhvr>
                                      <p:to>
                                        <p:strVal val="visible"/>
                                      </p:to>
                                    </p:set>
                                    <p:animEffect filter="blinds(horizontal)" transition="in">
                                      <p:cBhvr additive="repl">
                                        <p:cTn id="256" dur="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428"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30"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32"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34"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fontScale="93333" lnSpcReduction="10000"/>
          </a:bodyPr>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Stefanova, “One Approach for Training of Recurrent Neural Network Model of IIR Digital Filter,” in Technological Developments in Net working, Education and Automation (K. Elleithy, T. Sobh, M. Iskander, V. Kapila, M. A. Karim, and A. Mahmood, eds.), (Dordrecht), pp. 219 224, Springer Netherlands, 2010.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L. Ma, H. Huang, P. Zhao, and T. Su, “Acoustic Echo Cancellation by Combining Adaptive Digital Filter and Recurrent Neural Network,” CoRR, vol. Abs/2005.09237, 2020.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A. Skogstad, S. Holm, and M. Høvin, “Digital IIR filters with minimal group delay for real-time applications,” in 2012 International Conference on Engineering and Technology (ICET), pp. 1–6, 2012.</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S.A., “One Dimensional IIR Digital Filter Modeling Based on Recur rent Neural Network,” in Technological Developments in Education and Automation (M. Iskander, V. Kapila, and M. A. Karim, eds.), (Dordrecht), pp. 281–286, Springer Netherlands, 2010.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66"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Tools Used</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66">
                                            <p:txEl>
                                              <p:pRg st="0" end="0"/>
                                            </p:txEl>
                                          </p:spTgt>
                                        </p:tgtEl>
                                        <p:attrNameLst>
                                          <p:attrName>style.visibility</p:attrName>
                                        </p:attrNameLst>
                                      </p:cBhvr>
                                      <p:to>
                                        <p:strVal val="visible"/>
                                      </p:to>
                                    </p:set>
                                    <p:animEffect filter="diamond(in)" transition="in">
                                      <p:cBhvr additive="repl">
                                        <p:cTn id="7" dur="8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66">
                                            <p:txEl>
                                              <p:pRg st="1" end="1"/>
                                            </p:txEl>
                                          </p:spTgt>
                                        </p:tgtEl>
                                        <p:attrNameLst>
                                          <p:attrName>style.visibility</p:attrName>
                                        </p:attrNameLst>
                                      </p:cBhvr>
                                      <p:to>
                                        <p:strVal val="visible"/>
                                      </p:to>
                                    </p:set>
                                    <p:animEffect filter="diamond(in)" transition="in">
                                      <p:cBhvr additive="repl">
                                        <p:cTn id="12" dur="8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66">
                                            <p:txEl>
                                              <p:pRg st="2" end="2"/>
                                            </p:txEl>
                                          </p:spTgt>
                                        </p:tgtEl>
                                        <p:attrNameLst>
                                          <p:attrName>style.visibility</p:attrName>
                                        </p:attrNameLst>
                                      </p:cBhvr>
                                      <p:to>
                                        <p:strVal val="visible"/>
                                      </p:to>
                                    </p:set>
                                    <p:animEffect filter="diamond(in)" transition="in">
                                      <p:cBhvr additive="repl">
                                        <p:cTn id="17" dur="8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66">
                                            <p:txEl>
                                              <p:pRg st="3" end="3"/>
                                            </p:txEl>
                                          </p:spTgt>
                                        </p:tgtEl>
                                        <p:attrNameLst>
                                          <p:attrName>style.visibility</p:attrName>
                                        </p:attrNameLst>
                                      </p:cBhvr>
                                      <p:to>
                                        <p:strVal val="visible"/>
                                      </p:to>
                                    </p:set>
                                    <p:animEffect filter="diamond(in)" transition="in">
                                      <p:cBhvr additive="repl">
                                        <p:cTn id="22" dur="800"/>
                                        <p:tgtEl>
                                          <p:spTgt spid="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66">
                                            <p:txEl>
                                              <p:pRg st="4" end="4"/>
                                            </p:txEl>
                                          </p:spTgt>
                                        </p:tgtEl>
                                        <p:attrNameLst>
                                          <p:attrName>style.visibility</p:attrName>
                                        </p:attrNameLst>
                                      </p:cBhvr>
                                      <p:to>
                                        <p:strVal val="visible"/>
                                      </p:to>
                                    </p:set>
                                    <p:animEffect filter="diamond(in)" transition="in">
                                      <p:cBhvr additive="repl">
                                        <p:cTn id="27" dur="800"/>
                                        <p:tgtEl>
                                          <p:spTgt spid="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66">
                                            <p:txEl>
                                              <p:pRg st="5" end="5"/>
                                            </p:txEl>
                                          </p:spTgt>
                                        </p:tgtEl>
                                        <p:attrNameLst>
                                          <p:attrName>style.visibility</p:attrName>
                                        </p:attrNameLst>
                                      </p:cBhvr>
                                      <p:to>
                                        <p:strVal val="visible"/>
                                      </p:to>
                                    </p:set>
                                    <p:animEffect filter="diamond(in)" transition="in">
                                      <p:cBhvr additive="repl">
                                        <p:cTn id="32" dur="800"/>
                                        <p:tgtEl>
                                          <p:spTgt spid="36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indent="0" algn="ctr">
              <a:lnSpc>
                <a:spcPct val="100000"/>
              </a:lnSpc>
              <a:buNone/>
              <a:tabLst>
                <a:tab algn="l" pos="0"/>
              </a:tabLst>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909FADB3-7825-4029-93E3-5C5D06A28D17}" type="slidenum">
              <a:t>20</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sp>
        <p:nvSpPr>
          <p:cNvPr id="368"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pic>
        <p:nvPicPr>
          <p:cNvPr id="370" name="" descr=""/>
          <p:cNvPicPr/>
          <p:nvPr/>
        </p:nvPicPr>
        <p:blipFill>
          <a:blip r:embed="rId1"/>
          <a:stretch/>
        </p:blipFill>
        <p:spPr>
          <a:xfrm>
            <a:off x="992520" y="2200320"/>
            <a:ext cx="8095680" cy="2637720"/>
          </a:xfrm>
          <a:prstGeom prst="rect">
            <a:avLst/>
          </a:prstGeom>
          <a:ln w="0">
            <a:noFill/>
          </a:ln>
        </p:spPr>
      </p:pic>
      <p:sp>
        <p:nvSpPr>
          <p:cNvPr id="371" name="PlaceHolder 4"/>
          <p:cNvSpPr txBox="1"/>
          <p:nvPr/>
        </p:nvSpPr>
        <p:spPr>
          <a:xfrm>
            <a:off x="360000" y="1584000"/>
            <a:ext cx="9359280" cy="369000"/>
          </a:xfrm>
          <a:prstGeom prst="rect">
            <a:avLst/>
          </a:prstGeom>
          <a:noFill/>
          <a:ln w="0">
            <a:noFill/>
          </a:ln>
        </p:spPr>
        <p:txBody>
          <a:bodyPr lIns="0" rIns="0" tIns="0" bIns="0" anchor="ctr">
            <a:noAutofit/>
          </a:bodyPr>
          <a:p>
            <a:pPr algn="ctr">
              <a:lnSpc>
                <a:spcPct val="100000"/>
              </a:lnSpc>
              <a:tabLst>
                <a:tab algn="l" pos="0"/>
              </a:tabLst>
            </a:pPr>
            <a:r>
              <a:rPr b="1" lang="en-IN" sz="1600" spc="-1" strike="noStrike" u="sng">
                <a:solidFill>
                  <a:srgbClr val="1c1c1c"/>
                </a:solidFill>
                <a:uFillTx/>
                <a:latin typeface="Noto Sans"/>
              </a:rPr>
              <a:t>Traditional Digital Filtering</a:t>
            </a:r>
            <a:endParaRPr b="0" lang="en-IN" sz="1600" spc="-1" strike="noStrike" u="sng">
              <a:solidFill>
                <a:srgbClr val="1c1c1c"/>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73"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5"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7"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9"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9.</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Approach for Training of RNN Model of IIR Digital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Echo Cancellation by Digital Filter and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11.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Digital IIR filters with minimal group delay</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1D IIR Digital Filter Modelling Based on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Methodology</a:t>
            </a:r>
            <a:endParaRPr b="0" lang="en-IN" sz="2700" spc="-1" strike="noStrike">
              <a:solidFill>
                <a:srgbClr val="000000"/>
              </a:solidFill>
              <a:latin typeface="Arial"/>
            </a:endParaRPr>
          </a:p>
        </p:txBody>
      </p:sp>
      <p:sp>
        <p:nvSpPr>
          <p:cNvPr id="381"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Audio Data Collection</a:t>
            </a:r>
            <a:endParaRPr b="0" lang="en-IN" sz="2400" spc="-1" strike="noStrike">
              <a:solidFill>
                <a:srgbClr val="000000"/>
              </a:solidFill>
              <a:latin typeface="Arial"/>
            </a:endParaRPr>
          </a:p>
        </p:txBody>
      </p:sp>
      <p:sp>
        <p:nvSpPr>
          <p:cNvPr id="382"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RNN-IIR Digital Filter</a:t>
            </a:r>
            <a:endParaRPr b="0" lang="en-IN" sz="2400" spc="-1" strike="noStrike">
              <a:solidFill>
                <a:srgbClr val="000000"/>
              </a:solidFill>
              <a:latin typeface="Arial"/>
            </a:endParaRPr>
          </a:p>
        </p:txBody>
      </p:sp>
      <p:sp>
        <p:nvSpPr>
          <p:cNvPr id="383"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Python Code</a:t>
            </a:r>
            <a:endParaRPr b="0" lang="en-IN" sz="2400" spc="-1" strike="noStrike">
              <a:solidFill>
                <a:srgbClr val="000000"/>
              </a:solidFill>
              <a:latin typeface="Arial"/>
            </a:endParaRPr>
          </a:p>
        </p:txBody>
      </p:sp>
      <p:sp>
        <p:nvSpPr>
          <p:cNvPr id="384"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Testing</a:t>
            </a:r>
            <a:endParaRPr b="0" lang="en-IN" sz="2400" spc="-1" strike="noStrike">
              <a:solidFill>
                <a:srgbClr val="000000"/>
              </a:solidFill>
              <a:latin typeface="Arial"/>
            </a:endParaRPr>
          </a:p>
        </p:txBody>
      </p:sp>
      <p:sp>
        <p:nvSpPr>
          <p:cNvPr id="385"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6"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7"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4" presetSubtype="10">
                                  <p:stCondLst>
                                    <p:cond delay="0"/>
                                  </p:stCondLst>
                                  <p:childTnLst>
                                    <p:set>
                                      <p:cBhvr>
                                        <p:cTn id="38" dur="1" fill="hold">
                                          <p:stCondLst>
                                            <p:cond delay="0"/>
                                          </p:stCondLst>
                                        </p:cTn>
                                        <p:tgtEl>
                                          <p:spTgt spid="381"/>
                                        </p:tgtEl>
                                        <p:attrNameLst>
                                          <p:attrName>style.visibility</p:attrName>
                                        </p:attrNameLst>
                                      </p:cBhvr>
                                      <p:to>
                                        <p:strVal val="visible"/>
                                      </p:to>
                                    </p:set>
                                    <p:animEffect filter="randombar(horizontal)" transition="in">
                                      <p:cBhvr additive="repl">
                                        <p:cTn id="39" dur="500"/>
                                        <p:tgtEl>
                                          <p:spTgt spid="381"/>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85"/>
                                        </p:tgtEl>
                                        <p:attrNameLst>
                                          <p:attrName>style.visibility</p:attrName>
                                        </p:attrNameLst>
                                      </p:cBhvr>
                                      <p:to>
                                        <p:strVal val="visible"/>
                                      </p:to>
                                    </p:set>
                                    <p:animEffect filter="randombar(horizontal)" transition="in">
                                      <p:cBhvr additive="repl">
                                        <p:cTn id="44" dur="500"/>
                                        <p:tgtEl>
                                          <p:spTgt spid="385"/>
                                        </p:tgtEl>
                                      </p:cBhvr>
                                    </p:animEffect>
                                  </p:childTnLst>
                                </p:cTn>
                              </p:par>
                              <p:par>
                                <p:cTn id="45" nodeType="withEffect" fill="hold" presetClass="entr" presetID="14" presetSubtype="10">
                                  <p:stCondLst>
                                    <p:cond delay="0"/>
                                  </p:stCondLst>
                                  <p:childTnLst>
                                    <p:set>
                                      <p:cBhvr>
                                        <p:cTn id="46" dur="1" fill="hold">
                                          <p:stCondLst>
                                            <p:cond delay="0"/>
                                          </p:stCondLst>
                                        </p:cTn>
                                        <p:tgtEl>
                                          <p:spTgt spid="382"/>
                                        </p:tgtEl>
                                        <p:attrNameLst>
                                          <p:attrName>style.visibility</p:attrName>
                                        </p:attrNameLst>
                                      </p:cBhvr>
                                      <p:to>
                                        <p:strVal val="visible"/>
                                      </p:to>
                                    </p:set>
                                    <p:animEffect filter="randombar(horizontal)" transition="in">
                                      <p:cBhvr additive="repl">
                                        <p:cTn id="47" dur="500"/>
                                        <p:tgtEl>
                                          <p:spTgt spid="382"/>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4" presetSubtype="10">
                                  <p:stCondLst>
                                    <p:cond delay="0"/>
                                  </p:stCondLst>
                                  <p:childTnLst>
                                    <p:set>
                                      <p:cBhvr>
                                        <p:cTn id="51" dur="1" fill="hold">
                                          <p:stCondLst>
                                            <p:cond delay="0"/>
                                          </p:stCondLst>
                                        </p:cTn>
                                        <p:tgtEl>
                                          <p:spTgt spid="386"/>
                                        </p:tgtEl>
                                        <p:attrNameLst>
                                          <p:attrName>style.visibility</p:attrName>
                                        </p:attrNameLst>
                                      </p:cBhvr>
                                      <p:to>
                                        <p:strVal val="visible"/>
                                      </p:to>
                                    </p:set>
                                    <p:animEffect filter="randombar(horizontal)" transition="in">
                                      <p:cBhvr additive="repl">
                                        <p:cTn id="52" dur="500"/>
                                        <p:tgtEl>
                                          <p:spTgt spid="386"/>
                                        </p:tgtEl>
                                      </p:cBhvr>
                                    </p:animEffect>
                                  </p:childTnLst>
                                </p:cTn>
                              </p:par>
                              <p:par>
                                <p:cTn id="53" nodeType="withEffect" fill="hold" presetClass="entr" presetID="14" presetSubtype="10">
                                  <p:stCondLst>
                                    <p:cond delay="0"/>
                                  </p:stCondLst>
                                  <p:childTnLst>
                                    <p:set>
                                      <p:cBhvr>
                                        <p:cTn id="54" dur="1" fill="hold">
                                          <p:stCondLst>
                                            <p:cond delay="0"/>
                                          </p:stCondLst>
                                        </p:cTn>
                                        <p:tgtEl>
                                          <p:spTgt spid="383"/>
                                        </p:tgtEl>
                                        <p:attrNameLst>
                                          <p:attrName>style.visibility</p:attrName>
                                        </p:attrNameLst>
                                      </p:cBhvr>
                                      <p:to>
                                        <p:strVal val="visible"/>
                                      </p:to>
                                    </p:set>
                                    <p:animEffect filter="randombar(horizontal)" transition="in">
                                      <p:cBhvr additive="repl">
                                        <p:cTn id="55" dur="500"/>
                                        <p:tgtEl>
                                          <p:spTgt spid="383"/>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4" presetSubtype="10">
                                  <p:stCondLst>
                                    <p:cond delay="0"/>
                                  </p:stCondLst>
                                  <p:childTnLst>
                                    <p:set>
                                      <p:cBhvr>
                                        <p:cTn id="59" dur="1" fill="hold">
                                          <p:stCondLst>
                                            <p:cond delay="0"/>
                                          </p:stCondLst>
                                        </p:cTn>
                                        <p:tgtEl>
                                          <p:spTgt spid="387"/>
                                        </p:tgtEl>
                                        <p:attrNameLst>
                                          <p:attrName>style.visibility</p:attrName>
                                        </p:attrNameLst>
                                      </p:cBhvr>
                                      <p:to>
                                        <p:strVal val="visible"/>
                                      </p:to>
                                    </p:set>
                                    <p:animEffect filter="randombar(horizontal)" transition="in">
                                      <p:cBhvr additive="repl">
                                        <p:cTn id="60" dur="500"/>
                                        <p:tgtEl>
                                          <p:spTgt spid="387"/>
                                        </p:tgtEl>
                                      </p:cBhvr>
                                    </p:animEffect>
                                  </p:childTnLst>
                                </p:cTn>
                              </p:par>
                              <p:par>
                                <p:cTn id="61" nodeType="withEffect" fill="hold" presetClass="entr" presetID="14" presetSubtype="10">
                                  <p:stCondLst>
                                    <p:cond delay="0"/>
                                  </p:stCondLst>
                                  <p:childTnLst>
                                    <p:set>
                                      <p:cBhvr>
                                        <p:cTn id="62" dur="1" fill="hold">
                                          <p:stCondLst>
                                            <p:cond delay="0"/>
                                          </p:stCondLst>
                                        </p:cTn>
                                        <p:tgtEl>
                                          <p:spTgt spid="384"/>
                                        </p:tgtEl>
                                        <p:attrNameLst>
                                          <p:attrName>style.visibility</p:attrName>
                                        </p:attrNameLst>
                                      </p:cBhvr>
                                      <p:to>
                                        <p:strVal val="visible"/>
                                      </p:to>
                                    </p:set>
                                    <p:animEffect filter="randombar(horizontal)" transition="in">
                                      <p:cBhvr additive="repl">
                                        <p:cTn id="63" dur="5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390</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2024-02-17T00:52:21Z</dcterms:modified>
  <cp:revision>75</cp:revision>
  <dc:subject/>
  <dc:title>Midnightblue</dc:title>
</cp:coreProperties>
</file>

<file path=docProps/custom.xml><?xml version="1.0" encoding="utf-8"?>
<Properties xmlns="http://schemas.openxmlformats.org/officeDocument/2006/custom-properties" xmlns:vt="http://schemas.openxmlformats.org/officeDocument/2006/docPropsVTypes"/>
</file>