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10.png" ContentType="image/png"/>
  <Override PartName="/ppt/media/image6.jpeg" ContentType="image/jpeg"/>
  <Override PartName="/ppt/media/image7.jpeg" ContentType="image/jpeg"/>
  <Override PartName="/ppt/media/image11.png" ContentType="image/png"/>
  <Override PartName="/ppt/media/image8.jpeg" ContentType="image/jpeg"/>
  <Override PartName="/ppt/media/image9.jpeg" ContentType="image/jpe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D83F57-611E-481E-B731-BAF29EA6E2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AB6D8-8769-4743-8C84-7654A87ADD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12E013-650C-4E6A-8570-855BA34E17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FF8122-E1F3-42A8-8286-5726F94639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ED4566-1A09-4DEA-806E-C385DC4416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A08BDE-D1DA-41AC-8A6D-F0325E30FA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D8AEE6-646C-4D7E-A28D-CB392F5C87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5BC9A-4280-4019-8060-504D9AED1E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47A78B-D2BE-4910-80D2-A0BC875E9F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5321E5-E149-4216-AD79-08D55AC712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BEA187-A63B-441E-8769-12261942D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C9ECB5-247E-40EE-89D7-95F993B3AF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20E539-D75D-4DCA-93BC-3FB02A0928F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4"/>
          <p:cNvSpPr/>
          <p:nvPr/>
        </p:nvSpPr>
        <p:spPr>
          <a:xfrm>
            <a:off x="504000" y="144000"/>
            <a:ext cx="9067320" cy="536868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A Low Latency Digital Filter using Recurrent Neural Network</a:t>
            </a:r>
            <a:br>
              <a:rPr sz="2400"/>
            </a:b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Dissertation I (MCS-392)</a:t>
            </a:r>
            <a:br>
              <a:rPr sz="2000"/>
            </a:b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Jan 6, 2024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Teerthanker Mahaveer University,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College of Computing Sciences &amp; Information Technology,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Moradabad-244001(India)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Session: 2023-24</a:t>
            </a:r>
            <a:br>
              <a:rPr sz="2400"/>
            </a:br>
            <a:br>
              <a:rPr sz="2400"/>
            </a:b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258440" y="1908000"/>
            <a:ext cx="1642320" cy="1484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5"/>
          <p:cNvSpPr/>
          <p:nvPr/>
        </p:nvSpPr>
        <p:spPr>
          <a:xfrm>
            <a:off x="2484000" y="4572000"/>
            <a:ext cx="1618920" cy="28692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Guided By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" name="PlaceHolder 6"/>
          <p:cNvSpPr/>
          <p:nvPr/>
        </p:nvSpPr>
        <p:spPr>
          <a:xfrm>
            <a:off x="7164000" y="4644000"/>
            <a:ext cx="2300760" cy="78876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Presented By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:</a:t>
            </a:r>
            <a:br>
              <a:rPr sz="2000"/>
            </a:b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Mohit Singh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(M.Tech-CSE)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27"/>
          <p:cNvSpPr/>
          <p:nvPr/>
        </p:nvSpPr>
        <p:spPr>
          <a:xfrm>
            <a:off x="648000" y="4896000"/>
            <a:ext cx="2590920" cy="54468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Ms. Sukrati Jain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(Supervisor)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PlaceHolder 33"/>
          <p:cNvSpPr/>
          <p:nvPr/>
        </p:nvSpPr>
        <p:spPr>
          <a:xfrm>
            <a:off x="3600000" y="4896000"/>
            <a:ext cx="2446920" cy="54468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Mr. Vikas Deswal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(Co-Supervisor)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PlaceHolder 37"/>
          <p:cNvSpPr/>
          <p:nvPr/>
        </p:nvSpPr>
        <p:spPr>
          <a:xfrm>
            <a:off x="3240000" y="4901760"/>
            <a:ext cx="321120" cy="28692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&amp;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References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2" name="PlaceHolder 31"/>
          <p:cNvSpPr/>
          <p:nvPr/>
        </p:nvSpPr>
        <p:spPr>
          <a:xfrm>
            <a:off x="694080" y="1074960"/>
            <a:ext cx="8690760" cy="43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K. Hossain, R. Ahmed, A. Haque, and M. Rahman, “A Review of Digital FIR Filter Design in Communication Systems,” International Journal of Science and Research (IJSR), vol. 10, p. 09, 03 2021.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R. Hinojosa-Meza, M. M. Rivera, P. Vacas-Jacques, N. Escalante-Garcia, J. A. Dena-Aguilar, A. B. Sanchez, and E. Olvera-Gonzalez, “Comparative Analysis of RNN Versus IIR Digital Filtering to Optimize Resilience to Dynamic Perturbations in pH Sensing for Vertical Farming,” Preprints, May 2023.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D. Kumar, “Comparison of Different Types of IIR Filters,” 04 2016.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R. Pal, “Comparison of the design of FIR and IIR filters for a given specification and removal of phase distortion from IIR filters,” 12 2017.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References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4" name="PlaceHolder 30"/>
          <p:cNvSpPr/>
          <p:nvPr/>
        </p:nvSpPr>
        <p:spPr>
          <a:xfrm>
            <a:off x="694080" y="1074960"/>
            <a:ext cx="8690760" cy="43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S. Zargar, “Introduction to Sequence Learning Models: RNN, LSTM, GRU,” 04 2021.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A. Antoniou, Digital Signal Processing, vol. 1. McGraw-Hill Publications, 2006.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S. Winder, Analog &amp; Digital Filter Design, vol. 2. Elsevier Science (USA), 2002.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I. Goodfellow, Y. Bengio, and A. Courville, Deep Learning. MIT Press, 2016. http://www.deeplearningbook.org.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7320" cy="406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Introduction</a:t>
            </a:r>
            <a:endParaRPr b="0" lang="en-IN" sz="2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Problem Statement</a:t>
            </a:r>
            <a:endParaRPr b="0" lang="en-IN" sz="2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Literature Review</a:t>
            </a:r>
            <a:endParaRPr b="0" lang="en-IN" sz="2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Hypothesis</a:t>
            </a:r>
            <a:endParaRPr b="0" lang="en-IN" sz="2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Research Gap</a:t>
            </a:r>
            <a:endParaRPr b="0" lang="en-IN" sz="2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Objective</a:t>
            </a:r>
            <a:endParaRPr b="0" lang="en-IN" sz="2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Research Methodology</a:t>
            </a:r>
            <a:endParaRPr b="0" lang="en-IN" sz="2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References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" name="PlaceHolder 7"/>
          <p:cNvSpPr/>
          <p:nvPr/>
        </p:nvSpPr>
        <p:spPr>
          <a:xfrm>
            <a:off x="50436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8"/>
          <p:cNvSpPr/>
          <p:nvPr/>
        </p:nvSpPr>
        <p:spPr>
          <a:xfrm>
            <a:off x="50436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Intro</a:t>
            </a: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duct</a:t>
            </a: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1" name="PlaceHolder 9"/>
          <p:cNvSpPr/>
          <p:nvPr/>
        </p:nvSpPr>
        <p:spPr>
          <a:xfrm>
            <a:off x="1153440" y="1074960"/>
            <a:ext cx="777168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567"/>
              </a:spcAft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Some Important Applications of Digital Filters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70240" y="1686240"/>
            <a:ext cx="1877400" cy="187740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673720" y="1702440"/>
            <a:ext cx="2059920" cy="186120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4938120" y="1728000"/>
            <a:ext cx="2225520" cy="180684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7335720" y="1764000"/>
            <a:ext cx="2167920" cy="179964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id="56" name="" descr=""/>
          <p:cNvPicPr/>
          <p:nvPr/>
        </p:nvPicPr>
        <p:blipFill>
          <a:blip r:embed="rId5"/>
          <a:stretch/>
        </p:blipFill>
        <p:spPr>
          <a:xfrm>
            <a:off x="504000" y="3674160"/>
            <a:ext cx="1905480" cy="190548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id="57" name="" descr=""/>
          <p:cNvPicPr/>
          <p:nvPr/>
        </p:nvPicPr>
        <p:blipFill>
          <a:blip r:embed="rId6"/>
          <a:srcRect l="31405" t="0" r="0" b="0"/>
          <a:stretch/>
        </p:blipFill>
        <p:spPr>
          <a:xfrm>
            <a:off x="2628000" y="3744000"/>
            <a:ext cx="2194920" cy="179964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id="58" name="" descr=""/>
          <p:cNvPicPr/>
          <p:nvPr/>
        </p:nvPicPr>
        <p:blipFill>
          <a:blip r:embed="rId7"/>
          <a:srcRect l="0" t="0" r="25280" b="0"/>
          <a:stretch/>
        </p:blipFill>
        <p:spPr>
          <a:xfrm>
            <a:off x="7236000" y="3672000"/>
            <a:ext cx="2339280" cy="188100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pic>
        <p:nvPicPr>
          <p:cNvPr id="59" name="" descr=""/>
          <p:cNvPicPr/>
          <p:nvPr/>
        </p:nvPicPr>
        <p:blipFill>
          <a:blip r:embed="rId8"/>
          <a:srcRect l="19103" t="0" r="19263" b="0"/>
          <a:stretch/>
        </p:blipFill>
        <p:spPr>
          <a:xfrm>
            <a:off x="5076360" y="3732840"/>
            <a:ext cx="1979280" cy="184680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Problem Statement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1" name="PlaceHolder 23"/>
          <p:cNvSpPr/>
          <p:nvPr/>
        </p:nvSpPr>
        <p:spPr>
          <a:xfrm>
            <a:off x="720000" y="1440000"/>
            <a:ext cx="863712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567"/>
              </a:spcAft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Digital Filters are widely used in DSP for processing of Digital Signals but they still have some problems such as Latency, Non-Causality, Filter Complexity and Difficulty in Real-Time Implementation.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Literature Review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3" name="PlaceHolder 11"/>
          <p:cNvSpPr/>
          <p:nvPr/>
        </p:nvSpPr>
        <p:spPr>
          <a:xfrm>
            <a:off x="1153440" y="1146960"/>
            <a:ext cx="777168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567"/>
              </a:spcAft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 of Filters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432520" y="1725480"/>
            <a:ext cx="5215320" cy="370764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Literatur</a:t>
            </a:r>
            <a:r>
              <a:rPr b="1" lang="en-IN" sz="2800" spc="-1" strike="noStrike">
                <a:latin typeface="Arial"/>
              </a:rPr>
              <a:t>e </a:t>
            </a:r>
            <a:r>
              <a:rPr b="1" lang="en-IN" sz="2800" spc="-1" strike="noStrike">
                <a:latin typeface="Arial"/>
              </a:rPr>
              <a:t>Review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" name="PlaceHolder 14"/>
          <p:cNvSpPr/>
          <p:nvPr/>
        </p:nvSpPr>
        <p:spPr>
          <a:xfrm>
            <a:off x="1153440" y="966960"/>
            <a:ext cx="777168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567"/>
              </a:spcAft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Frequency Response of a Linear Phase Digital Filter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100600" y="1542600"/>
            <a:ext cx="5879160" cy="391932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Literature Review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7173" t="15678" r="9570" b="16659"/>
          <a:stretch/>
        </p:blipFill>
        <p:spPr>
          <a:xfrm>
            <a:off x="1299600" y="1800000"/>
            <a:ext cx="7481520" cy="341964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pic>
      <p:sp>
        <p:nvSpPr>
          <p:cNvPr id="70" name="PlaceHolder 12"/>
          <p:cNvSpPr/>
          <p:nvPr/>
        </p:nvSpPr>
        <p:spPr>
          <a:xfrm>
            <a:off x="1153440" y="1146960"/>
            <a:ext cx="777168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567"/>
              </a:spcAft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Recurrent Neural Network(RNN)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Hypothesis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2" name="PlaceHolder 10"/>
          <p:cNvSpPr/>
          <p:nvPr/>
        </p:nvSpPr>
        <p:spPr>
          <a:xfrm>
            <a:off x="720000" y="1440000"/>
            <a:ext cx="863712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567"/>
              </a:spcAft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Better performance of a digital filter can be achived by designing a constant phase response digital filter using RNN with filter coefficients.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5440" y="208080"/>
            <a:ext cx="9067320" cy="68904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Research Methodology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4" name="PlaceHolder 2"/>
          <p:cNvSpPr txBox="1"/>
          <p:nvPr/>
        </p:nvSpPr>
        <p:spPr>
          <a:xfrm>
            <a:off x="2880360" y="1314000"/>
            <a:ext cx="4320000" cy="63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Calculating Filter Coefficients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" name="PlaceHolder 3"/>
          <p:cNvSpPr txBox="1"/>
          <p:nvPr/>
        </p:nvSpPr>
        <p:spPr>
          <a:xfrm>
            <a:off x="2880360" y="2502000"/>
            <a:ext cx="4320000" cy="63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Modelling RNN Digital Filter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" name="PlaceHolder 13"/>
          <p:cNvSpPr txBox="1"/>
          <p:nvPr/>
        </p:nvSpPr>
        <p:spPr>
          <a:xfrm>
            <a:off x="2880360" y="3690000"/>
            <a:ext cx="4320000" cy="63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Pr</a:t>
            </a:r>
            <a:r>
              <a:rPr b="1" lang="en-IN" sz="1800" spc="-1" strike="noStrike">
                <a:latin typeface="Arial"/>
              </a:rPr>
              <a:t>o</a:t>
            </a:r>
            <a:r>
              <a:rPr b="1" lang="en-IN" sz="1800" spc="-1" strike="noStrike">
                <a:latin typeface="Arial"/>
              </a:rPr>
              <a:t>gr</a:t>
            </a:r>
            <a:r>
              <a:rPr b="1" lang="en-IN" sz="1800" spc="-1" strike="noStrike">
                <a:latin typeface="Arial"/>
              </a:rPr>
              <a:t>a</a:t>
            </a:r>
            <a:r>
              <a:rPr b="1" lang="en-IN" sz="1800" spc="-1" strike="noStrike">
                <a:latin typeface="Arial"/>
              </a:rPr>
              <a:t>m</a:t>
            </a:r>
            <a:r>
              <a:rPr b="1" lang="en-IN" sz="1800" spc="-1" strike="noStrike">
                <a:latin typeface="Arial"/>
              </a:rPr>
              <a:t>m</a:t>
            </a:r>
            <a:r>
              <a:rPr b="1" lang="en-IN" sz="1800" spc="-1" strike="noStrike">
                <a:latin typeface="Arial"/>
              </a:rPr>
              <a:t>in</a:t>
            </a:r>
            <a:r>
              <a:rPr b="1" lang="en-IN" sz="1800" spc="-1" strike="noStrike">
                <a:latin typeface="Arial"/>
              </a:rPr>
              <a:t>g </a:t>
            </a:r>
            <a:r>
              <a:rPr b="1" lang="en-IN" sz="1800" spc="-1" strike="noStrike">
                <a:latin typeface="Arial"/>
              </a:rPr>
              <a:t>(P</a:t>
            </a:r>
            <a:r>
              <a:rPr b="1" lang="en-IN" sz="1800" spc="-1" strike="noStrike">
                <a:latin typeface="Arial"/>
              </a:rPr>
              <a:t>yt</a:t>
            </a:r>
            <a:r>
              <a:rPr b="1" lang="en-IN" sz="1800" spc="-1" strike="noStrike">
                <a:latin typeface="Arial"/>
              </a:rPr>
              <a:t>h</a:t>
            </a:r>
            <a:r>
              <a:rPr b="1" lang="en-IN" sz="1800" spc="-1" strike="noStrike">
                <a:latin typeface="Arial"/>
              </a:rPr>
              <a:t>o</a:t>
            </a:r>
            <a:r>
              <a:rPr b="1" lang="en-IN" sz="1800" spc="-1" strike="noStrike">
                <a:latin typeface="Arial"/>
              </a:rPr>
              <a:t>n, </a:t>
            </a:r>
            <a:r>
              <a:rPr b="1" lang="en-IN" sz="1800" spc="-1" strike="noStrike">
                <a:latin typeface="Arial"/>
              </a:rPr>
              <a:t>Ja</a:t>
            </a:r>
            <a:r>
              <a:rPr b="1" lang="en-IN" sz="1800" spc="-1" strike="noStrike">
                <a:latin typeface="Arial"/>
              </a:rPr>
              <a:t>va</a:t>
            </a:r>
            <a:r>
              <a:rPr b="1" lang="en-IN" sz="1800" spc="-1" strike="noStrike">
                <a:latin typeface="Arial"/>
              </a:rPr>
              <a:t>, </a:t>
            </a:r>
            <a:r>
              <a:rPr b="1" lang="en-IN" sz="1800" spc="-1" strike="noStrike">
                <a:latin typeface="Arial"/>
              </a:rPr>
              <a:t>C</a:t>
            </a:r>
            <a:r>
              <a:rPr b="1" lang="en-IN" sz="1800" spc="-1" strike="noStrike">
                <a:latin typeface="Arial"/>
              </a:rPr>
              <a:t>+</a:t>
            </a:r>
            <a:r>
              <a:rPr b="1" lang="en-IN" sz="1800" spc="-1" strike="noStrike">
                <a:latin typeface="Arial"/>
              </a:rPr>
              <a:t>+)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15"/>
          <p:cNvSpPr txBox="1"/>
          <p:nvPr/>
        </p:nvSpPr>
        <p:spPr>
          <a:xfrm>
            <a:off x="2880360" y="4806000"/>
            <a:ext cx="4320000" cy="63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Te</a:t>
            </a:r>
            <a:r>
              <a:rPr b="1" lang="en-IN" sz="1800" spc="-1" strike="noStrike">
                <a:latin typeface="Arial"/>
              </a:rPr>
              <a:t>st</a:t>
            </a:r>
            <a:r>
              <a:rPr b="1" lang="en-IN" sz="1800" spc="-1" strike="noStrike">
                <a:latin typeface="Arial"/>
              </a:rPr>
              <a:t>in</a:t>
            </a:r>
            <a:r>
              <a:rPr b="1" lang="en-IN" sz="1800" spc="-1" strike="noStrike">
                <a:latin typeface="Arial"/>
              </a:rPr>
              <a:t>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5040360" y="1980000"/>
            <a:ext cx="0" cy="522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040360" y="3148920"/>
            <a:ext cx="0" cy="522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040360" y="4317840"/>
            <a:ext cx="0" cy="522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8" dur="12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3" dur="12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6" dur="12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1" dur="12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4" dur="12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9" dur="12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2" dur="12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2023-11-03T22:21:09Z</dcterms:created>
  <dc:creator/>
  <dc:description/>
  <dc:language>en-IN</dc:language>
  <cp:lastModifiedBy/>
  <dcterms:modified xsi:type="dcterms:W3CDTF">2024-01-05T23:32:45Z</dcterms:modified>
  <cp:revision>97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