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2" r:id="rId2"/>
    <p:sldId id="256" r:id="rId3"/>
    <p:sldId id="258" r:id="rId4"/>
    <p:sldId id="257" r:id="rId5"/>
    <p:sldId id="259" r:id="rId6"/>
    <p:sldId id="260" r:id="rId7"/>
    <p:sldId id="261" r:id="rId8"/>
    <p:sldId id="262" r:id="rId9"/>
    <p:sldId id="263" r:id="rId10"/>
    <p:sldId id="264" r:id="rId11"/>
    <p:sldId id="266" r:id="rId12"/>
    <p:sldId id="273" r:id="rId13"/>
    <p:sldId id="265" r:id="rId14"/>
    <p:sldId id="267" r:id="rId15"/>
    <p:sldId id="268" r:id="rId16"/>
    <p:sldId id="269"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A74D99-06A4-432D-BAB1-AF221E6DA2D2}"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293673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A74D99-06A4-432D-BAB1-AF221E6DA2D2}"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42743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A74D99-06A4-432D-BAB1-AF221E6DA2D2}"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46507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A74D99-06A4-432D-BAB1-AF221E6DA2D2}"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550BC11-DFFC-4EDB-85AF-82AA588E187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52765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A74D99-06A4-432D-BAB1-AF221E6DA2D2}"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3956986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CA74D99-06A4-432D-BAB1-AF221E6DA2D2}"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1720602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CA74D99-06A4-432D-BAB1-AF221E6DA2D2}"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3506278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A74D99-06A4-432D-BAB1-AF221E6DA2D2}"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321792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CA74D99-06A4-432D-BAB1-AF221E6DA2D2}" type="datetimeFigureOut">
              <a:rPr lang="en-US" smtClean="0"/>
              <a:t>12/29/2020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50BC11-DFFC-4EDB-85AF-82AA588E1878}" type="slidenum">
              <a:rPr lang="en-US" smtClean="0"/>
              <a:t>‹#›</a:t>
            </a:fld>
            <a:endParaRPr lang="en-US"/>
          </a:p>
        </p:txBody>
      </p:sp>
    </p:spTree>
    <p:extLst>
      <p:ext uri="{BB962C8B-B14F-4D97-AF65-F5344CB8AC3E}">
        <p14:creationId xmlns:p14="http://schemas.microsoft.com/office/powerpoint/2010/main" val="240576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A74D99-06A4-432D-BAB1-AF221E6DA2D2}"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345803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A74D99-06A4-432D-BAB1-AF221E6DA2D2}"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9728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A74D99-06A4-432D-BAB1-AF221E6DA2D2}"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42289566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A74D99-06A4-432D-BAB1-AF221E6DA2D2}"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15111263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A74D99-06A4-432D-BAB1-AF221E6DA2D2}"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99581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CA74D99-06A4-432D-BAB1-AF221E6DA2D2}"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377616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A74D99-06A4-432D-BAB1-AF221E6DA2D2}"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103118421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A74D99-06A4-432D-BAB1-AF221E6DA2D2}"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0BC11-DFFC-4EDB-85AF-82AA588E1878}" type="slidenum">
              <a:rPr lang="en-US" smtClean="0"/>
              <a:t>‹#›</a:t>
            </a:fld>
            <a:endParaRPr lang="en-US"/>
          </a:p>
        </p:txBody>
      </p:sp>
    </p:spTree>
    <p:extLst>
      <p:ext uri="{BB962C8B-B14F-4D97-AF65-F5344CB8AC3E}">
        <p14:creationId xmlns:p14="http://schemas.microsoft.com/office/powerpoint/2010/main" val="206530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A74D99-06A4-432D-BAB1-AF221E6DA2D2}" type="datetimeFigureOut">
              <a:rPr lang="en-US" smtClean="0"/>
              <a:t>12/29/2020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50BC11-DFFC-4EDB-85AF-82AA588E1878}" type="slidenum">
              <a:rPr lang="en-US" smtClean="0"/>
              <a:t>‹#›</a:t>
            </a:fld>
            <a:endParaRPr lang="en-US"/>
          </a:p>
        </p:txBody>
      </p:sp>
    </p:spTree>
    <p:extLst>
      <p:ext uri="{BB962C8B-B14F-4D97-AF65-F5344CB8AC3E}">
        <p14:creationId xmlns:p14="http://schemas.microsoft.com/office/powerpoint/2010/main" val="83792629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MEMBERS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chemeClr val="bg1"/>
                </a:solidFill>
              </a:rPr>
              <a:t>PRAKASH 19csu214</a:t>
            </a:r>
          </a:p>
          <a:p>
            <a:pPr>
              <a:buFont typeface="Wingdings" panose="05000000000000000000" pitchFamily="2" charset="2"/>
              <a:buChar char="Ø"/>
            </a:pPr>
            <a:endParaRPr lang="en-US" dirty="0">
              <a:solidFill>
                <a:schemeClr val="bg1"/>
              </a:solidFill>
            </a:endParaRPr>
          </a:p>
          <a:p>
            <a:pPr>
              <a:buFont typeface="Wingdings" panose="05000000000000000000" pitchFamily="2" charset="2"/>
              <a:buChar char="Ø"/>
            </a:pPr>
            <a:r>
              <a:rPr lang="en-US" dirty="0" smtClean="0">
                <a:solidFill>
                  <a:schemeClr val="bg1"/>
                </a:solidFill>
              </a:rPr>
              <a:t>MOHIT 19csu179</a:t>
            </a:r>
          </a:p>
          <a:p>
            <a:pPr>
              <a:buFont typeface="Wingdings" panose="05000000000000000000" pitchFamily="2" charset="2"/>
              <a:buChar char="Ø"/>
            </a:pPr>
            <a:endParaRPr lang="en-US" dirty="0">
              <a:solidFill>
                <a:schemeClr val="bg1"/>
              </a:solidFill>
            </a:endParaRPr>
          </a:p>
          <a:p>
            <a:pPr>
              <a:buFont typeface="Wingdings" panose="05000000000000000000" pitchFamily="2" charset="2"/>
              <a:buChar char="Ø"/>
            </a:pPr>
            <a:r>
              <a:rPr lang="en-US" dirty="0" smtClean="0">
                <a:solidFill>
                  <a:schemeClr val="bg1"/>
                </a:solidFill>
              </a:rPr>
              <a:t>MANISH 19csu173</a:t>
            </a:r>
          </a:p>
          <a:p>
            <a:pPr>
              <a:buFont typeface="Wingdings" panose="05000000000000000000" pitchFamily="2" charset="2"/>
              <a:buChar char="Ø"/>
            </a:pPr>
            <a:endParaRPr lang="en-US" dirty="0">
              <a:solidFill>
                <a:schemeClr val="bg1"/>
              </a:solidFill>
            </a:endParaRPr>
          </a:p>
          <a:p>
            <a:pPr>
              <a:buFont typeface="Wingdings" panose="05000000000000000000" pitchFamily="2" charset="2"/>
              <a:buChar char="Ø"/>
            </a:pPr>
            <a:r>
              <a:rPr lang="en-US" dirty="0" smtClean="0">
                <a:solidFill>
                  <a:schemeClr val="bg1"/>
                </a:solidFill>
              </a:rPr>
              <a:t>DHRUV MEHTA 19csu091</a:t>
            </a:r>
            <a:endParaRPr lang="en-US" dirty="0">
              <a:solidFill>
                <a:schemeClr val="bg1"/>
              </a:solidFill>
            </a:endParaRPr>
          </a:p>
        </p:txBody>
      </p:sp>
    </p:spTree>
    <p:extLst>
      <p:ext uri="{BB962C8B-B14F-4D97-AF65-F5344CB8AC3E}">
        <p14:creationId xmlns:p14="http://schemas.microsoft.com/office/powerpoint/2010/main" val="2029039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80321" y="1989143"/>
            <a:ext cx="9613861" cy="4521127"/>
          </a:xfrm>
        </p:spPr>
        <p:txBody>
          <a:bodyPr>
            <a:noAutofit/>
          </a:bodyPr>
          <a:lstStyle/>
          <a:p>
            <a:r>
              <a:rPr lang="en-US" sz="2000" dirty="0" smtClean="0">
                <a:solidFill>
                  <a:schemeClr val="bg1"/>
                </a:solidFill>
              </a:rPr>
              <a:t> </a:t>
            </a:r>
            <a:r>
              <a:rPr lang="en-US" sz="2000" dirty="0">
                <a:solidFill>
                  <a:schemeClr val="bg1"/>
                </a:solidFill>
              </a:rPr>
              <a:t>Login Module </a:t>
            </a:r>
            <a:r>
              <a:rPr lang="en-US" sz="2000" dirty="0" smtClean="0">
                <a:solidFill>
                  <a:schemeClr val="bg1"/>
                </a:solidFill>
              </a:rPr>
              <a:t>:</a:t>
            </a:r>
          </a:p>
          <a:p>
            <a:pPr>
              <a:buFont typeface="Wingdings" panose="05000000000000000000" pitchFamily="2" charset="2"/>
              <a:buChar char="ü"/>
            </a:pPr>
            <a:r>
              <a:rPr lang="en-US" sz="2000" dirty="0" smtClean="0">
                <a:solidFill>
                  <a:schemeClr val="bg1"/>
                </a:solidFill>
              </a:rPr>
              <a:t> </a:t>
            </a:r>
            <a:r>
              <a:rPr lang="en-US" sz="2000" dirty="0">
                <a:solidFill>
                  <a:schemeClr val="bg1"/>
                </a:solidFill>
              </a:rPr>
              <a:t>Security mechanism to provide user authentication </a:t>
            </a:r>
            <a:endParaRPr lang="en-US" sz="2000" dirty="0" smtClean="0">
              <a:solidFill>
                <a:schemeClr val="bg1"/>
              </a:solidFill>
            </a:endParaRPr>
          </a:p>
          <a:p>
            <a:pPr>
              <a:buFont typeface="Wingdings" panose="05000000000000000000" pitchFamily="2" charset="2"/>
              <a:buChar char="ü"/>
            </a:pPr>
            <a:r>
              <a:rPr lang="en-US" sz="2000" dirty="0" smtClean="0">
                <a:solidFill>
                  <a:schemeClr val="bg1"/>
                </a:solidFill>
              </a:rPr>
              <a:t> </a:t>
            </a:r>
            <a:r>
              <a:rPr lang="en-US" sz="2000" dirty="0">
                <a:solidFill>
                  <a:schemeClr val="bg1"/>
                </a:solidFill>
              </a:rPr>
              <a:t>Ensures only authenticated and authorized users </a:t>
            </a:r>
            <a:r>
              <a:rPr lang="en-US" sz="2000" dirty="0" smtClean="0">
                <a:solidFill>
                  <a:schemeClr val="bg1"/>
                </a:solidFill>
              </a:rPr>
              <a:t>(Admin in </a:t>
            </a:r>
            <a:r>
              <a:rPr lang="en-US" sz="2000" dirty="0">
                <a:solidFill>
                  <a:schemeClr val="bg1"/>
                </a:solidFill>
              </a:rPr>
              <a:t>this case) can access the links and navigation paths to perform operations such as adding/updating </a:t>
            </a:r>
            <a:r>
              <a:rPr lang="en-US" sz="2000" dirty="0" smtClean="0">
                <a:solidFill>
                  <a:schemeClr val="bg1"/>
                </a:solidFill>
              </a:rPr>
              <a:t> details.</a:t>
            </a:r>
          </a:p>
          <a:p>
            <a:r>
              <a:rPr lang="en-US" sz="2000" dirty="0">
                <a:solidFill>
                  <a:schemeClr val="bg1"/>
                </a:solidFill>
              </a:rPr>
              <a:t>The entire project is developed using </a:t>
            </a:r>
            <a:r>
              <a:rPr lang="en-US" sz="2000" dirty="0" smtClean="0">
                <a:solidFill>
                  <a:schemeClr val="bg1"/>
                </a:solidFill>
              </a:rPr>
              <a:t>Dynamic Web Project</a:t>
            </a:r>
          </a:p>
          <a:p>
            <a:r>
              <a:rPr lang="en-US" sz="2000" dirty="0">
                <a:solidFill>
                  <a:schemeClr val="bg1"/>
                </a:solidFill>
              </a:rPr>
              <a:t>All modules consist of JSP Pages, Servlet class, various Java classes </a:t>
            </a:r>
            <a:endParaRPr lang="en-US" sz="2000" dirty="0" smtClean="0">
              <a:solidFill>
                <a:schemeClr val="bg1"/>
              </a:solidFill>
            </a:endParaRPr>
          </a:p>
          <a:p>
            <a:r>
              <a:rPr lang="en-US" sz="2000" dirty="0" smtClean="0">
                <a:solidFill>
                  <a:schemeClr val="bg1"/>
                </a:solidFill>
              </a:rPr>
              <a:t> </a:t>
            </a:r>
            <a:r>
              <a:rPr lang="en-US" sz="2000" dirty="0">
                <a:solidFill>
                  <a:schemeClr val="bg1"/>
                </a:solidFill>
              </a:rPr>
              <a:t>Java classes are used to handle the basic business logic for holding data in Java class objects </a:t>
            </a:r>
            <a:endParaRPr lang="en-US" sz="2000" dirty="0" smtClean="0">
              <a:solidFill>
                <a:schemeClr val="bg1"/>
              </a:solidFill>
            </a:endParaRPr>
          </a:p>
          <a:p>
            <a:r>
              <a:rPr lang="en-US" sz="2000" dirty="0" smtClean="0">
                <a:solidFill>
                  <a:schemeClr val="bg1"/>
                </a:solidFill>
              </a:rPr>
              <a:t> </a:t>
            </a:r>
            <a:r>
              <a:rPr lang="en-US" sz="2000" dirty="0">
                <a:solidFill>
                  <a:schemeClr val="bg1"/>
                </a:solidFill>
              </a:rPr>
              <a:t>Java Classes → communicates with the database (MySQL) </a:t>
            </a:r>
            <a:endParaRPr lang="en-US" sz="2000" dirty="0" smtClean="0">
              <a:solidFill>
                <a:schemeClr val="bg1"/>
              </a:solidFill>
            </a:endParaRPr>
          </a:p>
          <a:p>
            <a:r>
              <a:rPr lang="en-US" sz="2000" dirty="0" smtClean="0">
                <a:solidFill>
                  <a:schemeClr val="bg1"/>
                </a:solidFill>
              </a:rPr>
              <a:t> </a:t>
            </a:r>
            <a:r>
              <a:rPr lang="en-US" sz="2000" dirty="0">
                <a:solidFill>
                  <a:schemeClr val="bg1"/>
                </a:solidFill>
              </a:rPr>
              <a:t>JSP/HTML/CSS pages </a:t>
            </a:r>
            <a:endParaRPr lang="en-US" sz="2000" dirty="0" smtClean="0">
              <a:solidFill>
                <a:schemeClr val="bg1"/>
              </a:solidFill>
            </a:endParaRPr>
          </a:p>
          <a:p>
            <a:r>
              <a:rPr lang="en-US" sz="2000" dirty="0" smtClean="0">
                <a:solidFill>
                  <a:schemeClr val="bg1"/>
                </a:solidFill>
              </a:rPr>
              <a:t> </a:t>
            </a:r>
            <a:r>
              <a:rPr lang="en-US" sz="2000" dirty="0">
                <a:solidFill>
                  <a:schemeClr val="bg1"/>
                </a:solidFill>
              </a:rPr>
              <a:t>Servlet Class → takes the request from client side &amp; perform business logic through Java class objects and sends the response back the client </a:t>
            </a:r>
          </a:p>
        </p:txBody>
      </p:sp>
    </p:spTree>
    <p:extLst>
      <p:ext uri="{BB962C8B-B14F-4D97-AF65-F5344CB8AC3E}">
        <p14:creationId xmlns:p14="http://schemas.microsoft.com/office/powerpoint/2010/main" val="1722311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563" y="804744"/>
            <a:ext cx="9613861" cy="1080938"/>
          </a:xfrm>
        </p:spPr>
        <p:txBody>
          <a:bodyPr/>
          <a:lstStyle/>
          <a:p>
            <a:r>
              <a:rPr lang="en-US" dirty="0" smtClean="0"/>
              <a:t>COMPILE AND RUN SCREENSHOTS</a:t>
            </a:r>
            <a:endParaRPr lang="en-US" dirty="0"/>
          </a:p>
        </p:txBody>
      </p:sp>
    </p:spTree>
    <p:extLst>
      <p:ext uri="{BB962C8B-B14F-4D97-AF65-F5344CB8AC3E}">
        <p14:creationId xmlns:p14="http://schemas.microsoft.com/office/powerpoint/2010/main" val="1575015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DATABASE MYSQL</a:t>
            </a:r>
            <a:endParaRPr lang="en-US" dirty="0"/>
          </a:p>
        </p:txBody>
      </p:sp>
      <p:pic>
        <p:nvPicPr>
          <p:cNvPr id="5" name="Picture 4"/>
          <p:cNvPicPr>
            <a:picLocks noChangeAspect="1"/>
          </p:cNvPicPr>
          <p:nvPr/>
        </p:nvPicPr>
        <p:blipFill>
          <a:blip r:embed="rId2"/>
          <a:stretch>
            <a:fillRect/>
          </a:stretch>
        </p:blipFill>
        <p:spPr>
          <a:xfrm>
            <a:off x="1522256" y="2153992"/>
            <a:ext cx="7145226" cy="4017228"/>
          </a:xfrm>
          <a:prstGeom prst="rect">
            <a:avLst/>
          </a:prstGeom>
        </p:spPr>
      </p:pic>
    </p:spTree>
    <p:extLst>
      <p:ext uri="{BB962C8B-B14F-4D97-AF65-F5344CB8AC3E}">
        <p14:creationId xmlns:p14="http://schemas.microsoft.com/office/powerpoint/2010/main" val="439482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Picture 3"/>
          <p:cNvPicPr>
            <a:picLocks noChangeAspect="1"/>
          </p:cNvPicPr>
          <p:nvPr/>
        </p:nvPicPr>
        <p:blipFill>
          <a:blip r:embed="rId2"/>
          <a:stretch>
            <a:fillRect/>
          </a:stretch>
        </p:blipFill>
        <p:spPr>
          <a:xfrm>
            <a:off x="1882864" y="2115354"/>
            <a:ext cx="8011707" cy="4504386"/>
          </a:xfrm>
          <a:prstGeom prst="rect">
            <a:avLst/>
          </a:prstGeom>
        </p:spPr>
      </p:pic>
    </p:spTree>
    <p:extLst>
      <p:ext uri="{BB962C8B-B14F-4D97-AF65-F5344CB8AC3E}">
        <p14:creationId xmlns:p14="http://schemas.microsoft.com/office/powerpoint/2010/main" val="275458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LOGIN</a:t>
            </a:r>
            <a:endParaRPr lang="en-US" dirty="0"/>
          </a:p>
        </p:txBody>
      </p:sp>
      <p:pic>
        <p:nvPicPr>
          <p:cNvPr id="4" name="Picture 3"/>
          <p:cNvPicPr>
            <a:picLocks noChangeAspect="1"/>
          </p:cNvPicPr>
          <p:nvPr/>
        </p:nvPicPr>
        <p:blipFill>
          <a:blip r:embed="rId2"/>
          <a:stretch>
            <a:fillRect/>
          </a:stretch>
        </p:blipFill>
        <p:spPr>
          <a:xfrm>
            <a:off x="1882269" y="2295659"/>
            <a:ext cx="7209963" cy="4053625"/>
          </a:xfrm>
          <a:prstGeom prst="rect">
            <a:avLst/>
          </a:prstGeom>
        </p:spPr>
      </p:pic>
    </p:spTree>
    <p:extLst>
      <p:ext uri="{BB962C8B-B14F-4D97-AF65-F5344CB8AC3E}">
        <p14:creationId xmlns:p14="http://schemas.microsoft.com/office/powerpoint/2010/main" val="1273222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LOGIN HOME PAGE</a:t>
            </a:r>
            <a:endParaRPr lang="en-US" dirty="0"/>
          </a:p>
        </p:txBody>
      </p:sp>
      <p:pic>
        <p:nvPicPr>
          <p:cNvPr id="4" name="Picture 3"/>
          <p:cNvPicPr>
            <a:picLocks noChangeAspect="1"/>
          </p:cNvPicPr>
          <p:nvPr/>
        </p:nvPicPr>
        <p:blipFill>
          <a:blip r:embed="rId2"/>
          <a:stretch>
            <a:fillRect/>
          </a:stretch>
        </p:blipFill>
        <p:spPr>
          <a:xfrm>
            <a:off x="1592666" y="2143703"/>
            <a:ext cx="7789170" cy="4379270"/>
          </a:xfrm>
          <a:prstGeom prst="rect">
            <a:avLst/>
          </a:prstGeom>
        </p:spPr>
      </p:pic>
    </p:spTree>
    <p:extLst>
      <p:ext uri="{BB962C8B-B14F-4D97-AF65-F5344CB8AC3E}">
        <p14:creationId xmlns:p14="http://schemas.microsoft.com/office/powerpoint/2010/main" val="2821850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NEW DONOR</a:t>
            </a:r>
            <a:endParaRPr lang="en-US" dirty="0"/>
          </a:p>
        </p:txBody>
      </p:sp>
      <p:pic>
        <p:nvPicPr>
          <p:cNvPr id="4" name="Picture 3"/>
          <p:cNvPicPr>
            <a:picLocks noChangeAspect="1"/>
          </p:cNvPicPr>
          <p:nvPr/>
        </p:nvPicPr>
        <p:blipFill>
          <a:blip r:embed="rId2"/>
          <a:stretch>
            <a:fillRect/>
          </a:stretch>
        </p:blipFill>
        <p:spPr>
          <a:xfrm>
            <a:off x="208612" y="2707638"/>
            <a:ext cx="5973248" cy="3693162"/>
          </a:xfrm>
          <a:prstGeom prst="rect">
            <a:avLst/>
          </a:prstGeom>
        </p:spPr>
      </p:pic>
      <p:pic>
        <p:nvPicPr>
          <p:cNvPr id="5" name="Picture 4"/>
          <p:cNvPicPr>
            <a:picLocks noChangeAspect="1"/>
          </p:cNvPicPr>
          <p:nvPr/>
        </p:nvPicPr>
        <p:blipFill>
          <a:blip r:embed="rId3"/>
          <a:stretch>
            <a:fillRect/>
          </a:stretch>
        </p:blipFill>
        <p:spPr>
          <a:xfrm>
            <a:off x="6323527" y="2952336"/>
            <a:ext cx="5698363" cy="3203765"/>
          </a:xfrm>
          <a:prstGeom prst="rect">
            <a:avLst/>
          </a:prstGeom>
        </p:spPr>
      </p:pic>
    </p:spTree>
    <p:extLst>
      <p:ext uri="{BB962C8B-B14F-4D97-AF65-F5344CB8AC3E}">
        <p14:creationId xmlns:p14="http://schemas.microsoft.com/office/powerpoint/2010/main" val="3091062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STOCK MANAGMENT</a:t>
            </a:r>
            <a:endParaRPr lang="en-US" dirty="0"/>
          </a:p>
        </p:txBody>
      </p:sp>
      <p:pic>
        <p:nvPicPr>
          <p:cNvPr id="4" name="Picture 3"/>
          <p:cNvPicPr>
            <a:picLocks noChangeAspect="1"/>
          </p:cNvPicPr>
          <p:nvPr/>
        </p:nvPicPr>
        <p:blipFill>
          <a:blip r:embed="rId2"/>
          <a:stretch>
            <a:fillRect/>
          </a:stretch>
        </p:blipFill>
        <p:spPr>
          <a:xfrm>
            <a:off x="144217" y="2601532"/>
            <a:ext cx="6482668" cy="3850783"/>
          </a:xfrm>
          <a:prstGeom prst="rect">
            <a:avLst/>
          </a:prstGeom>
        </p:spPr>
      </p:pic>
      <p:pic>
        <p:nvPicPr>
          <p:cNvPr id="5" name="Picture 4"/>
          <p:cNvPicPr>
            <a:picLocks noChangeAspect="1"/>
          </p:cNvPicPr>
          <p:nvPr/>
        </p:nvPicPr>
        <p:blipFill>
          <a:blip r:embed="rId3"/>
          <a:stretch>
            <a:fillRect/>
          </a:stretch>
        </p:blipFill>
        <p:spPr>
          <a:xfrm>
            <a:off x="6763957" y="3032408"/>
            <a:ext cx="5316426" cy="2989030"/>
          </a:xfrm>
          <a:prstGeom prst="rect">
            <a:avLst/>
          </a:prstGeom>
        </p:spPr>
      </p:pic>
    </p:spTree>
    <p:extLst>
      <p:ext uri="{BB962C8B-B14F-4D97-AF65-F5344CB8AC3E}">
        <p14:creationId xmlns:p14="http://schemas.microsoft.com/office/powerpoint/2010/main" val="2297113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FOR BLOOD</a:t>
            </a:r>
            <a:endParaRPr lang="en-US" dirty="0"/>
          </a:p>
        </p:txBody>
      </p:sp>
      <p:pic>
        <p:nvPicPr>
          <p:cNvPr id="4" name="Picture 3"/>
          <p:cNvPicPr>
            <a:picLocks noChangeAspect="1"/>
          </p:cNvPicPr>
          <p:nvPr/>
        </p:nvPicPr>
        <p:blipFill>
          <a:blip r:embed="rId2"/>
          <a:stretch>
            <a:fillRect/>
          </a:stretch>
        </p:blipFill>
        <p:spPr>
          <a:xfrm>
            <a:off x="1429555" y="2060619"/>
            <a:ext cx="8448541" cy="4580099"/>
          </a:xfrm>
          <a:prstGeom prst="rect">
            <a:avLst/>
          </a:prstGeom>
        </p:spPr>
      </p:pic>
    </p:spTree>
    <p:extLst>
      <p:ext uri="{BB962C8B-B14F-4D97-AF65-F5344CB8AC3E}">
        <p14:creationId xmlns:p14="http://schemas.microsoft.com/office/powerpoint/2010/main" val="2422930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	</a:t>
            </a:r>
            <a:endParaRPr lang="en-US" dirty="0"/>
          </a:p>
        </p:txBody>
      </p:sp>
      <p:sp>
        <p:nvSpPr>
          <p:cNvPr id="3" name="Content Placeholder 2"/>
          <p:cNvSpPr>
            <a:spLocks noGrp="1"/>
          </p:cNvSpPr>
          <p:nvPr>
            <p:ph idx="1"/>
          </p:nvPr>
        </p:nvSpPr>
        <p:spPr/>
        <p:txBody>
          <a:bodyPr>
            <a:noAutofit/>
          </a:bodyPr>
          <a:lstStyle/>
          <a:p>
            <a:pPr marL="0" indent="0" algn="ctr">
              <a:buNone/>
            </a:pPr>
            <a:r>
              <a:rPr lang="en-US" sz="2600" dirty="0" smtClean="0">
                <a:solidFill>
                  <a:schemeClr val="bg1"/>
                </a:solidFill>
                <a:effectLst>
                  <a:outerShdw blurRad="38100" dist="38100" dir="2700000" algn="tl">
                    <a:srgbClr val="000000">
                      <a:alpha val="43137"/>
                    </a:srgbClr>
                  </a:outerShdw>
                </a:effectLst>
                <a:latin typeface="Baskerville Old Face" panose="02020602080505020303" pitchFamily="18" charset="0"/>
              </a:rPr>
              <a:t> We would like to express our  special thanks of gratitude to our subject teacher “Mr. </a:t>
            </a:r>
            <a:r>
              <a:rPr lang="en-US" sz="2600" dirty="0" err="1" smtClean="0">
                <a:solidFill>
                  <a:schemeClr val="bg1"/>
                </a:solidFill>
                <a:effectLst>
                  <a:outerShdw blurRad="38100" dist="38100" dir="2700000" algn="tl">
                    <a:srgbClr val="000000">
                      <a:alpha val="43137"/>
                    </a:srgbClr>
                  </a:outerShdw>
                </a:effectLst>
                <a:latin typeface="Baskerville Old Face" panose="02020602080505020303" pitchFamily="18" charset="0"/>
              </a:rPr>
              <a:t>Sumit</a:t>
            </a:r>
            <a:r>
              <a:rPr lang="en-US" sz="2600" dirty="0" smtClean="0">
                <a:solidFill>
                  <a:schemeClr val="bg1"/>
                </a:solidFill>
                <a:effectLst>
                  <a:outerShdw blurRad="38100" dist="38100" dir="2700000" algn="tl">
                    <a:srgbClr val="000000">
                      <a:alpha val="43137"/>
                    </a:srgbClr>
                  </a:outerShdw>
                </a:effectLst>
                <a:latin typeface="Baskerville Old Face" panose="02020602080505020303" pitchFamily="18" charset="0"/>
              </a:rPr>
              <a:t> Kumar” for their able guidance and support in completing our Project.</a:t>
            </a:r>
          </a:p>
          <a:p>
            <a:pPr marL="0" indent="0" algn="ctr">
              <a:buNone/>
            </a:pPr>
            <a:endParaRPr lang="en-US" sz="2600" dirty="0" smtClean="0">
              <a:solidFill>
                <a:schemeClr val="bg1"/>
              </a:solidFill>
              <a:effectLst>
                <a:outerShdw blurRad="38100" dist="38100" dir="2700000" algn="tl">
                  <a:srgbClr val="000000">
                    <a:alpha val="43137"/>
                  </a:srgbClr>
                </a:outerShdw>
              </a:effectLst>
              <a:latin typeface="Baskerville Old Face" panose="02020602080505020303" pitchFamily="18" charset="0"/>
            </a:endParaRPr>
          </a:p>
          <a:p>
            <a:pPr marL="0" indent="0" algn="ctr">
              <a:buNone/>
            </a:pPr>
            <a:r>
              <a:rPr lang="en-US" sz="2600" dirty="0" smtClean="0">
                <a:solidFill>
                  <a:schemeClr val="bg1"/>
                </a:solidFill>
                <a:effectLst>
                  <a:outerShdw blurRad="38100" dist="38100" dir="2700000" algn="tl">
                    <a:srgbClr val="000000">
                      <a:alpha val="43137"/>
                    </a:srgbClr>
                  </a:outerShdw>
                </a:effectLst>
                <a:latin typeface="Baskerville Old Face" panose="02020602080505020303" pitchFamily="18" charset="0"/>
              </a:rPr>
              <a:t>We would also like to extend our gratitude to The </a:t>
            </a:r>
            <a:r>
              <a:rPr lang="en-US" sz="2600" dirty="0" err="1" smtClean="0">
                <a:solidFill>
                  <a:schemeClr val="bg1"/>
                </a:solidFill>
                <a:effectLst>
                  <a:outerShdw blurRad="38100" dist="38100" dir="2700000" algn="tl">
                    <a:srgbClr val="000000">
                      <a:alpha val="43137"/>
                    </a:srgbClr>
                  </a:outerShdw>
                </a:effectLst>
                <a:latin typeface="Baskerville Old Face" panose="02020602080505020303" pitchFamily="18" charset="0"/>
              </a:rPr>
              <a:t>NorthCap</a:t>
            </a:r>
            <a:r>
              <a:rPr lang="en-US" sz="2600" dirty="0" smtClean="0">
                <a:solidFill>
                  <a:schemeClr val="bg1"/>
                </a:solidFill>
                <a:effectLst>
                  <a:outerShdw blurRad="38100" dist="38100" dir="2700000" algn="tl">
                    <a:srgbClr val="000000">
                      <a:alpha val="43137"/>
                    </a:srgbClr>
                  </a:outerShdw>
                </a:effectLst>
                <a:latin typeface="Baskerville Old Face" panose="02020602080505020303" pitchFamily="18" charset="0"/>
              </a:rPr>
              <a:t> University for providing us the opportunity to display the Project in presence of the ACCENTURE Company Specialist and also like to extend our gratitude towards the Externals for providing their valuable time to analyze and guide us through the project.</a:t>
            </a:r>
          </a:p>
        </p:txBody>
      </p:sp>
    </p:spTree>
    <p:extLst>
      <p:ext uri="{BB962C8B-B14F-4D97-AF65-F5344CB8AC3E}">
        <p14:creationId xmlns:p14="http://schemas.microsoft.com/office/powerpoint/2010/main" val="281510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867" y="2849618"/>
            <a:ext cx="8144134" cy="1373070"/>
          </a:xfrm>
        </p:spPr>
        <p:txBody>
          <a:bodyPr/>
          <a:lstStyle/>
          <a:p>
            <a:r>
              <a:rPr lang="en-US" dirty="0" smtClean="0"/>
              <a:t>BLOOD BANK MANAGEMENT SYSTEM</a:t>
            </a:r>
            <a:endParaRPr lang="en-US" dirty="0"/>
          </a:p>
        </p:txBody>
      </p:sp>
    </p:spTree>
    <p:extLst>
      <p:ext uri="{BB962C8B-B14F-4D97-AF65-F5344CB8AC3E}">
        <p14:creationId xmlns:p14="http://schemas.microsoft.com/office/powerpoint/2010/main" val="2821315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732385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a:xfrm>
            <a:off x="680320" y="2510737"/>
            <a:ext cx="9613861" cy="4347263"/>
          </a:xfrm>
        </p:spPr>
        <p:txBody>
          <a:bodyPr>
            <a:normAutofit/>
          </a:bodyPr>
          <a:lstStyle/>
          <a:p>
            <a:pPr>
              <a:buFont typeface="Wingdings" panose="05000000000000000000" pitchFamily="2" charset="2"/>
              <a:buChar char="§"/>
            </a:pPr>
            <a:r>
              <a:rPr lang="en-US" dirty="0" smtClean="0">
                <a:solidFill>
                  <a:schemeClr val="bg1"/>
                </a:solidFill>
              </a:rPr>
              <a:t> </a:t>
            </a:r>
            <a:r>
              <a:rPr lang="en-US" dirty="0">
                <a:solidFill>
                  <a:schemeClr val="bg1"/>
                </a:solidFill>
              </a:rPr>
              <a:t>The project </a:t>
            </a:r>
            <a:r>
              <a:rPr lang="en-US" dirty="0" smtClean="0">
                <a:solidFill>
                  <a:schemeClr val="bg1"/>
                </a:solidFill>
              </a:rPr>
              <a:t>Blood Bank </a:t>
            </a:r>
            <a:r>
              <a:rPr lang="en-US" dirty="0">
                <a:solidFill>
                  <a:schemeClr val="bg1"/>
                </a:solidFill>
              </a:rPr>
              <a:t>Management System facilitates an organization to manage the details of </a:t>
            </a:r>
            <a:r>
              <a:rPr lang="en-US" dirty="0" smtClean="0">
                <a:solidFill>
                  <a:schemeClr val="bg1"/>
                </a:solidFill>
              </a:rPr>
              <a:t> blood related information , donor info, blood request, </a:t>
            </a:r>
            <a:r>
              <a:rPr lang="en-US" dirty="0">
                <a:solidFill>
                  <a:schemeClr val="bg1"/>
                </a:solidFill>
              </a:rPr>
              <a:t>using basic CRUD operations. </a:t>
            </a:r>
            <a:r>
              <a:rPr lang="en-US" dirty="0" smtClean="0">
                <a:solidFill>
                  <a:schemeClr val="bg1"/>
                </a:solidFill>
              </a:rPr>
              <a:t>This system is designed to reduce the workload of Administrative Department.</a:t>
            </a:r>
          </a:p>
          <a:p>
            <a:pPr>
              <a:buFont typeface="Wingdings" panose="05000000000000000000" pitchFamily="2" charset="2"/>
              <a:buChar char="§"/>
            </a:pPr>
            <a:r>
              <a:rPr lang="en-US" dirty="0" smtClean="0">
                <a:solidFill>
                  <a:schemeClr val="bg1"/>
                </a:solidFill>
              </a:rPr>
              <a:t> It has different modules like : </a:t>
            </a:r>
          </a:p>
          <a:p>
            <a:pPr>
              <a:buFont typeface="Wingdings" panose="05000000000000000000" pitchFamily="2" charset="2"/>
              <a:buChar char="q"/>
            </a:pPr>
            <a:r>
              <a:rPr lang="en-US" dirty="0" smtClean="0">
                <a:solidFill>
                  <a:schemeClr val="bg1"/>
                </a:solidFill>
              </a:rPr>
              <a:t> Admin Login</a:t>
            </a:r>
          </a:p>
          <a:p>
            <a:pPr>
              <a:buFont typeface="Wingdings" panose="05000000000000000000" pitchFamily="2" charset="2"/>
              <a:buChar char="q"/>
            </a:pPr>
            <a:r>
              <a:rPr lang="en-US" dirty="0" smtClean="0">
                <a:solidFill>
                  <a:schemeClr val="bg1"/>
                </a:solidFill>
              </a:rPr>
              <a:t>Request For Blood</a:t>
            </a:r>
          </a:p>
          <a:p>
            <a:pPr>
              <a:buFont typeface="Wingdings" panose="05000000000000000000" pitchFamily="2" charset="2"/>
              <a:buChar char="q"/>
            </a:pPr>
            <a:r>
              <a:rPr lang="en-US" dirty="0" smtClean="0">
                <a:solidFill>
                  <a:schemeClr val="bg1"/>
                </a:solidFill>
              </a:rPr>
              <a:t>Add New Donor Or Delete</a:t>
            </a:r>
            <a:r>
              <a:rPr lang="en-US" dirty="0">
                <a:solidFill>
                  <a:schemeClr val="bg1"/>
                </a:solidFill>
              </a:rPr>
              <a:t>/Update</a:t>
            </a:r>
            <a:r>
              <a:rPr lang="en-US" dirty="0" smtClean="0">
                <a:solidFill>
                  <a:schemeClr val="bg1"/>
                </a:solidFill>
              </a:rPr>
              <a:t> Existing Donor</a:t>
            </a:r>
          </a:p>
          <a:p>
            <a:pPr>
              <a:buFont typeface="Wingdings" panose="05000000000000000000" pitchFamily="2" charset="2"/>
              <a:buChar char="q"/>
            </a:pPr>
            <a:r>
              <a:rPr lang="en-US" dirty="0" smtClean="0">
                <a:solidFill>
                  <a:schemeClr val="bg1"/>
                </a:solidFill>
              </a:rPr>
              <a:t>Stock Management Of Blood                                </a:t>
            </a:r>
          </a:p>
        </p:txBody>
      </p:sp>
    </p:spTree>
    <p:extLst>
      <p:ext uri="{BB962C8B-B14F-4D97-AF65-F5344CB8AC3E}">
        <p14:creationId xmlns:p14="http://schemas.microsoft.com/office/powerpoint/2010/main" val="2551422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solidFill>
                  <a:schemeClr val="bg1"/>
                </a:solidFill>
              </a:rPr>
              <a:t>Every blood bank </a:t>
            </a:r>
            <a:r>
              <a:rPr lang="en-US" dirty="0">
                <a:solidFill>
                  <a:schemeClr val="bg1"/>
                </a:solidFill>
              </a:rPr>
              <a:t>organization has to perform certain functions such </a:t>
            </a:r>
            <a:r>
              <a:rPr lang="en-US" dirty="0" smtClean="0">
                <a:solidFill>
                  <a:schemeClr val="bg1"/>
                </a:solidFill>
              </a:rPr>
              <a:t>as blood request , maintaining records of blood donors , etc.</a:t>
            </a:r>
          </a:p>
          <a:p>
            <a:pPr>
              <a:buFont typeface="Wingdings" panose="05000000000000000000" pitchFamily="2" charset="2"/>
              <a:buChar char="§"/>
            </a:pPr>
            <a:endParaRPr lang="en-US" dirty="0">
              <a:solidFill>
                <a:schemeClr val="bg1"/>
              </a:solidFill>
            </a:endParaRPr>
          </a:p>
          <a:p>
            <a:pPr marL="0" indent="0">
              <a:buNone/>
            </a:pPr>
            <a:endParaRPr lang="en-US" dirty="0" smtClean="0">
              <a:solidFill>
                <a:schemeClr val="bg1"/>
              </a:solidFill>
            </a:endParaRPr>
          </a:p>
          <a:p>
            <a:pPr>
              <a:buFont typeface="Wingdings" panose="05000000000000000000" pitchFamily="2" charset="2"/>
              <a:buChar char="§"/>
            </a:pPr>
            <a:r>
              <a:rPr lang="en-US" dirty="0">
                <a:solidFill>
                  <a:schemeClr val="bg1"/>
                </a:solidFill>
              </a:rPr>
              <a:t>The main objective of this project is to automate the functionalities of </a:t>
            </a:r>
            <a:r>
              <a:rPr lang="en-US" dirty="0" smtClean="0">
                <a:solidFill>
                  <a:schemeClr val="bg1"/>
                </a:solidFill>
              </a:rPr>
              <a:t>the Administrative Department for </a:t>
            </a:r>
            <a:r>
              <a:rPr lang="en-US" dirty="0">
                <a:solidFill>
                  <a:schemeClr val="bg1"/>
                </a:solidFill>
              </a:rPr>
              <a:t>efficient working of these </a:t>
            </a:r>
            <a:r>
              <a:rPr lang="en-US" dirty="0" smtClean="0">
                <a:solidFill>
                  <a:schemeClr val="bg1"/>
                </a:solidFill>
              </a:rPr>
              <a:t>tasks.</a:t>
            </a:r>
            <a:endParaRPr lang="en-US" dirty="0">
              <a:solidFill>
                <a:schemeClr val="bg1"/>
              </a:solidFill>
            </a:endParaRPr>
          </a:p>
        </p:txBody>
      </p:sp>
    </p:spTree>
    <p:extLst>
      <p:ext uri="{BB962C8B-B14F-4D97-AF65-F5344CB8AC3E}">
        <p14:creationId xmlns:p14="http://schemas.microsoft.com/office/powerpoint/2010/main" val="2452507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DESCRIPTION</a:t>
            </a:r>
            <a:endParaRPr lang="en-US" dirty="0"/>
          </a:p>
        </p:txBody>
      </p:sp>
      <p:sp>
        <p:nvSpPr>
          <p:cNvPr id="3" name="Content Placeholder 2"/>
          <p:cNvSpPr>
            <a:spLocks noGrp="1"/>
          </p:cNvSpPr>
          <p:nvPr>
            <p:ph idx="1"/>
          </p:nvPr>
        </p:nvSpPr>
        <p:spPr>
          <a:xfrm>
            <a:off x="680321" y="2336872"/>
            <a:ext cx="9613861" cy="4128321"/>
          </a:xfrm>
        </p:spPr>
        <p:txBody>
          <a:bodyPr>
            <a:normAutofit/>
          </a:bodyPr>
          <a:lstStyle/>
          <a:p>
            <a:pPr>
              <a:buFont typeface="Wingdings" panose="05000000000000000000" pitchFamily="2" charset="2"/>
              <a:buChar char="q"/>
            </a:pPr>
            <a:r>
              <a:rPr lang="en-US" sz="3200" u="sng" dirty="0" smtClean="0">
                <a:solidFill>
                  <a:schemeClr val="bg1"/>
                </a:solidFill>
              </a:rPr>
              <a:t>Java </a:t>
            </a:r>
            <a:r>
              <a:rPr lang="en-US" sz="3200" u="sng" dirty="0">
                <a:solidFill>
                  <a:schemeClr val="bg1"/>
                </a:solidFill>
              </a:rPr>
              <a:t>Server </a:t>
            </a:r>
            <a:r>
              <a:rPr lang="en-US" sz="3200" u="sng" dirty="0" smtClean="0">
                <a:solidFill>
                  <a:schemeClr val="bg1"/>
                </a:solidFill>
              </a:rPr>
              <a:t>Pages</a:t>
            </a:r>
          </a:p>
          <a:p>
            <a:pPr>
              <a:buFont typeface="Wingdings" panose="05000000000000000000" pitchFamily="2" charset="2"/>
              <a:buChar char="v"/>
            </a:pPr>
            <a:r>
              <a:rPr lang="en-US" sz="2600" dirty="0" smtClean="0">
                <a:solidFill>
                  <a:schemeClr val="bg1"/>
                </a:solidFill>
              </a:rPr>
              <a:t>Java </a:t>
            </a:r>
            <a:r>
              <a:rPr lang="en-US" sz="2600" dirty="0">
                <a:solidFill>
                  <a:schemeClr val="bg1"/>
                </a:solidFill>
              </a:rPr>
              <a:t>Server Pages(JSP) is a java technology used for developing web pages that supports dynamic content which helps developers to insert java code in HTML pages by making use of special JSP tags, such as </a:t>
            </a:r>
            <a:r>
              <a:rPr lang="en-US" sz="2600" dirty="0" err="1" smtClean="0">
                <a:solidFill>
                  <a:schemeClr val="bg1"/>
                </a:solidFill>
              </a:rPr>
              <a:t>scriplets</a:t>
            </a:r>
            <a:r>
              <a:rPr lang="en-US" sz="2600" dirty="0">
                <a:solidFill>
                  <a:schemeClr val="bg1"/>
                </a:solidFill>
              </a:rPr>
              <a:t>, JSTL etc</a:t>
            </a:r>
            <a:r>
              <a:rPr lang="en-US" sz="2600" dirty="0" smtClean="0">
                <a:solidFill>
                  <a:schemeClr val="bg1"/>
                </a:solidFill>
              </a:rPr>
              <a:t>.</a:t>
            </a:r>
          </a:p>
          <a:p>
            <a:pPr marL="0" indent="0">
              <a:buNone/>
            </a:pPr>
            <a:r>
              <a:rPr lang="en-US" sz="2600" dirty="0" smtClean="0">
                <a:solidFill>
                  <a:schemeClr val="bg1"/>
                </a:solidFill>
              </a:rPr>
              <a:t> </a:t>
            </a:r>
          </a:p>
          <a:p>
            <a:pPr>
              <a:buFont typeface="Wingdings" panose="05000000000000000000" pitchFamily="2" charset="2"/>
              <a:buChar char="v"/>
            </a:pPr>
            <a:r>
              <a:rPr lang="en-US" sz="2600" dirty="0" smtClean="0">
                <a:solidFill>
                  <a:schemeClr val="bg1"/>
                </a:solidFill>
              </a:rPr>
              <a:t> </a:t>
            </a:r>
            <a:r>
              <a:rPr lang="en-US" sz="2600" dirty="0">
                <a:solidFill>
                  <a:schemeClr val="bg1"/>
                </a:solidFill>
              </a:rPr>
              <a:t>These tags can be used for a variety of purposes, such as retrieving information from a database or registering user preferences, passing control between pages and a lot </a:t>
            </a:r>
            <a:r>
              <a:rPr lang="en-US" sz="2600" dirty="0" smtClean="0">
                <a:solidFill>
                  <a:schemeClr val="bg1"/>
                </a:solidFill>
              </a:rPr>
              <a:t>more.</a:t>
            </a:r>
            <a:endParaRPr lang="en-US" sz="2600" u="sng" dirty="0">
              <a:solidFill>
                <a:schemeClr val="bg1"/>
              </a:solidFill>
            </a:endParaRPr>
          </a:p>
        </p:txBody>
      </p:sp>
    </p:spTree>
    <p:extLst>
      <p:ext uri="{BB962C8B-B14F-4D97-AF65-F5344CB8AC3E}">
        <p14:creationId xmlns:p14="http://schemas.microsoft.com/office/powerpoint/2010/main" val="2598869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425" y="2163148"/>
            <a:ext cx="8183652" cy="4282778"/>
          </a:xfrm>
        </p:spPr>
      </p:pic>
    </p:spTree>
    <p:extLst>
      <p:ext uri="{BB962C8B-B14F-4D97-AF65-F5344CB8AC3E}">
        <p14:creationId xmlns:p14="http://schemas.microsoft.com/office/powerpoint/2010/main" val="2103766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SPECIFICATIONS</a:t>
            </a:r>
            <a:endParaRPr lang="en-US" dirty="0"/>
          </a:p>
        </p:txBody>
      </p:sp>
      <p:sp>
        <p:nvSpPr>
          <p:cNvPr id="3" name="Content Placeholder 2"/>
          <p:cNvSpPr>
            <a:spLocks noGrp="1"/>
          </p:cNvSpPr>
          <p:nvPr>
            <p:ph idx="1"/>
          </p:nvPr>
        </p:nvSpPr>
        <p:spPr>
          <a:xfrm>
            <a:off x="680321" y="2336872"/>
            <a:ext cx="9613861" cy="4521127"/>
          </a:xfrm>
        </p:spPr>
        <p:txBody>
          <a:bodyPr>
            <a:normAutofit/>
          </a:bodyPr>
          <a:lstStyle/>
          <a:p>
            <a:r>
              <a:rPr lang="en-US" sz="2800" dirty="0">
                <a:solidFill>
                  <a:schemeClr val="bg1"/>
                </a:solidFill>
              </a:rPr>
              <a:t>Software Platform : Eclipse (for EE Developers</a:t>
            </a:r>
            <a:r>
              <a:rPr lang="en-US" sz="2800" dirty="0" smtClean="0">
                <a:solidFill>
                  <a:schemeClr val="bg1"/>
                </a:solidFill>
              </a:rPr>
              <a:t>)</a:t>
            </a:r>
          </a:p>
          <a:p>
            <a:endParaRPr lang="en-US" sz="2800" dirty="0" smtClean="0">
              <a:solidFill>
                <a:schemeClr val="bg1"/>
              </a:solidFill>
            </a:endParaRPr>
          </a:p>
          <a:p>
            <a:r>
              <a:rPr lang="en-US" sz="2800" dirty="0" smtClean="0">
                <a:solidFill>
                  <a:schemeClr val="bg1"/>
                </a:solidFill>
              </a:rPr>
              <a:t> </a:t>
            </a:r>
            <a:r>
              <a:rPr lang="en-US" sz="2800" dirty="0">
                <a:solidFill>
                  <a:schemeClr val="bg1"/>
                </a:solidFill>
              </a:rPr>
              <a:t>Environment : Apache Tomcat Webserver </a:t>
            </a:r>
            <a:r>
              <a:rPr lang="en-US" sz="2800" dirty="0" smtClean="0">
                <a:solidFill>
                  <a:schemeClr val="bg1"/>
                </a:solidFill>
              </a:rPr>
              <a:t>9.0 </a:t>
            </a:r>
            <a:r>
              <a:rPr lang="en-US" sz="2800" dirty="0">
                <a:solidFill>
                  <a:schemeClr val="bg1"/>
                </a:solidFill>
              </a:rPr>
              <a:t>&amp; above Software </a:t>
            </a:r>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Front </a:t>
            </a:r>
            <a:r>
              <a:rPr lang="en-US" sz="2800" dirty="0">
                <a:solidFill>
                  <a:schemeClr val="bg1"/>
                </a:solidFill>
              </a:rPr>
              <a:t>End : HTML/CSS </a:t>
            </a:r>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Back </a:t>
            </a:r>
            <a:r>
              <a:rPr lang="en-US" sz="2800" dirty="0">
                <a:solidFill>
                  <a:schemeClr val="bg1"/>
                </a:solidFill>
              </a:rPr>
              <a:t>End : Servlets/JSP/JDBC and MySQL database</a:t>
            </a:r>
          </a:p>
        </p:txBody>
      </p:sp>
    </p:spTree>
    <p:extLst>
      <p:ext uri="{BB962C8B-B14F-4D97-AF65-F5344CB8AC3E}">
        <p14:creationId xmlns:p14="http://schemas.microsoft.com/office/powerpoint/2010/main" val="1374826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FOLDER LAYOUT</a:t>
            </a:r>
            <a:endParaRPr lang="en-US" dirty="0"/>
          </a:p>
        </p:txBody>
      </p:sp>
      <p:pic>
        <p:nvPicPr>
          <p:cNvPr id="4" name="Picture 3"/>
          <p:cNvPicPr>
            <a:picLocks noChangeAspect="1"/>
          </p:cNvPicPr>
          <p:nvPr/>
        </p:nvPicPr>
        <p:blipFill>
          <a:blip r:embed="rId2"/>
          <a:stretch>
            <a:fillRect/>
          </a:stretch>
        </p:blipFill>
        <p:spPr>
          <a:xfrm>
            <a:off x="1861069" y="2128235"/>
            <a:ext cx="8158694" cy="4587026"/>
          </a:xfrm>
          <a:prstGeom prst="rect">
            <a:avLst/>
          </a:prstGeom>
        </p:spPr>
      </p:pic>
    </p:spTree>
    <p:extLst>
      <p:ext uri="{BB962C8B-B14F-4D97-AF65-F5344CB8AC3E}">
        <p14:creationId xmlns:p14="http://schemas.microsoft.com/office/powerpoint/2010/main" val="3899877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169</TotalTime>
  <Words>474</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Baskerville Old Face</vt:lpstr>
      <vt:lpstr>Trebuchet MS</vt:lpstr>
      <vt:lpstr>Wingdings</vt:lpstr>
      <vt:lpstr>Berlin</vt:lpstr>
      <vt:lpstr>PROJECT TEAM MEMBERS</vt:lpstr>
      <vt:lpstr>BLOOD BANK MANAGEMENT SYSTEM</vt:lpstr>
      <vt:lpstr>PowerPoint Presentation</vt:lpstr>
      <vt:lpstr>INTRODUCTION</vt:lpstr>
      <vt:lpstr>OBJECTIVE</vt:lpstr>
      <vt:lpstr>TECHNOLOGY DESCRIPTION</vt:lpstr>
      <vt:lpstr>JSP ARCHITECTURE</vt:lpstr>
      <vt:lpstr>SOFTWARE SPECIFICATIONS</vt:lpstr>
      <vt:lpstr>PROJECT FOLDER LAYOUT</vt:lpstr>
      <vt:lpstr>METHODOLOGY</vt:lpstr>
      <vt:lpstr>COMPILE AND RUN SCREENSHOTS</vt:lpstr>
      <vt:lpstr>BACKEND DATABASE MYSQL</vt:lpstr>
      <vt:lpstr>HOME PAGE</vt:lpstr>
      <vt:lpstr>ADMIN LOGIN</vt:lpstr>
      <vt:lpstr>ADMIN LOGIN HOME PAGE</vt:lpstr>
      <vt:lpstr>ADD NEW DONOR</vt:lpstr>
      <vt:lpstr>BLOOD STOCK MANAGMENT</vt:lpstr>
      <vt:lpstr>REQUEST FOR BLOOD</vt:lpstr>
      <vt:lpstr>ACKNOWLEDGMENT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Dell</dc:creator>
  <cp:lastModifiedBy>Dell</cp:lastModifiedBy>
  <cp:revision>15</cp:revision>
  <dcterms:created xsi:type="dcterms:W3CDTF">2020-12-28T15:12:10Z</dcterms:created>
  <dcterms:modified xsi:type="dcterms:W3CDTF">2020-12-29T06:54:34Z</dcterms:modified>
</cp:coreProperties>
</file>