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 id="2147483713" r:id="rId2"/>
    <p:sldMasterId id="2147483725" r:id="rId3"/>
    <p:sldMasterId id="2147483742" r:id="rId4"/>
    <p:sldMasterId id="2147483759" r:id="rId5"/>
  </p:sldMasterIdLst>
  <p:sldIdLst>
    <p:sldId id="399" r:id="rId6"/>
    <p:sldId id="276" r:id="rId7"/>
    <p:sldId id="257" r:id="rId8"/>
    <p:sldId id="260" r:id="rId9"/>
    <p:sldId id="280" r:id="rId10"/>
    <p:sldId id="268" r:id="rId11"/>
    <p:sldId id="269" r:id="rId12"/>
    <p:sldId id="272" r:id="rId13"/>
    <p:sldId id="275" r:id="rId14"/>
    <p:sldId id="400" r:id="rId15"/>
    <p:sldId id="297" r:id="rId16"/>
    <p:sldId id="303" r:id="rId17"/>
    <p:sldId id="376" r:id="rId18"/>
    <p:sldId id="377" r:id="rId19"/>
    <p:sldId id="380" r:id="rId20"/>
    <p:sldId id="384" r:id="rId21"/>
    <p:sldId id="385" r:id="rId22"/>
    <p:sldId id="430" r:id="rId23"/>
    <p:sldId id="431" r:id="rId24"/>
    <p:sldId id="432" r:id="rId25"/>
    <p:sldId id="433" r:id="rId26"/>
    <p:sldId id="437" r:id="rId27"/>
    <p:sldId id="438" r:id="rId28"/>
    <p:sldId id="435" r:id="rId29"/>
    <p:sldId id="436" r:id="rId30"/>
    <p:sldId id="43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9AF3FE-2D15-4E44-A935-F2DF81B339BB}">
          <p14:sldIdLst>
            <p14:sldId id="399"/>
            <p14:sldId id="276"/>
            <p14:sldId id="257"/>
            <p14:sldId id="260"/>
            <p14:sldId id="280"/>
            <p14:sldId id="268"/>
            <p14:sldId id="269"/>
            <p14:sldId id="272"/>
            <p14:sldId id="275"/>
            <p14:sldId id="400"/>
            <p14:sldId id="297"/>
            <p14:sldId id="303"/>
            <p14:sldId id="376"/>
            <p14:sldId id="377"/>
            <p14:sldId id="380"/>
            <p14:sldId id="384"/>
            <p14:sldId id="385"/>
            <p14:sldId id="430"/>
            <p14:sldId id="431"/>
            <p14:sldId id="432"/>
            <p14:sldId id="433"/>
            <p14:sldId id="437"/>
            <p14:sldId id="438"/>
            <p14:sldId id="435"/>
            <p14:sldId id="436"/>
            <p14:sldId id="4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16863338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EE140-91BC-4309-8846-D3E8AAFC502E}"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058379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667168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2773927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203994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2218194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476287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918517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190026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86D8-DFDD-CCEA-291D-17B905C8DB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7F28C1-C2C2-70D4-2068-A24EA0FA8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EF4F77-07DE-48CB-1E2D-EF49F2D7CC2F}"/>
              </a:ext>
            </a:extLst>
          </p:cNvPr>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a:extLst>
              <a:ext uri="{FF2B5EF4-FFF2-40B4-BE49-F238E27FC236}">
                <a16:creationId xmlns:a16="http://schemas.microsoft.com/office/drawing/2014/main" id="{99C58E97-D331-A4E6-A70D-964B922A8B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DF44BE-2A5D-C82A-0C13-090AD6CFEF05}"/>
              </a:ext>
            </a:extLst>
          </p:cNvPr>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992115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58817-82F0-21C2-CC07-1BD281A86A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009EA5-7FDD-B89F-434C-8D0B9C5082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DD55F9-7949-2939-4C20-7500C426091A}"/>
              </a:ext>
            </a:extLst>
          </p:cNvPr>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a:extLst>
              <a:ext uri="{FF2B5EF4-FFF2-40B4-BE49-F238E27FC236}">
                <a16:creationId xmlns:a16="http://schemas.microsoft.com/office/drawing/2014/main" id="{577B4155-894E-F46A-C190-7531179ADD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F56339-6A73-9363-77DA-92412DB5F152}"/>
              </a:ext>
            </a:extLst>
          </p:cNvPr>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13218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1072455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0E51-2E8D-54F0-45C5-EB7D228741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D585C7-F882-A030-EAB3-A5836AB1DB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127079-5B7F-2DB6-8328-87ACB86228FF}"/>
              </a:ext>
            </a:extLst>
          </p:cNvPr>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a:extLst>
              <a:ext uri="{FF2B5EF4-FFF2-40B4-BE49-F238E27FC236}">
                <a16:creationId xmlns:a16="http://schemas.microsoft.com/office/drawing/2014/main" id="{35AC9DF6-751B-4F5C-C313-7BAF376C67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A83AD8-1C34-2062-47C4-E31915CCE92A}"/>
              </a:ext>
            </a:extLst>
          </p:cNvPr>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1496651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A030E-75F8-FD4D-7371-E1FDD61A8F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55275B-A5A2-644E-7CC0-774654D63E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1EB506-EAB7-F541-DC08-E7B3C0449C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C46696-4F95-BF40-F53D-58D31D7350C9}"/>
              </a:ext>
            </a:extLst>
          </p:cNvPr>
          <p:cNvSpPr>
            <a:spLocks noGrp="1"/>
          </p:cNvSpPr>
          <p:nvPr>
            <p:ph type="dt" sz="half" idx="10"/>
          </p:nvPr>
        </p:nvSpPr>
        <p:spPr/>
        <p:txBody>
          <a:bodyPr/>
          <a:lstStyle/>
          <a:p>
            <a:fld id="{DD3EE140-91BC-4309-8846-D3E8AAFC502E}" type="datetimeFigureOut">
              <a:rPr lang="en-IN" smtClean="0"/>
              <a:t>24-07-2022</a:t>
            </a:fld>
            <a:endParaRPr lang="en-IN"/>
          </a:p>
        </p:txBody>
      </p:sp>
      <p:sp>
        <p:nvSpPr>
          <p:cNvPr id="6" name="Footer Placeholder 5">
            <a:extLst>
              <a:ext uri="{FF2B5EF4-FFF2-40B4-BE49-F238E27FC236}">
                <a16:creationId xmlns:a16="http://schemas.microsoft.com/office/drawing/2014/main" id="{6F2298E8-DC93-0D7D-3BFA-9AB0D47F8F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69F40B-57F4-EA47-1A5A-686D9191CA4F}"/>
              </a:ext>
            </a:extLst>
          </p:cNvPr>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18363318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2C030-3911-4035-FE58-36B0BD7D73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7B394C-6683-D63A-D3DE-EFAF3E4D1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576A74-4003-6E77-413C-50B50E7AAD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050095-4BA4-D2E9-04A4-1CCC4B2106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F856A9-C8C6-9E37-6FD6-7E0EEC52E9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FCF0D5-61F1-7CCD-A8D6-F7FF671FAD34}"/>
              </a:ext>
            </a:extLst>
          </p:cNvPr>
          <p:cNvSpPr>
            <a:spLocks noGrp="1"/>
          </p:cNvSpPr>
          <p:nvPr>
            <p:ph type="dt" sz="half" idx="10"/>
          </p:nvPr>
        </p:nvSpPr>
        <p:spPr/>
        <p:txBody>
          <a:bodyPr/>
          <a:lstStyle/>
          <a:p>
            <a:fld id="{DD3EE140-91BC-4309-8846-D3E8AAFC502E}" type="datetimeFigureOut">
              <a:rPr lang="en-IN" smtClean="0"/>
              <a:t>24-07-2022</a:t>
            </a:fld>
            <a:endParaRPr lang="en-IN"/>
          </a:p>
        </p:txBody>
      </p:sp>
      <p:sp>
        <p:nvSpPr>
          <p:cNvPr id="8" name="Footer Placeholder 7">
            <a:extLst>
              <a:ext uri="{FF2B5EF4-FFF2-40B4-BE49-F238E27FC236}">
                <a16:creationId xmlns:a16="http://schemas.microsoft.com/office/drawing/2014/main" id="{94A4716F-6A3C-6172-3A37-74FD27F56B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9024CD-CB97-862C-4920-60D1A056DF7D}"/>
              </a:ext>
            </a:extLst>
          </p:cNvPr>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79034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C33F2-01B0-71A6-F223-9F510230E6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6D2566-ECBD-AC57-4BE1-B004A1E06EB2}"/>
              </a:ext>
            </a:extLst>
          </p:cNvPr>
          <p:cNvSpPr>
            <a:spLocks noGrp="1"/>
          </p:cNvSpPr>
          <p:nvPr>
            <p:ph type="dt" sz="half" idx="10"/>
          </p:nvPr>
        </p:nvSpPr>
        <p:spPr/>
        <p:txBody>
          <a:bodyPr/>
          <a:lstStyle/>
          <a:p>
            <a:fld id="{DD3EE140-91BC-4309-8846-D3E8AAFC502E}" type="datetimeFigureOut">
              <a:rPr lang="en-IN" smtClean="0"/>
              <a:t>24-07-2022</a:t>
            </a:fld>
            <a:endParaRPr lang="en-IN"/>
          </a:p>
        </p:txBody>
      </p:sp>
      <p:sp>
        <p:nvSpPr>
          <p:cNvPr id="4" name="Footer Placeholder 3">
            <a:extLst>
              <a:ext uri="{FF2B5EF4-FFF2-40B4-BE49-F238E27FC236}">
                <a16:creationId xmlns:a16="http://schemas.microsoft.com/office/drawing/2014/main" id="{7384C859-C288-4A53-191B-786CB1A2EF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877FC7-C5A0-BD82-DFC3-DC617A85CE07}"/>
              </a:ext>
            </a:extLst>
          </p:cNvPr>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2730730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C265D-4B37-A5A3-F355-7530494102DA}"/>
              </a:ext>
            </a:extLst>
          </p:cNvPr>
          <p:cNvSpPr>
            <a:spLocks noGrp="1"/>
          </p:cNvSpPr>
          <p:nvPr>
            <p:ph type="dt" sz="half" idx="10"/>
          </p:nvPr>
        </p:nvSpPr>
        <p:spPr/>
        <p:txBody>
          <a:bodyPr/>
          <a:lstStyle/>
          <a:p>
            <a:fld id="{DD3EE140-91BC-4309-8846-D3E8AAFC502E}" type="datetimeFigureOut">
              <a:rPr lang="en-IN" smtClean="0"/>
              <a:t>24-07-2022</a:t>
            </a:fld>
            <a:endParaRPr lang="en-IN"/>
          </a:p>
        </p:txBody>
      </p:sp>
      <p:sp>
        <p:nvSpPr>
          <p:cNvPr id="3" name="Footer Placeholder 2">
            <a:extLst>
              <a:ext uri="{FF2B5EF4-FFF2-40B4-BE49-F238E27FC236}">
                <a16:creationId xmlns:a16="http://schemas.microsoft.com/office/drawing/2014/main" id="{848264CA-7364-E36C-4528-4E1CAEF600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FA6AE2-66FE-D2ED-9BB5-388E3C65986E}"/>
              </a:ext>
            </a:extLst>
          </p:cNvPr>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13918162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63A8-8590-7BCF-344A-4F2EE9122E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FD4B12-A861-9AA4-EE8C-C9C8A5DDFB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C1BA4A-2932-E45A-825D-E30D77867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DB5836-04E1-3DE0-7945-E29F5C5B9A3C}"/>
              </a:ext>
            </a:extLst>
          </p:cNvPr>
          <p:cNvSpPr>
            <a:spLocks noGrp="1"/>
          </p:cNvSpPr>
          <p:nvPr>
            <p:ph type="dt" sz="half" idx="10"/>
          </p:nvPr>
        </p:nvSpPr>
        <p:spPr/>
        <p:txBody>
          <a:bodyPr/>
          <a:lstStyle/>
          <a:p>
            <a:fld id="{DD3EE140-91BC-4309-8846-D3E8AAFC502E}" type="datetimeFigureOut">
              <a:rPr lang="en-IN" smtClean="0"/>
              <a:t>24-07-2022</a:t>
            </a:fld>
            <a:endParaRPr lang="en-IN"/>
          </a:p>
        </p:txBody>
      </p:sp>
      <p:sp>
        <p:nvSpPr>
          <p:cNvPr id="6" name="Footer Placeholder 5">
            <a:extLst>
              <a:ext uri="{FF2B5EF4-FFF2-40B4-BE49-F238E27FC236}">
                <a16:creationId xmlns:a16="http://schemas.microsoft.com/office/drawing/2014/main" id="{016706BF-BC6C-5D97-6354-AD3E534B5E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514CA1-B898-E87D-F397-F504A6673B9F}"/>
              </a:ext>
            </a:extLst>
          </p:cNvPr>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23800204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54BEF-BD4D-50AE-11F4-A2D61E15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17709E-7C87-631F-7712-7891CCFA8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9895EE-F1BC-E024-A978-FFFBD9DD1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18F243-2739-88FF-DF69-1F2348E19608}"/>
              </a:ext>
            </a:extLst>
          </p:cNvPr>
          <p:cNvSpPr>
            <a:spLocks noGrp="1"/>
          </p:cNvSpPr>
          <p:nvPr>
            <p:ph type="dt" sz="half" idx="10"/>
          </p:nvPr>
        </p:nvSpPr>
        <p:spPr/>
        <p:txBody>
          <a:bodyPr/>
          <a:lstStyle/>
          <a:p>
            <a:fld id="{DD3EE140-91BC-4309-8846-D3E8AAFC502E}" type="datetimeFigureOut">
              <a:rPr lang="en-IN" smtClean="0"/>
              <a:t>24-07-2022</a:t>
            </a:fld>
            <a:endParaRPr lang="en-IN"/>
          </a:p>
        </p:txBody>
      </p:sp>
      <p:sp>
        <p:nvSpPr>
          <p:cNvPr id="6" name="Footer Placeholder 5">
            <a:extLst>
              <a:ext uri="{FF2B5EF4-FFF2-40B4-BE49-F238E27FC236}">
                <a16:creationId xmlns:a16="http://schemas.microsoft.com/office/drawing/2014/main" id="{B84AAD48-2537-A296-2D6D-7833196CB0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078A40-CFB9-1927-7331-3695DD6CD19B}"/>
              </a:ext>
            </a:extLst>
          </p:cNvPr>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42165650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BB43F-9D95-11EB-8C48-32A5D5ECCA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B005AE-D0FD-646C-FD3B-D4FA0EC73F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EA42F-9107-EC85-9790-A578C15859CC}"/>
              </a:ext>
            </a:extLst>
          </p:cNvPr>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a:extLst>
              <a:ext uri="{FF2B5EF4-FFF2-40B4-BE49-F238E27FC236}">
                <a16:creationId xmlns:a16="http://schemas.microsoft.com/office/drawing/2014/main" id="{D9AA47B7-10E5-B25D-8288-65B3449D07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202C03-ABFD-06D8-47D9-FA82339A30D9}"/>
              </a:ext>
            </a:extLst>
          </p:cNvPr>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604198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ACC2FC-3986-5172-7F53-ACB5328775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F96519-DEFE-F7C8-3411-21F4C6F3B4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7554F4-31BC-E3C7-A538-2970EC5B4203}"/>
              </a:ext>
            </a:extLst>
          </p:cNvPr>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a:extLst>
              <a:ext uri="{FF2B5EF4-FFF2-40B4-BE49-F238E27FC236}">
                <a16:creationId xmlns:a16="http://schemas.microsoft.com/office/drawing/2014/main" id="{D6018425-A01A-E8B6-AA7F-783BE65DB0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86209A-AFEE-3643-10E0-1FC02C8E955F}"/>
              </a:ext>
            </a:extLst>
          </p:cNvPr>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8112332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06837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9293222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529714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8039886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EE140-91BC-4309-8846-D3E8AAFC502E}"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17828758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3EE140-91BC-4309-8846-D3E8AAFC502E}" type="datetimeFigureOut">
              <a:rPr lang="en-IN" smtClean="0"/>
              <a:t>24-07-2022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29061209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3EE140-91BC-4309-8846-D3E8AAFC502E}" type="datetimeFigureOut">
              <a:rPr lang="en-IN" smtClean="0"/>
              <a:t>24-07-2022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98464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EE140-91BC-4309-8846-D3E8AAFC502E}" type="datetimeFigureOut">
              <a:rPr lang="en-IN" smtClean="0"/>
              <a:t>24-07-2022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8043977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3EE140-91BC-4309-8846-D3E8AAFC502E}"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13232479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EE140-91BC-4309-8846-D3E8AAFC502E}"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4638168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10552799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94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EE140-91BC-4309-8846-D3E8AAFC502E}"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1425447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2286714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57534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8723659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3667110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4860970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594454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2561074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11771394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EE140-91BC-4309-8846-D3E8AAFC502E}"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21276329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3EE140-91BC-4309-8846-D3E8AAFC502E}" type="datetimeFigureOut">
              <a:rPr lang="en-IN" smtClean="0"/>
              <a:t>24-07-2022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175988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3EE140-91BC-4309-8846-D3E8AAFC502E}" type="datetimeFigureOut">
              <a:rPr lang="en-IN" smtClean="0"/>
              <a:t>24-07-2022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11940512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3EE140-91BC-4309-8846-D3E8AAFC502E}" type="datetimeFigureOut">
              <a:rPr lang="en-IN" smtClean="0"/>
              <a:t>24-07-2022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25047651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EE140-91BC-4309-8846-D3E8AAFC502E}" type="datetimeFigureOut">
              <a:rPr lang="en-IN" smtClean="0"/>
              <a:t>24-07-2022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1216833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3EE140-91BC-4309-8846-D3E8AAFC502E}"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1774917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EE140-91BC-4309-8846-D3E8AAFC502E}"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8872043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6717831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377024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75581078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855537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27670168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159290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3EE140-91BC-4309-8846-D3E8AAFC502E}" type="datetimeFigureOut">
              <a:rPr lang="en-IN" smtClean="0"/>
              <a:t>24-07-2022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4106819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8155672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257381792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2584497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2294662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EE140-91BC-4309-8846-D3E8AAFC502E}"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6303364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3EE140-91BC-4309-8846-D3E8AAFC502E}" type="datetimeFigureOut">
              <a:rPr lang="en-IN" smtClean="0"/>
              <a:t>24-07-2022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6383202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3EE140-91BC-4309-8846-D3E8AAFC502E}" type="datetimeFigureOut">
              <a:rPr lang="en-IN" smtClean="0"/>
              <a:t>24-07-2022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88506835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EE140-91BC-4309-8846-D3E8AAFC502E}" type="datetimeFigureOut">
              <a:rPr lang="en-IN" smtClean="0"/>
              <a:t>24-07-2022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2387070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3EE140-91BC-4309-8846-D3E8AAFC502E}"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06807831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EE140-91BC-4309-8846-D3E8AAFC502E}"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4147749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D3EE140-91BC-4309-8846-D3E8AAFC502E}" type="datetimeFigureOut">
              <a:rPr lang="en-IN" smtClean="0"/>
              <a:t>24-07-2022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17052139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41808599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3360233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407979047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617975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9820205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108012652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EE140-91BC-4309-8846-D3E8AAFC502E}"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3843381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EE140-91BC-4309-8846-D3E8AAFC502E}"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129282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EE140-91BC-4309-8846-D3E8AAFC502E}"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BF259-E519-448C-A5FB-27DB887A59F4}" type="slidenum">
              <a:rPr lang="en-IN" smtClean="0"/>
              <a:t>‹#›</a:t>
            </a:fld>
            <a:endParaRPr lang="en-IN"/>
          </a:p>
        </p:txBody>
      </p:sp>
    </p:spTree>
    <p:extLst>
      <p:ext uri="{BB962C8B-B14F-4D97-AF65-F5344CB8AC3E}">
        <p14:creationId xmlns:p14="http://schemas.microsoft.com/office/powerpoint/2010/main" val="235079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theme" Target="../theme/theme4.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theme" Target="../theme/theme5.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3EE140-91BC-4309-8846-D3E8AAFC502E}" type="datetimeFigureOut">
              <a:rPr lang="en-IN" smtClean="0"/>
              <a:t>24-07-2022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9BF259-E519-448C-A5FB-27DB887A59F4}" type="slidenum">
              <a:rPr lang="en-IN" smtClean="0"/>
              <a:t>‹#›</a:t>
            </a:fld>
            <a:endParaRPr lang="en-IN"/>
          </a:p>
        </p:txBody>
      </p:sp>
    </p:spTree>
    <p:extLst>
      <p:ext uri="{BB962C8B-B14F-4D97-AF65-F5344CB8AC3E}">
        <p14:creationId xmlns:p14="http://schemas.microsoft.com/office/powerpoint/2010/main" val="1832184559"/>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2FE7A6-BD79-7EDB-EB9C-EF303D10C3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9C39B3-2991-24EC-6F90-EF62BB378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F145A2-B12F-3687-5EB8-3B39AC62C5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EE140-91BC-4309-8846-D3E8AAFC502E}" type="datetimeFigureOut">
              <a:rPr lang="en-IN" smtClean="0"/>
              <a:t>24-07-2022</a:t>
            </a:fld>
            <a:endParaRPr lang="en-IN"/>
          </a:p>
        </p:txBody>
      </p:sp>
      <p:sp>
        <p:nvSpPr>
          <p:cNvPr id="5" name="Footer Placeholder 4">
            <a:extLst>
              <a:ext uri="{FF2B5EF4-FFF2-40B4-BE49-F238E27FC236}">
                <a16:creationId xmlns:a16="http://schemas.microsoft.com/office/drawing/2014/main" id="{8F321071-3208-B756-D0F9-B429B4CD7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605AED-9B84-9F7A-7A04-C291672AD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BF259-E519-448C-A5FB-27DB887A59F4}" type="slidenum">
              <a:rPr lang="en-IN" smtClean="0"/>
              <a:t>‹#›</a:t>
            </a:fld>
            <a:endParaRPr lang="en-IN"/>
          </a:p>
        </p:txBody>
      </p:sp>
    </p:spTree>
    <p:extLst>
      <p:ext uri="{BB962C8B-B14F-4D97-AF65-F5344CB8AC3E}">
        <p14:creationId xmlns:p14="http://schemas.microsoft.com/office/powerpoint/2010/main" val="211565694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3EE140-91BC-4309-8846-D3E8AAFC502E}" type="datetimeFigureOut">
              <a:rPr lang="en-IN" smtClean="0"/>
              <a:t>24-07-2022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9BF259-E519-448C-A5FB-27DB887A59F4}" type="slidenum">
              <a:rPr lang="en-IN" smtClean="0"/>
              <a:t>‹#›</a:t>
            </a:fld>
            <a:endParaRPr lang="en-IN"/>
          </a:p>
        </p:txBody>
      </p:sp>
    </p:spTree>
    <p:extLst>
      <p:ext uri="{BB962C8B-B14F-4D97-AF65-F5344CB8AC3E}">
        <p14:creationId xmlns:p14="http://schemas.microsoft.com/office/powerpoint/2010/main" val="152158991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3EE140-91BC-4309-8846-D3E8AAFC502E}" type="datetimeFigureOut">
              <a:rPr lang="en-IN" smtClean="0"/>
              <a:t>24-07-2022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9BF259-E519-448C-A5FB-27DB887A59F4}" type="slidenum">
              <a:rPr lang="en-IN" smtClean="0"/>
              <a:t>‹#›</a:t>
            </a:fld>
            <a:endParaRPr lang="en-IN"/>
          </a:p>
        </p:txBody>
      </p:sp>
    </p:spTree>
    <p:extLst>
      <p:ext uri="{BB962C8B-B14F-4D97-AF65-F5344CB8AC3E}">
        <p14:creationId xmlns:p14="http://schemas.microsoft.com/office/powerpoint/2010/main" val="33274566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3EE140-91BC-4309-8846-D3E8AAFC502E}" type="datetimeFigureOut">
              <a:rPr lang="en-IN" smtClean="0"/>
              <a:t>24-07-2022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9BF259-E519-448C-A5FB-27DB887A59F4}" type="slidenum">
              <a:rPr lang="en-IN" smtClean="0"/>
              <a:t>‹#›</a:t>
            </a:fld>
            <a:endParaRPr lang="en-IN"/>
          </a:p>
        </p:txBody>
      </p:sp>
    </p:spTree>
    <p:extLst>
      <p:ext uri="{BB962C8B-B14F-4D97-AF65-F5344CB8AC3E}">
        <p14:creationId xmlns:p14="http://schemas.microsoft.com/office/powerpoint/2010/main" val="2531132903"/>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108D7-6533-C39C-0942-7A1FD3FF3CD6}"/>
              </a:ext>
            </a:extLst>
          </p:cNvPr>
          <p:cNvSpPr>
            <a:spLocks noGrp="1"/>
          </p:cNvSpPr>
          <p:nvPr>
            <p:ph type="ctrTitle"/>
          </p:nvPr>
        </p:nvSpPr>
        <p:spPr>
          <a:xfrm>
            <a:off x="1362075" y="2228934"/>
            <a:ext cx="9144000" cy="2400132"/>
          </a:xfrm>
        </p:spPr>
        <p:txBody>
          <a:bodyPr>
            <a:noAutofit/>
          </a:bodyPr>
          <a:lstStyle/>
          <a:p>
            <a:r>
              <a:rPr lang="en-US" sz="4400" dirty="0">
                <a:latin typeface="Cambria" panose="02040503050406030204" pitchFamily="18" charset="0"/>
                <a:ea typeface="Cambria" panose="02040503050406030204" pitchFamily="18" charset="0"/>
              </a:rPr>
              <a:t>SEPM</a:t>
            </a:r>
            <a:br>
              <a:rPr lang="en-US" sz="4400" dirty="0">
                <a:latin typeface="Cambria" panose="02040503050406030204" pitchFamily="18" charset="0"/>
                <a:ea typeface="Cambria" panose="02040503050406030204" pitchFamily="18" charset="0"/>
              </a:rPr>
            </a:br>
            <a:r>
              <a:rPr lang="en-US" sz="4400" dirty="0">
                <a:latin typeface="Cambria" panose="02040503050406030204" pitchFamily="18" charset="0"/>
                <a:ea typeface="Cambria" panose="02040503050406030204" pitchFamily="18" charset="0"/>
              </a:rPr>
              <a:t>Project Title – Electronics Mart</a:t>
            </a:r>
            <a:endParaRPr lang="en-IN"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03484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741EC1-52EC-D330-FA4C-82A4CFBFDA7E}"/>
              </a:ext>
            </a:extLst>
          </p:cNvPr>
          <p:cNvSpPr>
            <a:spLocks noGrp="1"/>
          </p:cNvSpPr>
          <p:nvPr>
            <p:ph type="title"/>
          </p:nvPr>
        </p:nvSpPr>
        <p:spPr>
          <a:xfrm>
            <a:off x="838200" y="100085"/>
            <a:ext cx="10515600" cy="631433"/>
          </a:xfrm>
        </p:spPr>
        <p:txBody>
          <a:bodyPr vert="horz" lIns="91440" tIns="45720" rIns="91440" bIns="45720" rtlCol="0" anchor="b">
            <a:normAutofit fontScale="90000"/>
          </a:bodyPr>
          <a:lstStyle/>
          <a:p>
            <a:pPr algn="ctr"/>
            <a:r>
              <a:rPr lang="en-US" sz="4000" kern="1200" dirty="0">
                <a:solidFill>
                  <a:schemeClr val="tx1"/>
                </a:solidFill>
                <a:effectLst/>
                <a:latin typeface="Cambria" panose="02040503050406030204" pitchFamily="18" charset="0"/>
                <a:ea typeface="Cambria" panose="02040503050406030204" pitchFamily="18" charset="0"/>
              </a:rPr>
              <a:t>User Interface</a:t>
            </a:r>
            <a:endParaRPr lang="en-US" sz="4000" kern="1200" dirty="0">
              <a:solidFill>
                <a:schemeClr val="tx1"/>
              </a:solidFill>
              <a:latin typeface="Cambria" panose="02040503050406030204" pitchFamily="18" charset="0"/>
              <a:ea typeface="Cambria" panose="02040503050406030204" pitchFamily="18" charset="0"/>
            </a:endParaRPr>
          </a:p>
        </p:txBody>
      </p:sp>
      <p:sp>
        <p:nvSpPr>
          <p:cNvPr id="6" name="Content Placeholder 7">
            <a:extLst>
              <a:ext uri="{FF2B5EF4-FFF2-40B4-BE49-F238E27FC236}">
                <a16:creationId xmlns:a16="http://schemas.microsoft.com/office/drawing/2014/main" id="{BA2416A1-E36A-289A-842D-25FA93DF3800}"/>
              </a:ext>
            </a:extLst>
          </p:cNvPr>
          <p:cNvSpPr>
            <a:spLocks noGrp="1"/>
          </p:cNvSpPr>
          <p:nvPr>
            <p:ph idx="1"/>
          </p:nvPr>
        </p:nvSpPr>
        <p:spPr>
          <a:xfrm>
            <a:off x="5139833" y="2773327"/>
            <a:ext cx="3571810" cy="905787"/>
          </a:xfrm>
        </p:spPr>
        <p:txBody>
          <a:bodyPr vert="horz" lIns="91440" tIns="45720" rIns="91440" bIns="45720" rtlCol="0">
            <a:normAutofit/>
          </a:bodyPr>
          <a:lstStyle/>
          <a:p>
            <a:pPr marL="0" indent="0" algn="ctr">
              <a:buNone/>
            </a:pPr>
            <a:r>
              <a:rPr lang="en-US" sz="1800" kern="1200" dirty="0">
                <a:solidFill>
                  <a:schemeClr val="tx1"/>
                </a:solidFill>
                <a:effectLst/>
                <a:latin typeface="Cambria" panose="02040503050406030204" pitchFamily="18" charset="0"/>
                <a:ea typeface="Cambria" panose="02040503050406030204" pitchFamily="18" charset="0"/>
              </a:rPr>
              <a:t>Home Page – Customers can view products on this page.</a:t>
            </a:r>
            <a:endParaRPr lang="en-US" sz="1800" kern="1200" dirty="0">
              <a:solidFill>
                <a:schemeClr val="tx1"/>
              </a:solidFill>
              <a:latin typeface="Cambria" panose="02040503050406030204" pitchFamily="18" charset="0"/>
              <a:ea typeface="Cambria" panose="02040503050406030204" pitchFamily="18" charset="0"/>
            </a:endParaRPr>
          </a:p>
        </p:txBody>
      </p:sp>
      <p:pic>
        <p:nvPicPr>
          <p:cNvPr id="5" name="Content Placeholder 3" descr="Graphical user interface, website&#10;&#10;Description automatically generated">
            <a:extLst>
              <a:ext uri="{FF2B5EF4-FFF2-40B4-BE49-F238E27FC236}">
                <a16:creationId xmlns:a16="http://schemas.microsoft.com/office/drawing/2014/main" id="{D36E7540-E8FB-37F9-FE80-0E1C45DE4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162" r="-3" b="-3"/>
          <a:stretch/>
        </p:blipFill>
        <p:spPr bwMode="auto">
          <a:xfrm>
            <a:off x="117027" y="2036346"/>
            <a:ext cx="4745577" cy="2785308"/>
          </a:xfrm>
          <a:prstGeom prst="rect">
            <a:avLst/>
          </a:prstGeom>
          <a:extLst>
            <a:ext uri="{53640926-AAD7-44D8-BBD7-CCE9431645EC}">
              <a14:shadowObscured xmlns:a14="http://schemas.microsoft.com/office/drawing/2010/main"/>
            </a:ext>
          </a:extLst>
        </p:spPr>
      </p:pic>
      <p:pic>
        <p:nvPicPr>
          <p:cNvPr id="3" name="Picture 2" descr="Graphical user interface, website&#10;&#10;Description automatically generated">
            <a:extLst>
              <a:ext uri="{FF2B5EF4-FFF2-40B4-BE49-F238E27FC236}">
                <a16:creationId xmlns:a16="http://schemas.microsoft.com/office/drawing/2014/main" id="{2D7459FD-FA23-31CD-5DAA-790DD0F26192}"/>
              </a:ext>
            </a:extLst>
          </p:cNvPr>
          <p:cNvPicPr>
            <a:picLocks noChangeAspect="1"/>
          </p:cNvPicPr>
          <p:nvPr/>
        </p:nvPicPr>
        <p:blipFill rotWithShape="1">
          <a:blip r:embed="rId3">
            <a:extLst>
              <a:ext uri="{28A0092B-C50C-407E-A947-70E740481C1C}">
                <a14:useLocalDpi xmlns:a14="http://schemas.microsoft.com/office/drawing/2010/main" val="0"/>
              </a:ext>
            </a:extLst>
          </a:blip>
          <a:srcRect t="11138" b="5255"/>
          <a:stretch/>
        </p:blipFill>
        <p:spPr>
          <a:xfrm>
            <a:off x="8988872" y="562086"/>
            <a:ext cx="3086100" cy="5733827"/>
          </a:xfrm>
          <a:prstGeom prst="rect">
            <a:avLst/>
          </a:prstGeom>
        </p:spPr>
      </p:pic>
    </p:spTree>
    <p:extLst>
      <p:ext uri="{BB962C8B-B14F-4D97-AF65-F5344CB8AC3E}">
        <p14:creationId xmlns:p14="http://schemas.microsoft.com/office/powerpoint/2010/main" val="3816584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0039A-5CC3-B606-7B2F-C7A3E9D6A392}"/>
              </a:ext>
            </a:extLst>
          </p:cNvPr>
          <p:cNvSpPr>
            <a:spLocks noGrp="1"/>
          </p:cNvSpPr>
          <p:nvPr>
            <p:ph idx="1"/>
          </p:nvPr>
        </p:nvSpPr>
        <p:spPr>
          <a:xfrm>
            <a:off x="152400" y="215153"/>
            <a:ext cx="11806518" cy="6472518"/>
          </a:xfrm>
        </p:spPr>
        <p:txBody>
          <a:bodyPr>
            <a:noAutofit/>
          </a:bodyPr>
          <a:lstStyle/>
          <a:p>
            <a:pPr marL="0" indent="0">
              <a:lnSpc>
                <a:spcPct val="115000"/>
              </a:lnSpc>
              <a:spcAft>
                <a:spcPts val="1000"/>
              </a:spcAft>
              <a:buNone/>
            </a:pPr>
            <a:r>
              <a:rPr lang="en-US" sz="2400" b="1" dirty="0">
                <a:effectLst/>
                <a:latin typeface="Cambria" panose="02040503050406030204" pitchFamily="18" charset="0"/>
                <a:ea typeface="Cambria" panose="02040503050406030204" pitchFamily="18" charset="0"/>
              </a:rPr>
              <a:t>Hardware Interfaces</a:t>
            </a:r>
          </a:p>
          <a:p>
            <a:pPr marL="0" indent="0">
              <a:lnSpc>
                <a:spcPct val="115000"/>
              </a:lnSpc>
              <a:spcAft>
                <a:spcPts val="1000"/>
              </a:spcAft>
              <a:buNone/>
            </a:pPr>
            <a:r>
              <a:rPr lang="en-US" sz="1400" dirty="0">
                <a:effectLst/>
                <a:latin typeface="Cambria" panose="02040503050406030204" pitchFamily="18" charset="0"/>
                <a:ea typeface="Cambria" panose="02040503050406030204" pitchFamily="18" charset="0"/>
              </a:rPr>
              <a:t>Any Hardware Device that supports the following Browsers will be able to run Electronics Mart – Good Data is tested against and supports the following desktop browsers:</a:t>
            </a:r>
            <a:endParaRPr lang="en-IN" sz="1400" dirty="0">
              <a:effectLst/>
              <a:latin typeface="Cambria" panose="02040503050406030204" pitchFamily="18" charset="0"/>
              <a:ea typeface="Cambria" panose="02040503050406030204" pitchFamily="18" charset="0"/>
            </a:endParaRPr>
          </a:p>
          <a:p>
            <a:pPr marL="342900" lvl="0" indent="-342900">
              <a:lnSpc>
                <a:spcPct val="115000"/>
              </a:lnSpc>
              <a:spcAft>
                <a:spcPts val="800"/>
              </a:spcAft>
              <a:buFont typeface="Wingdings" panose="05000000000000000000" pitchFamily="2" charset="2"/>
              <a:buChar char=""/>
            </a:pPr>
            <a:r>
              <a:rPr lang="en-US" sz="1400" dirty="0">
                <a:effectLst/>
                <a:latin typeface="Cambria" panose="02040503050406030204" pitchFamily="18" charset="0"/>
                <a:ea typeface="Cambria" panose="02040503050406030204" pitchFamily="18" charset="0"/>
              </a:rPr>
              <a:t>Google Chrome, Firefox, Microsoft Edge or a</a:t>
            </a:r>
            <a:r>
              <a:rPr lang="en-US" sz="1400" dirty="0">
                <a:latin typeface="Cambria" panose="02040503050406030204" pitchFamily="18" charset="0"/>
                <a:ea typeface="Cambria" panose="02040503050406030204" pitchFamily="18" charset="0"/>
              </a:rPr>
              <a:t>ny supported browser that you choose to use must meet the following requirements:</a:t>
            </a:r>
            <a:endParaRPr lang="en-IN" sz="1400" dirty="0">
              <a:latin typeface="Cambria" panose="02040503050406030204" pitchFamily="18" charset="0"/>
              <a:ea typeface="Cambria" panose="02040503050406030204" pitchFamily="18" charset="0"/>
            </a:endParaRPr>
          </a:p>
          <a:p>
            <a:pPr marL="342900" indent="-342900">
              <a:lnSpc>
                <a:spcPct val="115000"/>
              </a:lnSpc>
              <a:spcAft>
                <a:spcPts val="800"/>
              </a:spcAft>
              <a:buFont typeface="Wingdings" panose="05000000000000000000" pitchFamily="2" charset="2"/>
              <a:buChar char=""/>
            </a:pPr>
            <a:r>
              <a:rPr lang="en-US" sz="1400" dirty="0">
                <a:latin typeface="Cambria" panose="02040503050406030204" pitchFamily="18" charset="0"/>
                <a:ea typeface="Cambria" panose="02040503050406030204" pitchFamily="18" charset="0"/>
              </a:rPr>
              <a:t>JavaScript is enabled.</a:t>
            </a:r>
            <a:endParaRPr lang="en-IN" sz="14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1400" dirty="0">
                <a:latin typeface="Cambria" panose="02040503050406030204" pitchFamily="18" charset="0"/>
                <a:ea typeface="Cambria" panose="02040503050406030204" pitchFamily="18" charset="0"/>
              </a:rPr>
              <a:t>Cookies are enabled.</a:t>
            </a:r>
          </a:p>
          <a:p>
            <a:pPr marL="0" indent="0">
              <a:lnSpc>
                <a:spcPct val="115000"/>
              </a:lnSpc>
              <a:spcAft>
                <a:spcPts val="1000"/>
              </a:spcAft>
              <a:buNone/>
            </a:pPr>
            <a:r>
              <a:rPr lang="en-US" sz="2400" b="1" dirty="0">
                <a:effectLst/>
                <a:latin typeface="Cambria" panose="02040503050406030204" pitchFamily="18" charset="0"/>
                <a:ea typeface="Cambria" panose="02040503050406030204" pitchFamily="18" charset="0"/>
              </a:rPr>
              <a:t>Software Interfaces</a:t>
            </a:r>
          </a:p>
          <a:p>
            <a:pPr marL="0" indent="0">
              <a:lnSpc>
                <a:spcPct val="115000"/>
              </a:lnSpc>
              <a:spcAft>
                <a:spcPts val="1000"/>
              </a:spcAft>
              <a:buNone/>
            </a:pPr>
            <a:r>
              <a:rPr lang="en-US" sz="1400" dirty="0">
                <a:effectLst/>
                <a:latin typeface="Cambria" panose="02040503050406030204" pitchFamily="18" charset="0"/>
                <a:ea typeface="Cambria" panose="02040503050406030204" pitchFamily="18" charset="0"/>
              </a:rPr>
              <a:t>Databases – Mongo DB is managed by Mongo Atlas on the cloud.</a:t>
            </a:r>
            <a:endParaRPr lang="en-IN" sz="1400" dirty="0">
              <a:effectLst/>
              <a:latin typeface="Cambria" panose="02040503050406030204" pitchFamily="18" charset="0"/>
              <a:ea typeface="Cambria" panose="02040503050406030204" pitchFamily="18" charset="0"/>
            </a:endParaRPr>
          </a:p>
          <a:p>
            <a:pPr marL="0" indent="0">
              <a:lnSpc>
                <a:spcPct val="115000"/>
              </a:lnSpc>
              <a:spcAft>
                <a:spcPts val="1000"/>
              </a:spcAft>
              <a:buNone/>
            </a:pPr>
            <a:r>
              <a:rPr lang="en-US" sz="1400" dirty="0">
                <a:effectLst/>
                <a:latin typeface="Cambria" panose="02040503050406030204" pitchFamily="18" charset="0"/>
                <a:ea typeface="Cambria" panose="02040503050406030204" pitchFamily="18" charset="0"/>
              </a:rPr>
              <a:t>Operating System – Windows /Mac or any other OS which can execute Node JS.</a:t>
            </a:r>
            <a:endParaRPr lang="en-IN" sz="1400" dirty="0">
              <a:effectLst/>
              <a:latin typeface="Cambria" panose="02040503050406030204" pitchFamily="18" charset="0"/>
              <a:ea typeface="Cambria" panose="02040503050406030204" pitchFamily="18" charset="0"/>
            </a:endParaRPr>
          </a:p>
          <a:p>
            <a:pPr marL="0" indent="0">
              <a:lnSpc>
                <a:spcPct val="115000"/>
              </a:lnSpc>
              <a:spcAft>
                <a:spcPts val="1000"/>
              </a:spcAft>
              <a:buNone/>
            </a:pPr>
            <a:r>
              <a:rPr lang="en-US" sz="1400" dirty="0">
                <a:effectLst/>
                <a:latin typeface="Cambria" panose="02040503050406030204" pitchFamily="18" charset="0"/>
                <a:ea typeface="Cambria" panose="02040503050406030204" pitchFamily="18" charset="0"/>
              </a:rPr>
              <a:t>Tools – Postman for testing Backend Application, </a:t>
            </a:r>
            <a:r>
              <a:rPr lang="en-US" sz="1400" dirty="0" err="1">
                <a:effectLst/>
                <a:latin typeface="Cambria" panose="02040503050406030204" pitchFamily="18" charset="0"/>
                <a:ea typeface="Cambria" panose="02040503050406030204" pitchFamily="18" charset="0"/>
              </a:rPr>
              <a:t>Github</a:t>
            </a:r>
            <a:r>
              <a:rPr lang="en-US" sz="1400" dirty="0">
                <a:effectLst/>
                <a:latin typeface="Cambria" panose="02040503050406030204" pitchFamily="18" charset="0"/>
                <a:ea typeface="Cambria" panose="02040503050406030204" pitchFamily="18" charset="0"/>
              </a:rPr>
              <a:t> Desktop.</a:t>
            </a:r>
            <a:endParaRPr lang="en-US" sz="1400" dirty="0">
              <a:latin typeface="Cambria" panose="02040503050406030204" pitchFamily="18" charset="0"/>
              <a:ea typeface="Cambria" panose="02040503050406030204" pitchFamily="18" charset="0"/>
            </a:endParaRPr>
          </a:p>
          <a:p>
            <a:pPr marL="0" indent="0">
              <a:lnSpc>
                <a:spcPct val="115000"/>
              </a:lnSpc>
              <a:spcAft>
                <a:spcPts val="1000"/>
              </a:spcAft>
              <a:buNone/>
            </a:pPr>
            <a:endParaRPr lang="en-IN" sz="140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sz="140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30509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986EA2-3FF1-34F8-48D8-A81AFEAFBAD2}"/>
              </a:ext>
            </a:extLst>
          </p:cNvPr>
          <p:cNvSpPr txBox="1"/>
          <p:nvPr/>
        </p:nvSpPr>
        <p:spPr>
          <a:xfrm>
            <a:off x="193638" y="182880"/>
            <a:ext cx="11790381" cy="5262979"/>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System Features</a:t>
            </a:r>
          </a:p>
          <a:p>
            <a:pPr marL="285750" indent="-285750">
              <a:buFont typeface="Arial" panose="020B0604020202020204" pitchFamily="34" charset="0"/>
              <a:buChar char="•"/>
            </a:pPr>
            <a:r>
              <a:rPr lang="en-US" dirty="0">
                <a:effectLst/>
                <a:latin typeface="Cambria" panose="02040503050406030204" pitchFamily="18" charset="0"/>
                <a:ea typeface="Cambria" panose="02040503050406030204" pitchFamily="18" charset="0"/>
              </a:rPr>
              <a:t>Authentication - </a:t>
            </a:r>
            <a:r>
              <a:rPr lang="en-US" sz="1800" dirty="0">
                <a:effectLst/>
                <a:latin typeface="Cambria" panose="02040503050406030204" pitchFamily="18" charset="0"/>
                <a:ea typeface="Cambria" panose="02040503050406030204" pitchFamily="18" charset="0"/>
              </a:rPr>
              <a:t>This feature will help company to identify user uniquely. So, this plays a crucial rule in the system hence having high priority. </a:t>
            </a:r>
          </a:p>
          <a:p>
            <a:pPr marL="285750" indent="-285750">
              <a:buFont typeface="Arial" panose="020B0604020202020204" pitchFamily="34" charset="0"/>
              <a:buChar char="•"/>
            </a:pPr>
            <a:r>
              <a:rPr lang="en-US" sz="1800" dirty="0">
                <a:effectLst/>
                <a:latin typeface="Cambria" panose="02040503050406030204" pitchFamily="18" charset="0"/>
                <a:ea typeface="Cambria" panose="02040503050406030204" pitchFamily="18" charset="0"/>
              </a:rPr>
              <a:t>Browse &amp; Search Products - This is one of the most important features of the website which enables the customer to browse products in an optimized way, hence having high priority. </a:t>
            </a: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Order</a:t>
            </a:r>
            <a:r>
              <a:rPr lang="en-US" sz="1800" b="1" dirty="0">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Products - </a:t>
            </a:r>
            <a:r>
              <a:rPr lang="en-US" sz="1800" dirty="0">
                <a:effectLst/>
                <a:latin typeface="Cambria" panose="02040503050406030204" pitchFamily="18" charset="0"/>
                <a:ea typeface="Cambria" panose="02040503050406030204" pitchFamily="18" charset="0"/>
              </a:rPr>
              <a:t>This feature will help logged in users to order any product in stock. </a:t>
            </a:r>
            <a:endParaRPr lang="en-US" sz="18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Manage my Account - </a:t>
            </a:r>
            <a:r>
              <a:rPr lang="en-US" sz="1800" dirty="0">
                <a:effectLst/>
                <a:latin typeface="Cambria" panose="02040503050406030204" pitchFamily="18" charset="0"/>
                <a:ea typeface="Cambria" panose="02040503050406030204" pitchFamily="18" charset="0"/>
              </a:rPr>
              <a:t>This feature will allow logged in user to view, update, delete account. </a:t>
            </a: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Manage my Cart - </a:t>
            </a:r>
            <a:r>
              <a:rPr lang="en-US" sz="1800" dirty="0">
                <a:effectLst/>
                <a:latin typeface="Cambria" panose="02040503050406030204" pitchFamily="18" charset="0"/>
                <a:ea typeface="Cambria" panose="02040503050406030204" pitchFamily="18" charset="0"/>
              </a:rPr>
              <a:t>This feature will allow logged-in users to add, delete items in the cart. </a:t>
            </a:r>
            <a:endParaRPr lang="en-US" sz="18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Manage Products - </a:t>
            </a:r>
            <a:r>
              <a:rPr lang="en-US" sz="1800" dirty="0">
                <a:effectLst/>
                <a:latin typeface="Cambria" panose="02040503050406030204" pitchFamily="18" charset="0"/>
                <a:ea typeface="Cambria" panose="02040503050406030204" pitchFamily="18" charset="0"/>
              </a:rPr>
              <a:t>This feature will allow logged-in admins can add, update, delete products after successful login.</a:t>
            </a: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Manage Admins - </a:t>
            </a:r>
            <a:r>
              <a:rPr lang="en-US" sz="1800" dirty="0">
                <a:effectLst/>
                <a:latin typeface="Cambria" panose="02040503050406030204" pitchFamily="18" charset="0"/>
                <a:ea typeface="Cambria" panose="02040503050406030204" pitchFamily="18" charset="0"/>
              </a:rPr>
              <a:t>This feature will allow logged in authorized admins to view admins, authorize/unauthorize admins / delete admins. </a:t>
            </a:r>
            <a:endParaRPr lang="en-US" sz="18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Manage Users - </a:t>
            </a:r>
            <a:r>
              <a:rPr lang="en-US" sz="1800" dirty="0">
                <a:effectLst/>
                <a:latin typeface="Cambria" panose="02040503050406030204" pitchFamily="18" charset="0"/>
                <a:ea typeface="Cambria" panose="02040503050406030204" pitchFamily="18" charset="0"/>
              </a:rPr>
              <a:t>This feature will allow logged-in admins to view &amp; search users in an optimized way &amp; delete any user if required.</a:t>
            </a:r>
          </a:p>
          <a:p>
            <a:pPr marL="285750" indent="-285750">
              <a:buFont typeface="Arial" panose="020B0604020202020204" pitchFamily="34" charset="0"/>
              <a:buChar char="•"/>
            </a:pPr>
            <a:r>
              <a:rPr lang="en-US" sz="1800" dirty="0">
                <a:effectLst/>
                <a:latin typeface="Cambria" panose="02040503050406030204" pitchFamily="18" charset="0"/>
                <a:ea typeface="Cambria" panose="02040503050406030204" pitchFamily="18" charset="0"/>
              </a:rPr>
              <a:t>Rate &amp; Review products – This feature will allow logged users to rate &amp; review products so that they can share their experiences of using products with other buyers.</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Newsletter Service - </a:t>
            </a:r>
            <a:r>
              <a:rPr lang="en-US" sz="1800" dirty="0">
                <a:effectLst/>
                <a:latin typeface="Cambria" panose="02040503050406030204" pitchFamily="18" charset="0"/>
                <a:ea typeface="Cambria" panose="02040503050406030204" pitchFamily="18" charset="0"/>
              </a:rPr>
              <a:t>This feature will allow users to receive newsletter emails from the website &amp; logged in admins to send newsletter emails &amp; view previous newsletter emails. </a:t>
            </a:r>
            <a:endParaRPr lang="en-US" sz="2400" b="1" dirty="0">
              <a:latin typeface="Cambria" panose="02040503050406030204" pitchFamily="18" charset="0"/>
              <a:ea typeface="Cambria" panose="02040503050406030204" pitchFamily="18" charset="0"/>
            </a:endParaRPr>
          </a:p>
          <a:p>
            <a:endParaRPr lang="en-IN" sz="2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17081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DC59-F445-71E7-A140-66BB1D3D1D0F}"/>
              </a:ext>
            </a:extLst>
          </p:cNvPr>
          <p:cNvSpPr>
            <a:spLocks noGrp="1"/>
          </p:cNvSpPr>
          <p:nvPr>
            <p:ph type="title"/>
          </p:nvPr>
        </p:nvSpPr>
        <p:spPr>
          <a:xfrm>
            <a:off x="555734" y="2415750"/>
            <a:ext cx="11080531" cy="2026499"/>
          </a:xfrm>
        </p:spPr>
        <p:txBody>
          <a:bodyPr>
            <a:normAutofit/>
          </a:bodyPr>
          <a:lstStyle/>
          <a:p>
            <a:pPr algn="ctr"/>
            <a:r>
              <a:rPr lang="en-US" sz="6000" dirty="0">
                <a:effectLst/>
                <a:latin typeface="Cambria" panose="02040503050406030204" pitchFamily="18" charset="0"/>
                <a:ea typeface="Cambria" panose="02040503050406030204" pitchFamily="18" charset="0"/>
              </a:rPr>
              <a:t>Non-functional Requirements</a:t>
            </a:r>
            <a:endParaRPr lang="en-IN" sz="13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4197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D87A02-D42F-8842-C5D7-B0436A36E67B}"/>
              </a:ext>
            </a:extLst>
          </p:cNvPr>
          <p:cNvSpPr>
            <a:spLocks noGrp="1"/>
          </p:cNvSpPr>
          <p:nvPr>
            <p:ph idx="1"/>
          </p:nvPr>
        </p:nvSpPr>
        <p:spPr>
          <a:xfrm>
            <a:off x="215153" y="251012"/>
            <a:ext cx="11788588" cy="6418729"/>
          </a:xfrm>
        </p:spPr>
        <p:txBody>
          <a:bodyPr>
            <a:normAutofit/>
          </a:bodyPr>
          <a:lstStyle/>
          <a:p>
            <a:pPr marL="0" lvl="0" indent="0">
              <a:lnSpc>
                <a:spcPct val="100000"/>
              </a:lnSpc>
              <a:spcBef>
                <a:spcPts val="600"/>
              </a:spcBef>
              <a:spcAft>
                <a:spcPts val="600"/>
              </a:spcAft>
              <a:buNone/>
            </a:pPr>
            <a:r>
              <a:rPr lang="en-US" sz="2400" b="1" dirty="0">
                <a:effectLst/>
                <a:latin typeface="Cambria" panose="02040503050406030204" pitchFamily="18" charset="0"/>
                <a:ea typeface="Cambria" panose="02040503050406030204" pitchFamily="18" charset="0"/>
              </a:rPr>
              <a:t>Performance Requirements</a:t>
            </a:r>
          </a:p>
          <a:p>
            <a:pPr>
              <a:lnSpc>
                <a:spcPct val="100000"/>
              </a:lnSpc>
              <a:buFont typeface="Wingdings" panose="05000000000000000000" pitchFamily="2" charset="2"/>
              <a:buChar char="Ø"/>
            </a:pPr>
            <a:r>
              <a:rPr lang="en-US" sz="1400" dirty="0">
                <a:effectLst/>
                <a:latin typeface="Cambria" panose="02040503050406030204" pitchFamily="18" charset="0"/>
                <a:ea typeface="Cambria" panose="02040503050406030204" pitchFamily="18" charset="0"/>
              </a:rPr>
              <a:t>Minimize redirects on your site by frontend AJAX call through which user will get required data without redirecting.</a:t>
            </a:r>
          </a:p>
          <a:p>
            <a:pPr lvl="0">
              <a:lnSpc>
                <a:spcPct val="100000"/>
              </a:lnSpc>
              <a:spcBef>
                <a:spcPts val="600"/>
              </a:spcBef>
              <a:spcAft>
                <a:spcPts val="600"/>
              </a:spcAft>
              <a:buFont typeface="Wingdings" panose="05000000000000000000" pitchFamily="2" charset="2"/>
              <a:buChar char="Ø"/>
            </a:pPr>
            <a:r>
              <a:rPr lang="en-US" sz="1400" dirty="0">
                <a:effectLst/>
                <a:latin typeface="Cambria" panose="02040503050406030204" pitchFamily="18" charset="0"/>
                <a:ea typeface="Cambria" panose="02040503050406030204" pitchFamily="18" charset="0"/>
              </a:rPr>
              <a:t>Use of projection will remove unnecessary data like </a:t>
            </a:r>
            <a:r>
              <a:rPr lang="en-US" sz="1400" dirty="0" err="1">
                <a:effectLst/>
                <a:latin typeface="Cambria" panose="02040503050406030204" pitchFamily="18" charset="0"/>
                <a:ea typeface="Cambria" panose="02040503050406030204" pitchFamily="18" charset="0"/>
              </a:rPr>
              <a:t>createdAt</a:t>
            </a:r>
            <a:r>
              <a:rPr lang="en-US" sz="1400" dirty="0">
                <a:effectLst/>
                <a:latin typeface="Cambria" panose="02040503050406030204" pitchFamily="18" charset="0"/>
                <a:ea typeface="Cambria" panose="02040503050406030204" pitchFamily="18" charset="0"/>
              </a:rPr>
              <a:t>, </a:t>
            </a:r>
            <a:r>
              <a:rPr lang="en-US" sz="1400" dirty="0" err="1">
                <a:effectLst/>
                <a:latin typeface="Cambria" panose="02040503050406030204" pitchFamily="18" charset="0"/>
                <a:ea typeface="Cambria" panose="02040503050406030204" pitchFamily="18" charset="0"/>
              </a:rPr>
              <a:t>updatedAt</a:t>
            </a:r>
            <a:r>
              <a:rPr lang="en-US" sz="1400" dirty="0">
                <a:effectLst/>
                <a:latin typeface="Cambria" panose="02040503050406030204" pitchFamily="18" charset="0"/>
                <a:ea typeface="Cambria" panose="02040503050406030204" pitchFamily="18" charset="0"/>
              </a:rPr>
              <a:t>, etc. while sending data from backend to frontend which will reduce size of data to be transferred &amp; therefore less loading time, hence achieving better performance.</a:t>
            </a:r>
            <a:endParaRPr lang="en-IN" sz="1400" dirty="0">
              <a:effectLst/>
              <a:latin typeface="Cambria" panose="02040503050406030204" pitchFamily="18" charset="0"/>
              <a:ea typeface="Cambria" panose="02040503050406030204" pitchFamily="18" charset="0"/>
            </a:endParaRPr>
          </a:p>
          <a:p>
            <a:pPr lvl="0">
              <a:lnSpc>
                <a:spcPct val="100000"/>
              </a:lnSpc>
              <a:spcBef>
                <a:spcPts val="600"/>
              </a:spcBef>
              <a:spcAft>
                <a:spcPts val="600"/>
              </a:spcAft>
              <a:buFont typeface="Wingdings" panose="05000000000000000000" pitchFamily="2" charset="2"/>
              <a:buChar char="Ø"/>
            </a:pPr>
            <a:r>
              <a:rPr lang="en-US" sz="1400" dirty="0">
                <a:effectLst/>
                <a:latin typeface="Cambria" panose="02040503050406030204" pitchFamily="18" charset="0"/>
                <a:ea typeface="Cambria" panose="02040503050406030204" pitchFamily="18" charset="0"/>
              </a:rPr>
              <a:t>Use separate database to store images &amp; save the links of images in there corresponding objects which will enhance performance because the images will only load when end user visits the website &amp; will not travel from database to controller &amp; then controller to frontend.</a:t>
            </a:r>
            <a:endParaRPr lang="en-IN" sz="1400" dirty="0">
              <a:effectLst/>
              <a:latin typeface="Cambria" panose="02040503050406030204" pitchFamily="18" charset="0"/>
              <a:ea typeface="Cambria" panose="02040503050406030204" pitchFamily="18" charset="0"/>
            </a:endParaRPr>
          </a:p>
          <a:p>
            <a:pPr lvl="0">
              <a:lnSpc>
                <a:spcPct val="100000"/>
              </a:lnSpc>
              <a:spcBef>
                <a:spcPts val="600"/>
              </a:spcBef>
              <a:spcAft>
                <a:spcPts val="600"/>
              </a:spcAft>
              <a:buFont typeface="Wingdings" panose="05000000000000000000" pitchFamily="2" charset="2"/>
              <a:buChar char="Ø"/>
            </a:pPr>
            <a:r>
              <a:rPr lang="en-US" sz="1400" dirty="0">
                <a:effectLst/>
                <a:latin typeface="Cambria" panose="02040503050406030204" pitchFamily="18" charset="0"/>
                <a:ea typeface="Cambria" panose="02040503050406030204" pitchFamily="18" charset="0"/>
              </a:rPr>
              <a:t>Use Indexing on product search as it will gives result faster than normal searching.</a:t>
            </a:r>
            <a:endParaRPr lang="en-IN" sz="1400" dirty="0">
              <a:effectLst/>
              <a:latin typeface="Cambria" panose="02040503050406030204" pitchFamily="18" charset="0"/>
              <a:ea typeface="Cambria" panose="02040503050406030204" pitchFamily="18" charset="0"/>
            </a:endParaRPr>
          </a:p>
          <a:p>
            <a:pPr marL="0" indent="0">
              <a:lnSpc>
                <a:spcPct val="100000"/>
              </a:lnSpc>
              <a:buNone/>
            </a:pPr>
            <a:r>
              <a:rPr lang="en-US" sz="2400" b="1" dirty="0">
                <a:effectLst/>
                <a:latin typeface="Cambria" panose="02040503050406030204" pitchFamily="18" charset="0"/>
                <a:ea typeface="Cambria" panose="02040503050406030204" pitchFamily="18" charset="0"/>
              </a:rPr>
              <a:t>Safety Requirements</a:t>
            </a:r>
          </a:p>
          <a:p>
            <a:pPr lvl="0">
              <a:lnSpc>
                <a:spcPct val="100000"/>
              </a:lnSpc>
              <a:spcAft>
                <a:spcPts val="800"/>
              </a:spcAft>
              <a:buFont typeface="Wingdings" panose="05000000000000000000" pitchFamily="2" charset="2"/>
              <a:buChar char="Ø"/>
            </a:pPr>
            <a:r>
              <a:rPr lang="en-US" sz="1400" dirty="0">
                <a:effectLst/>
                <a:latin typeface="Cambria" panose="02040503050406030204" pitchFamily="18" charset="0"/>
                <a:ea typeface="Cambria" panose="02040503050406030204" pitchFamily="18" charset="0"/>
              </a:rPr>
              <a:t>Maintain a backup of data because in case database server gets crashed or something else happen data could be recovered easily.</a:t>
            </a:r>
            <a:endParaRPr lang="en-IN" sz="1400" dirty="0">
              <a:effectLst/>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r>
              <a:rPr lang="en-US" sz="1400" dirty="0">
                <a:effectLst/>
                <a:latin typeface="Cambria" panose="02040503050406030204" pitchFamily="18" charset="0"/>
                <a:ea typeface="Cambria" panose="02040503050406030204" pitchFamily="18" charset="0"/>
              </a:rPr>
              <a:t>Continues Monitoring is required for proper maintenance of website, in case load on website is at its peak the servers should be upgraded by vertical or horizontal scalability as per requirement &amp; we are using a distributed system so it can be achieved easily.</a:t>
            </a:r>
          </a:p>
          <a:p>
            <a:pPr marL="0" lvl="0" indent="0">
              <a:lnSpc>
                <a:spcPct val="100000"/>
              </a:lnSpc>
              <a:spcBef>
                <a:spcPts val="600"/>
              </a:spcBef>
              <a:spcAft>
                <a:spcPts val="600"/>
              </a:spcAft>
              <a:buNone/>
            </a:pPr>
            <a:r>
              <a:rPr lang="en-US" sz="2400" b="1" dirty="0">
                <a:effectLst/>
                <a:latin typeface="Cambria" panose="02040503050406030204" pitchFamily="18" charset="0"/>
                <a:ea typeface="Cambria" panose="02040503050406030204" pitchFamily="18" charset="0"/>
              </a:rPr>
              <a:t>Security Requirements</a:t>
            </a:r>
          </a:p>
          <a:p>
            <a:pPr lvl="0">
              <a:lnSpc>
                <a:spcPct val="100000"/>
              </a:lnSpc>
              <a:spcBef>
                <a:spcPts val="600"/>
              </a:spcBef>
              <a:spcAft>
                <a:spcPts val="600"/>
              </a:spcAft>
              <a:buFont typeface="Wingdings" panose="05000000000000000000" pitchFamily="2" charset="2"/>
              <a:buChar char="Ø"/>
            </a:pPr>
            <a:r>
              <a:rPr lang="en-US" sz="1400" dirty="0">
                <a:effectLst/>
                <a:latin typeface="Cambria" panose="02040503050406030204" pitchFamily="18" charset="0"/>
                <a:ea typeface="Cambria" panose="02040503050406030204" pitchFamily="18" charset="0"/>
              </a:rPr>
              <a:t>The password must be encrypted while saving in data base.</a:t>
            </a:r>
            <a:endParaRPr lang="en-IN" sz="1400" dirty="0">
              <a:effectLst/>
              <a:latin typeface="Cambria" panose="02040503050406030204" pitchFamily="18" charset="0"/>
              <a:ea typeface="Cambria" panose="02040503050406030204" pitchFamily="18" charset="0"/>
            </a:endParaRPr>
          </a:p>
          <a:p>
            <a:pPr lvl="0">
              <a:lnSpc>
                <a:spcPct val="100000"/>
              </a:lnSpc>
              <a:spcBef>
                <a:spcPts val="600"/>
              </a:spcBef>
              <a:spcAft>
                <a:spcPts val="600"/>
              </a:spcAft>
              <a:buFont typeface="Wingdings" panose="05000000000000000000" pitchFamily="2" charset="2"/>
              <a:buChar char="Ø"/>
            </a:pPr>
            <a:r>
              <a:rPr lang="en-US" sz="1400" dirty="0">
                <a:effectLst/>
                <a:latin typeface="Cambria" panose="02040503050406030204" pitchFamily="18" charset="0"/>
                <a:ea typeface="Cambria" panose="02040503050406030204" pitchFamily="18" charset="0"/>
              </a:rPr>
              <a:t>The token-id should expire after 2 Hours.</a:t>
            </a:r>
            <a:endParaRPr lang="en-IN" sz="1400" dirty="0">
              <a:effectLst/>
              <a:latin typeface="Cambria" panose="02040503050406030204" pitchFamily="18" charset="0"/>
              <a:ea typeface="Cambria" panose="02040503050406030204" pitchFamily="18" charset="0"/>
            </a:endParaRPr>
          </a:p>
          <a:p>
            <a:pPr lvl="0">
              <a:lnSpc>
                <a:spcPct val="100000"/>
              </a:lnSpc>
              <a:spcBef>
                <a:spcPts val="600"/>
              </a:spcBef>
              <a:spcAft>
                <a:spcPts val="600"/>
              </a:spcAft>
              <a:buFont typeface="Wingdings" panose="05000000000000000000" pitchFamily="2" charset="2"/>
              <a:buChar char="Ø"/>
            </a:pPr>
            <a:r>
              <a:rPr lang="en-US" sz="1400" dirty="0">
                <a:effectLst/>
                <a:latin typeface="Cambria" panose="02040503050406030204" pitchFamily="18" charset="0"/>
                <a:ea typeface="Cambria" panose="02040503050406030204" pitchFamily="18" charset="0"/>
              </a:rPr>
              <a:t>A middleware should be plugged in before other routes which requires user’s details for authentication which will authenticate users because we hare using HTTPS protocol which is connectionless.</a:t>
            </a:r>
            <a:endParaRPr lang="en-IN" sz="1400" dirty="0">
              <a:effectLst/>
              <a:latin typeface="Cambria" panose="02040503050406030204" pitchFamily="18" charset="0"/>
              <a:ea typeface="Cambria" panose="02040503050406030204" pitchFamily="18" charset="0"/>
            </a:endParaRPr>
          </a:p>
          <a:p>
            <a:pPr marL="0" indent="0">
              <a:lnSpc>
                <a:spcPct val="100000"/>
              </a:lnSpc>
              <a:buNone/>
            </a:pPr>
            <a:endParaRPr lang="en-IN" sz="1400" dirty="0">
              <a:latin typeface="Cambria" panose="02040503050406030204" pitchFamily="18" charset="0"/>
              <a:ea typeface="Cambria" panose="02040503050406030204" pitchFamily="18" charset="0"/>
            </a:endParaRPr>
          </a:p>
          <a:p>
            <a:pPr marL="0" indent="0">
              <a:lnSpc>
                <a:spcPct val="100000"/>
              </a:lnSpc>
              <a:buNone/>
            </a:pPr>
            <a:endParaRPr lang="en-IN" sz="2400" b="1" dirty="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endParaRPr lang="en-IN"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07573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CBB443-539D-B8E5-9C79-50F083EE9C2B}"/>
              </a:ext>
            </a:extLst>
          </p:cNvPr>
          <p:cNvSpPr>
            <a:spLocks noGrp="1"/>
          </p:cNvSpPr>
          <p:nvPr>
            <p:ph idx="1"/>
          </p:nvPr>
        </p:nvSpPr>
        <p:spPr>
          <a:xfrm>
            <a:off x="188259" y="224119"/>
            <a:ext cx="11770659" cy="6481482"/>
          </a:xfrm>
        </p:spPr>
        <p:txBody>
          <a:bodyPr>
            <a:noAutofit/>
          </a:bodyPr>
          <a:lstStyle/>
          <a:p>
            <a:pPr marL="0" indent="0">
              <a:lnSpc>
                <a:spcPct val="100000"/>
              </a:lnSpc>
              <a:buNone/>
            </a:pPr>
            <a:r>
              <a:rPr lang="en-US" sz="2400" b="1" dirty="0">
                <a:effectLst/>
                <a:latin typeface="Cambria" panose="02040503050406030204" pitchFamily="18" charset="0"/>
                <a:ea typeface="Cambria" panose="02040503050406030204" pitchFamily="18" charset="0"/>
              </a:rPr>
              <a:t>Software Quality Attributes</a:t>
            </a:r>
          </a:p>
          <a:p>
            <a:pPr lvl="0">
              <a:lnSpc>
                <a:spcPct val="100000"/>
              </a:lnSpc>
              <a:spcAft>
                <a:spcPts val="800"/>
              </a:spcAft>
              <a:buFont typeface="Wingdings" panose="05000000000000000000" pitchFamily="2" charset="2"/>
              <a:buChar char="Ø"/>
            </a:pPr>
            <a:r>
              <a:rPr lang="en-US" sz="1400" dirty="0">
                <a:effectLst/>
                <a:latin typeface="Cambria" panose="02040503050406030204" pitchFamily="18" charset="0"/>
                <a:ea typeface="Cambria" panose="02040503050406030204" pitchFamily="18" charset="0"/>
              </a:rPr>
              <a:t>Testing: The software should be tested for both backend, frontend &amp; after integrations another integration testing should be performed.</a:t>
            </a:r>
            <a:endParaRPr lang="en-IN" sz="1400" dirty="0">
              <a:effectLst/>
              <a:latin typeface="Cambria" panose="02040503050406030204" pitchFamily="18" charset="0"/>
              <a:ea typeface="Cambria" panose="02040503050406030204" pitchFamily="18" charset="0"/>
            </a:endParaRPr>
          </a:p>
          <a:p>
            <a:pPr lvl="0">
              <a:lnSpc>
                <a:spcPct val="100000"/>
              </a:lnSpc>
              <a:spcAft>
                <a:spcPts val="800"/>
              </a:spcAft>
              <a:buFont typeface="Wingdings" panose="05000000000000000000" pitchFamily="2" charset="2"/>
              <a:buChar char="Ø"/>
            </a:pPr>
            <a:r>
              <a:rPr lang="en-US" sz="1400" dirty="0">
                <a:effectLst/>
                <a:latin typeface="Cambria" panose="02040503050406030204" pitchFamily="18" charset="0"/>
                <a:ea typeface="Cambria" panose="02040503050406030204" pitchFamily="18" charset="0"/>
              </a:rPr>
              <a:t>Updates: Updates can be easily managed and joined with distributed node JS system.</a:t>
            </a:r>
            <a:endParaRPr lang="en-IN" sz="1400" dirty="0">
              <a:effectLst/>
              <a:latin typeface="Cambria" panose="02040503050406030204" pitchFamily="18" charset="0"/>
              <a:ea typeface="Cambria" panose="02040503050406030204" pitchFamily="18" charset="0"/>
            </a:endParaRPr>
          </a:p>
          <a:p>
            <a:pPr lvl="0">
              <a:lnSpc>
                <a:spcPct val="100000"/>
              </a:lnSpc>
              <a:spcAft>
                <a:spcPts val="800"/>
              </a:spcAft>
              <a:buFont typeface="Wingdings" panose="05000000000000000000" pitchFamily="2" charset="2"/>
              <a:buChar char="Ø"/>
            </a:pPr>
            <a:r>
              <a:rPr lang="en-US" sz="1400" dirty="0">
                <a:effectLst/>
                <a:latin typeface="Cambria" panose="02040503050406030204" pitchFamily="18" charset="0"/>
                <a:ea typeface="Cambria" panose="02040503050406030204" pitchFamily="18" charset="0"/>
              </a:rPr>
              <a:t>Portability: The software should be portable from one device to another i.e., laptop, mobile, etc.</a:t>
            </a:r>
            <a:endParaRPr lang="en-IN" sz="1400" dirty="0">
              <a:effectLst/>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r>
              <a:rPr lang="en-US" sz="1400" dirty="0">
                <a:effectLst/>
                <a:latin typeface="Cambria" panose="02040503050406030204" pitchFamily="18" charset="0"/>
                <a:ea typeface="Cambria" panose="02040503050406030204" pitchFamily="18" charset="0"/>
              </a:rPr>
              <a:t>Availability: The software is 24X7 available except backend servers may get crashed for that we may deploy the website’s backend on different servers after dividing into different nodes so that whole application doesn’t go down only one or two functions may not work in case server gets crash.</a:t>
            </a:r>
          </a:p>
          <a:p>
            <a:pPr marL="0" indent="0">
              <a:lnSpc>
                <a:spcPct val="100000"/>
              </a:lnSpc>
              <a:buNone/>
            </a:pPr>
            <a:r>
              <a:rPr lang="en-US" sz="2400" b="1" dirty="0">
                <a:effectLst/>
                <a:latin typeface="Cambria" panose="02040503050406030204" pitchFamily="18" charset="0"/>
                <a:ea typeface="Cambria" panose="02040503050406030204" pitchFamily="18" charset="0"/>
              </a:rPr>
              <a:t>Business Rules</a:t>
            </a:r>
          </a:p>
          <a:p>
            <a:pPr lvl="0">
              <a:lnSpc>
                <a:spcPct val="100000"/>
              </a:lnSpc>
              <a:spcBef>
                <a:spcPts val="600"/>
              </a:spcBef>
              <a:spcAft>
                <a:spcPts val="600"/>
              </a:spcAft>
              <a:buFont typeface="Wingdings" panose="05000000000000000000" pitchFamily="2" charset="2"/>
              <a:buChar char="Ø"/>
            </a:pPr>
            <a:r>
              <a:rPr lang="en-US" sz="1400" dirty="0">
                <a:effectLst/>
                <a:latin typeface="Cambria" panose="02040503050406030204" pitchFamily="18" charset="0"/>
                <a:ea typeface="Cambria" panose="02040503050406030204" pitchFamily="18" charset="0"/>
              </a:rPr>
              <a:t>User will get mailed on every login so if it’s not the user then the user must change the account password for security as soon as possible.</a:t>
            </a:r>
            <a:endParaRPr lang="en-IN" sz="1400" dirty="0">
              <a:effectLst/>
              <a:latin typeface="Cambria" panose="02040503050406030204" pitchFamily="18" charset="0"/>
              <a:ea typeface="Cambria" panose="02040503050406030204" pitchFamily="18" charset="0"/>
            </a:endParaRPr>
          </a:p>
          <a:p>
            <a:pPr lvl="0">
              <a:lnSpc>
                <a:spcPct val="100000"/>
              </a:lnSpc>
              <a:spcBef>
                <a:spcPts val="600"/>
              </a:spcBef>
              <a:spcAft>
                <a:spcPts val="600"/>
              </a:spcAft>
              <a:buFont typeface="Wingdings" panose="05000000000000000000" pitchFamily="2" charset="2"/>
              <a:buChar char="Ø"/>
            </a:pPr>
            <a:r>
              <a:rPr lang="en-US" sz="1400" dirty="0">
                <a:effectLst/>
                <a:latin typeface="Cambria" panose="02040503050406030204" pitchFamily="18" charset="0"/>
                <a:ea typeface="Cambria" panose="02040503050406030204" pitchFamily="18" charset="0"/>
              </a:rPr>
              <a:t>The admin has rights to delete any users account if the user is violating any rules.</a:t>
            </a:r>
            <a:endParaRPr lang="en-IN" sz="1400" dirty="0">
              <a:effectLst/>
              <a:latin typeface="Cambria" panose="02040503050406030204" pitchFamily="18" charset="0"/>
              <a:ea typeface="Cambria" panose="02040503050406030204" pitchFamily="18" charset="0"/>
            </a:endParaRPr>
          </a:p>
          <a:p>
            <a:pPr lvl="0">
              <a:lnSpc>
                <a:spcPct val="100000"/>
              </a:lnSpc>
              <a:spcBef>
                <a:spcPts val="600"/>
              </a:spcBef>
              <a:spcAft>
                <a:spcPts val="600"/>
              </a:spcAft>
              <a:buFont typeface="Wingdings" panose="05000000000000000000" pitchFamily="2" charset="2"/>
              <a:buChar char="Ø"/>
            </a:pPr>
            <a:r>
              <a:rPr lang="en-US" sz="1400" dirty="0">
                <a:effectLst/>
                <a:latin typeface="Cambria" panose="02040503050406030204" pitchFamily="18" charset="0"/>
                <a:ea typeface="Cambria" panose="02040503050406030204" pitchFamily="18" charset="0"/>
              </a:rPr>
              <a:t>The admins can update order status and can cancel the order in case the product is unavailable due to some reason.</a:t>
            </a:r>
            <a:endParaRPr lang="en-IN" sz="1400" dirty="0">
              <a:effectLst/>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r>
              <a:rPr lang="en-US" sz="1400" dirty="0">
                <a:effectLst/>
                <a:latin typeface="Cambria" panose="02040503050406030204" pitchFamily="18" charset="0"/>
                <a:ea typeface="Cambria" panose="02040503050406030204" pitchFamily="18" charset="0"/>
              </a:rPr>
              <a:t>If a user cancels any order, then the product quantity, he cancelled should get added to original product quantity.</a:t>
            </a:r>
            <a:endParaRPr lang="en-IN" sz="1400" dirty="0">
              <a:latin typeface="Cambria" panose="02040503050406030204" pitchFamily="18" charset="0"/>
              <a:ea typeface="Cambria" panose="02040503050406030204" pitchFamily="18" charset="0"/>
            </a:endParaRPr>
          </a:p>
          <a:p>
            <a:pPr marL="0" indent="0">
              <a:lnSpc>
                <a:spcPct val="100000"/>
              </a:lnSpc>
              <a:buNone/>
            </a:pPr>
            <a:endParaRPr lang="en-IN" sz="2400" b="1" dirty="0">
              <a:latin typeface="Cambria" panose="02040503050406030204" pitchFamily="18" charset="0"/>
              <a:ea typeface="Cambria" panose="02040503050406030204" pitchFamily="18" charset="0"/>
            </a:endParaRPr>
          </a:p>
          <a:p>
            <a:pPr marL="0" indent="0">
              <a:lnSpc>
                <a:spcPct val="100000"/>
              </a:lnSpc>
              <a:buNone/>
            </a:pPr>
            <a:endParaRPr lang="en-IN" sz="2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65583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5940A665-4950-47AA-3259-6037DEA16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253600" y="1024467"/>
            <a:ext cx="4582200" cy="5571066"/>
          </a:xfrm>
          <a:prstGeom prst="rect">
            <a:avLst/>
          </a:prstGeom>
          <a:noFill/>
        </p:spPr>
      </p:pic>
      <p:sp>
        <p:nvSpPr>
          <p:cNvPr id="9" name="TextBox 8">
            <a:extLst>
              <a:ext uri="{FF2B5EF4-FFF2-40B4-BE49-F238E27FC236}">
                <a16:creationId xmlns:a16="http://schemas.microsoft.com/office/drawing/2014/main" id="{576BDD22-2041-E4AF-0288-BE446946E87B}"/>
              </a:ext>
            </a:extLst>
          </p:cNvPr>
          <p:cNvSpPr txBox="1"/>
          <p:nvPr/>
        </p:nvSpPr>
        <p:spPr>
          <a:xfrm>
            <a:off x="4951603" y="18393"/>
            <a:ext cx="3316941" cy="461665"/>
          </a:xfrm>
          <a:prstGeom prst="rect">
            <a:avLst/>
          </a:prstGeom>
          <a:noFill/>
        </p:spPr>
        <p:txBody>
          <a:bodyPr wrap="square">
            <a:spAutoFit/>
          </a:bodyPr>
          <a:lstStyle/>
          <a:p>
            <a:r>
              <a:rPr lang="en-US" sz="2400" b="1" dirty="0">
                <a:latin typeface="Cambria" panose="02040503050406030204" pitchFamily="18" charset="0"/>
                <a:ea typeface="Cambria" panose="02040503050406030204" pitchFamily="18" charset="0"/>
              </a:rPr>
              <a:t>Use Case Diagram</a:t>
            </a:r>
            <a:endParaRPr lang="en-IN" sz="2400" b="1"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AD97D9DD-ED38-DCF9-C849-1797A2FB697E}"/>
              </a:ext>
            </a:extLst>
          </p:cNvPr>
          <p:cNvSpPr txBox="1"/>
          <p:nvPr/>
        </p:nvSpPr>
        <p:spPr>
          <a:xfrm flipH="1">
            <a:off x="1637850" y="2690336"/>
            <a:ext cx="3009452" cy="1477328"/>
          </a:xfrm>
          <a:prstGeom prst="rect">
            <a:avLst/>
          </a:prstGeom>
          <a:noFill/>
        </p:spPr>
        <p:txBody>
          <a:bodyPr wrap="square" rtlCol="0">
            <a:spAutoFit/>
          </a:bodyPr>
          <a:lstStyle/>
          <a:p>
            <a:r>
              <a:rPr lang="en-US" b="0" i="0">
                <a:solidFill>
                  <a:srgbClr val="282C33"/>
                </a:solidFill>
                <a:effectLst/>
                <a:latin typeface="Graphik"/>
              </a:rPr>
              <a:t>The purpose of a use case diagram in UML is to demonstrate the different ways that a user might interact with a system. </a:t>
            </a:r>
            <a:endParaRPr lang="en-IN" dirty="0"/>
          </a:p>
        </p:txBody>
      </p:sp>
    </p:spTree>
    <p:extLst>
      <p:ext uri="{BB962C8B-B14F-4D97-AF65-F5344CB8AC3E}">
        <p14:creationId xmlns:p14="http://schemas.microsoft.com/office/powerpoint/2010/main" val="3107038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D9AA321E-915C-E563-D621-9D1493291C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2753" y="772757"/>
            <a:ext cx="12192000" cy="6085243"/>
          </a:xfrm>
          <a:prstGeom prst="rect">
            <a:avLst/>
          </a:prstGeom>
          <a:noFill/>
        </p:spPr>
      </p:pic>
      <p:sp>
        <p:nvSpPr>
          <p:cNvPr id="6" name="TextBox 5">
            <a:extLst>
              <a:ext uri="{FF2B5EF4-FFF2-40B4-BE49-F238E27FC236}">
                <a16:creationId xmlns:a16="http://schemas.microsoft.com/office/drawing/2014/main" id="{2744E385-4DF1-B320-9546-7E296E875DB3}"/>
              </a:ext>
            </a:extLst>
          </p:cNvPr>
          <p:cNvSpPr txBox="1"/>
          <p:nvPr/>
        </p:nvSpPr>
        <p:spPr>
          <a:xfrm>
            <a:off x="171227" y="75304"/>
            <a:ext cx="11975053" cy="954107"/>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Class Diagram – </a:t>
            </a:r>
            <a:r>
              <a:rPr lang="en-US" sz="1600" b="0" i="0" dirty="0">
                <a:solidFill>
                  <a:srgbClr val="202124"/>
                </a:solidFill>
                <a:effectLst/>
                <a:latin typeface="Cambria" panose="02040503050406030204" pitchFamily="18" charset="0"/>
                <a:ea typeface="Cambria" panose="02040503050406030204" pitchFamily="18" charset="0"/>
              </a:rPr>
              <a:t>A class diagram in the Unified Modeling Language (UML) is </a:t>
            </a:r>
            <a:r>
              <a:rPr lang="en-US" sz="1600" b="1" i="0" dirty="0">
                <a:solidFill>
                  <a:srgbClr val="202124"/>
                </a:solidFill>
                <a:effectLst/>
                <a:latin typeface="Cambria" panose="02040503050406030204" pitchFamily="18" charset="0"/>
                <a:ea typeface="Cambria" panose="02040503050406030204" pitchFamily="18" charset="0"/>
              </a:rPr>
              <a:t>a type of static structure diagram that describes the structure of a system by showing the system's classes, their attributes, operations (or methods), and the relationships among objects</a:t>
            </a:r>
            <a:r>
              <a:rPr lang="en-US" sz="1600" b="0" i="0" dirty="0">
                <a:solidFill>
                  <a:srgbClr val="202124"/>
                </a:solidFill>
                <a:effectLst/>
                <a:latin typeface="Cambria" panose="02040503050406030204" pitchFamily="18" charset="0"/>
                <a:ea typeface="Cambria" panose="02040503050406030204" pitchFamily="18" charset="0"/>
              </a:rPr>
              <a:t>.</a:t>
            </a:r>
            <a:endParaRPr lang="en-IN" sz="2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53822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6C197-9283-1116-8718-C2C6DCEE5BAB}"/>
              </a:ext>
            </a:extLst>
          </p:cNvPr>
          <p:cNvSpPr>
            <a:spLocks noGrp="1"/>
          </p:cNvSpPr>
          <p:nvPr>
            <p:ph type="title"/>
          </p:nvPr>
        </p:nvSpPr>
        <p:spPr>
          <a:xfrm>
            <a:off x="4474285" y="128577"/>
            <a:ext cx="3077584" cy="775186"/>
          </a:xfrm>
        </p:spPr>
        <p:txBody>
          <a:bodyPr>
            <a:normAutofit fontScale="90000"/>
          </a:bodyPr>
          <a:lstStyle/>
          <a:p>
            <a:r>
              <a:rPr lang="en-US" sz="3600" b="1" dirty="0">
                <a:latin typeface="Cambria" panose="02040503050406030204" pitchFamily="18" charset="0"/>
                <a:ea typeface="Cambria" panose="02040503050406030204" pitchFamily="18" charset="0"/>
              </a:rPr>
              <a:t>State Diagram</a:t>
            </a:r>
            <a:endParaRPr lang="en-IN" sz="3600" b="1" dirty="0">
              <a:latin typeface="Cambria" panose="02040503050406030204" pitchFamily="18" charset="0"/>
              <a:ea typeface="Cambria" panose="02040503050406030204" pitchFamily="18" charset="0"/>
            </a:endParaRPr>
          </a:p>
        </p:txBody>
      </p:sp>
      <p:pic>
        <p:nvPicPr>
          <p:cNvPr id="3" name="Picture 2" descr="A picture containing application&#10;&#10;Description automatically generated">
            <a:extLst>
              <a:ext uri="{FF2B5EF4-FFF2-40B4-BE49-F238E27FC236}">
                <a16:creationId xmlns:a16="http://schemas.microsoft.com/office/drawing/2014/main" id="{846A0FDC-3CFE-B2D5-2779-E42197DBF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152746" y="1463923"/>
            <a:ext cx="1162711" cy="4604800"/>
          </a:xfrm>
          <a:prstGeom prst="rect">
            <a:avLst/>
          </a:prstGeom>
          <a:noFill/>
        </p:spPr>
      </p:pic>
      <p:pic>
        <p:nvPicPr>
          <p:cNvPr id="4" name="Picture 3" descr="Graphical user interface, text, application&#10;&#10;Description automatically generated">
            <a:extLst>
              <a:ext uri="{FF2B5EF4-FFF2-40B4-BE49-F238E27FC236}">
                <a16:creationId xmlns:a16="http://schemas.microsoft.com/office/drawing/2014/main" id="{E4B7181D-C139-51AE-5524-D3CA30132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875469" y="1412999"/>
            <a:ext cx="1323880" cy="4604800"/>
          </a:xfrm>
          <a:prstGeom prst="rect">
            <a:avLst/>
          </a:prstGeom>
          <a:noFill/>
        </p:spPr>
      </p:pic>
      <p:sp>
        <p:nvSpPr>
          <p:cNvPr id="6" name="TextBox 5">
            <a:extLst>
              <a:ext uri="{FF2B5EF4-FFF2-40B4-BE49-F238E27FC236}">
                <a16:creationId xmlns:a16="http://schemas.microsoft.com/office/drawing/2014/main" id="{C9CA8BB9-D2C6-6359-9621-4D5660AD0D7D}"/>
              </a:ext>
            </a:extLst>
          </p:cNvPr>
          <p:cNvSpPr txBox="1"/>
          <p:nvPr/>
        </p:nvSpPr>
        <p:spPr>
          <a:xfrm>
            <a:off x="382345" y="2767280"/>
            <a:ext cx="4539727" cy="1323439"/>
          </a:xfrm>
          <a:prstGeom prst="rect">
            <a:avLst/>
          </a:prstGeom>
          <a:noFill/>
        </p:spPr>
        <p:txBody>
          <a:bodyPr wrap="square">
            <a:spAutoFit/>
          </a:bodyPr>
          <a:lstStyle/>
          <a:p>
            <a:r>
              <a:rPr lang="en-US" sz="2000" i="0" dirty="0">
                <a:solidFill>
                  <a:srgbClr val="202124"/>
                </a:solidFill>
                <a:effectLst/>
                <a:latin typeface="Cambria" panose="02040503050406030204" pitchFamily="18" charset="0"/>
                <a:ea typeface="Cambria" panose="02040503050406030204" pitchFamily="18" charset="0"/>
              </a:rPr>
              <a:t>A State diagram is a type of diagram used in computer science and related fields to describe the behavior of systems. </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81582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C4DB1-69FB-315B-9DC6-BE89D906E585}"/>
              </a:ext>
            </a:extLst>
          </p:cNvPr>
          <p:cNvSpPr>
            <a:spLocks noGrp="1"/>
          </p:cNvSpPr>
          <p:nvPr>
            <p:ph type="title"/>
          </p:nvPr>
        </p:nvSpPr>
        <p:spPr>
          <a:xfrm>
            <a:off x="198885" y="123923"/>
            <a:ext cx="3915915" cy="1039090"/>
          </a:xfrm>
        </p:spPr>
        <p:txBody>
          <a:bodyPr>
            <a:normAutofit/>
          </a:bodyPr>
          <a:lstStyle/>
          <a:p>
            <a:r>
              <a:rPr lang="en-US" sz="3600" b="1" dirty="0">
                <a:latin typeface="Cambria" panose="02040503050406030204" pitchFamily="18" charset="0"/>
                <a:ea typeface="Cambria" panose="02040503050406030204" pitchFamily="18" charset="0"/>
              </a:rPr>
              <a:t>Activity Diagram</a:t>
            </a:r>
            <a:endParaRPr lang="en-IN" sz="3600" b="1" dirty="0">
              <a:latin typeface="Cambria" panose="02040503050406030204" pitchFamily="18" charset="0"/>
              <a:ea typeface="Cambria" panose="02040503050406030204" pitchFamily="18" charset="0"/>
            </a:endParaRPr>
          </a:p>
        </p:txBody>
      </p:sp>
      <p:pic>
        <p:nvPicPr>
          <p:cNvPr id="3" name="Picture 2" descr="Diagram&#10;&#10;Description automatically generated">
            <a:extLst>
              <a:ext uri="{FF2B5EF4-FFF2-40B4-BE49-F238E27FC236}">
                <a16:creationId xmlns:a16="http://schemas.microsoft.com/office/drawing/2014/main" id="{77CD404A-B74D-2276-38AB-C2D6DDA7C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92016" y="643468"/>
            <a:ext cx="4896124" cy="5952737"/>
          </a:xfrm>
          <a:prstGeom prst="rect">
            <a:avLst/>
          </a:prstGeom>
          <a:noFill/>
        </p:spPr>
      </p:pic>
      <p:sp>
        <p:nvSpPr>
          <p:cNvPr id="5" name="TextBox 4">
            <a:extLst>
              <a:ext uri="{FF2B5EF4-FFF2-40B4-BE49-F238E27FC236}">
                <a16:creationId xmlns:a16="http://schemas.microsoft.com/office/drawing/2014/main" id="{537EF017-E478-75F5-40F3-83F14F67A8DB}"/>
              </a:ext>
            </a:extLst>
          </p:cNvPr>
          <p:cNvSpPr txBox="1"/>
          <p:nvPr/>
        </p:nvSpPr>
        <p:spPr>
          <a:xfrm>
            <a:off x="532534" y="2875426"/>
            <a:ext cx="4562476" cy="1323439"/>
          </a:xfrm>
          <a:prstGeom prst="rect">
            <a:avLst/>
          </a:prstGeom>
          <a:noFill/>
        </p:spPr>
        <p:txBody>
          <a:bodyPr wrap="square">
            <a:spAutoFit/>
          </a:bodyPr>
          <a:lstStyle/>
          <a:p>
            <a:r>
              <a:rPr lang="en-US" sz="2000" i="0" dirty="0">
                <a:solidFill>
                  <a:srgbClr val="202124"/>
                </a:solidFill>
                <a:effectLst/>
                <a:latin typeface="Cambria" panose="02040503050406030204" pitchFamily="18" charset="0"/>
                <a:ea typeface="Cambria" panose="02040503050406030204" pitchFamily="18" charset="0"/>
              </a:rPr>
              <a:t>Activity diagram is basically a flowchart to represent the flow from one activity to another activity. The activity can be described as an operation of the system.</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476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E8E9-17FC-E4BB-1118-81C9DD3D74D8}"/>
              </a:ext>
            </a:extLst>
          </p:cNvPr>
          <p:cNvSpPr>
            <a:spLocks noGrp="1"/>
          </p:cNvSpPr>
          <p:nvPr>
            <p:ph type="title"/>
          </p:nvPr>
        </p:nvSpPr>
        <p:spPr>
          <a:xfrm>
            <a:off x="3467100" y="276883"/>
            <a:ext cx="5257800" cy="647887"/>
          </a:xfrm>
        </p:spPr>
        <p:txBody>
          <a:bodyPr>
            <a:normAutofit fontScale="90000"/>
          </a:bodyPr>
          <a:lstStyle/>
          <a:p>
            <a:pPr algn="ctr"/>
            <a:r>
              <a:rPr lang="en-US" sz="5400" dirty="0">
                <a:latin typeface="Cambria" panose="02040503050406030204" pitchFamily="18" charset="0"/>
                <a:ea typeface="Cambria" panose="02040503050406030204" pitchFamily="18" charset="0"/>
              </a:rPr>
              <a:t>Introduction</a:t>
            </a:r>
            <a:endParaRPr lang="en-IN" sz="5400" dirty="0"/>
          </a:p>
        </p:txBody>
      </p:sp>
      <p:sp>
        <p:nvSpPr>
          <p:cNvPr id="3" name="Content Placeholder 2">
            <a:extLst>
              <a:ext uri="{FF2B5EF4-FFF2-40B4-BE49-F238E27FC236}">
                <a16:creationId xmlns:a16="http://schemas.microsoft.com/office/drawing/2014/main" id="{F39CD6D0-6909-FA53-1250-011D44D1A8B6}"/>
              </a:ext>
            </a:extLst>
          </p:cNvPr>
          <p:cNvSpPr>
            <a:spLocks noGrp="1"/>
          </p:cNvSpPr>
          <p:nvPr>
            <p:ph idx="1"/>
          </p:nvPr>
        </p:nvSpPr>
        <p:spPr>
          <a:xfrm>
            <a:off x="457200" y="1201271"/>
            <a:ext cx="11510682" cy="5486400"/>
          </a:xfrm>
        </p:spPr>
        <p:txBody>
          <a:bodyPr>
            <a:normAutofit lnSpcReduction="10000"/>
          </a:bodyPr>
          <a:lstStyle/>
          <a:p>
            <a:pPr marL="0" indent="0">
              <a:buNone/>
            </a:pPr>
            <a:r>
              <a:rPr lang="en-US" sz="2400" b="1" dirty="0">
                <a:effectLst/>
                <a:latin typeface="Cambria" panose="02040503050406030204" pitchFamily="18" charset="0"/>
                <a:ea typeface="Cambria" panose="02040503050406030204" pitchFamily="18" charset="0"/>
              </a:rPr>
              <a:t>Purpose - </a:t>
            </a:r>
          </a:p>
          <a:p>
            <a:pPr marL="0" indent="0">
              <a:buNone/>
            </a:pPr>
            <a:r>
              <a:rPr lang="en-US" sz="1600" dirty="0">
                <a:effectLst/>
                <a:latin typeface="Cambria" panose="02040503050406030204" pitchFamily="18" charset="0"/>
                <a:ea typeface="Cambria" panose="02040503050406030204" pitchFamily="18" charset="0"/>
              </a:rPr>
              <a:t>Electronic Mart is a Web-Application whose requirements are mentioned in this document, this is the first version of the application. It is a User-Friendly E-commerce website it will enable customers to browse the products efficiently. The administration module will enable system administrators to manage products, orders and users.</a:t>
            </a:r>
          </a:p>
          <a:p>
            <a:pPr marL="0" indent="0">
              <a:buNone/>
            </a:pPr>
            <a:r>
              <a:rPr lang="en-US" sz="2400" b="1" dirty="0">
                <a:latin typeface="Cambria" panose="02040503050406030204" pitchFamily="18" charset="0"/>
                <a:ea typeface="Cambria" panose="02040503050406030204" pitchFamily="18" charset="0"/>
              </a:rPr>
              <a:t>Product Scope –</a:t>
            </a:r>
          </a:p>
          <a:p>
            <a:pPr>
              <a:buFont typeface="Wingdings" panose="05000000000000000000" pitchFamily="2" charset="2"/>
              <a:buChar char="ü"/>
            </a:pPr>
            <a:r>
              <a:rPr lang="en-US" sz="1600" dirty="0">
                <a:effectLst/>
                <a:latin typeface="Cambria" panose="02040503050406030204" pitchFamily="18" charset="0"/>
                <a:ea typeface="Cambria" panose="02040503050406030204" pitchFamily="18" charset="0"/>
              </a:rPr>
              <a:t>Secure registration &amp; profile management facilities for customers with the additional functionality of 2-factor authentication.</a:t>
            </a:r>
          </a:p>
          <a:p>
            <a:pPr>
              <a:buFont typeface="Wingdings" panose="05000000000000000000" pitchFamily="2" charset="2"/>
              <a:buChar char="ü"/>
            </a:pPr>
            <a:r>
              <a:rPr lang="en-US" sz="1600" dirty="0">
                <a:effectLst/>
                <a:latin typeface="Cambria" panose="02040503050406030204" pitchFamily="18" charset="0"/>
                <a:ea typeface="Cambria" panose="02040503050406030204" pitchFamily="18" charset="0"/>
              </a:rPr>
              <a:t>The adequate searching mechanism for easy &amp; quick access to particular products.</a:t>
            </a:r>
            <a:endParaRPr lang="en-IN" sz="1600" dirty="0">
              <a:effectLst/>
              <a:latin typeface="Cambria" panose="02040503050406030204" pitchFamily="18" charset="0"/>
              <a:ea typeface="Cambria" panose="02040503050406030204" pitchFamily="18" charset="0"/>
            </a:endParaRPr>
          </a:p>
          <a:p>
            <a:pPr lvl="0">
              <a:lnSpc>
                <a:spcPct val="115000"/>
              </a:lnSpc>
              <a:spcAft>
                <a:spcPts val="800"/>
              </a:spcAft>
              <a:buFont typeface="Wingdings" panose="05000000000000000000" pitchFamily="2" charset="2"/>
              <a:buChar char="ü"/>
            </a:pPr>
            <a:r>
              <a:rPr lang="en-US" sz="1600" dirty="0">
                <a:effectLst/>
                <a:latin typeface="Cambria" panose="02040503050406030204" pitchFamily="18" charset="0"/>
                <a:ea typeface="Cambria" panose="02040503050406030204" pitchFamily="18" charset="0"/>
              </a:rPr>
              <a:t>Creating a Shopping cart so that customers can shop 'n' no. of items and checkout finally with the entire shopping cart. Customers can add or delete items in the cart.</a:t>
            </a:r>
          </a:p>
          <a:p>
            <a:pPr lvl="0">
              <a:lnSpc>
                <a:spcPct val="115000"/>
              </a:lnSpc>
              <a:spcAft>
                <a:spcPts val="800"/>
              </a:spcAft>
              <a:buFont typeface="Wingdings" panose="05000000000000000000" pitchFamily="2" charset="2"/>
              <a:buChar char="ü"/>
            </a:pPr>
            <a:r>
              <a:rPr lang="en-US" sz="1600" dirty="0">
                <a:effectLst/>
                <a:latin typeface="Cambria" panose="02040503050406030204" pitchFamily="18" charset="0"/>
                <a:ea typeface="Cambria" panose="02040503050406030204" pitchFamily="18" charset="0"/>
              </a:rPr>
              <a:t>Regular updates to registered customers through a newsletter about Sales, Amazing Deals and New Arrivals.</a:t>
            </a:r>
            <a:endParaRPr lang="en-IN" sz="1600" dirty="0">
              <a:effectLst/>
              <a:latin typeface="Cambria" panose="02040503050406030204" pitchFamily="18" charset="0"/>
              <a:ea typeface="Cambria" panose="02040503050406030204" pitchFamily="18" charset="0"/>
            </a:endParaRPr>
          </a:p>
          <a:p>
            <a:pPr lvl="0">
              <a:lnSpc>
                <a:spcPct val="115000"/>
              </a:lnSpc>
              <a:spcAft>
                <a:spcPts val="800"/>
              </a:spcAft>
              <a:buFont typeface="Wingdings" panose="05000000000000000000" pitchFamily="2" charset="2"/>
              <a:buChar char="ü"/>
            </a:pPr>
            <a:r>
              <a:rPr lang="en-US" sz="1600" dirty="0">
                <a:effectLst/>
                <a:latin typeface="Cambria" panose="02040503050406030204" pitchFamily="18" charset="0"/>
                <a:ea typeface="Cambria" panose="02040503050406030204" pitchFamily="18" charset="0"/>
              </a:rPr>
              <a:t>Showing the products with customer ratings in each category.</a:t>
            </a:r>
            <a:endParaRPr lang="en-IN" sz="1600" dirty="0">
              <a:effectLst/>
              <a:latin typeface="Cambria" panose="02040503050406030204" pitchFamily="18" charset="0"/>
              <a:ea typeface="Cambria" panose="02040503050406030204" pitchFamily="18" charset="0"/>
            </a:endParaRPr>
          </a:p>
          <a:p>
            <a:pPr lvl="0">
              <a:lnSpc>
                <a:spcPct val="115000"/>
              </a:lnSpc>
              <a:spcAft>
                <a:spcPts val="800"/>
              </a:spcAft>
              <a:buFont typeface="Wingdings" panose="05000000000000000000" pitchFamily="2" charset="2"/>
              <a:buChar char="ü"/>
            </a:pPr>
            <a:r>
              <a:rPr lang="en-US" sz="1600" dirty="0">
                <a:effectLst/>
                <a:latin typeface="Cambria" panose="02040503050406030204" pitchFamily="18" charset="0"/>
                <a:ea typeface="Cambria" panose="02040503050406030204" pitchFamily="18" charset="0"/>
              </a:rPr>
              <a:t>Maintaining a database of customers with their interested categories of products.</a:t>
            </a:r>
          </a:p>
          <a:p>
            <a:pPr marL="342900" lvl="0" indent="-342900">
              <a:lnSpc>
                <a:spcPct val="115000"/>
              </a:lnSpc>
              <a:spcAft>
                <a:spcPts val="800"/>
              </a:spcAft>
              <a:buFont typeface="Wingdings" panose="05000000000000000000" pitchFamily="2" charset="2"/>
              <a:buChar char=""/>
            </a:pPr>
            <a:r>
              <a:rPr lang="en-US" sz="1600" dirty="0">
                <a:effectLst/>
                <a:latin typeface="Cambria" panose="02040503050406030204" pitchFamily="18" charset="0"/>
                <a:ea typeface="Cambria" panose="02040503050406030204" pitchFamily="18" charset="0"/>
              </a:rPr>
              <a:t>Administrators are responsible for internal affairs like processing orders, updating orders’ status and managing products.</a:t>
            </a:r>
            <a:endParaRPr lang="en-IN" sz="1600" dirty="0">
              <a:effectLst/>
              <a:latin typeface="Cambria" panose="02040503050406030204" pitchFamily="18" charset="0"/>
              <a:ea typeface="Cambria" panose="02040503050406030204" pitchFamily="18" charset="0"/>
            </a:endParaRPr>
          </a:p>
          <a:p>
            <a:pPr marL="342900" lvl="0" indent="-342900">
              <a:lnSpc>
                <a:spcPct val="115000"/>
              </a:lnSpc>
              <a:spcAft>
                <a:spcPts val="800"/>
              </a:spcAft>
              <a:buFont typeface="Wingdings" panose="05000000000000000000" pitchFamily="2" charset="2"/>
              <a:buChar char=""/>
            </a:pPr>
            <a:r>
              <a:rPr lang="en-US" sz="1600" dirty="0">
                <a:effectLst/>
                <a:latin typeface="Cambria" panose="02040503050406030204" pitchFamily="18" charset="0"/>
                <a:ea typeface="Cambria" panose="02040503050406030204" pitchFamily="18" charset="0"/>
              </a:rPr>
              <a:t>Customers can give ratings &amp; reviews for the product which they have purchased &amp; used (or delivered to them).</a:t>
            </a:r>
            <a:endParaRPr lang="en-IN" sz="1600" dirty="0">
              <a:effectLst/>
              <a:latin typeface="Cambria" panose="02040503050406030204" pitchFamily="18" charset="0"/>
              <a:ea typeface="Cambria" panose="02040503050406030204" pitchFamily="18" charset="0"/>
            </a:endParaRPr>
          </a:p>
          <a:p>
            <a:pPr marL="342900" lvl="0" indent="-342900">
              <a:lnSpc>
                <a:spcPct val="115000"/>
              </a:lnSpc>
              <a:spcAft>
                <a:spcPts val="800"/>
              </a:spcAft>
              <a:buFont typeface="Wingdings" panose="05000000000000000000" pitchFamily="2" charset="2"/>
              <a:buChar char=""/>
            </a:pPr>
            <a:r>
              <a:rPr lang="en-US" sz="1600" dirty="0">
                <a:effectLst/>
                <a:latin typeface="Cambria" panose="02040503050406030204" pitchFamily="18" charset="0"/>
                <a:ea typeface="Cambria" panose="02040503050406030204" pitchFamily="18" charset="0"/>
              </a:rPr>
              <a:t>Adequate payment mechanism and gateway for all popular credit cards, cheques and other relevant payment options.</a:t>
            </a:r>
          </a:p>
          <a:p>
            <a:pPr lvl="0">
              <a:lnSpc>
                <a:spcPct val="115000"/>
              </a:lnSpc>
              <a:spcAft>
                <a:spcPts val="800"/>
              </a:spcAft>
              <a:buFont typeface="Wingdings" panose="05000000000000000000" pitchFamily="2" charset="2"/>
              <a:buChar char="ü"/>
            </a:pPr>
            <a:endParaRPr lang="en-IN" sz="1600" dirty="0"/>
          </a:p>
          <a:p>
            <a:pPr marL="0" indent="0">
              <a:buNone/>
            </a:pPr>
            <a:endParaRPr lang="en-US" sz="2400" b="1"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25202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application, Teams&#10;&#10;Description automatically generated">
            <a:extLst>
              <a:ext uri="{FF2B5EF4-FFF2-40B4-BE49-F238E27FC236}">
                <a16:creationId xmlns:a16="http://schemas.microsoft.com/office/drawing/2014/main" id="{F1AFAA77-42FA-9C11-4CE5-33A63FFBE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1187" y="1383995"/>
            <a:ext cx="6138834" cy="4834333"/>
          </a:xfrm>
          <a:prstGeom prst="rect">
            <a:avLst/>
          </a:prstGeom>
        </p:spPr>
      </p:pic>
      <p:sp>
        <p:nvSpPr>
          <p:cNvPr id="3" name="TextBox 2">
            <a:extLst>
              <a:ext uri="{FF2B5EF4-FFF2-40B4-BE49-F238E27FC236}">
                <a16:creationId xmlns:a16="http://schemas.microsoft.com/office/drawing/2014/main" id="{94D9A8EA-1BE6-72DF-A8D9-D1A79F25C869}"/>
              </a:ext>
            </a:extLst>
          </p:cNvPr>
          <p:cNvSpPr txBox="1"/>
          <p:nvPr/>
        </p:nvSpPr>
        <p:spPr>
          <a:xfrm>
            <a:off x="4312856" y="296668"/>
            <a:ext cx="3137647" cy="461665"/>
          </a:xfrm>
          <a:prstGeom prst="rect">
            <a:avLst/>
          </a:prstGeom>
          <a:noFill/>
        </p:spPr>
        <p:txBody>
          <a:bodyPr wrap="square">
            <a:spAutoFit/>
          </a:bodyPr>
          <a:lstStyle/>
          <a:p>
            <a:r>
              <a:rPr lang="en-US" sz="2400" b="1" dirty="0">
                <a:latin typeface="Cambria" panose="02040503050406030204" pitchFamily="18" charset="0"/>
                <a:ea typeface="Cambria" panose="02040503050406030204" pitchFamily="18" charset="0"/>
              </a:rPr>
              <a:t>Sequence Diagram</a:t>
            </a:r>
            <a:endParaRPr lang="en-IN" sz="2400" b="1"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CD8469A0-71CE-8B6B-18F5-278728EE9D90}"/>
              </a:ext>
            </a:extLst>
          </p:cNvPr>
          <p:cNvSpPr txBox="1"/>
          <p:nvPr/>
        </p:nvSpPr>
        <p:spPr>
          <a:xfrm>
            <a:off x="950231" y="2413337"/>
            <a:ext cx="2585883" cy="1754326"/>
          </a:xfrm>
          <a:prstGeom prst="rect">
            <a:avLst/>
          </a:prstGeom>
          <a:noFill/>
        </p:spPr>
        <p:txBody>
          <a:bodyPr wrap="square">
            <a:spAutoFit/>
          </a:bodyPr>
          <a:lstStyle/>
          <a:p>
            <a:r>
              <a:rPr lang="en-US" i="0" dirty="0">
                <a:solidFill>
                  <a:srgbClr val="202124"/>
                </a:solidFill>
                <a:effectLst/>
                <a:latin typeface="Cambria" panose="02040503050406030204" pitchFamily="18" charset="0"/>
                <a:ea typeface="Cambria" panose="02040503050406030204" pitchFamily="18" charset="0"/>
              </a:rPr>
              <a:t>A sequence diagram is a type of interaction diagram because it describes how-and in what order-a group of objects works together. </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65732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9BD736EC-02B4-0337-A8D2-BD64CCBBB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496" y="943282"/>
            <a:ext cx="5133789" cy="5389805"/>
          </a:xfrm>
          <a:prstGeom prst="rect">
            <a:avLst/>
          </a:prstGeom>
        </p:spPr>
      </p:pic>
      <p:sp>
        <p:nvSpPr>
          <p:cNvPr id="3" name="TextBox 2">
            <a:extLst>
              <a:ext uri="{FF2B5EF4-FFF2-40B4-BE49-F238E27FC236}">
                <a16:creationId xmlns:a16="http://schemas.microsoft.com/office/drawing/2014/main" id="{AA2BC1DD-9833-BFAF-A1AB-F5C2409A3250}"/>
              </a:ext>
            </a:extLst>
          </p:cNvPr>
          <p:cNvSpPr txBox="1"/>
          <p:nvPr/>
        </p:nvSpPr>
        <p:spPr>
          <a:xfrm>
            <a:off x="4464132" y="209578"/>
            <a:ext cx="4473389" cy="461665"/>
          </a:xfrm>
          <a:prstGeom prst="rect">
            <a:avLst/>
          </a:prstGeom>
          <a:noFill/>
        </p:spPr>
        <p:txBody>
          <a:bodyPr wrap="square">
            <a:spAutoFit/>
          </a:bodyPr>
          <a:lstStyle/>
          <a:p>
            <a:r>
              <a:rPr lang="en-US" sz="2400" b="1" dirty="0"/>
              <a:t>Collaboration Diagram</a:t>
            </a:r>
            <a:endParaRPr lang="en-IN" sz="2400" b="1" dirty="0"/>
          </a:p>
        </p:txBody>
      </p:sp>
      <p:sp>
        <p:nvSpPr>
          <p:cNvPr id="5" name="TextBox 4">
            <a:extLst>
              <a:ext uri="{FF2B5EF4-FFF2-40B4-BE49-F238E27FC236}">
                <a16:creationId xmlns:a16="http://schemas.microsoft.com/office/drawing/2014/main" id="{908D7109-F613-3507-3D0D-65627F4C51D3}"/>
              </a:ext>
            </a:extLst>
          </p:cNvPr>
          <p:cNvSpPr txBox="1"/>
          <p:nvPr/>
        </p:nvSpPr>
        <p:spPr>
          <a:xfrm>
            <a:off x="500540" y="2413337"/>
            <a:ext cx="5133789" cy="2031325"/>
          </a:xfrm>
          <a:prstGeom prst="rect">
            <a:avLst/>
          </a:prstGeom>
          <a:noFill/>
        </p:spPr>
        <p:txBody>
          <a:bodyPr wrap="square">
            <a:spAutoFit/>
          </a:bodyPr>
          <a:lstStyle/>
          <a:p>
            <a:r>
              <a:rPr lang="en-US" b="0" i="0" dirty="0">
                <a:solidFill>
                  <a:srgbClr val="333333"/>
                </a:solidFill>
                <a:effectLst/>
                <a:latin typeface="inter-regular"/>
              </a:rPr>
              <a:t>The collaboration diagram is used to show the relationship between the objects in a system. Both the sequence and the collaboration diagrams represent the same information but differently. Instead of showing the flow of messages, it depicts the architecture of the object residing in the system as it is based on object-oriented programming.</a:t>
            </a:r>
            <a:endParaRPr lang="en-IN" dirty="0"/>
          </a:p>
        </p:txBody>
      </p:sp>
    </p:spTree>
    <p:extLst>
      <p:ext uri="{BB962C8B-B14F-4D97-AF65-F5344CB8AC3E}">
        <p14:creationId xmlns:p14="http://schemas.microsoft.com/office/powerpoint/2010/main" val="3678388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91C18-C21D-B64C-EE21-43F80EA43ABF}"/>
              </a:ext>
            </a:extLst>
          </p:cNvPr>
          <p:cNvSpPr txBox="1"/>
          <p:nvPr/>
        </p:nvSpPr>
        <p:spPr>
          <a:xfrm>
            <a:off x="353962" y="943897"/>
            <a:ext cx="11651225" cy="4832092"/>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Black Box Texting – </a:t>
            </a:r>
          </a:p>
          <a:p>
            <a:endParaRPr lang="en-US" sz="2400" b="1"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Black box testing is a type of software testing in which the functionality of the software is not known. The testing is done without the internal knowledge of the products. </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The steps for carrying out Black Box Testing are as follows:</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At first, the application to be tested is studied to find out the requirements and specifications. The SRS (Software Requirement Specification) document should be maintained with accuracy.</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The inputs and test scenarios are evaluated. Efficient and time-saving techniques are incorporated.</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Test cases are generated. These test cases are made in such a way that the input range is maximum.</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The test cases are then processed to obtain the output. The generated output is compared with the expected output to understand the success of the result.</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If there are unsuccessful steps, they are sent to the software development teams for fixing.</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The defects are fixed.</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Run the tests again for confirmation.</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03030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88E2249-F36C-9087-4648-A586ED2CF46E}"/>
              </a:ext>
            </a:extLst>
          </p:cNvPr>
          <p:cNvGraphicFramePr>
            <a:graphicFrameLocks noGrp="1"/>
          </p:cNvGraphicFramePr>
          <p:nvPr>
            <p:extLst>
              <p:ext uri="{D42A27DB-BD31-4B8C-83A1-F6EECF244321}">
                <p14:modId xmlns:p14="http://schemas.microsoft.com/office/powerpoint/2010/main" val="2439716545"/>
              </p:ext>
            </p:extLst>
          </p:nvPr>
        </p:nvGraphicFramePr>
        <p:xfrm>
          <a:off x="1194619" y="287595"/>
          <a:ext cx="9802761" cy="5673210"/>
        </p:xfrm>
        <a:graphic>
          <a:graphicData uri="http://schemas.openxmlformats.org/drawingml/2006/table">
            <a:tbl>
              <a:tblPr>
                <a:tableStyleId>{5C22544A-7EE6-4342-B048-85BDC9FD1C3A}</a:tableStyleId>
              </a:tblPr>
              <a:tblGrid>
                <a:gridCol w="810539">
                  <a:extLst>
                    <a:ext uri="{9D8B030D-6E8A-4147-A177-3AD203B41FA5}">
                      <a16:colId xmlns:a16="http://schemas.microsoft.com/office/drawing/2014/main" val="3343165202"/>
                    </a:ext>
                  </a:extLst>
                </a:gridCol>
                <a:gridCol w="619825">
                  <a:extLst>
                    <a:ext uri="{9D8B030D-6E8A-4147-A177-3AD203B41FA5}">
                      <a16:colId xmlns:a16="http://schemas.microsoft.com/office/drawing/2014/main" val="1543333859"/>
                    </a:ext>
                  </a:extLst>
                </a:gridCol>
                <a:gridCol w="829611">
                  <a:extLst>
                    <a:ext uri="{9D8B030D-6E8A-4147-A177-3AD203B41FA5}">
                      <a16:colId xmlns:a16="http://schemas.microsoft.com/office/drawing/2014/main" val="3897634025"/>
                    </a:ext>
                  </a:extLst>
                </a:gridCol>
                <a:gridCol w="829611">
                  <a:extLst>
                    <a:ext uri="{9D8B030D-6E8A-4147-A177-3AD203B41FA5}">
                      <a16:colId xmlns:a16="http://schemas.microsoft.com/office/drawing/2014/main" val="659841700"/>
                    </a:ext>
                  </a:extLst>
                </a:gridCol>
                <a:gridCol w="829611">
                  <a:extLst>
                    <a:ext uri="{9D8B030D-6E8A-4147-A177-3AD203B41FA5}">
                      <a16:colId xmlns:a16="http://schemas.microsoft.com/office/drawing/2014/main" val="1982211489"/>
                    </a:ext>
                  </a:extLst>
                </a:gridCol>
                <a:gridCol w="829611">
                  <a:extLst>
                    <a:ext uri="{9D8B030D-6E8A-4147-A177-3AD203B41FA5}">
                      <a16:colId xmlns:a16="http://schemas.microsoft.com/office/drawing/2014/main" val="907534526"/>
                    </a:ext>
                  </a:extLst>
                </a:gridCol>
                <a:gridCol w="843915">
                  <a:extLst>
                    <a:ext uri="{9D8B030D-6E8A-4147-A177-3AD203B41FA5}">
                      <a16:colId xmlns:a16="http://schemas.microsoft.com/office/drawing/2014/main" val="651875610"/>
                    </a:ext>
                  </a:extLst>
                </a:gridCol>
                <a:gridCol w="829611">
                  <a:extLst>
                    <a:ext uri="{9D8B030D-6E8A-4147-A177-3AD203B41FA5}">
                      <a16:colId xmlns:a16="http://schemas.microsoft.com/office/drawing/2014/main" val="2897431188"/>
                    </a:ext>
                  </a:extLst>
                </a:gridCol>
                <a:gridCol w="843915">
                  <a:extLst>
                    <a:ext uri="{9D8B030D-6E8A-4147-A177-3AD203B41FA5}">
                      <a16:colId xmlns:a16="http://schemas.microsoft.com/office/drawing/2014/main" val="323681491"/>
                    </a:ext>
                  </a:extLst>
                </a:gridCol>
                <a:gridCol w="843915">
                  <a:extLst>
                    <a:ext uri="{9D8B030D-6E8A-4147-A177-3AD203B41FA5}">
                      <a16:colId xmlns:a16="http://schemas.microsoft.com/office/drawing/2014/main" val="3139336995"/>
                    </a:ext>
                  </a:extLst>
                </a:gridCol>
                <a:gridCol w="739021">
                  <a:extLst>
                    <a:ext uri="{9D8B030D-6E8A-4147-A177-3AD203B41FA5}">
                      <a16:colId xmlns:a16="http://schemas.microsoft.com/office/drawing/2014/main" val="3026637697"/>
                    </a:ext>
                  </a:extLst>
                </a:gridCol>
                <a:gridCol w="953576">
                  <a:extLst>
                    <a:ext uri="{9D8B030D-6E8A-4147-A177-3AD203B41FA5}">
                      <a16:colId xmlns:a16="http://schemas.microsoft.com/office/drawing/2014/main" val="1674695020"/>
                    </a:ext>
                  </a:extLst>
                </a:gridCol>
              </a:tblGrid>
              <a:tr h="245328">
                <a:tc rowSpan="2">
                  <a:txBody>
                    <a:bodyPr/>
                    <a:lstStyle/>
                    <a:p>
                      <a:pPr algn="ctr" fontAlgn="ctr"/>
                      <a:r>
                        <a:rPr lang="en-IN" sz="1100" u="none" strike="noStrike">
                          <a:effectLst/>
                        </a:rPr>
                        <a:t>Test ID</a:t>
                      </a:r>
                      <a:endParaRPr lang="en-IN" sz="1100" b="0" i="0" u="none" strike="noStrike">
                        <a:solidFill>
                          <a:srgbClr val="000000"/>
                        </a:solidFill>
                        <a:effectLst/>
                        <a:latin typeface="Calibri" panose="020F0502020204030204" pitchFamily="34" charset="0"/>
                      </a:endParaRPr>
                    </a:p>
                  </a:txBody>
                  <a:tcPr marL="7620" marR="7620" marT="7620" marB="0" anchor="ctr"/>
                </a:tc>
                <a:tc rowSpan="2">
                  <a:txBody>
                    <a:bodyPr/>
                    <a:lstStyle/>
                    <a:p>
                      <a:pPr algn="ctr" fontAlgn="ctr"/>
                      <a:r>
                        <a:rPr lang="en-IN" sz="1100" u="none" strike="noStrike">
                          <a:effectLst/>
                        </a:rPr>
                        <a:t>Input</a:t>
                      </a:r>
                      <a:endParaRPr lang="en-IN" sz="1100" b="0" i="0" u="none" strike="noStrike">
                        <a:solidFill>
                          <a:srgbClr val="000000"/>
                        </a:solidFill>
                        <a:effectLst/>
                        <a:latin typeface="Calibri" panose="020F0502020204030204" pitchFamily="34" charset="0"/>
                      </a:endParaRPr>
                    </a:p>
                  </a:txBody>
                  <a:tcPr marL="7620" marR="7620" marT="7620" marB="0" anchor="ctr"/>
                </a:tc>
                <a:tc gridSpan="4">
                  <a:txBody>
                    <a:bodyPr/>
                    <a:lstStyle/>
                    <a:p>
                      <a:pPr algn="ctr" fontAlgn="b"/>
                      <a:r>
                        <a:rPr lang="en-IN" sz="1100" u="none" strike="noStrike">
                          <a:effectLst/>
                        </a:rPr>
                        <a:t>Observed (colour/time)</a:t>
                      </a:r>
                      <a:endParaRPr lang="en-IN"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b"/>
                      <a:r>
                        <a:rPr lang="en-IN" sz="1100" u="none" strike="noStrike">
                          <a:effectLst/>
                        </a:rPr>
                        <a:t>Expected (colour/time)</a:t>
                      </a:r>
                      <a:endParaRPr lang="en-IN"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rowSpan="2">
                  <a:txBody>
                    <a:bodyPr/>
                    <a:lstStyle/>
                    <a:p>
                      <a:pPr algn="ctr" fontAlgn="ctr"/>
                      <a:r>
                        <a:rPr lang="en-IN" sz="1100" u="none" strike="noStrike">
                          <a:effectLst/>
                        </a:rPr>
                        <a:t>Result</a:t>
                      </a:r>
                      <a:endParaRPr lang="en-IN" sz="1100" b="0" i="0" u="none" strike="noStrike">
                        <a:solidFill>
                          <a:srgbClr val="000000"/>
                        </a:solidFill>
                        <a:effectLst/>
                        <a:latin typeface="Calibri" panose="020F0502020204030204" pitchFamily="34" charset="0"/>
                      </a:endParaRPr>
                    </a:p>
                  </a:txBody>
                  <a:tcPr marL="7620" marR="7620" marT="7620" marB="0" anchor="ctr"/>
                </a:tc>
                <a:tc rowSpan="2">
                  <a:txBody>
                    <a:bodyPr/>
                    <a:lstStyle/>
                    <a:p>
                      <a:pPr algn="ctr" fontAlgn="ctr"/>
                      <a:r>
                        <a:rPr lang="en-IN" sz="1100" u="none" strike="noStrike">
                          <a:effectLst/>
                        </a:rPr>
                        <a:t>Remarks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77520980"/>
                  </a:ext>
                </a:extLst>
              </a:tr>
              <a:tr h="245328">
                <a:tc vMerge="1">
                  <a:txBody>
                    <a:bodyPr/>
                    <a:lstStyle/>
                    <a:p>
                      <a:endParaRPr lang="en-IN"/>
                    </a:p>
                  </a:txBody>
                  <a:tcPr/>
                </a:tc>
                <a:tc vMerge="1">
                  <a:txBody>
                    <a:bodyPr/>
                    <a:lstStyle/>
                    <a:p>
                      <a:endParaRPr lang="en-IN"/>
                    </a:p>
                  </a:txBody>
                  <a:tcPr/>
                </a:tc>
                <a:tc>
                  <a:txBody>
                    <a:bodyPr/>
                    <a:lstStyle/>
                    <a:p>
                      <a:pPr algn="ctr" fontAlgn="b"/>
                      <a:r>
                        <a:rPr lang="en-IN" sz="1100" u="none" strike="noStrike">
                          <a:effectLst/>
                        </a:rPr>
                        <a:t>North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East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South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West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North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East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South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West</a:t>
                      </a:r>
                      <a:endParaRPr lang="en-IN" sz="1100" b="0" i="0" u="none" strike="noStrike">
                        <a:solidFill>
                          <a:srgbClr val="000000"/>
                        </a:solidFill>
                        <a:effectLst/>
                        <a:latin typeface="Calibri" panose="020F0502020204030204" pitchFamily="34" charset="0"/>
                      </a:endParaRPr>
                    </a:p>
                  </a:txBody>
                  <a:tcPr marL="7620" marR="7620" marT="7620" marB="0" anchor="b"/>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445171498"/>
                  </a:ext>
                </a:extLst>
              </a:tr>
              <a:tr h="459990">
                <a:tc>
                  <a:txBody>
                    <a:bodyPr/>
                    <a:lstStyle/>
                    <a:p>
                      <a:pPr algn="ct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Green/27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Red/90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Green/27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Red/90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Pass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10429322"/>
                  </a:ext>
                </a:extLst>
              </a:tr>
              <a:tr h="459990">
                <a:tc>
                  <a:txBody>
                    <a:bodyPr/>
                    <a:lstStyle/>
                    <a:p>
                      <a:pPr algn="ct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Green/26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Red/59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Red/89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Green/26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Red/59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Red/89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Pass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15143079"/>
                  </a:ext>
                </a:extLst>
              </a:tr>
              <a:tr h="459990">
                <a:tc>
                  <a:txBody>
                    <a:bodyPr/>
                    <a:lstStyle/>
                    <a:p>
                      <a:pPr algn="ct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Green/14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Red/17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Red/77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Green/14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Red/17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Red/77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Pass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82674642"/>
                  </a:ext>
                </a:extLst>
              </a:tr>
              <a:tr h="245328">
                <a:tc>
                  <a:txBody>
                    <a:bodyPr/>
                    <a:lstStyle/>
                    <a:p>
                      <a:pPr algn="ct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Green/1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Green/1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Pass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930827"/>
                  </a:ext>
                </a:extLst>
              </a:tr>
              <a:tr h="245328">
                <a:tc>
                  <a:txBody>
                    <a:bodyPr/>
                    <a:lstStyle/>
                    <a:p>
                      <a:pPr algn="ct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Yellow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Yellow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Pass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02501303"/>
                  </a:ext>
                </a:extLst>
              </a:tr>
              <a:tr h="245328">
                <a:tc>
                  <a:txBody>
                    <a:bodyPr/>
                    <a:lstStyle/>
                    <a:p>
                      <a:pPr algn="ctr" fontAlgn="b"/>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Yellow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Yellow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Pass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24464352"/>
                  </a:ext>
                </a:extLst>
              </a:tr>
              <a:tr h="245328">
                <a:tc>
                  <a:txBody>
                    <a:bodyPr/>
                    <a:lstStyle/>
                    <a:p>
                      <a:pPr algn="ctr" fontAlgn="b"/>
                      <a:r>
                        <a:rPr lang="en-IN" sz="1100" u="none" strike="noStrike">
                          <a:effectLst/>
                        </a:rPr>
                        <a:t>2.3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Yellow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Yellow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Pass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09803822"/>
                  </a:ext>
                </a:extLst>
              </a:tr>
              <a:tr h="459990">
                <a:tc>
                  <a:txBody>
                    <a:bodyPr/>
                    <a:lstStyle/>
                    <a:p>
                      <a:pPr algn="ctr" fontAlgn="b"/>
                      <a:r>
                        <a:rPr lang="en-IN" sz="1100" u="none" strike="noStrike">
                          <a:effectLst/>
                        </a:rPr>
                        <a:t>3.1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Red/90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Green/27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Red/90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Green/27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Pass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932581"/>
                  </a:ext>
                </a:extLst>
              </a:tr>
              <a:tr h="459990">
                <a:tc>
                  <a:txBody>
                    <a:bodyPr/>
                    <a:lstStyle/>
                    <a:p>
                      <a:pPr algn="ctr" fontAlgn="b"/>
                      <a:r>
                        <a:rPr lang="en-IN" sz="1100" u="none" strike="noStrike">
                          <a:effectLst/>
                        </a:rPr>
                        <a:t>3.2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Red/89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Green/26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Red/59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Red/89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Green/26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Red/59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Pass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27045532"/>
                  </a:ext>
                </a:extLst>
              </a:tr>
              <a:tr h="459990">
                <a:tc>
                  <a:txBody>
                    <a:bodyPr/>
                    <a:lstStyle/>
                    <a:p>
                      <a:pPr algn="ctr" fontAlgn="b"/>
                      <a:r>
                        <a:rPr lang="en-IN" sz="1100" u="none" strike="noStrike">
                          <a:effectLst/>
                        </a:rPr>
                        <a:t>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Red/76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Green/13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Red/46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Red/76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Green/13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Red/46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Pass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71778072"/>
                  </a:ext>
                </a:extLst>
              </a:tr>
              <a:tr h="245328">
                <a:tc>
                  <a:txBody>
                    <a:bodyPr/>
                    <a:lstStyle/>
                    <a:p>
                      <a:pPr algn="ct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Green/1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Green/1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Pass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7164388"/>
                  </a:ext>
                </a:extLst>
              </a:tr>
              <a:tr h="245328">
                <a:tc>
                  <a:txBody>
                    <a:bodyPr/>
                    <a:lstStyle/>
                    <a:p>
                      <a:pPr algn="ctr" fontAlgn="b"/>
                      <a:r>
                        <a:rPr lang="en-IN" sz="1100" u="none" strike="noStrike">
                          <a:effectLst/>
                        </a:rPr>
                        <a:t>4.1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Yellow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Yellow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Pass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0509898"/>
                  </a:ext>
                </a:extLst>
              </a:tr>
              <a:tr h="245328">
                <a:tc>
                  <a:txBody>
                    <a:bodyPr/>
                    <a:lstStyle/>
                    <a:p>
                      <a:pPr algn="ctr" fontAlgn="b"/>
                      <a:r>
                        <a:rPr lang="en-IN" sz="1100" u="none" strike="noStrike">
                          <a:effectLst/>
                        </a:rPr>
                        <a:t>4.2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Yellow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Yellow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Pass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38631068"/>
                  </a:ext>
                </a:extLst>
              </a:tr>
              <a:tr h="245328">
                <a:tc>
                  <a:txBody>
                    <a:bodyPr/>
                    <a:lstStyle/>
                    <a:p>
                      <a:pPr algn="ctr" fontAlgn="b"/>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Yellow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Yellow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Pass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04176973"/>
                  </a:ext>
                </a:extLst>
              </a:tr>
              <a:tr h="459990">
                <a:tc>
                  <a:txBody>
                    <a:bodyPr/>
                    <a:lstStyle/>
                    <a:p>
                      <a:pPr algn="ctr" fontAlgn="b"/>
                      <a:r>
                        <a:rPr lang="en-IN" sz="1100" u="none" strike="noStrike">
                          <a:effectLst/>
                        </a:rPr>
                        <a:t>5.1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Red/90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Green/27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Red/60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Red/90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Green/27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Red/30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Pass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Good</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54868341"/>
                  </a:ext>
                </a:extLst>
              </a:tr>
            </a:tbl>
          </a:graphicData>
        </a:graphic>
      </p:graphicFrame>
      <p:sp>
        <p:nvSpPr>
          <p:cNvPr id="3" name="TextBox 2">
            <a:extLst>
              <a:ext uri="{FF2B5EF4-FFF2-40B4-BE49-F238E27FC236}">
                <a16:creationId xmlns:a16="http://schemas.microsoft.com/office/drawing/2014/main" id="{779E25B6-15A5-C44F-BF70-289262DF0007}"/>
              </a:ext>
            </a:extLst>
          </p:cNvPr>
          <p:cNvSpPr txBox="1"/>
          <p:nvPr/>
        </p:nvSpPr>
        <p:spPr>
          <a:xfrm>
            <a:off x="4328111" y="6112583"/>
            <a:ext cx="3535776" cy="369332"/>
          </a:xfrm>
          <a:prstGeom prst="rect">
            <a:avLst/>
          </a:prstGeom>
          <a:noFill/>
        </p:spPr>
        <p:txBody>
          <a:bodyPr wrap="none" rtlCol="0">
            <a:spAutoFit/>
          </a:bodyPr>
          <a:lstStyle/>
          <a:p>
            <a:r>
              <a:rPr lang="en-US" dirty="0">
                <a:latin typeface="Cambria" panose="02040503050406030204" pitchFamily="18" charset="0"/>
                <a:ea typeface="Cambria" panose="02040503050406030204" pitchFamily="18" charset="0"/>
              </a:rPr>
              <a:t>Test Cases for Traffic Light System</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30347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D69535-58B8-1457-C2BC-97E58C37F19E}"/>
              </a:ext>
            </a:extLst>
          </p:cNvPr>
          <p:cNvSpPr txBox="1"/>
          <p:nvPr/>
        </p:nvSpPr>
        <p:spPr>
          <a:xfrm>
            <a:off x="137651" y="904170"/>
            <a:ext cx="11916697" cy="4585871"/>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White Box Testing –</a:t>
            </a:r>
          </a:p>
          <a:p>
            <a:r>
              <a:rPr lang="en-US" sz="2000" b="0" i="0" dirty="0">
                <a:effectLst/>
                <a:latin typeface="Cambria" panose="02040503050406030204" pitchFamily="18" charset="0"/>
                <a:ea typeface="Cambria" panose="02040503050406030204" pitchFamily="18" charset="0"/>
              </a:rPr>
              <a:t>White box testing techniques analyze the internal structures the used data structures, internal design, code structure and the working of the software rather than just the functionality as in black box testing.</a:t>
            </a:r>
          </a:p>
          <a:p>
            <a:endParaRPr lang="en-US" sz="2400" b="1" dirty="0">
              <a:latin typeface="Cambria" panose="02040503050406030204" pitchFamily="18" charset="0"/>
              <a:ea typeface="Cambria" panose="02040503050406030204" pitchFamily="18" charset="0"/>
            </a:endParaRPr>
          </a:p>
          <a:p>
            <a:r>
              <a:rPr lang="en-US" sz="2400" b="1" dirty="0">
                <a:latin typeface="Cambria" panose="02040503050406030204" pitchFamily="18" charset="0"/>
                <a:ea typeface="Cambria" panose="02040503050406030204" pitchFamily="18" charset="0"/>
              </a:rPr>
              <a:t>Cyclomatic Complexity – </a:t>
            </a:r>
          </a:p>
          <a:p>
            <a:r>
              <a:rPr lang="en-US" sz="2000" dirty="0">
                <a:latin typeface="Cambria" panose="02040503050406030204" pitchFamily="18" charset="0"/>
                <a:ea typeface="Cambria" panose="02040503050406030204" pitchFamily="18" charset="0"/>
              </a:rPr>
              <a:t>Cyclomatic complexity is a software metric used to indicate the complexity of a program. It is a quantitative measure of the number of linearly independent paths through a program's source code.</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M = E – N + 2P </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where, </a:t>
            </a:r>
          </a:p>
          <a:p>
            <a:r>
              <a:rPr lang="en-US" sz="2000" dirty="0">
                <a:latin typeface="Cambria" panose="02040503050406030204" pitchFamily="18" charset="0"/>
                <a:ea typeface="Cambria" panose="02040503050406030204" pitchFamily="18" charset="0"/>
              </a:rPr>
              <a:t>E = the number of edges in the control flow graph </a:t>
            </a:r>
          </a:p>
          <a:p>
            <a:r>
              <a:rPr lang="en-US" sz="2000" dirty="0">
                <a:latin typeface="Cambria" panose="02040503050406030204" pitchFamily="18" charset="0"/>
                <a:ea typeface="Cambria" panose="02040503050406030204" pitchFamily="18" charset="0"/>
              </a:rPr>
              <a:t>N = the number of nodes in the control flow graph </a:t>
            </a:r>
          </a:p>
          <a:p>
            <a:r>
              <a:rPr lang="en-US" sz="2000" dirty="0">
                <a:latin typeface="Cambria" panose="02040503050406030204" pitchFamily="18" charset="0"/>
                <a:ea typeface="Cambria" panose="02040503050406030204" pitchFamily="18" charset="0"/>
              </a:rPr>
              <a:t>P = the number of connected components </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62218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text, application, email&#10;&#10;Description automatically generated">
            <a:extLst>
              <a:ext uri="{FF2B5EF4-FFF2-40B4-BE49-F238E27FC236}">
                <a16:creationId xmlns:a16="http://schemas.microsoft.com/office/drawing/2014/main" id="{3197DECA-C88C-24D8-65F1-622D5A8B17FE}"/>
              </a:ext>
            </a:extLst>
          </p:cNvPr>
          <p:cNvPicPr>
            <a:picLocks noChangeAspect="1"/>
          </p:cNvPicPr>
          <p:nvPr/>
        </p:nvPicPr>
        <p:blipFill>
          <a:blip r:embed="rId2"/>
          <a:stretch>
            <a:fillRect/>
          </a:stretch>
        </p:blipFill>
        <p:spPr>
          <a:xfrm>
            <a:off x="6096000" y="758704"/>
            <a:ext cx="5372100" cy="3035236"/>
          </a:xfrm>
          <a:prstGeom prst="rect">
            <a:avLst/>
          </a:prstGeom>
        </p:spPr>
      </p:pic>
      <p:pic>
        <p:nvPicPr>
          <p:cNvPr id="3" name="Picture 2" descr="Graphical user interface, application, chat or text message&#10;&#10;Description automatically generated">
            <a:extLst>
              <a:ext uri="{FF2B5EF4-FFF2-40B4-BE49-F238E27FC236}">
                <a16:creationId xmlns:a16="http://schemas.microsoft.com/office/drawing/2014/main" id="{8D5B4925-4FE2-F1C0-8EF5-3394C7A48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115" y="900773"/>
            <a:ext cx="4612304" cy="4946171"/>
          </a:xfrm>
          <a:prstGeom prst="rect">
            <a:avLst/>
          </a:prstGeom>
        </p:spPr>
      </p:pic>
      <p:sp>
        <p:nvSpPr>
          <p:cNvPr id="4" name="TextBox 3">
            <a:extLst>
              <a:ext uri="{FF2B5EF4-FFF2-40B4-BE49-F238E27FC236}">
                <a16:creationId xmlns:a16="http://schemas.microsoft.com/office/drawing/2014/main" id="{5FA74F8C-9583-9580-2374-DD755F3DDF1D}"/>
              </a:ext>
            </a:extLst>
          </p:cNvPr>
          <p:cNvSpPr txBox="1"/>
          <p:nvPr/>
        </p:nvSpPr>
        <p:spPr>
          <a:xfrm>
            <a:off x="6264978" y="4474516"/>
            <a:ext cx="5464907" cy="1446999"/>
          </a:xfrm>
          <a:prstGeom prst="rect">
            <a:avLst/>
          </a:prstGeom>
          <a:noFill/>
        </p:spPr>
        <p:txBody>
          <a:bodyPr wrap="square">
            <a:spAutoFit/>
          </a:bodyPr>
          <a:lstStyle/>
          <a:p>
            <a:pPr>
              <a:lnSpc>
                <a:spcPct val="115000"/>
              </a:lnSpc>
              <a:spcAft>
                <a:spcPts val="1000"/>
              </a:spcAft>
            </a:pPr>
            <a:r>
              <a:rPr lang="en-US" sz="1400" dirty="0">
                <a:effectLst/>
                <a:latin typeface="Cambria" panose="02040503050406030204" pitchFamily="18" charset="0"/>
                <a:ea typeface="Cambria" panose="02040503050406030204" pitchFamily="18" charset="0"/>
              </a:rPr>
              <a:t>Independent Paths = E-N+2P</a:t>
            </a:r>
            <a:endParaRPr lang="en-IN" sz="1400" dirty="0">
              <a:effectLst/>
              <a:latin typeface="Cambria" panose="02040503050406030204" pitchFamily="18" charset="0"/>
              <a:ea typeface="Cambria" panose="02040503050406030204" pitchFamily="18" charset="0"/>
            </a:endParaRPr>
          </a:p>
          <a:p>
            <a:pPr>
              <a:lnSpc>
                <a:spcPct val="115000"/>
              </a:lnSpc>
              <a:spcAft>
                <a:spcPts val="1000"/>
              </a:spcAft>
            </a:pPr>
            <a:r>
              <a:rPr lang="en-US" sz="1400" dirty="0">
                <a:effectLst/>
                <a:latin typeface="Cambria" panose="02040503050406030204" pitchFamily="18" charset="0"/>
                <a:ea typeface="Cambria" panose="02040503050406030204" pitchFamily="18" charset="0"/>
              </a:rPr>
              <a:t>E = 5, N = 5, P = 1</a:t>
            </a:r>
            <a:endParaRPr lang="en-IN" sz="1400" dirty="0">
              <a:effectLst/>
              <a:latin typeface="Cambria" panose="02040503050406030204" pitchFamily="18" charset="0"/>
              <a:ea typeface="Cambria" panose="02040503050406030204" pitchFamily="18" charset="0"/>
            </a:endParaRPr>
          </a:p>
          <a:p>
            <a:pPr>
              <a:lnSpc>
                <a:spcPct val="115000"/>
              </a:lnSpc>
              <a:spcAft>
                <a:spcPts val="1000"/>
              </a:spcAft>
            </a:pPr>
            <a:r>
              <a:rPr lang="en-US" sz="1400" dirty="0">
                <a:effectLst/>
                <a:latin typeface="Cambria" panose="02040503050406030204" pitchFamily="18" charset="0"/>
                <a:ea typeface="Cambria" panose="02040503050406030204" pitchFamily="18" charset="0"/>
              </a:rPr>
              <a:t>So, independent paths = 5-5+2 = 2.</a:t>
            </a:r>
            <a:endParaRPr lang="en-IN" sz="1400" dirty="0">
              <a:effectLst/>
              <a:latin typeface="Cambria" panose="02040503050406030204" pitchFamily="18" charset="0"/>
              <a:ea typeface="Cambria" panose="02040503050406030204" pitchFamily="18" charset="0"/>
            </a:endParaRPr>
          </a:p>
          <a:p>
            <a:pPr>
              <a:lnSpc>
                <a:spcPct val="115000"/>
              </a:lnSpc>
              <a:spcAft>
                <a:spcPts val="1000"/>
              </a:spcAft>
            </a:pPr>
            <a:r>
              <a:rPr lang="en-US" sz="1400" dirty="0">
                <a:effectLst/>
                <a:latin typeface="Cambria" panose="02040503050406030204" pitchFamily="18" charset="0"/>
                <a:ea typeface="Cambria" panose="02040503050406030204" pitchFamily="18" charset="0"/>
              </a:rPr>
              <a:t>A = 1,2,3,4,5,6,7,8,9 ; B = 10, C = 11,12,13,14 ; D = 15,16,17 ; E = 18;</a:t>
            </a:r>
            <a:endParaRPr lang="en-IN" sz="140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94452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waterfall chart&#10;&#10;Description automatically generated">
            <a:extLst>
              <a:ext uri="{FF2B5EF4-FFF2-40B4-BE49-F238E27FC236}">
                <a16:creationId xmlns:a16="http://schemas.microsoft.com/office/drawing/2014/main" id="{A0748A53-E781-8C0B-5376-C9E310B12121}"/>
              </a:ext>
            </a:extLst>
          </p:cNvPr>
          <p:cNvPicPr>
            <a:picLocks noChangeAspect="1"/>
          </p:cNvPicPr>
          <p:nvPr/>
        </p:nvPicPr>
        <p:blipFill>
          <a:blip r:embed="rId2"/>
          <a:stretch>
            <a:fillRect/>
          </a:stretch>
        </p:blipFill>
        <p:spPr>
          <a:xfrm>
            <a:off x="968893" y="643467"/>
            <a:ext cx="9605286" cy="5571066"/>
          </a:xfrm>
          <a:prstGeom prst="rect">
            <a:avLst/>
          </a:prstGeom>
        </p:spPr>
      </p:pic>
      <p:sp>
        <p:nvSpPr>
          <p:cNvPr id="3" name="TextBox 2">
            <a:extLst>
              <a:ext uri="{FF2B5EF4-FFF2-40B4-BE49-F238E27FC236}">
                <a16:creationId xmlns:a16="http://schemas.microsoft.com/office/drawing/2014/main" id="{D12676F1-7AC5-61CD-2E83-B89EF527BC9E}"/>
              </a:ext>
            </a:extLst>
          </p:cNvPr>
          <p:cNvSpPr txBox="1"/>
          <p:nvPr/>
        </p:nvSpPr>
        <p:spPr>
          <a:xfrm>
            <a:off x="184280" y="90509"/>
            <a:ext cx="2673796" cy="461665"/>
          </a:xfrm>
          <a:prstGeom prst="rect">
            <a:avLst/>
          </a:prstGeom>
          <a:noFill/>
        </p:spPr>
        <p:txBody>
          <a:bodyPr wrap="square">
            <a:spAutoFit/>
          </a:bodyPr>
          <a:lstStyle/>
          <a:p>
            <a:r>
              <a:rPr lang="en-US" sz="2400" b="1" dirty="0">
                <a:latin typeface="Cambria" panose="02040503050406030204" pitchFamily="18" charset="0"/>
                <a:ea typeface="Cambria" panose="02040503050406030204" pitchFamily="18" charset="0"/>
              </a:rPr>
              <a:t>Gantt Chart</a:t>
            </a:r>
            <a:endParaRPr lang="en-IN" sz="2400" b="1"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CAB962A6-E8DE-5140-2FF6-1E5FF08082A7}"/>
              </a:ext>
            </a:extLst>
          </p:cNvPr>
          <p:cNvSpPr txBox="1"/>
          <p:nvPr/>
        </p:nvSpPr>
        <p:spPr>
          <a:xfrm>
            <a:off x="3897096" y="6395416"/>
            <a:ext cx="4397807" cy="369332"/>
          </a:xfrm>
          <a:prstGeom prst="rect">
            <a:avLst/>
          </a:prstGeom>
          <a:noFill/>
        </p:spPr>
        <p:txBody>
          <a:bodyPr wrap="none" rtlCol="0">
            <a:spAutoFit/>
          </a:bodyPr>
          <a:lstStyle/>
          <a:p>
            <a:r>
              <a:rPr lang="en-US" dirty="0"/>
              <a:t>Gantt Chart for first two weeks of the project</a:t>
            </a:r>
            <a:endParaRPr lang="en-IN" dirty="0"/>
          </a:p>
        </p:txBody>
      </p:sp>
    </p:spTree>
    <p:extLst>
      <p:ext uri="{BB962C8B-B14F-4D97-AF65-F5344CB8AC3E}">
        <p14:creationId xmlns:p14="http://schemas.microsoft.com/office/powerpoint/2010/main" val="562877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BA070-44FC-DBBA-8955-06E53A4B82C3}"/>
              </a:ext>
            </a:extLst>
          </p:cNvPr>
          <p:cNvSpPr>
            <a:spLocks noGrp="1"/>
          </p:cNvSpPr>
          <p:nvPr>
            <p:ph type="title"/>
          </p:nvPr>
        </p:nvSpPr>
        <p:spPr>
          <a:xfrm>
            <a:off x="838200" y="365126"/>
            <a:ext cx="9686365" cy="719604"/>
          </a:xfrm>
        </p:spPr>
        <p:txBody>
          <a:bodyPr>
            <a:normAutofit/>
          </a:bodyPr>
          <a:lstStyle/>
          <a:p>
            <a:pPr algn="ctr"/>
            <a:r>
              <a:rPr lang="en-US" sz="2400" b="1" dirty="0">
                <a:effectLst/>
                <a:latin typeface="Cambria" panose="02040503050406030204" pitchFamily="18" charset="0"/>
                <a:ea typeface="Cambria" panose="02040503050406030204" pitchFamily="18" charset="0"/>
                <a:cs typeface="Cambria" panose="02040503050406030204" pitchFamily="18" charset="0"/>
              </a:rPr>
              <a:t>Feasibility</a:t>
            </a:r>
            <a:r>
              <a:rPr lang="en-US" sz="3600" b="1" dirty="0">
                <a:effectLst/>
                <a:latin typeface="Cambria" panose="02040503050406030204" pitchFamily="18" charset="0"/>
                <a:ea typeface="Cambria" panose="02040503050406030204" pitchFamily="18" charset="0"/>
                <a:cs typeface="Cambria" panose="02040503050406030204" pitchFamily="18" charset="0"/>
              </a:rPr>
              <a:t> </a:t>
            </a:r>
            <a:r>
              <a:rPr lang="en-US" sz="2400" b="1" dirty="0">
                <a:effectLst/>
                <a:latin typeface="Cambria" panose="02040503050406030204" pitchFamily="18" charset="0"/>
                <a:ea typeface="Cambria" panose="02040503050406030204" pitchFamily="18" charset="0"/>
                <a:cs typeface="Cambria" panose="02040503050406030204" pitchFamily="18" charset="0"/>
              </a:rPr>
              <a:t>Analysis</a:t>
            </a:r>
            <a:endParaRPr lang="en-IN" sz="3600" dirty="0"/>
          </a:p>
        </p:txBody>
      </p:sp>
      <p:sp>
        <p:nvSpPr>
          <p:cNvPr id="3" name="Content Placeholder 2">
            <a:extLst>
              <a:ext uri="{FF2B5EF4-FFF2-40B4-BE49-F238E27FC236}">
                <a16:creationId xmlns:a16="http://schemas.microsoft.com/office/drawing/2014/main" id="{A1639D3C-6622-6155-6552-9601BED2044A}"/>
              </a:ext>
            </a:extLst>
          </p:cNvPr>
          <p:cNvSpPr>
            <a:spLocks noGrp="1"/>
          </p:cNvSpPr>
          <p:nvPr>
            <p:ph idx="1"/>
          </p:nvPr>
        </p:nvSpPr>
        <p:spPr>
          <a:xfrm>
            <a:off x="219635" y="1368424"/>
            <a:ext cx="11646049" cy="4996517"/>
          </a:xfrm>
        </p:spPr>
        <p:txBody>
          <a:bodyPr>
            <a:normAutofit/>
          </a:bodyPr>
          <a:lstStyle/>
          <a:p>
            <a:pPr marL="0" indent="0">
              <a:lnSpc>
                <a:spcPct val="115000"/>
              </a:lnSpc>
              <a:spcAft>
                <a:spcPts val="1000"/>
              </a:spcAft>
              <a:buNone/>
              <a:tabLst>
                <a:tab pos="2114550" algn="l"/>
              </a:tabLst>
            </a:pPr>
            <a:r>
              <a:rPr lang="en-IN" sz="1700" dirty="0">
                <a:latin typeface="Cambria" panose="02040503050406030204" pitchFamily="18" charset="0"/>
                <a:ea typeface="Cambria" panose="02040503050406030204" pitchFamily="18" charset="0"/>
                <a:cs typeface="Cambria" panose="02040503050406030204" pitchFamily="18" charset="0"/>
              </a:rPr>
              <a:t>1. </a:t>
            </a:r>
            <a:r>
              <a:rPr lang="en-US" sz="1700" dirty="0">
                <a:effectLst/>
                <a:latin typeface="Cambria" panose="02040503050406030204" pitchFamily="18" charset="0"/>
                <a:ea typeface="Cambria" panose="02040503050406030204" pitchFamily="18" charset="0"/>
                <a:cs typeface="Cambria" panose="02040503050406030204" pitchFamily="18" charset="0"/>
              </a:rPr>
              <a:t>Technologies</a:t>
            </a:r>
          </a:p>
          <a:p>
            <a:pPr marL="0" indent="0">
              <a:buNone/>
            </a:pPr>
            <a:r>
              <a:rPr lang="en-US" sz="1700" dirty="0">
                <a:latin typeface="Cambria" panose="02040503050406030204" pitchFamily="18" charset="0"/>
                <a:ea typeface="Cambria" panose="02040503050406030204" pitchFamily="18" charset="0"/>
              </a:rPr>
              <a:t>           a. All the required technologies should be working in the system.</a:t>
            </a:r>
            <a:endParaRPr lang="en-IN" sz="1700" dirty="0">
              <a:latin typeface="Cambria" panose="02040503050406030204" pitchFamily="18" charset="0"/>
              <a:ea typeface="Cambria" panose="02040503050406030204" pitchFamily="18" charset="0"/>
            </a:endParaRPr>
          </a:p>
          <a:p>
            <a:pPr marL="0" indent="0">
              <a:buNone/>
            </a:pPr>
            <a:r>
              <a:rPr lang="en-IN" sz="1700" dirty="0">
                <a:latin typeface="Cambria" panose="02040503050406030204" pitchFamily="18" charset="0"/>
                <a:ea typeface="Cambria" panose="02040503050406030204" pitchFamily="18" charset="0"/>
              </a:rPr>
              <a:t>           b. </a:t>
            </a:r>
            <a:r>
              <a:rPr lang="en-US" sz="1700" dirty="0">
                <a:effectLst/>
                <a:latin typeface="Cambria" panose="02040503050406030204" pitchFamily="18" charset="0"/>
                <a:ea typeface="Cambria" panose="02040503050406030204" pitchFamily="18" charset="0"/>
                <a:cs typeface="Cambria" panose="02040503050406030204" pitchFamily="18" charset="0"/>
              </a:rPr>
              <a:t>If some software is not working, find solutions for them.</a:t>
            </a:r>
          </a:p>
          <a:p>
            <a:pPr marL="0" indent="0">
              <a:buNone/>
            </a:pPr>
            <a:r>
              <a:rPr lang="en-US" sz="1700" dirty="0">
                <a:latin typeface="Cambria" panose="02040503050406030204" pitchFamily="18" charset="0"/>
                <a:ea typeface="Cambria" panose="02040503050406030204" pitchFamily="18" charset="0"/>
                <a:cs typeface="Cambria" panose="02040503050406030204" pitchFamily="18" charset="0"/>
              </a:rPr>
              <a:t>           c. </a:t>
            </a:r>
            <a:r>
              <a:rPr lang="en-US" sz="1700" dirty="0">
                <a:effectLst/>
                <a:latin typeface="Cambria" panose="02040503050406030204" pitchFamily="18" charset="0"/>
                <a:ea typeface="Cambria" panose="02040503050406030204" pitchFamily="18" charset="0"/>
                <a:cs typeface="Cambria" panose="02040503050406030204" pitchFamily="18" charset="0"/>
              </a:rPr>
              <a:t>The technologies should be in trend and should be in use for some more    years</a:t>
            </a:r>
          </a:p>
          <a:p>
            <a:pPr marL="0" indent="0">
              <a:buNone/>
            </a:pPr>
            <a:r>
              <a:rPr lang="en-US" sz="1700" dirty="0">
                <a:latin typeface="Cambria" panose="02040503050406030204" pitchFamily="18" charset="0"/>
                <a:ea typeface="Cambria" panose="02040503050406030204" pitchFamily="18" charset="0"/>
                <a:cs typeface="Cambria" panose="02040503050406030204" pitchFamily="18" charset="0"/>
              </a:rPr>
              <a:t> </a:t>
            </a:r>
            <a:r>
              <a:rPr lang="en-US" sz="1700" dirty="0">
                <a:effectLst/>
                <a:latin typeface="Cambria" panose="02040503050406030204" pitchFamily="18" charset="0"/>
                <a:ea typeface="Cambria" panose="02040503050406030204" pitchFamily="18" charset="0"/>
                <a:cs typeface="Cambria" panose="02040503050406030204" pitchFamily="18" charset="0"/>
              </a:rPr>
              <a:t>2. Resources</a:t>
            </a:r>
          </a:p>
          <a:p>
            <a:pPr marL="0" indent="0">
              <a:buNone/>
            </a:pPr>
            <a:r>
              <a:rPr lang="en-US" sz="1700" dirty="0">
                <a:effectLst/>
                <a:latin typeface="Cambria" panose="02040503050406030204" pitchFamily="18" charset="0"/>
                <a:ea typeface="Cambria" panose="02040503050406030204" pitchFamily="18" charset="0"/>
                <a:cs typeface="Cambria" panose="02040503050406030204" pitchFamily="18" charset="0"/>
              </a:rPr>
              <a:t>       	a. All resources like database should be working</a:t>
            </a:r>
          </a:p>
          <a:p>
            <a:pPr marL="0" indent="0">
              <a:buNone/>
            </a:pPr>
            <a:r>
              <a:rPr lang="en-US" sz="1700" dirty="0">
                <a:latin typeface="Cambria" panose="02040503050406030204" pitchFamily="18" charset="0"/>
                <a:ea typeface="Cambria" panose="02040503050406030204" pitchFamily="18" charset="0"/>
                <a:cs typeface="Cambria" panose="02040503050406030204" pitchFamily="18" charset="0"/>
              </a:rPr>
              <a:t>       	b. </a:t>
            </a:r>
            <a:r>
              <a:rPr lang="en-US" sz="1700" dirty="0">
                <a:effectLst/>
                <a:latin typeface="Cambria" panose="02040503050406030204" pitchFamily="18" charset="0"/>
                <a:ea typeface="Cambria" panose="02040503050406030204" pitchFamily="18" charset="0"/>
                <a:cs typeface="Cambria" panose="02040503050406030204" pitchFamily="18" charset="0"/>
              </a:rPr>
              <a:t>Device must be able to support the development</a:t>
            </a:r>
          </a:p>
          <a:p>
            <a:pPr marL="0" indent="0">
              <a:buFont typeface="Arial" panose="020B0604020202020204" pitchFamily="34" charset="0"/>
              <a:buNone/>
            </a:pPr>
            <a:r>
              <a:rPr lang="en-US" sz="1700" dirty="0">
                <a:latin typeface="Cambria" panose="02040503050406030204" pitchFamily="18" charset="0"/>
                <a:ea typeface="Cambria" panose="02040503050406030204" pitchFamily="18" charset="0"/>
              </a:rPr>
              <a:t>3. Data</a:t>
            </a:r>
          </a:p>
          <a:p>
            <a:pPr marL="0" indent="0">
              <a:buFont typeface="Arial" panose="020B0604020202020204" pitchFamily="34" charset="0"/>
              <a:buNone/>
            </a:pPr>
            <a:r>
              <a:rPr lang="en-US" sz="1700" dirty="0">
                <a:latin typeface="Cambria" panose="02040503050406030204" pitchFamily="18" charset="0"/>
                <a:ea typeface="Cambria" panose="02040503050406030204" pitchFamily="18" charset="0"/>
              </a:rPr>
              <a:t>            a. </a:t>
            </a:r>
            <a:r>
              <a:rPr lang="en-US" sz="1700" dirty="0">
                <a:latin typeface="Cambria" panose="02040503050406030204" pitchFamily="18" charset="0"/>
                <a:ea typeface="Cambria" panose="02040503050406030204" pitchFamily="18" charset="0"/>
                <a:cs typeface="Cambria" panose="02040503050406030204" pitchFamily="18" charset="0"/>
              </a:rPr>
              <a:t>Data should be available to be displayed on the website.</a:t>
            </a:r>
          </a:p>
          <a:p>
            <a:pPr marL="0" indent="0">
              <a:buFont typeface="Arial" panose="020B0604020202020204" pitchFamily="34" charset="0"/>
              <a:buNone/>
            </a:pPr>
            <a:r>
              <a:rPr lang="en-US" sz="1700" dirty="0">
                <a:latin typeface="Cambria" panose="02040503050406030204" pitchFamily="18" charset="0"/>
                <a:ea typeface="Cambria" panose="02040503050406030204" pitchFamily="18" charset="0"/>
                <a:cs typeface="Cambria" panose="02040503050406030204" pitchFamily="18" charset="0"/>
              </a:rPr>
              <a:t>             b. If not, then find APIs for Data</a:t>
            </a:r>
          </a:p>
          <a:p>
            <a:pPr marL="0" indent="0">
              <a:buFont typeface="Arial" panose="020B0604020202020204" pitchFamily="34" charset="0"/>
              <a:buNone/>
            </a:pPr>
            <a:r>
              <a:rPr lang="en-US" sz="1700" dirty="0">
                <a:latin typeface="Cambria" panose="02040503050406030204" pitchFamily="18" charset="0"/>
                <a:ea typeface="Cambria" panose="02040503050406030204" pitchFamily="18" charset="0"/>
                <a:cs typeface="Cambria" panose="02040503050406030204" pitchFamily="18" charset="0"/>
              </a:rPr>
              <a:t>             c. In case there are no available APIs, add data manually into  database</a:t>
            </a:r>
          </a:p>
          <a:p>
            <a:pPr marL="0" indent="0">
              <a:buNone/>
            </a:pPr>
            <a:endParaRPr lang="en-US" sz="1700" dirty="0">
              <a:effectLst/>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US" sz="1700" dirty="0">
              <a:effectLst/>
              <a:latin typeface="Cambria" panose="02040503050406030204" pitchFamily="18" charset="0"/>
              <a:ea typeface="Cambria" panose="02040503050406030204" pitchFamily="18" charset="0"/>
              <a:cs typeface="Cambria" panose="02040503050406030204" pitchFamily="18" charset="0"/>
            </a:endParaRPr>
          </a:p>
          <a:p>
            <a:pPr marL="0" indent="0">
              <a:lnSpc>
                <a:spcPct val="115000"/>
              </a:lnSpc>
              <a:spcAft>
                <a:spcPts val="1000"/>
              </a:spcAft>
              <a:buNone/>
              <a:tabLst>
                <a:tab pos="2114550" algn="l"/>
              </a:tabLst>
            </a:pPr>
            <a:endParaRPr lang="en-US" sz="1700" dirty="0">
              <a:effectLst/>
              <a:latin typeface="Cambria" panose="02040503050406030204" pitchFamily="18" charset="0"/>
              <a:ea typeface="Cambria" panose="02040503050406030204" pitchFamily="18" charset="0"/>
              <a:cs typeface="Cambria" panose="02040503050406030204" pitchFamily="18" charset="0"/>
            </a:endParaRPr>
          </a:p>
        </p:txBody>
      </p:sp>
      <p:sp>
        <p:nvSpPr>
          <p:cNvPr id="4" name="Content Placeholder 2">
            <a:extLst>
              <a:ext uri="{FF2B5EF4-FFF2-40B4-BE49-F238E27FC236}">
                <a16:creationId xmlns:a16="http://schemas.microsoft.com/office/drawing/2014/main" id="{8BC1AEBA-090A-D853-3194-40172308852B}"/>
              </a:ext>
            </a:extLst>
          </p:cNvPr>
          <p:cNvSpPr txBox="1">
            <a:spLocks/>
          </p:cNvSpPr>
          <p:nvPr/>
        </p:nvSpPr>
        <p:spPr>
          <a:xfrm>
            <a:off x="6517340" y="4066801"/>
            <a:ext cx="5674660" cy="1639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300" dirty="0">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2682598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06DB-A134-91C0-B2E3-1C78F1E88FEC}"/>
              </a:ext>
            </a:extLst>
          </p:cNvPr>
          <p:cNvSpPr>
            <a:spLocks noGrp="1"/>
          </p:cNvSpPr>
          <p:nvPr>
            <p:ph type="ctrTitle"/>
          </p:nvPr>
        </p:nvSpPr>
        <p:spPr>
          <a:xfrm>
            <a:off x="904501" y="1066801"/>
            <a:ext cx="10255624" cy="3367088"/>
          </a:xfrm>
        </p:spPr>
        <p:txBody>
          <a:bodyPr>
            <a:normAutofit fontScale="90000"/>
          </a:bodyPr>
          <a:lstStyle/>
          <a:p>
            <a:r>
              <a:rPr lang="en-US" sz="8000" dirty="0">
                <a:latin typeface="Cambria" panose="02040503050406030204" pitchFamily="18" charset="0"/>
                <a:ea typeface="Cambria" panose="02040503050406030204" pitchFamily="18" charset="0"/>
              </a:rPr>
              <a:t>Software Requirements Specification(SRS)</a:t>
            </a:r>
            <a:endParaRPr lang="en-IN" sz="8000"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A0A48750-2AE1-2AC8-68E9-1E083E7AC558}"/>
              </a:ext>
            </a:extLst>
          </p:cNvPr>
          <p:cNvSpPr>
            <a:spLocks noGrp="1"/>
          </p:cNvSpPr>
          <p:nvPr>
            <p:ph type="subTitle" idx="1"/>
          </p:nvPr>
        </p:nvSpPr>
        <p:spPr/>
        <p:txBody>
          <a:bodyPr>
            <a:normAutofit fontScale="92500" lnSpcReduction="10000"/>
          </a:bodyPr>
          <a:lstStyle/>
          <a:p>
            <a:pPr algn="r"/>
            <a:endParaRPr lang="en-US" sz="4400" dirty="0">
              <a:latin typeface="Cambria" panose="02040503050406030204" pitchFamily="18" charset="0"/>
              <a:ea typeface="Cambria" panose="02040503050406030204" pitchFamily="18" charset="0"/>
            </a:endParaRPr>
          </a:p>
          <a:p>
            <a:pPr algn="r"/>
            <a:r>
              <a:rPr lang="en-US" sz="4400" dirty="0">
                <a:latin typeface="Cambria" panose="02040503050406030204" pitchFamily="18" charset="0"/>
                <a:ea typeface="Cambria" panose="02040503050406030204" pitchFamily="18" charset="0"/>
              </a:rPr>
              <a:t>Electronics Mart</a:t>
            </a:r>
            <a:endParaRPr lang="en-IN" sz="4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0743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B7BF-E621-C041-2A7A-5D4215DC42AE}"/>
              </a:ext>
            </a:extLst>
          </p:cNvPr>
          <p:cNvSpPr>
            <a:spLocks noGrp="1"/>
          </p:cNvSpPr>
          <p:nvPr>
            <p:ph type="title"/>
          </p:nvPr>
        </p:nvSpPr>
        <p:spPr>
          <a:xfrm>
            <a:off x="330405" y="-12326"/>
            <a:ext cx="3290887" cy="2452687"/>
          </a:xfrm>
        </p:spPr>
        <p:txBody>
          <a:bodyPr anchor="ctr">
            <a:normAutofit/>
          </a:bodyPr>
          <a:lstStyle/>
          <a:p>
            <a:r>
              <a:rPr lang="en-US" sz="3600" b="1" dirty="0">
                <a:effectLst/>
                <a:latin typeface="Cambria" panose="02040503050406030204" pitchFamily="18" charset="0"/>
                <a:ea typeface="Cambria" panose="02040503050406030204" pitchFamily="18" charset="0"/>
              </a:rPr>
              <a:t>Product Perspective</a:t>
            </a:r>
            <a:endParaRPr lang="en-IN" sz="3600" b="1" dirty="0"/>
          </a:p>
        </p:txBody>
      </p:sp>
      <p:sp>
        <p:nvSpPr>
          <p:cNvPr id="3" name="Content Placeholder 2">
            <a:extLst>
              <a:ext uri="{FF2B5EF4-FFF2-40B4-BE49-F238E27FC236}">
                <a16:creationId xmlns:a16="http://schemas.microsoft.com/office/drawing/2014/main" id="{AAFF73BB-F33B-249C-23E6-52F6882F65B0}"/>
              </a:ext>
            </a:extLst>
          </p:cNvPr>
          <p:cNvSpPr>
            <a:spLocks noGrp="1"/>
          </p:cNvSpPr>
          <p:nvPr>
            <p:ph idx="1"/>
          </p:nvPr>
        </p:nvSpPr>
        <p:spPr>
          <a:xfrm>
            <a:off x="4299286" y="385706"/>
            <a:ext cx="7485413" cy="2452687"/>
          </a:xfrm>
        </p:spPr>
        <p:txBody>
          <a:bodyPr anchor="ctr">
            <a:normAutofit/>
          </a:bodyPr>
          <a:lstStyle/>
          <a:p>
            <a:pPr marL="0" indent="0">
              <a:buNone/>
            </a:pPr>
            <a:r>
              <a:rPr lang="en-US" sz="2000" dirty="0">
                <a:effectLst/>
                <a:latin typeface="Cambria" panose="02040503050406030204" pitchFamily="18" charset="0"/>
                <a:ea typeface="Cambria" panose="02040503050406030204" pitchFamily="18" charset="0"/>
              </a:rPr>
              <a:t>Electronic Mart is a Web-Application, it is a User-Friendly E-commerce website it will enable customers to browse the products efficiently. This website is intended to be a new, self-contained product and should depend on the availability of mongo cloud, Heroku servers. It should be able to run on any device which supports a browser.</a:t>
            </a:r>
          </a:p>
          <a:p>
            <a:pPr marL="0" indent="0">
              <a:buNone/>
            </a:pPr>
            <a:endParaRPr lang="en-IN" sz="2000" dirty="0"/>
          </a:p>
        </p:txBody>
      </p:sp>
      <p:pic>
        <p:nvPicPr>
          <p:cNvPr id="4" name="Picture 3" descr="Diagram&#10;&#10;Description automatically generated">
            <a:extLst>
              <a:ext uri="{FF2B5EF4-FFF2-40B4-BE49-F238E27FC236}">
                <a16:creationId xmlns:a16="http://schemas.microsoft.com/office/drawing/2014/main" id="{811CDB38-50DD-F9F3-96BF-82F6AD405B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0876" b="25018"/>
          <a:stretch/>
        </p:blipFill>
        <p:spPr>
          <a:xfrm>
            <a:off x="1124029" y="3526940"/>
            <a:ext cx="10424140" cy="317256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Tree>
    <p:extLst>
      <p:ext uri="{BB962C8B-B14F-4D97-AF65-F5344CB8AC3E}">
        <p14:creationId xmlns:p14="http://schemas.microsoft.com/office/powerpoint/2010/main" val="55761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D6611C-67A3-797A-6EEC-DFE873F7A605}"/>
              </a:ext>
            </a:extLst>
          </p:cNvPr>
          <p:cNvSpPr>
            <a:spLocks noGrp="1"/>
          </p:cNvSpPr>
          <p:nvPr>
            <p:ph type="title"/>
          </p:nvPr>
        </p:nvSpPr>
        <p:spPr>
          <a:xfrm>
            <a:off x="838200" y="365126"/>
            <a:ext cx="10233212" cy="916828"/>
          </a:xfrm>
        </p:spPr>
        <p:txBody>
          <a:bodyPr>
            <a:normAutofit/>
          </a:bodyPr>
          <a:lstStyle/>
          <a:p>
            <a:pPr algn="ctr"/>
            <a:r>
              <a:rPr lang="en-US" sz="4900" dirty="0">
                <a:effectLst/>
                <a:latin typeface="Cambria" panose="02040503050406030204" pitchFamily="18" charset="0"/>
                <a:ea typeface="Cambria" panose="02040503050406030204" pitchFamily="18" charset="0"/>
              </a:rPr>
              <a:t>Product Functions</a:t>
            </a:r>
            <a:endParaRPr lang="en-IN" sz="4900" dirty="0"/>
          </a:p>
        </p:txBody>
      </p:sp>
      <p:sp>
        <p:nvSpPr>
          <p:cNvPr id="3" name="Content Placeholder 2">
            <a:extLst>
              <a:ext uri="{FF2B5EF4-FFF2-40B4-BE49-F238E27FC236}">
                <a16:creationId xmlns:a16="http://schemas.microsoft.com/office/drawing/2014/main" id="{A5DEFF28-D266-8C69-4B91-C240839A3FAD}"/>
              </a:ext>
            </a:extLst>
          </p:cNvPr>
          <p:cNvSpPr>
            <a:spLocks noGrp="1"/>
          </p:cNvSpPr>
          <p:nvPr>
            <p:ph idx="1"/>
          </p:nvPr>
        </p:nvSpPr>
        <p:spPr>
          <a:xfrm>
            <a:off x="838200" y="1825625"/>
            <a:ext cx="10515600" cy="2988422"/>
          </a:xfrm>
        </p:spPr>
        <p:txBody>
          <a:bodyPr>
            <a:noAutofit/>
          </a:bodyPr>
          <a:lstStyle/>
          <a:p>
            <a:pPr marL="342900" lvl="0" indent="-342900">
              <a:lnSpc>
                <a:spcPct val="115000"/>
              </a:lnSpc>
              <a:spcAft>
                <a:spcPts val="800"/>
              </a:spcAft>
              <a:buFont typeface="Wingdings" panose="05000000000000000000" pitchFamily="2" charset="2"/>
              <a:buChar char=""/>
            </a:pPr>
            <a:r>
              <a:rPr lang="en-US" sz="1600" dirty="0">
                <a:effectLst/>
                <a:latin typeface="Cambria" panose="02040503050406030204" pitchFamily="18" charset="0"/>
                <a:ea typeface="Cambria" panose="02040503050406030204" pitchFamily="18" charset="0"/>
              </a:rPr>
              <a:t>Customers can search products by category, name, ratings and price range. </a:t>
            </a:r>
            <a:endParaRPr lang="en-IN" sz="1600" dirty="0">
              <a:effectLst/>
              <a:latin typeface="Cambria" panose="02040503050406030204" pitchFamily="18" charset="0"/>
              <a:ea typeface="Cambria" panose="02040503050406030204" pitchFamily="18" charset="0"/>
            </a:endParaRPr>
          </a:p>
          <a:p>
            <a:pPr marL="342900" lvl="0" indent="-342900">
              <a:lnSpc>
                <a:spcPct val="115000"/>
              </a:lnSpc>
              <a:spcAft>
                <a:spcPts val="800"/>
              </a:spcAft>
              <a:buFont typeface="Wingdings" panose="05000000000000000000" pitchFamily="2" charset="2"/>
              <a:buChar char=""/>
            </a:pPr>
            <a:r>
              <a:rPr lang="en-US" sz="1600" dirty="0">
                <a:effectLst/>
                <a:latin typeface="Cambria" panose="02040503050406030204" pitchFamily="18" charset="0"/>
                <a:ea typeface="Cambria" panose="02040503050406030204" pitchFamily="18" charset="0"/>
              </a:rPr>
              <a:t>After successful login Customers can add &amp; edit items in the cart. </a:t>
            </a:r>
            <a:endParaRPr lang="en-IN" sz="1600" dirty="0">
              <a:effectLst/>
              <a:latin typeface="Cambria" panose="02040503050406030204" pitchFamily="18" charset="0"/>
              <a:ea typeface="Cambria" panose="02040503050406030204" pitchFamily="18" charset="0"/>
            </a:endParaRPr>
          </a:p>
          <a:p>
            <a:pPr marL="342900" lvl="0" indent="-342900">
              <a:lnSpc>
                <a:spcPct val="115000"/>
              </a:lnSpc>
              <a:spcAft>
                <a:spcPts val="800"/>
              </a:spcAft>
              <a:buFont typeface="Wingdings" panose="05000000000000000000" pitchFamily="2" charset="2"/>
              <a:buChar char=""/>
            </a:pPr>
            <a:r>
              <a:rPr lang="en-US" sz="1600" dirty="0">
                <a:effectLst/>
                <a:latin typeface="Cambria" panose="02040503050406030204" pitchFamily="18" charset="0"/>
                <a:ea typeface="Cambria" panose="02040503050406030204" pitchFamily="18" charset="0"/>
              </a:rPr>
              <a:t>Customers can also view the status of any previous orders &amp; cancel any order that has not been shipped yet.</a:t>
            </a:r>
          </a:p>
          <a:p>
            <a:pPr marL="342900" lvl="0" indent="-342900">
              <a:spcAft>
                <a:spcPts val="800"/>
              </a:spcAft>
              <a:buFont typeface="Wingdings" panose="05000000000000000000" pitchFamily="2" charset="2"/>
              <a:buChar char=""/>
            </a:pPr>
            <a:r>
              <a:rPr lang="en-US" sz="1600" dirty="0">
                <a:effectLst/>
                <a:latin typeface="Cambria" panose="02040503050406030204" pitchFamily="18" charset="0"/>
                <a:ea typeface="Cambria" panose="02040503050406030204" pitchFamily="18" charset="0"/>
              </a:rPr>
              <a:t>Customers can modify personal profile information (such as name, phone No., email &amp; other details) &amp; can enable or disable Two-Factor Authentication for additional security.</a:t>
            </a:r>
            <a:endParaRPr lang="en-IN" sz="1600" dirty="0">
              <a:effectLst/>
              <a:latin typeface="Cambria" panose="02040503050406030204" pitchFamily="18" charset="0"/>
              <a:ea typeface="Cambria" panose="02040503050406030204" pitchFamily="18" charset="0"/>
            </a:endParaRPr>
          </a:p>
          <a:p>
            <a:pPr marL="342900" lvl="0" indent="-342900">
              <a:spcAft>
                <a:spcPts val="800"/>
              </a:spcAft>
              <a:buFont typeface="Wingdings" panose="05000000000000000000" pitchFamily="2" charset="2"/>
              <a:buChar char=""/>
            </a:pPr>
            <a:r>
              <a:rPr lang="en-US" sz="1600" dirty="0">
                <a:effectLst/>
                <a:latin typeface="Cambria" panose="02040503050406030204" pitchFamily="18" charset="0"/>
                <a:ea typeface="Cambria" panose="02040503050406030204" pitchFamily="18" charset="0"/>
              </a:rPr>
              <a:t>Admins can manage products, orders and users.</a:t>
            </a:r>
            <a:endParaRPr lang="en-IN" sz="1600" dirty="0">
              <a:effectLst/>
              <a:latin typeface="Cambria" panose="02040503050406030204" pitchFamily="18" charset="0"/>
              <a:ea typeface="Cambria" panose="02040503050406030204" pitchFamily="18" charset="0"/>
            </a:endParaRPr>
          </a:p>
          <a:p>
            <a:pPr marL="342900" lvl="0" indent="-342900">
              <a:lnSpc>
                <a:spcPct val="115000"/>
              </a:lnSpc>
              <a:spcAft>
                <a:spcPts val="800"/>
              </a:spcAft>
              <a:buFont typeface="Wingdings" panose="05000000000000000000" pitchFamily="2" charset="2"/>
              <a:buChar char=""/>
            </a:pPr>
            <a:endParaRPr lang="en-IN" sz="160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4924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9AAC24C-537B-0C33-F8CC-6092E3732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479" y="654424"/>
            <a:ext cx="7895921" cy="5829990"/>
          </a:xfrm>
          <a:prstGeom prst="rect">
            <a:avLst/>
          </a:prstGeom>
        </p:spPr>
      </p:pic>
      <p:sp>
        <p:nvSpPr>
          <p:cNvPr id="2" name="TextBox 1">
            <a:extLst>
              <a:ext uri="{FF2B5EF4-FFF2-40B4-BE49-F238E27FC236}">
                <a16:creationId xmlns:a16="http://schemas.microsoft.com/office/drawing/2014/main" id="{646D6048-8C9D-478C-0D09-0EF0CC6D290B}"/>
              </a:ext>
            </a:extLst>
          </p:cNvPr>
          <p:cNvSpPr txBox="1"/>
          <p:nvPr/>
        </p:nvSpPr>
        <p:spPr>
          <a:xfrm>
            <a:off x="4034039" y="-32273"/>
            <a:ext cx="3390800" cy="523220"/>
          </a:xfrm>
          <a:prstGeom prst="rect">
            <a:avLst/>
          </a:prstGeom>
          <a:noFill/>
        </p:spPr>
        <p:txBody>
          <a:bodyPr wrap="none" rtlCol="0">
            <a:spAutoFit/>
          </a:bodyPr>
          <a:lstStyle/>
          <a:p>
            <a:r>
              <a:rPr lang="en-US" sz="2800" b="1" dirty="0">
                <a:latin typeface="Cambria" panose="02040503050406030204" pitchFamily="18" charset="0"/>
                <a:ea typeface="Cambria" panose="02040503050406030204" pitchFamily="18" charset="0"/>
              </a:rPr>
              <a:t>Flow of the Website</a:t>
            </a:r>
            <a:endParaRPr lang="en-IN" sz="2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82163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832CB3-8CD6-C2A8-9557-827C0B14E4AF}"/>
              </a:ext>
            </a:extLst>
          </p:cNvPr>
          <p:cNvSpPr>
            <a:spLocks noGrp="1"/>
          </p:cNvSpPr>
          <p:nvPr>
            <p:ph type="title"/>
          </p:nvPr>
        </p:nvSpPr>
        <p:spPr>
          <a:xfrm>
            <a:off x="322729" y="936625"/>
            <a:ext cx="10515600" cy="629957"/>
          </a:xfrm>
        </p:spPr>
        <p:txBody>
          <a:bodyPr>
            <a:normAutofit fontScale="90000"/>
          </a:bodyPr>
          <a:lstStyle/>
          <a:p>
            <a:pPr algn="ctr"/>
            <a:r>
              <a:rPr lang="en-US" sz="4000" dirty="0">
                <a:effectLst/>
                <a:latin typeface="Cambria" panose="02040503050406030204" pitchFamily="18" charset="0"/>
                <a:ea typeface="Cambria" panose="02040503050406030204" pitchFamily="18" charset="0"/>
              </a:rPr>
              <a:t>Design and Implementation Constraints</a:t>
            </a:r>
            <a:endParaRPr lang="en-IN" sz="4000" dirty="0"/>
          </a:p>
        </p:txBody>
      </p:sp>
      <p:sp>
        <p:nvSpPr>
          <p:cNvPr id="3" name="Content Placeholder 2">
            <a:extLst>
              <a:ext uri="{FF2B5EF4-FFF2-40B4-BE49-F238E27FC236}">
                <a16:creationId xmlns:a16="http://schemas.microsoft.com/office/drawing/2014/main" id="{FF326942-11D0-B31D-349C-D6DBD068D7E8}"/>
              </a:ext>
            </a:extLst>
          </p:cNvPr>
          <p:cNvSpPr>
            <a:spLocks noGrp="1"/>
          </p:cNvSpPr>
          <p:nvPr>
            <p:ph idx="1"/>
          </p:nvPr>
        </p:nvSpPr>
        <p:spPr>
          <a:xfrm>
            <a:off x="322729" y="1645920"/>
            <a:ext cx="11627224" cy="5014855"/>
          </a:xfrm>
        </p:spPr>
        <p:txBody>
          <a:bodyPr>
            <a:noAutofit/>
          </a:bodyPr>
          <a:lstStyle/>
          <a:p>
            <a:pPr marL="342900" lvl="0" indent="-342900">
              <a:lnSpc>
                <a:spcPct val="107000"/>
              </a:lnSpc>
              <a:spcAft>
                <a:spcPts val="800"/>
              </a:spcAft>
              <a:buFont typeface="Wingdings" panose="05000000000000000000" pitchFamily="2" charset="2"/>
              <a:buChar char=""/>
            </a:pPr>
            <a:r>
              <a:rPr lang="en-US" sz="1800" dirty="0">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The website application should be lightweight &amp; simple API.</a:t>
            </a:r>
            <a:endParaRPr lang="en-IN" sz="1800" dirty="0">
              <a:effectLst/>
              <a:latin typeface="Cambria" panose="02040503050406030204" pitchFamily="18" charset="0"/>
              <a:ea typeface="Cambria" panose="02040503050406030204" pitchFamily="18" charset="0"/>
            </a:endParaRPr>
          </a:p>
          <a:p>
            <a:pPr marL="342900" lvl="0" indent="-342900">
              <a:lnSpc>
                <a:spcPct val="107000"/>
              </a:lnSpc>
              <a:spcAft>
                <a:spcPts val="800"/>
              </a:spcAft>
              <a:buFont typeface="Wingdings" panose="05000000000000000000" pitchFamily="2" charset="2"/>
              <a:buChar char=""/>
            </a:pPr>
            <a:r>
              <a:rPr lang="en-US" sz="1800" dirty="0">
                <a:effectLst/>
                <a:latin typeface="Cambria" panose="02040503050406030204" pitchFamily="18" charset="0"/>
                <a:ea typeface="Cambria" panose="02040503050406030204" pitchFamily="18" charset="0"/>
              </a:rPr>
              <a:t>The database should be able to manage a huge amount of data and should have a flexible schema with </a:t>
            </a:r>
            <a:r>
              <a:rPr lang="en-US" sz="1800" dirty="0" err="1">
                <a:effectLst/>
                <a:latin typeface="Cambria" panose="02040503050406030204" pitchFamily="18" charset="0"/>
                <a:ea typeface="Cambria" panose="02040503050406030204" pitchFamily="18" charset="0"/>
              </a:rPr>
              <a:t>sharding</a:t>
            </a:r>
            <a:r>
              <a:rPr lang="en-US" sz="1800" dirty="0">
                <a:effectLst/>
                <a:latin typeface="Cambria" panose="02040503050406030204" pitchFamily="18" charset="0"/>
                <a:ea typeface="Cambria" panose="02040503050406030204" pitchFamily="18" charset="0"/>
              </a:rPr>
              <a:t> (basically horizontally scalable) so the preferred database language is Mongo DB.</a:t>
            </a:r>
            <a:endParaRPr lang="en-IN" sz="1800" dirty="0">
              <a:effectLst/>
              <a:latin typeface="Cambria" panose="02040503050406030204" pitchFamily="18" charset="0"/>
              <a:ea typeface="Cambria" panose="02040503050406030204" pitchFamily="18" charset="0"/>
            </a:endParaRPr>
          </a:p>
          <a:p>
            <a:pPr marL="342900" lvl="0" indent="-342900">
              <a:lnSpc>
                <a:spcPct val="107000"/>
              </a:lnSpc>
              <a:spcAft>
                <a:spcPts val="800"/>
              </a:spcAft>
              <a:buFont typeface="Wingdings" panose="05000000000000000000" pitchFamily="2" charset="2"/>
              <a:buChar char=""/>
            </a:pPr>
            <a:r>
              <a:rPr lang="en-US" sz="1800" dirty="0">
                <a:effectLst/>
                <a:latin typeface="Cambria" panose="02040503050406030204" pitchFamily="18" charset="0"/>
                <a:ea typeface="Cambria" panose="02040503050406030204" pitchFamily="18" charset="0"/>
              </a:rPr>
              <a:t>Mongo Atlas should be used for storing data on the cloud has 10GB storage &amp; 2GB RAM.</a:t>
            </a:r>
            <a:endParaRPr lang="en-IN" sz="1800" dirty="0">
              <a:effectLst/>
              <a:latin typeface="Cambria" panose="02040503050406030204" pitchFamily="18" charset="0"/>
              <a:ea typeface="Cambria" panose="02040503050406030204" pitchFamily="18" charset="0"/>
            </a:endParaRPr>
          </a:p>
          <a:p>
            <a:pPr marL="342900" lvl="0" indent="-342900">
              <a:lnSpc>
                <a:spcPct val="107000"/>
              </a:lnSpc>
              <a:spcAft>
                <a:spcPts val="800"/>
              </a:spcAft>
              <a:buFont typeface="Wingdings" panose="05000000000000000000" pitchFamily="2" charset="2"/>
              <a:buChar char=""/>
            </a:pPr>
            <a:r>
              <a:rPr lang="en-US" sz="1800" dirty="0">
                <a:effectLst/>
                <a:latin typeface="Cambria" panose="02040503050406030204" pitchFamily="18" charset="0"/>
                <a:ea typeface="Cambria" panose="02040503050406030204" pitchFamily="18" charset="0"/>
              </a:rPr>
              <a:t>Programming language for backend – Node JS and framework – Express JS.</a:t>
            </a:r>
            <a:endParaRPr lang="en-IN" sz="1800" dirty="0">
              <a:effectLst/>
              <a:latin typeface="Cambria" panose="02040503050406030204" pitchFamily="18" charset="0"/>
              <a:ea typeface="Cambria" panose="02040503050406030204" pitchFamily="18" charset="0"/>
            </a:endParaRPr>
          </a:p>
          <a:p>
            <a:pPr marL="342900" lvl="0" indent="-342900">
              <a:lnSpc>
                <a:spcPct val="107000"/>
              </a:lnSpc>
              <a:spcAft>
                <a:spcPts val="800"/>
              </a:spcAft>
              <a:buFont typeface="Wingdings" panose="05000000000000000000" pitchFamily="2" charset="2"/>
              <a:buChar char=""/>
            </a:pPr>
            <a:r>
              <a:rPr lang="en-US" sz="1800" dirty="0">
                <a:effectLst/>
                <a:latin typeface="Cambria" panose="02040503050406030204" pitchFamily="18" charset="0"/>
                <a:ea typeface="Cambria" panose="02040503050406030204" pitchFamily="18" charset="0"/>
              </a:rPr>
              <a:t>Programming language for frontend – HTML 5, CSS3, JavaScript.</a:t>
            </a:r>
            <a:endParaRPr lang="en-IN" sz="1800" dirty="0">
              <a:effectLst/>
              <a:latin typeface="Cambria" panose="02040503050406030204" pitchFamily="18" charset="0"/>
              <a:ea typeface="Cambria" panose="02040503050406030204" pitchFamily="18" charset="0"/>
            </a:endParaRPr>
          </a:p>
          <a:p>
            <a:pPr marL="342900" lvl="0" indent="-342900">
              <a:lnSpc>
                <a:spcPct val="107000"/>
              </a:lnSpc>
              <a:spcAft>
                <a:spcPts val="800"/>
              </a:spcAft>
              <a:buFont typeface="Wingdings" panose="05000000000000000000" pitchFamily="2" charset="2"/>
              <a:buChar char=""/>
            </a:pPr>
            <a:endParaRPr lang="en-IN" sz="180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072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82B009-6DC1-CF3D-CB74-2115F984CCBE}"/>
              </a:ext>
            </a:extLst>
          </p:cNvPr>
          <p:cNvSpPr>
            <a:spLocks noGrp="1"/>
          </p:cNvSpPr>
          <p:nvPr>
            <p:ph idx="1"/>
          </p:nvPr>
        </p:nvSpPr>
        <p:spPr>
          <a:xfrm>
            <a:off x="179293" y="233082"/>
            <a:ext cx="11842377" cy="6445624"/>
          </a:xfrm>
        </p:spPr>
        <p:txBody>
          <a:bodyPr>
            <a:normAutofit/>
          </a:bodyPr>
          <a:lstStyle/>
          <a:p>
            <a:pPr marL="0" indent="0">
              <a:buNone/>
            </a:pPr>
            <a:r>
              <a:rPr lang="en-US" sz="2200" b="1" dirty="0">
                <a:effectLst/>
                <a:latin typeface="Cambria" panose="02040503050406030204" pitchFamily="18" charset="0"/>
                <a:ea typeface="Cambria" panose="02040503050406030204" pitchFamily="18" charset="0"/>
              </a:rPr>
              <a:t>User Documentation</a:t>
            </a:r>
          </a:p>
          <a:p>
            <a:pPr marL="0" indent="0">
              <a:buNone/>
            </a:pPr>
            <a:r>
              <a:rPr lang="en-US" sz="1650" dirty="0">
                <a:effectLst/>
                <a:latin typeface="Cambria" panose="02040503050406030204" pitchFamily="18" charset="0"/>
                <a:ea typeface="Cambria" panose="02040503050406030204" pitchFamily="18" charset="0"/>
              </a:rPr>
              <a:t>The product will include a user manual. The manual will include a product overview, complete configuration of the software (such as Mongo DB server and other technologies used), technical details, backup procedure &amp; contact information which will include an email address. The product will be compatible with any browser and the database will be created in Mongo DB.</a:t>
            </a:r>
          </a:p>
          <a:p>
            <a:pPr marL="0" indent="0">
              <a:buNone/>
            </a:pPr>
            <a:endParaRPr lang="en-US" sz="2200" b="1" dirty="0">
              <a:effectLst/>
              <a:latin typeface="Cambria" panose="02040503050406030204" pitchFamily="18" charset="0"/>
              <a:ea typeface="Cambria" panose="02040503050406030204" pitchFamily="18" charset="0"/>
            </a:endParaRPr>
          </a:p>
          <a:p>
            <a:pPr marL="0" indent="0">
              <a:buNone/>
            </a:pPr>
            <a:r>
              <a:rPr lang="en-US" sz="2200" b="1" dirty="0">
                <a:effectLst/>
                <a:latin typeface="Cambria" panose="02040503050406030204" pitchFamily="18" charset="0"/>
                <a:ea typeface="Cambria" panose="02040503050406030204" pitchFamily="18" charset="0"/>
              </a:rPr>
              <a:t>Assumptions</a:t>
            </a:r>
          </a:p>
          <a:p>
            <a:pPr lvl="0">
              <a:lnSpc>
                <a:spcPct val="107000"/>
              </a:lnSpc>
              <a:spcAft>
                <a:spcPts val="800"/>
              </a:spcAft>
              <a:buFont typeface="Wingdings" panose="05000000000000000000" pitchFamily="2" charset="2"/>
              <a:buChar char="Ø"/>
            </a:pPr>
            <a:r>
              <a:rPr lang="en-US" sz="1500" dirty="0">
                <a:effectLst/>
                <a:latin typeface="Cambria" panose="02040503050406030204" pitchFamily="18" charset="0"/>
                <a:ea typeface="Cambria" panose="02040503050406030204" pitchFamily="18" charset="0"/>
              </a:rPr>
              <a:t>The system should be user friendly so that it is easy to use for the users.</a:t>
            </a:r>
            <a:endParaRPr lang="en-IN" sz="1500" dirty="0">
              <a:effectLst/>
              <a:latin typeface="Cambria" panose="02040503050406030204" pitchFamily="18" charset="0"/>
              <a:ea typeface="Cambria" panose="02040503050406030204" pitchFamily="18" charset="0"/>
            </a:endParaRPr>
          </a:p>
          <a:p>
            <a:pPr lvl="0">
              <a:lnSpc>
                <a:spcPct val="107000"/>
              </a:lnSpc>
              <a:spcAft>
                <a:spcPts val="800"/>
              </a:spcAft>
              <a:buFont typeface="Wingdings" panose="05000000000000000000" pitchFamily="2" charset="2"/>
              <a:buChar char="Ø"/>
            </a:pPr>
            <a:r>
              <a:rPr lang="en-US" sz="1500" dirty="0">
                <a:effectLst/>
                <a:latin typeface="Cambria" panose="02040503050406030204" pitchFamily="18" charset="0"/>
                <a:ea typeface="Cambria" panose="02040503050406030204" pitchFamily="18" charset="0"/>
              </a:rPr>
              <a:t>The Electronics Mart is a 24X7 running website except for the servers where application &amp; database are deployed &amp; stored goes down.</a:t>
            </a:r>
            <a:endParaRPr lang="en-IN" sz="1500" dirty="0">
              <a:effectLst/>
              <a:latin typeface="Cambria" panose="02040503050406030204" pitchFamily="18" charset="0"/>
              <a:ea typeface="Cambria" panose="02040503050406030204" pitchFamily="18" charset="0"/>
            </a:endParaRPr>
          </a:p>
          <a:p>
            <a:pPr lvl="0">
              <a:lnSpc>
                <a:spcPct val="107000"/>
              </a:lnSpc>
              <a:spcAft>
                <a:spcPts val="800"/>
              </a:spcAft>
              <a:buFont typeface="Wingdings" panose="05000000000000000000" pitchFamily="2" charset="2"/>
              <a:buChar char="Ø"/>
            </a:pPr>
            <a:r>
              <a:rPr lang="en-US" sz="1500" dirty="0">
                <a:effectLst/>
                <a:latin typeface="Cambria" panose="02040503050406030204" pitchFamily="18" charset="0"/>
                <a:ea typeface="Cambria" panose="02040503050406030204" pitchFamily="18" charset="0"/>
              </a:rPr>
              <a:t>Users can access Electronics Mart from any device which supports a web browser and an internet connection.</a:t>
            </a:r>
            <a:endParaRPr lang="en-IN" sz="1500" dirty="0">
              <a:effectLst/>
              <a:latin typeface="Cambria" panose="02040503050406030204" pitchFamily="18" charset="0"/>
              <a:ea typeface="Cambria" panose="02040503050406030204" pitchFamily="18" charset="0"/>
            </a:endParaRPr>
          </a:p>
          <a:p>
            <a:pPr marL="0" indent="0">
              <a:buNone/>
            </a:pPr>
            <a:endParaRPr lang="en-US" sz="2200" b="1" dirty="0">
              <a:effectLst/>
              <a:latin typeface="Cambria" panose="02040503050406030204" pitchFamily="18" charset="0"/>
              <a:ea typeface="Cambria" panose="02040503050406030204" pitchFamily="18" charset="0"/>
            </a:endParaRPr>
          </a:p>
          <a:p>
            <a:pPr marL="0" indent="0">
              <a:buNone/>
            </a:pPr>
            <a:r>
              <a:rPr lang="en-US" sz="2200" b="1" dirty="0">
                <a:effectLst/>
                <a:latin typeface="Cambria" panose="02040503050406030204" pitchFamily="18" charset="0"/>
                <a:ea typeface="Cambria" panose="02040503050406030204" pitchFamily="18" charset="0"/>
              </a:rPr>
              <a:t>Dependencies</a:t>
            </a:r>
          </a:p>
          <a:p>
            <a:pPr marL="342900" lvl="0" indent="-342900">
              <a:lnSpc>
                <a:spcPct val="107000"/>
              </a:lnSpc>
              <a:spcAft>
                <a:spcPts val="800"/>
              </a:spcAft>
              <a:buFont typeface="Wingdings" panose="05000000000000000000" pitchFamily="2" charset="2"/>
              <a:buChar char=""/>
            </a:pPr>
            <a:r>
              <a:rPr lang="en-US" sz="1500" dirty="0">
                <a:effectLst/>
                <a:latin typeface="Cambria" panose="02040503050406030204" pitchFamily="18" charset="0"/>
                <a:ea typeface="Cambria" panose="02040503050406030204" pitchFamily="18" charset="0"/>
              </a:rPr>
              <a:t>The Servers due to which the web application will run.</a:t>
            </a:r>
            <a:endParaRPr lang="en-IN" sz="1500" dirty="0">
              <a:effectLst/>
              <a:latin typeface="Cambria" panose="02040503050406030204" pitchFamily="18" charset="0"/>
              <a:ea typeface="Cambria" panose="02040503050406030204" pitchFamily="18" charset="0"/>
            </a:endParaRPr>
          </a:p>
          <a:p>
            <a:pPr marL="342900" lvl="0" indent="-342900">
              <a:lnSpc>
                <a:spcPct val="107000"/>
              </a:lnSpc>
              <a:spcAft>
                <a:spcPts val="800"/>
              </a:spcAft>
              <a:buFont typeface="Wingdings" panose="05000000000000000000" pitchFamily="2" charset="2"/>
              <a:buChar char=""/>
            </a:pPr>
            <a:r>
              <a:rPr lang="en-US" sz="1500" dirty="0">
                <a:effectLst/>
                <a:latin typeface="Cambria" panose="02040503050406030204" pitchFamily="18" charset="0"/>
                <a:ea typeface="Cambria" panose="02040503050406030204" pitchFamily="18" charset="0"/>
              </a:rPr>
              <a:t>The Payment process is dependent on the payment plugin while purchasing the product.</a:t>
            </a:r>
            <a:endParaRPr lang="en-IN" sz="1500" dirty="0">
              <a:latin typeface="Cambria" panose="02040503050406030204" pitchFamily="18" charset="0"/>
              <a:ea typeface="Cambria" panose="02040503050406030204" pitchFamily="18" charset="0"/>
            </a:endParaRPr>
          </a:p>
          <a:p>
            <a:pPr marL="342900" lvl="0" indent="-342900">
              <a:lnSpc>
                <a:spcPct val="107000"/>
              </a:lnSpc>
              <a:spcAft>
                <a:spcPts val="800"/>
              </a:spcAft>
              <a:buFont typeface="Wingdings" panose="05000000000000000000" pitchFamily="2" charset="2"/>
              <a:buChar char=""/>
            </a:pPr>
            <a:r>
              <a:rPr lang="en-US" sz="1500" dirty="0">
                <a:effectLst/>
                <a:latin typeface="Cambria" panose="02040503050406030204" pitchFamily="18" charset="0"/>
                <a:ea typeface="Cambria" panose="02040503050406030204" pitchFamily="18" charset="0"/>
              </a:rPr>
              <a:t>The Information of all users must be stored in a database that is accessible by the Electronics Mart system.</a:t>
            </a:r>
            <a:endParaRPr lang="en-IN" sz="1500" dirty="0">
              <a:latin typeface="Cambria" panose="02040503050406030204" pitchFamily="18" charset="0"/>
              <a:ea typeface="Cambria" panose="02040503050406030204" pitchFamily="18" charset="0"/>
            </a:endParaRPr>
          </a:p>
          <a:p>
            <a:pPr marL="0" indent="0">
              <a:buNone/>
            </a:pPr>
            <a:endParaRPr lang="en-IN" sz="2200" b="1" dirty="0">
              <a:latin typeface="Cambria" panose="02040503050406030204" pitchFamily="18" charset="0"/>
              <a:ea typeface="Cambria" panose="02040503050406030204" pitchFamily="18" charset="0"/>
            </a:endParaRPr>
          </a:p>
          <a:p>
            <a:pPr marL="0" indent="0">
              <a:buNone/>
            </a:pPr>
            <a:endParaRPr lang="en-IN" sz="2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28442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TM03457452[[fn=Celestial]]</Template>
  <TotalTime>697</TotalTime>
  <Words>2565</Words>
  <Application>Microsoft Office PowerPoint</Application>
  <PresentationFormat>Widescreen</PresentationFormat>
  <Paragraphs>339</Paragraphs>
  <Slides>26</Slides>
  <Notes>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26</vt:i4>
      </vt:variant>
    </vt:vector>
  </HeadingPairs>
  <TitlesOfParts>
    <vt:vector size="40" baseType="lpstr">
      <vt:lpstr>Arial</vt:lpstr>
      <vt:lpstr>Calibri</vt:lpstr>
      <vt:lpstr>Calibri Light</vt:lpstr>
      <vt:lpstr>Cambria</vt:lpstr>
      <vt:lpstr>Graphik</vt:lpstr>
      <vt:lpstr>inter-regular</vt:lpstr>
      <vt:lpstr>Trebuchet MS</vt:lpstr>
      <vt:lpstr>Wingdings</vt:lpstr>
      <vt:lpstr>Wingdings 3</vt:lpstr>
      <vt:lpstr>Celestial</vt:lpstr>
      <vt:lpstr>Office Theme</vt:lpstr>
      <vt:lpstr>Facet</vt:lpstr>
      <vt:lpstr>1_Facet</vt:lpstr>
      <vt:lpstr>2_Facet</vt:lpstr>
      <vt:lpstr>SEPM Project Title – Electronics Mart</vt:lpstr>
      <vt:lpstr>Introduction</vt:lpstr>
      <vt:lpstr>Feasibility Analysis</vt:lpstr>
      <vt:lpstr>Software Requirements Specification(SRS)</vt:lpstr>
      <vt:lpstr>Product Perspective</vt:lpstr>
      <vt:lpstr>Product Functions</vt:lpstr>
      <vt:lpstr>PowerPoint Presentation</vt:lpstr>
      <vt:lpstr>Design and Implementation Constraints</vt:lpstr>
      <vt:lpstr>PowerPoint Presentation</vt:lpstr>
      <vt:lpstr>User Interface</vt:lpstr>
      <vt:lpstr>PowerPoint Presentation</vt:lpstr>
      <vt:lpstr>PowerPoint Presentation</vt:lpstr>
      <vt:lpstr>Non-functional Requirements</vt:lpstr>
      <vt:lpstr>PowerPoint Presentation</vt:lpstr>
      <vt:lpstr>PowerPoint Presentation</vt:lpstr>
      <vt:lpstr>PowerPoint Presentation</vt:lpstr>
      <vt:lpstr>PowerPoint Presentation</vt:lpstr>
      <vt:lpstr>State Diagram</vt:lpstr>
      <vt:lpstr>Activity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Introduce the lab environment and tools used in the software engineering lab.</dc:title>
  <dc:creator>manish19csu173</dc:creator>
  <cp:lastModifiedBy>namit19csu185</cp:lastModifiedBy>
  <cp:revision>25</cp:revision>
  <dcterms:created xsi:type="dcterms:W3CDTF">2022-07-23T06:34:42Z</dcterms:created>
  <dcterms:modified xsi:type="dcterms:W3CDTF">2022-07-24T17:54:41Z</dcterms:modified>
</cp:coreProperties>
</file>