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Oswald"/>
      <p:bold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22" Type="http://schemas.openxmlformats.org/officeDocument/2006/relationships/font" Target="fonts/DMSans-bold.fntdata"/><Relationship Id="rId10" Type="http://schemas.openxmlformats.org/officeDocument/2006/relationships/slide" Target="slides/slide5.xml"/><Relationship Id="rId21" Type="http://schemas.openxmlformats.org/officeDocument/2006/relationships/font" Target="fonts/DMSans-regular.fntdata"/><Relationship Id="rId13" Type="http://schemas.openxmlformats.org/officeDocument/2006/relationships/slide" Target="slides/slide8.xml"/><Relationship Id="rId24" Type="http://schemas.openxmlformats.org/officeDocument/2006/relationships/font" Target="fonts/DMSans-boldItalic.fntdata"/><Relationship Id="rId12" Type="http://schemas.openxmlformats.org/officeDocument/2006/relationships/slide" Target="slides/slide7.xml"/><Relationship Id="rId23" Type="http://schemas.openxmlformats.org/officeDocument/2006/relationships/font" Target="fonts/DM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ad47d6e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5ad47d6e52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ad47d6e5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5ad47d6e52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ad47d6e5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5ad47d6e52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aadb410a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5aadb410ae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ad47d6e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5ad47d6e5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ad47d6e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5ad47d6e5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docs.google.com/spreadsheets/d/1cmXAIl9iLqLw3nV1WU8y3tSw62Kij-Q8/edit?usp=sharing&amp;ouid=106942457558004201317&amp;rtpof=true&amp;sd=true" TargetMode="External"/><Relationship Id="rId5" Type="http://schemas.openxmlformats.org/officeDocument/2006/relationships/image" Target="../media/image17.png"/><Relationship Id="rId6"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docs.google.com/spreadsheets/d/11wWcvzX2oJnM-TvFBJpJpqaH7SDqdFCW/edit?usp=sharing&amp;ouid=106942457558004201317&amp;rtpof=true&amp;sd=true" TargetMode="External"/><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s://docs.google.com/spreadsheets/d/1IA7UlJ3YgYshWf3XKh6KGA8gbk76AqtE/edit?usp=sharing&amp;ouid=106942457558004201317&amp;rtpof=true&amp;sd=true" TargetMode="External"/><Relationship Id="rId5" Type="http://schemas.openxmlformats.org/officeDocument/2006/relationships/image" Target="../media/image29.png"/><Relationship Id="rId6"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6.png"/><Relationship Id="rId5" Type="http://schemas.openxmlformats.org/officeDocument/2006/relationships/hyperlink" Target="https://drive.google.com/file/d/1S0sTBbLZsb_OxKMknWzZEGy0yKiBpAqx/view?usp=sharing" TargetMode="External"/><Relationship Id="rId6"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5.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3.png"/><Relationship Id="rId4" Type="http://schemas.openxmlformats.org/officeDocument/2006/relationships/image" Target="../media/image10.png"/><Relationship Id="rId5" Type="http://schemas.openxmlformats.org/officeDocument/2006/relationships/image" Target="../media/image16.jpg"/><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3.png"/><Relationship Id="rId4" Type="http://schemas.openxmlformats.org/officeDocument/2006/relationships/image" Target="../media/image2.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docs.google.com/spreadsheets/d/1GHW0M2VqPRlTDKSleDtSgmGEIAcq7bvh/edit?usp=sharing&amp;ouid=106942457558004201317&amp;rtpof=true&amp;sd=true" TargetMode="External"/><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3.png"/><Relationship Id="rId4" Type="http://schemas.openxmlformats.org/officeDocument/2006/relationships/image" Target="../media/image12.png"/><Relationship Id="rId5" Type="http://schemas.openxmlformats.org/officeDocument/2006/relationships/image" Target="../media/image24.jpg"/><Relationship Id="rId6" Type="http://schemas.openxmlformats.org/officeDocument/2006/relationships/image" Target="../media/image10.png"/><Relationship Id="rId7"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docs.google.com/spreadsheets/d/1SwIZECZBaX83YIgE7s_fAiMSR1AVUm2f/edit?usp=sharing&amp;ouid=106942457558004201317&amp;rtpof=true&amp;sd=true" TargetMode="External"/><Relationship Id="rId5" Type="http://schemas.openxmlformats.org/officeDocument/2006/relationships/image" Target="../media/image19.png"/><Relationship Id="rId6"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s://docs.google.com/spreadsheets/d/1a3f0MsCE5PHjF2Dn7WTYn9tZekDIO7F-/edit?usp=sharing&amp;ouid=106942457558004201317&amp;rtpof=true&amp;sd=true" TargetMode="External"/><Relationship Id="rId5" Type="http://schemas.openxmlformats.org/officeDocument/2006/relationships/image" Target="../media/image20.png"/><Relationship Id="rId6"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21874" l="0" r="0" t="21875"/>
          <a:stretch/>
        </p:blipFill>
        <p:spPr>
          <a:xfrm rot="10800000">
            <a:off x="0" y="0"/>
            <a:ext cx="18288000" cy="10287000"/>
          </a:xfrm>
          <a:prstGeom prst="rect">
            <a:avLst/>
          </a:prstGeom>
          <a:noFill/>
          <a:ln>
            <a:noFill/>
          </a:ln>
        </p:spPr>
      </p:pic>
      <p:sp>
        <p:nvSpPr>
          <p:cNvPr id="85" name="Google Shape;85;p13"/>
          <p:cNvSpPr/>
          <p:nvPr/>
        </p:nvSpPr>
        <p:spPr>
          <a:xfrm rot="7659121">
            <a:off x="15091031" y="5585714"/>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sp>
      <p:sp>
        <p:nvSpPr>
          <p:cNvPr id="86" name="Google Shape;86;p13"/>
          <p:cNvSpPr/>
          <p:nvPr/>
        </p:nvSpPr>
        <p:spPr>
          <a:xfrm>
            <a:off x="-3258071" y="-4629150"/>
            <a:ext cx="9022634" cy="925830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4">
              <a:alphaModFix/>
            </a:blip>
            <a:stretch>
              <a:fillRect b="0" l="0" r="0" t="0"/>
            </a:stretch>
          </a:blipFill>
          <a:ln>
            <a:noFill/>
          </a:ln>
        </p:spPr>
      </p:sp>
      <p:grpSp>
        <p:nvGrpSpPr>
          <p:cNvPr id="87" name="Google Shape;87;p13"/>
          <p:cNvGrpSpPr/>
          <p:nvPr/>
        </p:nvGrpSpPr>
        <p:grpSpPr>
          <a:xfrm>
            <a:off x="4236347" y="3103606"/>
            <a:ext cx="9815307" cy="4307509"/>
            <a:chOff x="0" y="-19050"/>
            <a:chExt cx="1895495" cy="831850"/>
          </a:xfrm>
        </p:grpSpPr>
        <p:sp>
          <p:nvSpPr>
            <p:cNvPr id="88" name="Google Shape;88;p13"/>
            <p:cNvSpPr/>
            <p:nvPr/>
          </p:nvSpPr>
          <p:spPr>
            <a:xfrm>
              <a:off x="0" y="0"/>
              <a:ext cx="1895495" cy="812800"/>
            </a:xfrm>
            <a:custGeom>
              <a:rect b="b" l="l" r="r" t="t"/>
              <a:pathLst>
                <a:path extrusionOk="0" h="812800" w="1895495">
                  <a:moveTo>
                    <a:pt x="0" y="0"/>
                  </a:moveTo>
                  <a:lnTo>
                    <a:pt x="1895495" y="0"/>
                  </a:lnTo>
                  <a:lnTo>
                    <a:pt x="1895495" y="812800"/>
                  </a:lnTo>
                  <a:lnTo>
                    <a:pt x="0" y="812800"/>
                  </a:lnTo>
                  <a:close/>
                </a:path>
              </a:pathLst>
            </a:custGeom>
            <a:solidFill>
              <a:srgbClr val="000000">
                <a:alpha val="0"/>
              </a:srgbClr>
            </a:solidFill>
            <a:ln cap="flat" cmpd="sng" w="38100">
              <a:solidFill>
                <a:srgbClr val="000000"/>
              </a:solidFill>
              <a:prstDash val="solid"/>
              <a:round/>
              <a:headEnd len="sm" w="sm" type="none"/>
              <a:tailEnd len="sm" w="sm" type="none"/>
            </a:ln>
          </p:spPr>
        </p:sp>
        <p:sp>
          <p:nvSpPr>
            <p:cNvPr id="89" name="Google Shape;89;p13"/>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13"/>
          <p:cNvSpPr txBox="1"/>
          <p:nvPr/>
        </p:nvSpPr>
        <p:spPr>
          <a:xfrm>
            <a:off x="4343947" y="5123536"/>
            <a:ext cx="9815400" cy="1467900"/>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rPr b="1" lang="en-US" sz="9537">
                <a:solidFill>
                  <a:srgbClr val="231F20"/>
                </a:solidFill>
                <a:latin typeface="Oswald"/>
                <a:ea typeface="Oswald"/>
                <a:cs typeface="Oswald"/>
                <a:sym typeface="Oswald"/>
              </a:rPr>
              <a:t>MOVIE ANALYSIS</a:t>
            </a:r>
            <a:endParaRPr sz="100"/>
          </a:p>
        </p:txBody>
      </p:sp>
      <p:sp>
        <p:nvSpPr>
          <p:cNvPr id="91" name="Google Shape;91;p13"/>
          <p:cNvSpPr txBox="1"/>
          <p:nvPr/>
        </p:nvSpPr>
        <p:spPr>
          <a:xfrm>
            <a:off x="4236297" y="3847009"/>
            <a:ext cx="9815400" cy="1087200"/>
          </a:xfrm>
          <a:prstGeom prst="rect">
            <a:avLst/>
          </a:prstGeom>
          <a:noFill/>
          <a:ln>
            <a:noFill/>
          </a:ln>
        </p:spPr>
        <p:txBody>
          <a:bodyPr anchorCtr="0" anchor="t" bIns="0" lIns="0" spcFirstLastPara="1" rIns="0" wrap="square" tIns="0">
            <a:spAutoFit/>
          </a:bodyPr>
          <a:lstStyle/>
          <a:p>
            <a:pPr indent="0" lvl="0" marL="0" marR="0" rtl="0" algn="ctr">
              <a:lnSpc>
                <a:spcPct val="138034"/>
              </a:lnSpc>
              <a:spcBef>
                <a:spcPts val="0"/>
              </a:spcBef>
              <a:spcAft>
                <a:spcPts val="0"/>
              </a:spcAft>
              <a:buNone/>
            </a:pPr>
            <a:r>
              <a:rPr b="1" lang="en-US" sz="7062">
                <a:solidFill>
                  <a:srgbClr val="231F20"/>
                </a:solidFill>
                <a:latin typeface="Oswald"/>
                <a:ea typeface="Oswald"/>
                <a:cs typeface="Oswald"/>
                <a:sym typeface="Oswald"/>
              </a:rPr>
              <a:t>IMDB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48" name="Shape 248"/>
        <p:cNvGrpSpPr/>
        <p:nvPr/>
      </p:nvGrpSpPr>
      <p:grpSpPr>
        <a:xfrm>
          <a:off x="0" y="0"/>
          <a:ext cx="0" cy="0"/>
          <a:chOff x="0" y="0"/>
          <a:chExt cx="0" cy="0"/>
        </a:xfrm>
      </p:grpSpPr>
      <p:grpSp>
        <p:nvGrpSpPr>
          <p:cNvPr id="249" name="Google Shape;249;p22"/>
          <p:cNvGrpSpPr/>
          <p:nvPr/>
        </p:nvGrpSpPr>
        <p:grpSpPr>
          <a:xfrm>
            <a:off x="-2759643" y="-3368517"/>
            <a:ext cx="4937735" cy="4959868"/>
            <a:chOff x="1813" y="0"/>
            <a:chExt cx="809173" cy="812800"/>
          </a:xfrm>
        </p:grpSpPr>
        <p:sp>
          <p:nvSpPr>
            <p:cNvPr id="250" name="Google Shape;250;p2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2" name="Google Shape;252;p22"/>
          <p:cNvGrpSpPr/>
          <p:nvPr/>
        </p:nvGrpSpPr>
        <p:grpSpPr>
          <a:xfrm>
            <a:off x="9173419" y="1278539"/>
            <a:ext cx="13130127" cy="13188980"/>
            <a:chOff x="1813" y="0"/>
            <a:chExt cx="809173" cy="812800"/>
          </a:xfrm>
        </p:grpSpPr>
        <p:sp>
          <p:nvSpPr>
            <p:cNvPr id="253" name="Google Shape;253;p2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22"/>
          <p:cNvSpPr/>
          <p:nvPr/>
        </p:nvSpPr>
        <p:spPr>
          <a:xfrm>
            <a:off x="-6639105" y="-5979128"/>
            <a:ext cx="12110389" cy="12426705"/>
          </a:xfrm>
          <a:custGeom>
            <a:rect b="b" l="l" r="r" t="t"/>
            <a:pathLst>
              <a:path extrusionOk="0" h="12426705" w="12110389">
                <a:moveTo>
                  <a:pt x="0" y="0"/>
                </a:moveTo>
                <a:lnTo>
                  <a:pt x="12110389" y="0"/>
                </a:lnTo>
                <a:lnTo>
                  <a:pt x="12110389" y="12426706"/>
                </a:lnTo>
                <a:lnTo>
                  <a:pt x="0" y="12426706"/>
                </a:lnTo>
                <a:lnTo>
                  <a:pt x="0" y="0"/>
                </a:lnTo>
                <a:close/>
              </a:path>
            </a:pathLst>
          </a:custGeom>
          <a:blipFill rotWithShape="1">
            <a:blip r:embed="rId3">
              <a:alphaModFix/>
            </a:blip>
            <a:stretch>
              <a:fillRect b="0" l="0" r="0" t="0"/>
            </a:stretch>
          </a:blipFill>
          <a:ln>
            <a:noFill/>
          </a:ln>
        </p:spPr>
      </p:sp>
      <p:sp>
        <p:nvSpPr>
          <p:cNvPr id="256" name="Google Shape;256;p22"/>
          <p:cNvSpPr/>
          <p:nvPr/>
        </p:nvSpPr>
        <p:spPr>
          <a:xfrm rot="-3986662">
            <a:off x="5086243" y="6252546"/>
            <a:ext cx="9902931" cy="10161590"/>
          </a:xfrm>
          <a:custGeom>
            <a:rect b="b" l="l" r="r" t="t"/>
            <a:pathLst>
              <a:path extrusionOk="0" h="10152425" w="9894000">
                <a:moveTo>
                  <a:pt x="0" y="0"/>
                </a:moveTo>
                <a:lnTo>
                  <a:pt x="9894000" y="0"/>
                </a:lnTo>
                <a:lnTo>
                  <a:pt x="9894000" y="10152425"/>
                </a:lnTo>
                <a:lnTo>
                  <a:pt x="0" y="10152425"/>
                </a:lnTo>
                <a:lnTo>
                  <a:pt x="0" y="0"/>
                </a:lnTo>
                <a:close/>
              </a:path>
            </a:pathLst>
          </a:custGeom>
          <a:blipFill rotWithShape="1">
            <a:blip r:embed="rId3">
              <a:alphaModFix/>
            </a:blip>
            <a:stretch>
              <a:fillRect b="0" l="0" r="0" t="0"/>
            </a:stretch>
          </a:blipFill>
          <a:ln>
            <a:noFill/>
          </a:ln>
        </p:spPr>
      </p:sp>
      <p:sp>
        <p:nvSpPr>
          <p:cNvPr id="257" name="Google Shape;257;p22"/>
          <p:cNvSpPr txBox="1"/>
          <p:nvPr/>
        </p:nvSpPr>
        <p:spPr>
          <a:xfrm>
            <a:off x="5172902" y="667944"/>
            <a:ext cx="7942200" cy="9234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000">
                <a:solidFill>
                  <a:srgbClr val="FFFFFF"/>
                </a:solidFill>
                <a:latin typeface="Oswald"/>
                <a:ea typeface="Oswald"/>
                <a:cs typeface="Oswald"/>
                <a:sym typeface="Oswald"/>
              </a:rPr>
              <a:t>Language Analysis</a:t>
            </a:r>
            <a:endParaRPr b="1" sz="6000">
              <a:solidFill>
                <a:srgbClr val="FFFFFF"/>
              </a:solidFill>
              <a:latin typeface="Oswald"/>
              <a:ea typeface="Oswald"/>
              <a:cs typeface="Oswald"/>
              <a:sym typeface="Oswald"/>
            </a:endParaRPr>
          </a:p>
        </p:txBody>
      </p:sp>
      <p:sp>
        <p:nvSpPr>
          <p:cNvPr id="258" name="Google Shape;258;p22"/>
          <p:cNvSpPr txBox="1"/>
          <p:nvPr/>
        </p:nvSpPr>
        <p:spPr>
          <a:xfrm>
            <a:off x="1681775" y="4955350"/>
            <a:ext cx="7942200" cy="2571000"/>
          </a:xfrm>
          <a:prstGeom prst="rect">
            <a:avLst/>
          </a:prstGeom>
          <a:noFill/>
          <a:ln>
            <a:noFill/>
          </a:ln>
        </p:spPr>
        <p:txBody>
          <a:bodyPr anchorCtr="0" anchor="t" bIns="0" lIns="0" spcFirstLastPara="1" rIns="0" wrap="square" tIns="0">
            <a:spAutoFit/>
          </a:bodyPr>
          <a:lstStyle/>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=UNIQUE(M2:M3768)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=COUNTIF(M$2:M$3768,U2)</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=AVERAGEIF(M$2:M$3768,U2,R$2:R$3768)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=MEDIAN(IF(M$2:M$3768=U2,R$2:R$3768))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=STDEV(IF(M$2:M$3768=U2,R$2:R$3768))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None/>
            </a:pPr>
            <a:r>
              <a:t/>
            </a:r>
            <a:endParaRPr sz="1800">
              <a:solidFill>
                <a:srgbClr val="F5FFF5"/>
              </a:solidFill>
              <a:latin typeface="DM Sans"/>
              <a:ea typeface="DM Sans"/>
              <a:cs typeface="DM Sans"/>
              <a:sym typeface="DM Sans"/>
            </a:endParaRPr>
          </a:p>
        </p:txBody>
      </p:sp>
      <p:sp>
        <p:nvSpPr>
          <p:cNvPr id="259" name="Google Shape;259;p22"/>
          <p:cNvSpPr txBox="1"/>
          <p:nvPr/>
        </p:nvSpPr>
        <p:spPr>
          <a:xfrm>
            <a:off x="11250600" y="2933625"/>
            <a:ext cx="70374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https://docs.google.com/spreadsheets/d/1cmXAIl9iLqLw3nV1WU8y3tSw62Kij-Q8/edit?usp=sharing&amp;ouid=106942457558004201317&amp;rtpof=true&amp;sd=true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60" name="Google Shape;260;p22"/>
          <p:cNvPicPr preferRelativeResize="0"/>
          <p:nvPr/>
        </p:nvPicPr>
        <p:blipFill>
          <a:blip r:embed="rId5">
            <a:alphaModFix/>
          </a:blip>
          <a:stretch>
            <a:fillRect/>
          </a:stretch>
        </p:blipFill>
        <p:spPr>
          <a:xfrm>
            <a:off x="11799900" y="3863375"/>
            <a:ext cx="6488100" cy="3290550"/>
          </a:xfrm>
          <a:prstGeom prst="rect">
            <a:avLst/>
          </a:prstGeom>
          <a:noFill/>
          <a:ln>
            <a:noFill/>
          </a:ln>
        </p:spPr>
      </p:pic>
      <p:pic>
        <p:nvPicPr>
          <p:cNvPr id="261" name="Google Shape;261;p22"/>
          <p:cNvPicPr preferRelativeResize="0"/>
          <p:nvPr/>
        </p:nvPicPr>
        <p:blipFill>
          <a:blip r:embed="rId6">
            <a:alphaModFix/>
          </a:blip>
          <a:stretch>
            <a:fillRect/>
          </a:stretch>
        </p:blipFill>
        <p:spPr>
          <a:xfrm>
            <a:off x="11799900" y="7153925"/>
            <a:ext cx="6488100" cy="289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65" name="Shape 265"/>
        <p:cNvGrpSpPr/>
        <p:nvPr/>
      </p:nvGrpSpPr>
      <p:grpSpPr>
        <a:xfrm>
          <a:off x="0" y="0"/>
          <a:ext cx="0" cy="0"/>
          <a:chOff x="0" y="0"/>
          <a:chExt cx="0" cy="0"/>
        </a:xfrm>
      </p:grpSpPr>
      <p:grpSp>
        <p:nvGrpSpPr>
          <p:cNvPr id="266" name="Google Shape;266;p23"/>
          <p:cNvGrpSpPr/>
          <p:nvPr/>
        </p:nvGrpSpPr>
        <p:grpSpPr>
          <a:xfrm>
            <a:off x="-2759643" y="-3368517"/>
            <a:ext cx="4937735" cy="4959868"/>
            <a:chOff x="1813" y="0"/>
            <a:chExt cx="809173" cy="812800"/>
          </a:xfrm>
        </p:grpSpPr>
        <p:sp>
          <p:nvSpPr>
            <p:cNvPr id="267" name="Google Shape;267;p2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9" name="Google Shape;269;p23"/>
          <p:cNvGrpSpPr/>
          <p:nvPr/>
        </p:nvGrpSpPr>
        <p:grpSpPr>
          <a:xfrm>
            <a:off x="9173419" y="1278539"/>
            <a:ext cx="13130127" cy="13188980"/>
            <a:chOff x="1813" y="0"/>
            <a:chExt cx="809173" cy="812800"/>
          </a:xfrm>
        </p:grpSpPr>
        <p:sp>
          <p:nvSpPr>
            <p:cNvPr id="270" name="Google Shape;270;p2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2" name="Google Shape;272;p23"/>
          <p:cNvSpPr/>
          <p:nvPr/>
        </p:nvSpPr>
        <p:spPr>
          <a:xfrm>
            <a:off x="-6639105" y="-5979128"/>
            <a:ext cx="12110389" cy="12426705"/>
          </a:xfrm>
          <a:custGeom>
            <a:rect b="b" l="l" r="r" t="t"/>
            <a:pathLst>
              <a:path extrusionOk="0" h="12426705" w="12110389">
                <a:moveTo>
                  <a:pt x="0" y="0"/>
                </a:moveTo>
                <a:lnTo>
                  <a:pt x="12110389" y="0"/>
                </a:lnTo>
                <a:lnTo>
                  <a:pt x="12110389" y="12426706"/>
                </a:lnTo>
                <a:lnTo>
                  <a:pt x="0" y="12426706"/>
                </a:lnTo>
                <a:lnTo>
                  <a:pt x="0" y="0"/>
                </a:lnTo>
                <a:close/>
              </a:path>
            </a:pathLst>
          </a:custGeom>
          <a:blipFill rotWithShape="1">
            <a:blip r:embed="rId3">
              <a:alphaModFix/>
            </a:blip>
            <a:stretch>
              <a:fillRect b="0" l="0" r="0" t="0"/>
            </a:stretch>
          </a:blipFill>
          <a:ln>
            <a:noFill/>
          </a:ln>
        </p:spPr>
      </p:sp>
      <p:sp>
        <p:nvSpPr>
          <p:cNvPr id="273" name="Google Shape;273;p23"/>
          <p:cNvSpPr/>
          <p:nvPr/>
        </p:nvSpPr>
        <p:spPr>
          <a:xfrm rot="-3986662">
            <a:off x="5086243" y="6252546"/>
            <a:ext cx="9902931" cy="10161590"/>
          </a:xfrm>
          <a:custGeom>
            <a:rect b="b" l="l" r="r" t="t"/>
            <a:pathLst>
              <a:path extrusionOk="0" h="10152425" w="9894000">
                <a:moveTo>
                  <a:pt x="0" y="0"/>
                </a:moveTo>
                <a:lnTo>
                  <a:pt x="9894000" y="0"/>
                </a:lnTo>
                <a:lnTo>
                  <a:pt x="9894000" y="10152425"/>
                </a:lnTo>
                <a:lnTo>
                  <a:pt x="0" y="10152425"/>
                </a:lnTo>
                <a:lnTo>
                  <a:pt x="0" y="0"/>
                </a:lnTo>
                <a:close/>
              </a:path>
            </a:pathLst>
          </a:custGeom>
          <a:blipFill rotWithShape="1">
            <a:blip r:embed="rId3">
              <a:alphaModFix/>
            </a:blip>
            <a:stretch>
              <a:fillRect b="0" l="0" r="0" t="0"/>
            </a:stretch>
          </a:blipFill>
          <a:ln>
            <a:noFill/>
          </a:ln>
        </p:spPr>
      </p:sp>
      <p:sp>
        <p:nvSpPr>
          <p:cNvPr id="274" name="Google Shape;274;p23"/>
          <p:cNvSpPr txBox="1"/>
          <p:nvPr/>
        </p:nvSpPr>
        <p:spPr>
          <a:xfrm>
            <a:off x="5172902" y="667944"/>
            <a:ext cx="7942200" cy="9234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000">
                <a:solidFill>
                  <a:srgbClr val="FFFFFF"/>
                </a:solidFill>
                <a:latin typeface="Oswald"/>
                <a:ea typeface="Oswald"/>
                <a:cs typeface="Oswald"/>
                <a:sym typeface="Oswald"/>
              </a:rPr>
              <a:t>Director Analysis</a:t>
            </a:r>
            <a:endParaRPr b="1" sz="6000">
              <a:solidFill>
                <a:srgbClr val="FFFFFF"/>
              </a:solidFill>
              <a:latin typeface="Oswald"/>
              <a:ea typeface="Oswald"/>
              <a:cs typeface="Oswald"/>
              <a:sym typeface="Oswald"/>
            </a:endParaRPr>
          </a:p>
        </p:txBody>
      </p:sp>
      <p:sp>
        <p:nvSpPr>
          <p:cNvPr id="275" name="Google Shape;275;p23"/>
          <p:cNvSpPr txBox="1"/>
          <p:nvPr/>
        </p:nvSpPr>
        <p:spPr>
          <a:xfrm>
            <a:off x="1701225" y="4080250"/>
            <a:ext cx="7472100" cy="4100100"/>
          </a:xfrm>
          <a:prstGeom prst="rect">
            <a:avLst/>
          </a:prstGeom>
          <a:noFill/>
          <a:ln>
            <a:noFill/>
          </a:ln>
        </p:spPr>
        <p:txBody>
          <a:bodyPr anchorCtr="0" anchor="t" bIns="0" lIns="0" spcFirstLastPara="1" rIns="0" wrap="square" tIns="0">
            <a:spAutoFit/>
          </a:bodyPr>
          <a:lstStyle/>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=UNIQUE(A2:A3768)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=AVERAGEIF(A$2:A$3768,V2,R$2:R$3768)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=PERCENTRANK.EXC(W$2:W$1694,W2)</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=INDEX(SORTBY(V2:W1694,X2:X1694,-1,V2:V1694,1),SEQUENCE(10),{1,2})</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=AB2-AVERAGE(W$2:W$1694)</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To compare the scores of top directors to the overall distribution of scores I subtracted average imdb score from imdb score of the director.</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None/>
            </a:pPr>
            <a:r>
              <a:t/>
            </a:r>
            <a:endParaRPr sz="1800">
              <a:solidFill>
                <a:srgbClr val="F5FFF5"/>
              </a:solidFill>
              <a:latin typeface="DM Sans"/>
              <a:ea typeface="DM Sans"/>
              <a:cs typeface="DM Sans"/>
              <a:sym typeface="DM Sans"/>
            </a:endParaRPr>
          </a:p>
        </p:txBody>
      </p:sp>
      <p:sp>
        <p:nvSpPr>
          <p:cNvPr id="276" name="Google Shape;276;p23"/>
          <p:cNvSpPr txBox="1"/>
          <p:nvPr/>
        </p:nvSpPr>
        <p:spPr>
          <a:xfrm>
            <a:off x="11250600" y="2933625"/>
            <a:ext cx="70374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https://docs.google.com/spreadsheets/d/11wWcvzX2oJnM-TvFBJpJpqaH7SDqdFCW/edit?usp=sharing&amp;ouid=106942457558004201317&amp;rtpof=true&amp;sd=true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77" name="Google Shape;277;p23"/>
          <p:cNvPicPr preferRelativeResize="0"/>
          <p:nvPr/>
        </p:nvPicPr>
        <p:blipFill>
          <a:blip r:embed="rId5">
            <a:alphaModFix/>
          </a:blip>
          <a:stretch>
            <a:fillRect/>
          </a:stretch>
        </p:blipFill>
        <p:spPr>
          <a:xfrm>
            <a:off x="10815900" y="4925100"/>
            <a:ext cx="7472100" cy="394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81" name="Shape 281"/>
        <p:cNvGrpSpPr/>
        <p:nvPr/>
      </p:nvGrpSpPr>
      <p:grpSpPr>
        <a:xfrm>
          <a:off x="0" y="0"/>
          <a:ext cx="0" cy="0"/>
          <a:chOff x="0" y="0"/>
          <a:chExt cx="0" cy="0"/>
        </a:xfrm>
      </p:grpSpPr>
      <p:grpSp>
        <p:nvGrpSpPr>
          <p:cNvPr id="282" name="Google Shape;282;p24"/>
          <p:cNvGrpSpPr/>
          <p:nvPr/>
        </p:nvGrpSpPr>
        <p:grpSpPr>
          <a:xfrm>
            <a:off x="-2759643" y="-3368517"/>
            <a:ext cx="4937735" cy="4959868"/>
            <a:chOff x="1813" y="0"/>
            <a:chExt cx="809173" cy="812800"/>
          </a:xfrm>
        </p:grpSpPr>
        <p:sp>
          <p:nvSpPr>
            <p:cNvPr id="283" name="Google Shape;283;p2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5" name="Google Shape;285;p24"/>
          <p:cNvGrpSpPr/>
          <p:nvPr/>
        </p:nvGrpSpPr>
        <p:grpSpPr>
          <a:xfrm>
            <a:off x="9173419" y="1278539"/>
            <a:ext cx="13130127" cy="13188980"/>
            <a:chOff x="1813" y="0"/>
            <a:chExt cx="809173" cy="812800"/>
          </a:xfrm>
        </p:grpSpPr>
        <p:sp>
          <p:nvSpPr>
            <p:cNvPr id="286" name="Google Shape;286;p2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8" name="Google Shape;288;p24"/>
          <p:cNvSpPr/>
          <p:nvPr/>
        </p:nvSpPr>
        <p:spPr>
          <a:xfrm>
            <a:off x="-6639105" y="-5979128"/>
            <a:ext cx="12110389" cy="12426705"/>
          </a:xfrm>
          <a:custGeom>
            <a:rect b="b" l="l" r="r" t="t"/>
            <a:pathLst>
              <a:path extrusionOk="0" h="12426705" w="12110389">
                <a:moveTo>
                  <a:pt x="0" y="0"/>
                </a:moveTo>
                <a:lnTo>
                  <a:pt x="12110389" y="0"/>
                </a:lnTo>
                <a:lnTo>
                  <a:pt x="12110389" y="12426706"/>
                </a:lnTo>
                <a:lnTo>
                  <a:pt x="0" y="12426706"/>
                </a:lnTo>
                <a:lnTo>
                  <a:pt x="0" y="0"/>
                </a:lnTo>
                <a:close/>
              </a:path>
            </a:pathLst>
          </a:custGeom>
          <a:blipFill rotWithShape="1">
            <a:blip r:embed="rId3">
              <a:alphaModFix/>
            </a:blip>
            <a:stretch>
              <a:fillRect b="0" l="0" r="0" t="0"/>
            </a:stretch>
          </a:blipFill>
          <a:ln>
            <a:noFill/>
          </a:ln>
        </p:spPr>
      </p:sp>
      <p:sp>
        <p:nvSpPr>
          <p:cNvPr id="289" name="Google Shape;289;p24"/>
          <p:cNvSpPr/>
          <p:nvPr/>
        </p:nvSpPr>
        <p:spPr>
          <a:xfrm rot="-3986662">
            <a:off x="5086243" y="6252546"/>
            <a:ext cx="9902931" cy="10161590"/>
          </a:xfrm>
          <a:custGeom>
            <a:rect b="b" l="l" r="r" t="t"/>
            <a:pathLst>
              <a:path extrusionOk="0" h="10152425" w="9894000">
                <a:moveTo>
                  <a:pt x="0" y="0"/>
                </a:moveTo>
                <a:lnTo>
                  <a:pt x="9894000" y="0"/>
                </a:lnTo>
                <a:lnTo>
                  <a:pt x="9894000" y="10152425"/>
                </a:lnTo>
                <a:lnTo>
                  <a:pt x="0" y="10152425"/>
                </a:lnTo>
                <a:lnTo>
                  <a:pt x="0" y="0"/>
                </a:lnTo>
                <a:close/>
              </a:path>
            </a:pathLst>
          </a:custGeom>
          <a:blipFill rotWithShape="1">
            <a:blip r:embed="rId3">
              <a:alphaModFix/>
            </a:blip>
            <a:stretch>
              <a:fillRect b="0" l="0" r="0" t="0"/>
            </a:stretch>
          </a:blipFill>
          <a:ln>
            <a:noFill/>
          </a:ln>
        </p:spPr>
      </p:sp>
      <p:sp>
        <p:nvSpPr>
          <p:cNvPr id="290" name="Google Shape;290;p24"/>
          <p:cNvSpPr txBox="1"/>
          <p:nvPr/>
        </p:nvSpPr>
        <p:spPr>
          <a:xfrm>
            <a:off x="5172902" y="667944"/>
            <a:ext cx="7942200" cy="9234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000">
                <a:solidFill>
                  <a:srgbClr val="FFFFFF"/>
                </a:solidFill>
                <a:latin typeface="Oswald"/>
                <a:ea typeface="Oswald"/>
                <a:cs typeface="Oswald"/>
                <a:sym typeface="Oswald"/>
              </a:rPr>
              <a:t>Budget Analysis</a:t>
            </a:r>
            <a:endParaRPr b="1" sz="6000">
              <a:solidFill>
                <a:srgbClr val="FFFFFF"/>
              </a:solidFill>
              <a:latin typeface="Oswald"/>
              <a:ea typeface="Oswald"/>
              <a:cs typeface="Oswald"/>
              <a:sym typeface="Oswald"/>
            </a:endParaRPr>
          </a:p>
        </p:txBody>
      </p:sp>
      <p:sp>
        <p:nvSpPr>
          <p:cNvPr id="291" name="Google Shape;291;p24"/>
          <p:cNvSpPr txBox="1"/>
          <p:nvPr/>
        </p:nvSpPr>
        <p:spPr>
          <a:xfrm>
            <a:off x="1701225" y="4763975"/>
            <a:ext cx="7942200" cy="2188500"/>
          </a:xfrm>
          <a:prstGeom prst="rect">
            <a:avLst/>
          </a:prstGeom>
          <a:noFill/>
          <a:ln>
            <a:noFill/>
          </a:ln>
        </p:spPr>
        <p:txBody>
          <a:bodyPr anchorCtr="0" anchor="t" bIns="0" lIns="0" spcFirstLastPara="1" rIns="0" wrap="square" tIns="0">
            <a:spAutoFit/>
          </a:bodyPr>
          <a:lstStyle/>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=[@gross]-[@budget]</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=CORREL(P2:P3768,E2:E3768)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=IF(T2:T3768=MAX(T2:T3768),H2:H3768,"")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=INDEX(SORTBY(H2:H3768,T2:T3768,-1),SEQUENCE(5))</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None/>
            </a:pPr>
            <a:r>
              <a:t/>
            </a:r>
            <a:endParaRPr sz="1800">
              <a:solidFill>
                <a:srgbClr val="F5FFF5"/>
              </a:solidFill>
              <a:latin typeface="DM Sans"/>
              <a:ea typeface="DM Sans"/>
              <a:cs typeface="DM Sans"/>
              <a:sym typeface="DM Sans"/>
            </a:endParaRPr>
          </a:p>
        </p:txBody>
      </p:sp>
      <p:sp>
        <p:nvSpPr>
          <p:cNvPr id="292" name="Google Shape;292;p24"/>
          <p:cNvSpPr txBox="1"/>
          <p:nvPr/>
        </p:nvSpPr>
        <p:spPr>
          <a:xfrm>
            <a:off x="11250600" y="2933625"/>
            <a:ext cx="70374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https://docs.google.com/spreadsheets/d/1IA7UlJ3YgYshWf3XKh6KGA8gbk76AqtE/edit?usp=sharing&amp;ouid=106942457558004201317&amp;rtpof=true&amp;sd=true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93" name="Google Shape;293;p24"/>
          <p:cNvPicPr preferRelativeResize="0"/>
          <p:nvPr/>
        </p:nvPicPr>
        <p:blipFill>
          <a:blip r:embed="rId5">
            <a:alphaModFix/>
          </a:blip>
          <a:stretch>
            <a:fillRect/>
          </a:stretch>
        </p:blipFill>
        <p:spPr>
          <a:xfrm>
            <a:off x="11359360" y="6447582"/>
            <a:ext cx="6928648" cy="3839425"/>
          </a:xfrm>
          <a:prstGeom prst="rect">
            <a:avLst/>
          </a:prstGeom>
          <a:noFill/>
          <a:ln>
            <a:noFill/>
          </a:ln>
        </p:spPr>
      </p:pic>
      <p:pic>
        <p:nvPicPr>
          <p:cNvPr id="294" name="Google Shape;294;p24"/>
          <p:cNvPicPr preferRelativeResize="0"/>
          <p:nvPr/>
        </p:nvPicPr>
        <p:blipFill>
          <a:blip r:embed="rId6">
            <a:alphaModFix/>
          </a:blip>
          <a:stretch>
            <a:fillRect/>
          </a:stretch>
        </p:blipFill>
        <p:spPr>
          <a:xfrm>
            <a:off x="11359350" y="4266932"/>
            <a:ext cx="6928650" cy="15766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25"/>
          <p:cNvPicPr preferRelativeResize="0"/>
          <p:nvPr/>
        </p:nvPicPr>
        <p:blipFill rotWithShape="1">
          <a:blip r:embed="rId3">
            <a:alphaModFix/>
          </a:blip>
          <a:srcRect b="21874" l="0" r="0" t="21875"/>
          <a:stretch/>
        </p:blipFill>
        <p:spPr>
          <a:xfrm rot="10800000">
            <a:off x="-3" y="4"/>
            <a:ext cx="18288003" cy="10286996"/>
          </a:xfrm>
          <a:prstGeom prst="rect">
            <a:avLst/>
          </a:prstGeom>
          <a:noFill/>
          <a:ln>
            <a:noFill/>
          </a:ln>
        </p:spPr>
      </p:pic>
      <p:sp>
        <p:nvSpPr>
          <p:cNvPr id="300" name="Google Shape;300;p25"/>
          <p:cNvSpPr/>
          <p:nvPr/>
        </p:nvSpPr>
        <p:spPr>
          <a:xfrm>
            <a:off x="13451022" y="-4729397"/>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sp>
      <p:sp>
        <p:nvSpPr>
          <p:cNvPr id="301" name="Google Shape;301;p25"/>
          <p:cNvSpPr/>
          <p:nvPr/>
        </p:nvSpPr>
        <p:spPr>
          <a:xfrm>
            <a:off x="-2851369" y="-3442596"/>
            <a:ext cx="6709932" cy="6885191"/>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4">
              <a:alphaModFix/>
            </a:blip>
            <a:stretch>
              <a:fillRect b="0" l="0" r="0" t="0"/>
            </a:stretch>
          </a:blipFill>
          <a:ln>
            <a:noFill/>
          </a:ln>
        </p:spPr>
      </p:sp>
      <p:sp>
        <p:nvSpPr>
          <p:cNvPr id="302" name="Google Shape;302;p25"/>
          <p:cNvSpPr txBox="1"/>
          <p:nvPr/>
        </p:nvSpPr>
        <p:spPr>
          <a:xfrm>
            <a:off x="3690980" y="1232286"/>
            <a:ext cx="10905900" cy="1236000"/>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lang="en-US" sz="8030">
                <a:solidFill>
                  <a:srgbClr val="FFFFFF"/>
                </a:solidFill>
                <a:latin typeface="Oswald"/>
                <a:ea typeface="Oswald"/>
                <a:cs typeface="Oswald"/>
                <a:sym typeface="Oswald"/>
              </a:rPr>
              <a:t>RESULT</a:t>
            </a:r>
            <a:endParaRPr/>
          </a:p>
        </p:txBody>
      </p:sp>
      <p:grpSp>
        <p:nvGrpSpPr>
          <p:cNvPr id="303" name="Google Shape;303;p25"/>
          <p:cNvGrpSpPr/>
          <p:nvPr/>
        </p:nvGrpSpPr>
        <p:grpSpPr>
          <a:xfrm>
            <a:off x="0" y="-1005731"/>
            <a:ext cx="18288118" cy="3158641"/>
            <a:chOff x="0" y="-19050"/>
            <a:chExt cx="4816592" cy="831900"/>
          </a:xfrm>
        </p:grpSpPr>
        <p:sp>
          <p:nvSpPr>
            <p:cNvPr id="304" name="Google Shape;304;p25"/>
            <p:cNvSpPr/>
            <p:nvPr/>
          </p:nvSpPr>
          <p:spPr>
            <a:xfrm>
              <a:off x="0" y="0"/>
              <a:ext cx="4816592" cy="812800"/>
            </a:xfrm>
            <a:custGeom>
              <a:rect b="b" l="l" r="r" t="t"/>
              <a:pathLst>
                <a:path extrusionOk="0" h="812800" w="4816592">
                  <a:moveTo>
                    <a:pt x="0" y="0"/>
                  </a:moveTo>
                  <a:lnTo>
                    <a:pt x="4816592" y="0"/>
                  </a:lnTo>
                  <a:lnTo>
                    <a:pt x="4816592" y="812800"/>
                  </a:lnTo>
                  <a:lnTo>
                    <a:pt x="0" y="812800"/>
                  </a:lnTo>
                  <a:close/>
                </a:path>
              </a:pathLst>
            </a:custGeom>
            <a:solidFill>
              <a:srgbClr val="1A1A1A"/>
            </a:solidFill>
            <a:ln>
              <a:noFill/>
            </a:ln>
          </p:spPr>
        </p:sp>
        <p:sp>
          <p:nvSpPr>
            <p:cNvPr id="305" name="Google Shape;305;p25"/>
            <p:cNvSpPr txBox="1"/>
            <p:nvPr/>
          </p:nvSpPr>
          <p:spPr>
            <a:xfrm>
              <a:off x="0" y="-19050"/>
              <a:ext cx="812700" cy="8319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6" name="Google Shape;306;p25"/>
          <p:cNvSpPr/>
          <p:nvPr/>
        </p:nvSpPr>
        <p:spPr>
          <a:xfrm>
            <a:off x="13451022" y="-5662797"/>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sp>
      <p:sp>
        <p:nvSpPr>
          <p:cNvPr id="307" name="Google Shape;307;p25"/>
          <p:cNvSpPr/>
          <p:nvPr/>
        </p:nvSpPr>
        <p:spPr>
          <a:xfrm>
            <a:off x="-2851369" y="-4375996"/>
            <a:ext cx="6709932" cy="6885191"/>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4">
              <a:alphaModFix/>
            </a:blip>
            <a:stretch>
              <a:fillRect b="0" l="0" r="0" t="0"/>
            </a:stretch>
          </a:blipFill>
          <a:ln>
            <a:noFill/>
          </a:ln>
        </p:spPr>
      </p:sp>
      <p:sp>
        <p:nvSpPr>
          <p:cNvPr id="308" name="Google Shape;308;p25"/>
          <p:cNvSpPr txBox="1"/>
          <p:nvPr/>
        </p:nvSpPr>
        <p:spPr>
          <a:xfrm>
            <a:off x="3690980" y="298886"/>
            <a:ext cx="10905900" cy="1236000"/>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1" lang="en-US" sz="8030">
                <a:solidFill>
                  <a:srgbClr val="FFFFFF"/>
                </a:solidFill>
                <a:latin typeface="Oswald"/>
                <a:ea typeface="Oswald"/>
                <a:cs typeface="Oswald"/>
                <a:sym typeface="Oswald"/>
              </a:rPr>
              <a:t>RESULT</a:t>
            </a:r>
            <a:endParaRPr/>
          </a:p>
        </p:txBody>
      </p:sp>
      <p:sp>
        <p:nvSpPr>
          <p:cNvPr id="309" name="Google Shape;309;p25"/>
          <p:cNvSpPr txBox="1"/>
          <p:nvPr/>
        </p:nvSpPr>
        <p:spPr>
          <a:xfrm>
            <a:off x="782163" y="2813850"/>
            <a:ext cx="16723800" cy="44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Cleaning the data: Cleaned data consists of 3768 rows including title.</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1.	Movie Genre Analysis: The impact of genre is almost same on mean, median, mode movie ratings</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2.	Movie Duration Analysis: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3.	Language Analysis: English is most popular language.</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4.	Director Analysis: Charles Chaplin is the director with highest imdb rating.</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5.	Budget Analysis: Avatar is the movie with highest profit.</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Link of report: </a:t>
            </a:r>
            <a:r>
              <a:rPr lang="en-US" sz="2200" u="sng">
                <a:solidFill>
                  <a:schemeClr val="hlink"/>
                </a:solidFill>
                <a:latin typeface="Calibri"/>
                <a:ea typeface="Calibri"/>
                <a:cs typeface="Calibri"/>
                <a:sym typeface="Calibri"/>
                <a:hlinkClick r:id="rId5"/>
              </a:rPr>
              <a:t>https://drive.google.com/file/d/1S0sTBbLZsb_OxKMknWzZEGy0yKiBpAqx/view?usp=sharing</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pic>
        <p:nvPicPr>
          <p:cNvPr id="310" name="Google Shape;310;p25"/>
          <p:cNvPicPr preferRelativeResize="0"/>
          <p:nvPr/>
        </p:nvPicPr>
        <p:blipFill>
          <a:blip r:embed="rId6">
            <a:alphaModFix/>
          </a:blip>
          <a:stretch>
            <a:fillRect/>
          </a:stretch>
        </p:blipFill>
        <p:spPr>
          <a:xfrm>
            <a:off x="1311377" y="5058824"/>
            <a:ext cx="3884623" cy="123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6"/>
          <p:cNvPicPr preferRelativeResize="0"/>
          <p:nvPr/>
        </p:nvPicPr>
        <p:blipFill rotWithShape="1">
          <a:blip r:embed="rId3">
            <a:alphaModFix/>
          </a:blip>
          <a:srcRect b="21875" l="0" r="0" t="21875"/>
          <a:stretch/>
        </p:blipFill>
        <p:spPr>
          <a:xfrm rot="10800000">
            <a:off x="-3" y="4"/>
            <a:ext cx="18288003" cy="10286996"/>
          </a:xfrm>
          <a:prstGeom prst="rect">
            <a:avLst/>
          </a:prstGeom>
          <a:noFill/>
          <a:ln>
            <a:noFill/>
          </a:ln>
        </p:spPr>
      </p:pic>
      <p:sp>
        <p:nvSpPr>
          <p:cNvPr id="316" name="Google Shape;316;p26"/>
          <p:cNvSpPr/>
          <p:nvPr/>
        </p:nvSpPr>
        <p:spPr>
          <a:xfrm rot="-10576303">
            <a:off x="9431566" y="-9313463"/>
            <a:ext cx="24027142" cy="24654717"/>
          </a:xfrm>
          <a:custGeom>
            <a:rect b="b" l="l" r="r" t="t"/>
            <a:pathLst>
              <a:path extrusionOk="0" h="24664199" w="24036383">
                <a:moveTo>
                  <a:pt x="0" y="0"/>
                </a:moveTo>
                <a:lnTo>
                  <a:pt x="24036383" y="0"/>
                </a:lnTo>
                <a:lnTo>
                  <a:pt x="24036383" y="24664198"/>
                </a:lnTo>
                <a:lnTo>
                  <a:pt x="0" y="24664198"/>
                </a:lnTo>
                <a:lnTo>
                  <a:pt x="0" y="0"/>
                </a:lnTo>
                <a:close/>
              </a:path>
            </a:pathLst>
          </a:custGeom>
          <a:blipFill rotWithShape="1">
            <a:blip r:embed="rId4">
              <a:alphaModFix/>
            </a:blip>
            <a:stretch>
              <a:fillRect b="0" l="0" r="0" t="0"/>
            </a:stretch>
          </a:blipFill>
          <a:ln>
            <a:noFill/>
          </a:ln>
        </p:spPr>
      </p:sp>
      <p:sp>
        <p:nvSpPr>
          <p:cNvPr id="317" name="Google Shape;317;p26"/>
          <p:cNvSpPr txBox="1"/>
          <p:nvPr/>
        </p:nvSpPr>
        <p:spPr>
          <a:xfrm>
            <a:off x="1561733" y="2105045"/>
            <a:ext cx="8097600" cy="3242100"/>
          </a:xfrm>
          <a:prstGeom prst="rect">
            <a:avLst/>
          </a:prstGeom>
          <a:noFill/>
          <a:ln>
            <a:noFill/>
          </a:ln>
        </p:spPr>
        <p:txBody>
          <a:bodyPr anchorCtr="0" anchor="t" bIns="0" lIns="0" spcFirstLastPara="1" rIns="0" wrap="square" tIns="0">
            <a:spAutoFit/>
          </a:bodyPr>
          <a:lstStyle/>
          <a:p>
            <a:pPr indent="0" lvl="0" marL="0" marR="0" rtl="0" algn="l">
              <a:lnSpc>
                <a:spcPct val="138002"/>
              </a:lnSpc>
              <a:spcBef>
                <a:spcPts val="0"/>
              </a:spcBef>
              <a:spcAft>
                <a:spcPts val="0"/>
              </a:spcAft>
              <a:buNone/>
            </a:pPr>
            <a:r>
              <a:rPr b="1" i="0" lang="en-US" sz="9431" u="none" cap="none" strike="noStrike">
                <a:solidFill>
                  <a:srgbClr val="231F20"/>
                </a:solidFill>
                <a:latin typeface="Oswald"/>
                <a:ea typeface="Oswald"/>
                <a:cs typeface="Oswald"/>
                <a:sym typeface="Oswald"/>
              </a:rPr>
              <a:t>THANK'S FOR WATCHING</a:t>
            </a:r>
            <a:endParaRPr/>
          </a:p>
        </p:txBody>
      </p:sp>
      <p:sp>
        <p:nvSpPr>
          <p:cNvPr id="318" name="Google Shape;318;p26"/>
          <p:cNvSpPr/>
          <p:nvPr/>
        </p:nvSpPr>
        <p:spPr>
          <a:xfrm flipH="1">
            <a:off x="-4254153" y="7476061"/>
            <a:ext cx="11881594" cy="3564478"/>
          </a:xfrm>
          <a:custGeom>
            <a:rect b="b" l="l" r="r" t="t"/>
            <a:pathLst>
              <a:path extrusionOk="0" h="3564478" w="11881594">
                <a:moveTo>
                  <a:pt x="11881594" y="0"/>
                </a:moveTo>
                <a:lnTo>
                  <a:pt x="0" y="0"/>
                </a:lnTo>
                <a:lnTo>
                  <a:pt x="0" y="3564478"/>
                </a:lnTo>
                <a:lnTo>
                  <a:pt x="11881594" y="3564478"/>
                </a:lnTo>
                <a:lnTo>
                  <a:pt x="11881594" y="0"/>
                </a:lnTo>
                <a:close/>
              </a:path>
            </a:pathLst>
          </a:custGeom>
          <a:blipFill rotWithShape="1">
            <a:blip r:embed="rId5">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95" name="Shape 95"/>
        <p:cNvGrpSpPr/>
        <p:nvPr/>
      </p:nvGrpSpPr>
      <p:grpSpPr>
        <a:xfrm>
          <a:off x="0" y="0"/>
          <a:ext cx="0" cy="0"/>
          <a:chOff x="0" y="0"/>
          <a:chExt cx="0" cy="0"/>
        </a:xfrm>
      </p:grpSpPr>
      <p:sp>
        <p:nvSpPr>
          <p:cNvPr id="96" name="Google Shape;96;p14"/>
          <p:cNvSpPr/>
          <p:nvPr/>
        </p:nvSpPr>
        <p:spPr>
          <a:xfrm rot="7659121">
            <a:off x="-4012602" y="5585714"/>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3">
              <a:alphaModFix/>
            </a:blip>
            <a:stretch>
              <a:fillRect b="0" l="0" r="0" t="0"/>
            </a:stretch>
          </a:blipFill>
          <a:ln>
            <a:noFill/>
          </a:ln>
        </p:spPr>
      </p:sp>
      <p:grpSp>
        <p:nvGrpSpPr>
          <p:cNvPr id="97" name="Google Shape;97;p14"/>
          <p:cNvGrpSpPr/>
          <p:nvPr/>
        </p:nvGrpSpPr>
        <p:grpSpPr>
          <a:xfrm>
            <a:off x="5019320" y="2829367"/>
            <a:ext cx="3086100" cy="6565505"/>
            <a:chOff x="0" y="-19050"/>
            <a:chExt cx="812800" cy="1729187"/>
          </a:xfrm>
        </p:grpSpPr>
        <p:sp>
          <p:nvSpPr>
            <p:cNvPr id="98" name="Google Shape;98;p14"/>
            <p:cNvSpPr/>
            <p:nvPr/>
          </p:nvSpPr>
          <p:spPr>
            <a:xfrm>
              <a:off x="0" y="0"/>
              <a:ext cx="368852" cy="1710137"/>
            </a:xfrm>
            <a:custGeom>
              <a:rect b="b" l="l" r="r" t="t"/>
              <a:pathLst>
                <a:path extrusionOk="0" h="1710137" w="368852">
                  <a:moveTo>
                    <a:pt x="0" y="0"/>
                  </a:moveTo>
                  <a:lnTo>
                    <a:pt x="368852" y="0"/>
                  </a:lnTo>
                  <a:lnTo>
                    <a:pt x="368852" y="1710137"/>
                  </a:lnTo>
                  <a:lnTo>
                    <a:pt x="0" y="1710137"/>
                  </a:lnTo>
                  <a:close/>
                </a:path>
              </a:pathLst>
            </a:custGeom>
            <a:solidFill>
              <a:srgbClr val="CCCCCC"/>
            </a:solidFill>
            <a:ln>
              <a:noFill/>
            </a:ln>
          </p:spPr>
        </p:sp>
        <p:sp>
          <p:nvSpPr>
            <p:cNvPr id="99" name="Google Shape;99;p14"/>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4"/>
          <p:cNvSpPr txBox="1"/>
          <p:nvPr/>
        </p:nvSpPr>
        <p:spPr>
          <a:xfrm>
            <a:off x="4980992" y="1036994"/>
            <a:ext cx="7416941" cy="1683727"/>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i="0" lang="en-US" sz="9981" u="none" cap="none" strike="noStrike">
                <a:solidFill>
                  <a:srgbClr val="231F20"/>
                </a:solidFill>
                <a:latin typeface="Oswald"/>
                <a:ea typeface="Oswald"/>
                <a:cs typeface="Oswald"/>
                <a:sym typeface="Oswald"/>
              </a:rPr>
              <a:t>CONTENT</a:t>
            </a:r>
            <a:endParaRPr/>
          </a:p>
        </p:txBody>
      </p:sp>
      <p:sp>
        <p:nvSpPr>
          <p:cNvPr id="101" name="Google Shape;101;p14"/>
          <p:cNvSpPr/>
          <p:nvPr/>
        </p:nvSpPr>
        <p:spPr>
          <a:xfrm rot="2016048">
            <a:off x="12243487" y="-1005305"/>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4">
              <a:alphaModFix/>
            </a:blip>
            <a:stretch>
              <a:fillRect b="0" l="0" r="0" t="0"/>
            </a:stretch>
          </a:blipFill>
          <a:ln>
            <a:noFill/>
          </a:ln>
        </p:spPr>
      </p:sp>
      <p:sp>
        <p:nvSpPr>
          <p:cNvPr id="102" name="Google Shape;102;p14"/>
          <p:cNvSpPr txBox="1"/>
          <p:nvPr/>
        </p:nvSpPr>
        <p:spPr>
          <a:xfrm>
            <a:off x="5231353" y="3225185"/>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0" lang="en-US" sz="4271" u="none" cap="none" strike="noStrike">
                <a:solidFill>
                  <a:srgbClr val="363636"/>
                </a:solidFill>
                <a:latin typeface="Oswald"/>
                <a:ea typeface="Oswald"/>
                <a:cs typeface="Oswald"/>
                <a:sym typeface="Oswald"/>
              </a:rPr>
              <a:t>01</a:t>
            </a:r>
            <a:endParaRPr/>
          </a:p>
        </p:txBody>
      </p:sp>
      <p:sp>
        <p:nvSpPr>
          <p:cNvPr id="103" name="Google Shape;103;p14"/>
          <p:cNvSpPr txBox="1"/>
          <p:nvPr/>
        </p:nvSpPr>
        <p:spPr>
          <a:xfrm>
            <a:off x="5231353" y="4462879"/>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0" lang="en-US" sz="4271" u="none" cap="none" strike="noStrike">
                <a:solidFill>
                  <a:srgbClr val="363636"/>
                </a:solidFill>
                <a:latin typeface="Oswald"/>
                <a:ea typeface="Oswald"/>
                <a:cs typeface="Oswald"/>
                <a:sym typeface="Oswald"/>
              </a:rPr>
              <a:t>02</a:t>
            </a:r>
            <a:endParaRPr/>
          </a:p>
        </p:txBody>
      </p:sp>
      <p:sp>
        <p:nvSpPr>
          <p:cNvPr id="104" name="Google Shape;104;p14"/>
          <p:cNvSpPr txBox="1"/>
          <p:nvPr/>
        </p:nvSpPr>
        <p:spPr>
          <a:xfrm>
            <a:off x="5231353" y="5700586"/>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0" lang="en-US" sz="4271" u="none" cap="none" strike="noStrike">
                <a:solidFill>
                  <a:srgbClr val="363636"/>
                </a:solidFill>
                <a:latin typeface="Oswald"/>
                <a:ea typeface="Oswald"/>
                <a:cs typeface="Oswald"/>
                <a:sym typeface="Oswald"/>
              </a:rPr>
              <a:t>03</a:t>
            </a:r>
            <a:endParaRPr/>
          </a:p>
        </p:txBody>
      </p:sp>
      <p:sp>
        <p:nvSpPr>
          <p:cNvPr id="105" name="Google Shape;105;p14"/>
          <p:cNvSpPr txBox="1"/>
          <p:nvPr/>
        </p:nvSpPr>
        <p:spPr>
          <a:xfrm>
            <a:off x="5231353" y="6938318"/>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0" lang="en-US" sz="4271" u="none" cap="none" strike="noStrike">
                <a:solidFill>
                  <a:srgbClr val="363636"/>
                </a:solidFill>
                <a:latin typeface="Oswald"/>
                <a:ea typeface="Oswald"/>
                <a:cs typeface="Oswald"/>
                <a:sym typeface="Oswald"/>
              </a:rPr>
              <a:t>04</a:t>
            </a:r>
            <a:endParaRPr/>
          </a:p>
        </p:txBody>
      </p:sp>
      <p:sp>
        <p:nvSpPr>
          <p:cNvPr id="106" name="Google Shape;106;p14"/>
          <p:cNvSpPr txBox="1"/>
          <p:nvPr/>
        </p:nvSpPr>
        <p:spPr>
          <a:xfrm>
            <a:off x="5231354" y="8175982"/>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0" lang="en-US" sz="4271" u="none" cap="none" strike="noStrike">
                <a:solidFill>
                  <a:srgbClr val="363636"/>
                </a:solidFill>
                <a:latin typeface="Oswald"/>
                <a:ea typeface="Oswald"/>
                <a:cs typeface="Oswald"/>
                <a:sym typeface="Oswald"/>
              </a:rPr>
              <a:t>05</a:t>
            </a:r>
            <a:endParaRPr/>
          </a:p>
        </p:txBody>
      </p:sp>
      <p:sp>
        <p:nvSpPr>
          <p:cNvPr id="107" name="Google Shape;107;p14"/>
          <p:cNvSpPr txBox="1"/>
          <p:nvPr/>
        </p:nvSpPr>
        <p:spPr>
          <a:xfrm>
            <a:off x="6607430" y="3333137"/>
            <a:ext cx="5790600" cy="38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2524">
                <a:solidFill>
                  <a:srgbClr val="231F20"/>
                </a:solidFill>
                <a:latin typeface="DM Sans"/>
                <a:ea typeface="DM Sans"/>
                <a:cs typeface="DM Sans"/>
                <a:sym typeface="DM Sans"/>
              </a:rPr>
              <a:t>PROJECT DESCRIPTION</a:t>
            </a:r>
            <a:endParaRPr/>
          </a:p>
        </p:txBody>
      </p:sp>
      <p:sp>
        <p:nvSpPr>
          <p:cNvPr id="108" name="Google Shape;108;p14"/>
          <p:cNvSpPr txBox="1"/>
          <p:nvPr/>
        </p:nvSpPr>
        <p:spPr>
          <a:xfrm>
            <a:off x="6607430" y="4577443"/>
            <a:ext cx="6076500" cy="38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2524">
                <a:solidFill>
                  <a:srgbClr val="231F20"/>
                </a:solidFill>
                <a:latin typeface="DM Sans"/>
                <a:ea typeface="DM Sans"/>
                <a:cs typeface="DM Sans"/>
                <a:sym typeface="DM Sans"/>
              </a:rPr>
              <a:t>APPROACH</a:t>
            </a:r>
            <a:endParaRPr/>
          </a:p>
        </p:txBody>
      </p:sp>
      <p:sp>
        <p:nvSpPr>
          <p:cNvPr id="109" name="Google Shape;109;p14"/>
          <p:cNvSpPr txBox="1"/>
          <p:nvPr/>
        </p:nvSpPr>
        <p:spPr>
          <a:xfrm>
            <a:off x="6607430" y="5821745"/>
            <a:ext cx="5790600" cy="38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2524">
                <a:solidFill>
                  <a:srgbClr val="231F20"/>
                </a:solidFill>
                <a:latin typeface="DM Sans"/>
                <a:ea typeface="DM Sans"/>
                <a:cs typeface="DM Sans"/>
                <a:sym typeface="DM Sans"/>
              </a:rPr>
              <a:t>TECH-STACK USED</a:t>
            </a:r>
            <a:endParaRPr/>
          </a:p>
        </p:txBody>
      </p:sp>
      <p:sp>
        <p:nvSpPr>
          <p:cNvPr id="110" name="Google Shape;110;p14"/>
          <p:cNvSpPr txBox="1"/>
          <p:nvPr/>
        </p:nvSpPr>
        <p:spPr>
          <a:xfrm>
            <a:off x="6607430" y="7072713"/>
            <a:ext cx="6076500" cy="38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2524">
                <a:solidFill>
                  <a:srgbClr val="231F20"/>
                </a:solidFill>
                <a:latin typeface="DM Sans"/>
                <a:ea typeface="DM Sans"/>
                <a:cs typeface="DM Sans"/>
                <a:sym typeface="DM Sans"/>
              </a:rPr>
              <a:t>INSIGHTS</a:t>
            </a:r>
            <a:endParaRPr/>
          </a:p>
        </p:txBody>
      </p:sp>
      <p:sp>
        <p:nvSpPr>
          <p:cNvPr id="111" name="Google Shape;111;p14"/>
          <p:cNvSpPr txBox="1"/>
          <p:nvPr/>
        </p:nvSpPr>
        <p:spPr>
          <a:xfrm>
            <a:off x="6607430" y="8310382"/>
            <a:ext cx="6076500" cy="38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2524">
                <a:solidFill>
                  <a:srgbClr val="231F20"/>
                </a:solidFill>
                <a:latin typeface="DM Sans"/>
                <a:ea typeface="DM Sans"/>
                <a:cs typeface="DM Sans"/>
                <a:sym typeface="DM Sans"/>
              </a:rPr>
              <a:t>RESULT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5"/>
          <p:cNvPicPr preferRelativeResize="0"/>
          <p:nvPr/>
        </p:nvPicPr>
        <p:blipFill rotWithShape="1">
          <a:blip r:embed="rId3">
            <a:alphaModFix/>
          </a:blip>
          <a:srcRect b="21874" l="0" r="0" t="21875"/>
          <a:stretch/>
        </p:blipFill>
        <p:spPr>
          <a:xfrm rot="10800000">
            <a:off x="-3" y="4"/>
            <a:ext cx="18288003" cy="10286996"/>
          </a:xfrm>
          <a:prstGeom prst="rect">
            <a:avLst/>
          </a:prstGeom>
          <a:noFill/>
          <a:ln>
            <a:noFill/>
          </a:ln>
        </p:spPr>
      </p:pic>
      <p:grpSp>
        <p:nvGrpSpPr>
          <p:cNvPr id="117" name="Google Shape;117;p15"/>
          <p:cNvGrpSpPr/>
          <p:nvPr/>
        </p:nvGrpSpPr>
        <p:grpSpPr>
          <a:xfrm>
            <a:off x="13662994" y="265144"/>
            <a:ext cx="4296549" cy="9642576"/>
            <a:chOff x="0" y="-19050"/>
            <a:chExt cx="1131601" cy="2539609"/>
          </a:xfrm>
        </p:grpSpPr>
        <p:sp>
          <p:nvSpPr>
            <p:cNvPr id="118" name="Google Shape;118;p15"/>
            <p:cNvSpPr/>
            <p:nvPr/>
          </p:nvSpPr>
          <p:spPr>
            <a:xfrm>
              <a:off x="0" y="0"/>
              <a:ext cx="1131601" cy="2520559"/>
            </a:xfrm>
            <a:custGeom>
              <a:rect b="b" l="l" r="r" t="t"/>
              <a:pathLst>
                <a:path extrusionOk="0" h="2520559" w="1131601">
                  <a:moveTo>
                    <a:pt x="0" y="0"/>
                  </a:moveTo>
                  <a:lnTo>
                    <a:pt x="1131601" y="0"/>
                  </a:lnTo>
                  <a:lnTo>
                    <a:pt x="1131601" y="2520559"/>
                  </a:lnTo>
                  <a:lnTo>
                    <a:pt x="0" y="2520559"/>
                  </a:lnTo>
                  <a:close/>
                </a:path>
              </a:pathLst>
            </a:custGeom>
            <a:solidFill>
              <a:srgbClr val="CCCCCC"/>
            </a:solidFill>
            <a:ln>
              <a:noFill/>
            </a:ln>
          </p:spPr>
        </p:sp>
        <p:sp>
          <p:nvSpPr>
            <p:cNvPr id="119" name="Google Shape;119;p15"/>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 name="Google Shape;120;p15"/>
          <p:cNvSpPr/>
          <p:nvPr/>
        </p:nvSpPr>
        <p:spPr>
          <a:xfrm>
            <a:off x="2142191" y="4828880"/>
            <a:ext cx="9752965" cy="1032847"/>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4">
              <a:alphaModFix/>
            </a:blip>
            <a:stretch>
              <a:fillRect b="0" l="0" r="0" t="-86494"/>
            </a:stretch>
          </a:blipFill>
          <a:ln>
            <a:noFill/>
          </a:ln>
        </p:spPr>
      </p:sp>
      <p:sp>
        <p:nvSpPr>
          <p:cNvPr id="121" name="Google Shape;121;p15"/>
          <p:cNvSpPr/>
          <p:nvPr/>
        </p:nvSpPr>
        <p:spPr>
          <a:xfrm>
            <a:off x="10758785" y="1049603"/>
            <a:ext cx="6176060" cy="8208697"/>
          </a:xfrm>
          <a:custGeom>
            <a:rect b="b" l="l" r="r" t="t"/>
            <a:pathLst>
              <a:path extrusionOk="0" h="8208697" w="6176060">
                <a:moveTo>
                  <a:pt x="0" y="0"/>
                </a:moveTo>
                <a:lnTo>
                  <a:pt x="6176060" y="0"/>
                </a:lnTo>
                <a:lnTo>
                  <a:pt x="6176060" y="8208697"/>
                </a:lnTo>
                <a:lnTo>
                  <a:pt x="0" y="8208697"/>
                </a:lnTo>
                <a:lnTo>
                  <a:pt x="0" y="0"/>
                </a:lnTo>
                <a:close/>
              </a:path>
            </a:pathLst>
          </a:custGeom>
          <a:blipFill rotWithShape="1">
            <a:blip r:embed="rId5">
              <a:alphaModFix/>
            </a:blip>
            <a:stretch>
              <a:fillRect b="0" l="-49741" r="-49743" t="0"/>
            </a:stretch>
          </a:blipFill>
          <a:ln>
            <a:noFill/>
          </a:ln>
        </p:spPr>
      </p:sp>
      <p:grpSp>
        <p:nvGrpSpPr>
          <p:cNvPr id="122" name="Google Shape;122;p15"/>
          <p:cNvGrpSpPr/>
          <p:nvPr/>
        </p:nvGrpSpPr>
        <p:grpSpPr>
          <a:xfrm>
            <a:off x="1045604" y="2385722"/>
            <a:ext cx="9610083" cy="2171129"/>
            <a:chOff x="0" y="-19050"/>
            <a:chExt cx="3682024" cy="831850"/>
          </a:xfrm>
        </p:grpSpPr>
        <p:sp>
          <p:nvSpPr>
            <p:cNvPr id="123" name="Google Shape;123;p15"/>
            <p:cNvSpPr/>
            <p:nvPr/>
          </p:nvSpPr>
          <p:spPr>
            <a:xfrm>
              <a:off x="0" y="0"/>
              <a:ext cx="3682024" cy="746746"/>
            </a:xfrm>
            <a:custGeom>
              <a:rect b="b" l="l" r="r" t="t"/>
              <a:pathLst>
                <a:path extrusionOk="0" h="746746" w="3682024">
                  <a:moveTo>
                    <a:pt x="0" y="0"/>
                  </a:moveTo>
                  <a:lnTo>
                    <a:pt x="3682024" y="0"/>
                  </a:lnTo>
                  <a:lnTo>
                    <a:pt x="3682024" y="746746"/>
                  </a:lnTo>
                  <a:lnTo>
                    <a:pt x="0" y="746746"/>
                  </a:lnTo>
                  <a:close/>
                </a:path>
              </a:pathLst>
            </a:custGeom>
            <a:solidFill>
              <a:srgbClr val="EFEFEF"/>
            </a:solidFill>
            <a:ln>
              <a:noFill/>
            </a:ln>
          </p:spPr>
        </p:sp>
        <p:sp>
          <p:nvSpPr>
            <p:cNvPr id="124" name="Google Shape;124;p15"/>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5" name="Google Shape;125;p15"/>
          <p:cNvSpPr/>
          <p:nvPr/>
        </p:nvSpPr>
        <p:spPr>
          <a:xfrm>
            <a:off x="1377648" y="2884421"/>
            <a:ext cx="1156649" cy="1173721"/>
          </a:xfrm>
          <a:custGeom>
            <a:rect b="b" l="l" r="r" t="t"/>
            <a:pathLst>
              <a:path extrusionOk="0" h="1173721" w="1156649">
                <a:moveTo>
                  <a:pt x="0" y="0"/>
                </a:moveTo>
                <a:lnTo>
                  <a:pt x="1156649" y="0"/>
                </a:lnTo>
                <a:lnTo>
                  <a:pt x="1156649" y="1173721"/>
                </a:lnTo>
                <a:lnTo>
                  <a:pt x="0" y="1173721"/>
                </a:lnTo>
                <a:lnTo>
                  <a:pt x="0" y="0"/>
                </a:lnTo>
                <a:close/>
              </a:path>
            </a:pathLst>
          </a:custGeom>
          <a:blipFill rotWithShape="1">
            <a:blip r:embed="rId6">
              <a:alphaModFix/>
            </a:blip>
            <a:stretch>
              <a:fillRect b="0" l="0" r="0" t="0"/>
            </a:stretch>
          </a:blipFill>
          <a:ln>
            <a:noFill/>
          </a:ln>
        </p:spPr>
      </p:sp>
      <p:sp>
        <p:nvSpPr>
          <p:cNvPr id="126" name="Google Shape;126;p15"/>
          <p:cNvSpPr/>
          <p:nvPr/>
        </p:nvSpPr>
        <p:spPr>
          <a:xfrm>
            <a:off x="2142191" y="7210022"/>
            <a:ext cx="9752965" cy="1032847"/>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4">
              <a:alphaModFix/>
            </a:blip>
            <a:stretch>
              <a:fillRect b="0" l="0" r="0" t="-86494"/>
            </a:stretch>
          </a:blipFill>
          <a:ln>
            <a:noFill/>
          </a:ln>
        </p:spPr>
      </p:sp>
      <p:grpSp>
        <p:nvGrpSpPr>
          <p:cNvPr id="127" name="Google Shape;127;p15"/>
          <p:cNvGrpSpPr/>
          <p:nvPr/>
        </p:nvGrpSpPr>
        <p:grpSpPr>
          <a:xfrm>
            <a:off x="2142200" y="5130574"/>
            <a:ext cx="9610083" cy="3916849"/>
            <a:chOff x="0" y="-19050"/>
            <a:chExt cx="3682024" cy="831850"/>
          </a:xfrm>
        </p:grpSpPr>
        <p:sp>
          <p:nvSpPr>
            <p:cNvPr id="128" name="Google Shape;128;p15"/>
            <p:cNvSpPr/>
            <p:nvPr/>
          </p:nvSpPr>
          <p:spPr>
            <a:xfrm>
              <a:off x="0" y="0"/>
              <a:ext cx="3682024" cy="746746"/>
            </a:xfrm>
            <a:custGeom>
              <a:rect b="b" l="l" r="r" t="t"/>
              <a:pathLst>
                <a:path extrusionOk="0" h="746746" w="3682024">
                  <a:moveTo>
                    <a:pt x="0" y="0"/>
                  </a:moveTo>
                  <a:lnTo>
                    <a:pt x="3682024" y="0"/>
                  </a:lnTo>
                  <a:lnTo>
                    <a:pt x="3682024" y="746746"/>
                  </a:lnTo>
                  <a:lnTo>
                    <a:pt x="0" y="746746"/>
                  </a:lnTo>
                  <a:close/>
                </a:path>
              </a:pathLst>
            </a:custGeom>
            <a:solidFill>
              <a:srgbClr val="EFEFEF"/>
            </a:solidFill>
            <a:ln>
              <a:noFill/>
            </a:ln>
          </p:spPr>
        </p:sp>
        <p:sp>
          <p:nvSpPr>
            <p:cNvPr id="129" name="Google Shape;129;p15"/>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15"/>
          <p:cNvSpPr/>
          <p:nvPr/>
        </p:nvSpPr>
        <p:spPr>
          <a:xfrm>
            <a:off x="2371800" y="5387825"/>
            <a:ext cx="797125" cy="833961"/>
          </a:xfrm>
          <a:custGeom>
            <a:rect b="b" l="l" r="r" t="t"/>
            <a:pathLst>
              <a:path extrusionOk="0" h="1178744" w="1159455">
                <a:moveTo>
                  <a:pt x="0" y="0"/>
                </a:moveTo>
                <a:lnTo>
                  <a:pt x="1159455" y="0"/>
                </a:lnTo>
                <a:lnTo>
                  <a:pt x="1159455" y="1178744"/>
                </a:lnTo>
                <a:lnTo>
                  <a:pt x="0" y="1178744"/>
                </a:lnTo>
                <a:lnTo>
                  <a:pt x="0" y="0"/>
                </a:lnTo>
                <a:close/>
              </a:path>
            </a:pathLst>
          </a:custGeom>
          <a:blipFill rotWithShape="1">
            <a:blip r:embed="rId7">
              <a:alphaModFix/>
            </a:blip>
            <a:stretch>
              <a:fillRect b="0" l="0" r="0" t="0"/>
            </a:stretch>
          </a:blipFill>
          <a:ln>
            <a:noFill/>
          </a:ln>
        </p:spPr>
      </p:sp>
      <p:sp>
        <p:nvSpPr>
          <p:cNvPr id="131" name="Google Shape;131;p15"/>
          <p:cNvSpPr txBox="1"/>
          <p:nvPr/>
        </p:nvSpPr>
        <p:spPr>
          <a:xfrm>
            <a:off x="2142191" y="888605"/>
            <a:ext cx="7416900" cy="923400"/>
          </a:xfrm>
          <a:prstGeom prst="rect">
            <a:avLst/>
          </a:prstGeom>
          <a:noFill/>
          <a:ln>
            <a:noFill/>
          </a:ln>
        </p:spPr>
        <p:txBody>
          <a:bodyPr anchorCtr="0" anchor="t" bIns="0" lIns="0" spcFirstLastPara="1" rIns="0" wrap="square" tIns="0">
            <a:spAutoFit/>
          </a:bodyPr>
          <a:lstStyle/>
          <a:p>
            <a:pPr indent="0" lvl="0" marL="0" marR="0" rtl="0" algn="l">
              <a:lnSpc>
                <a:spcPct val="138002"/>
              </a:lnSpc>
              <a:spcBef>
                <a:spcPts val="0"/>
              </a:spcBef>
              <a:spcAft>
                <a:spcPts val="0"/>
              </a:spcAft>
              <a:buNone/>
            </a:pPr>
            <a:r>
              <a:rPr b="1" lang="en-US" sz="6000">
                <a:solidFill>
                  <a:srgbClr val="231F20"/>
                </a:solidFill>
                <a:latin typeface="Oswald"/>
                <a:ea typeface="Oswald"/>
                <a:cs typeface="Oswald"/>
                <a:sym typeface="Oswald"/>
              </a:rPr>
              <a:t>PROJECT DESCRIPTION</a:t>
            </a:r>
            <a:endParaRPr sz="6000"/>
          </a:p>
        </p:txBody>
      </p:sp>
      <p:sp>
        <p:nvSpPr>
          <p:cNvPr id="132" name="Google Shape;132;p15"/>
          <p:cNvSpPr txBox="1"/>
          <p:nvPr/>
        </p:nvSpPr>
        <p:spPr>
          <a:xfrm>
            <a:off x="2812313" y="2755188"/>
            <a:ext cx="7616400" cy="1432200"/>
          </a:xfrm>
          <a:prstGeom prst="rect">
            <a:avLst/>
          </a:prstGeom>
          <a:noFill/>
          <a:ln>
            <a:noFill/>
          </a:ln>
        </p:spPr>
        <p:txBody>
          <a:bodyPr anchorCtr="0" anchor="t" bIns="0" lIns="0" spcFirstLastPara="1" rIns="0" wrap="square" tIns="0">
            <a:spAutoFit/>
          </a:bodyPr>
          <a:lstStyle/>
          <a:p>
            <a:pPr indent="0" lvl="0" marL="0" rtl="0" algn="l">
              <a:lnSpc>
                <a:spcPct val="138009"/>
              </a:lnSpc>
              <a:spcBef>
                <a:spcPts val="0"/>
              </a:spcBef>
              <a:spcAft>
                <a:spcPts val="0"/>
              </a:spcAft>
              <a:buClr>
                <a:schemeClr val="dk1"/>
              </a:buClr>
              <a:buFont typeface="Arial"/>
              <a:buNone/>
            </a:pPr>
            <a:r>
              <a:rPr lang="en-US" sz="1810">
                <a:solidFill>
                  <a:srgbClr val="231F20"/>
                </a:solidFill>
                <a:latin typeface="DM Sans"/>
                <a:ea typeface="DM Sans"/>
                <a:cs typeface="DM Sans"/>
                <a:sym typeface="DM Sans"/>
              </a:rPr>
              <a:t>This project is about IMDB Movie Analysis. I was provided with the dataset having various columns of different IMDB Movies. I was required to provide a detailed report for the below data record mentioning the answers of the questions that follows: </a:t>
            </a:r>
            <a:endParaRPr sz="1000"/>
          </a:p>
        </p:txBody>
      </p:sp>
      <p:sp>
        <p:nvSpPr>
          <p:cNvPr id="133" name="Google Shape;133;p15"/>
          <p:cNvSpPr txBox="1"/>
          <p:nvPr/>
        </p:nvSpPr>
        <p:spPr>
          <a:xfrm>
            <a:off x="3908899" y="6005886"/>
            <a:ext cx="7132200" cy="215400"/>
          </a:xfrm>
          <a:prstGeom prst="rect">
            <a:avLst/>
          </a:prstGeom>
          <a:noFill/>
          <a:ln>
            <a:noFill/>
          </a:ln>
        </p:spPr>
        <p:txBody>
          <a:bodyPr anchorCtr="0" anchor="t" bIns="0" lIns="0" spcFirstLastPara="1" rIns="0" wrap="square" tIns="0">
            <a:spAutoFit/>
          </a:bodyPr>
          <a:lstStyle/>
          <a:p>
            <a:pPr indent="0" lvl="0" marL="0" marR="0" rtl="0" algn="l">
              <a:lnSpc>
                <a:spcPct val="138009"/>
              </a:lnSpc>
              <a:spcBef>
                <a:spcPts val="0"/>
              </a:spcBef>
              <a:spcAft>
                <a:spcPts val="0"/>
              </a:spcAft>
              <a:buNone/>
            </a:pPr>
            <a:r>
              <a:t/>
            </a:r>
            <a:endParaRPr/>
          </a:p>
        </p:txBody>
      </p:sp>
      <p:sp>
        <p:nvSpPr>
          <p:cNvPr id="134" name="Google Shape;134;p15"/>
          <p:cNvSpPr/>
          <p:nvPr/>
        </p:nvSpPr>
        <p:spPr>
          <a:xfrm>
            <a:off x="-2779578" y="7341318"/>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8">
              <a:alphaModFix/>
            </a:blip>
            <a:stretch>
              <a:fillRect b="0" l="0" r="0" t="0"/>
            </a:stretch>
          </a:blipFill>
          <a:ln>
            <a:noFill/>
          </a:ln>
        </p:spPr>
      </p:sp>
      <p:sp>
        <p:nvSpPr>
          <p:cNvPr id="135" name="Google Shape;135;p15"/>
          <p:cNvSpPr txBox="1"/>
          <p:nvPr/>
        </p:nvSpPr>
        <p:spPr>
          <a:xfrm>
            <a:off x="3512225" y="5705500"/>
            <a:ext cx="8013000" cy="280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Movie Genre Analysis</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Movie Duration Analysis</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Language Analysis</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Director Analysis</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Budget Analysis </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1"/>
              </a:solidFill>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6"/>
          <p:cNvPicPr preferRelativeResize="0"/>
          <p:nvPr/>
        </p:nvPicPr>
        <p:blipFill rotWithShape="1">
          <a:blip r:embed="rId3">
            <a:alphaModFix/>
          </a:blip>
          <a:srcRect b="21875" l="0" r="0" t="21875"/>
          <a:stretch/>
        </p:blipFill>
        <p:spPr>
          <a:xfrm rot="10800000">
            <a:off x="-3" y="4"/>
            <a:ext cx="18288003" cy="10286996"/>
          </a:xfrm>
          <a:prstGeom prst="rect">
            <a:avLst/>
          </a:prstGeom>
          <a:noFill/>
          <a:ln>
            <a:noFill/>
          </a:ln>
        </p:spPr>
      </p:pic>
      <p:sp>
        <p:nvSpPr>
          <p:cNvPr id="141" name="Google Shape;141;p16"/>
          <p:cNvSpPr/>
          <p:nvPr/>
        </p:nvSpPr>
        <p:spPr>
          <a:xfrm>
            <a:off x="2779206" y="1920649"/>
            <a:ext cx="2027545" cy="3080525"/>
          </a:xfrm>
          <a:custGeom>
            <a:rect b="b" l="l" r="r" t="t"/>
            <a:pathLst>
              <a:path extrusionOk="0" h="3080525" w="2027545">
                <a:moveTo>
                  <a:pt x="0" y="0"/>
                </a:moveTo>
                <a:lnTo>
                  <a:pt x="2027545" y="0"/>
                </a:lnTo>
                <a:lnTo>
                  <a:pt x="2027545" y="3080525"/>
                </a:lnTo>
                <a:lnTo>
                  <a:pt x="0" y="3080525"/>
                </a:lnTo>
                <a:lnTo>
                  <a:pt x="0" y="0"/>
                </a:lnTo>
                <a:close/>
              </a:path>
            </a:pathLst>
          </a:custGeom>
          <a:blipFill rotWithShape="1">
            <a:blip r:embed="rId4">
              <a:alphaModFix/>
            </a:blip>
            <a:stretch>
              <a:fillRect b="0" l="0" r="0" t="0"/>
            </a:stretch>
          </a:blipFill>
          <a:ln>
            <a:noFill/>
          </a:ln>
        </p:spPr>
      </p:sp>
      <p:sp>
        <p:nvSpPr>
          <p:cNvPr id="142" name="Google Shape;142;p16"/>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5">
              <a:alphaModFix/>
            </a:blip>
            <a:stretch>
              <a:fillRect b="0" l="0" r="0" t="0"/>
            </a:stretch>
          </a:blipFill>
          <a:ln>
            <a:noFill/>
          </a:ln>
        </p:spPr>
      </p:sp>
      <p:cxnSp>
        <p:nvCxnSpPr>
          <p:cNvPr id="143" name="Google Shape;143;p16"/>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144" name="Google Shape;144;p16"/>
          <p:cNvGrpSpPr/>
          <p:nvPr/>
        </p:nvGrpSpPr>
        <p:grpSpPr>
          <a:xfrm>
            <a:off x="3543555" y="5240576"/>
            <a:ext cx="498846" cy="501082"/>
            <a:chOff x="1813" y="0"/>
            <a:chExt cx="809173" cy="812800"/>
          </a:xfrm>
        </p:grpSpPr>
        <p:sp>
          <p:nvSpPr>
            <p:cNvPr id="145" name="Google Shape;145;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7" name="Google Shape;147;p16"/>
          <p:cNvSpPr txBox="1"/>
          <p:nvPr/>
        </p:nvSpPr>
        <p:spPr>
          <a:xfrm>
            <a:off x="2188466" y="6984716"/>
            <a:ext cx="3204600" cy="675600"/>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lang="en-US" sz="1844">
                <a:solidFill>
                  <a:srgbClr val="231F20"/>
                </a:solidFill>
                <a:latin typeface="DM Sans"/>
                <a:ea typeface="DM Sans"/>
                <a:cs typeface="DM Sans"/>
                <a:sym typeface="DM Sans"/>
              </a:rPr>
              <a:t> I gone through dataset to know all the columns.</a:t>
            </a:r>
            <a:endParaRPr/>
          </a:p>
        </p:txBody>
      </p:sp>
      <p:sp>
        <p:nvSpPr>
          <p:cNvPr id="148" name="Google Shape;148;p16"/>
          <p:cNvSpPr txBox="1"/>
          <p:nvPr/>
        </p:nvSpPr>
        <p:spPr>
          <a:xfrm>
            <a:off x="2779206" y="2339199"/>
            <a:ext cx="2027545" cy="1121713"/>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i="0" lang="en-US" sz="6624" u="none" cap="none" strike="noStrike">
                <a:solidFill>
                  <a:srgbClr val="FFFBFB"/>
                </a:solidFill>
                <a:latin typeface="DM Sans"/>
                <a:ea typeface="DM Sans"/>
                <a:cs typeface="DM Sans"/>
                <a:sym typeface="DM Sans"/>
              </a:rPr>
              <a:t>01</a:t>
            </a:r>
            <a:endParaRPr/>
          </a:p>
        </p:txBody>
      </p:sp>
      <p:sp>
        <p:nvSpPr>
          <p:cNvPr id="149" name="Google Shape;149;p16"/>
          <p:cNvSpPr txBox="1"/>
          <p:nvPr/>
        </p:nvSpPr>
        <p:spPr>
          <a:xfrm>
            <a:off x="2059451" y="5941547"/>
            <a:ext cx="3467100" cy="45420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DM Sans"/>
                <a:ea typeface="DM Sans"/>
                <a:cs typeface="DM Sans"/>
                <a:sym typeface="DM Sans"/>
              </a:rPr>
              <a:t>DATASET</a:t>
            </a:r>
            <a:endParaRPr/>
          </a:p>
        </p:txBody>
      </p:sp>
      <p:sp>
        <p:nvSpPr>
          <p:cNvPr id="150" name="Google Shape;150;p16"/>
          <p:cNvSpPr/>
          <p:nvPr/>
        </p:nvSpPr>
        <p:spPr>
          <a:xfrm>
            <a:off x="6267505"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4">
              <a:alphaModFix/>
            </a:blip>
            <a:stretch>
              <a:fillRect b="0" l="0" r="0" t="0"/>
            </a:stretch>
          </a:blipFill>
          <a:ln>
            <a:noFill/>
          </a:ln>
        </p:spPr>
      </p:sp>
      <p:grpSp>
        <p:nvGrpSpPr>
          <p:cNvPr id="151" name="Google Shape;151;p16"/>
          <p:cNvGrpSpPr/>
          <p:nvPr/>
        </p:nvGrpSpPr>
        <p:grpSpPr>
          <a:xfrm>
            <a:off x="7031855" y="5240576"/>
            <a:ext cx="498846" cy="501082"/>
            <a:chOff x="1813" y="0"/>
            <a:chExt cx="809173" cy="812800"/>
          </a:xfrm>
        </p:grpSpPr>
        <p:sp>
          <p:nvSpPr>
            <p:cNvPr id="152" name="Google Shape;152;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4" name="Google Shape;154;p16"/>
          <p:cNvSpPr txBox="1"/>
          <p:nvPr/>
        </p:nvSpPr>
        <p:spPr>
          <a:xfrm>
            <a:off x="6267505" y="2339199"/>
            <a:ext cx="2027545" cy="1121713"/>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i="0" lang="en-US" sz="6624" u="none" cap="none" strike="noStrike">
                <a:solidFill>
                  <a:srgbClr val="FFFBFB"/>
                </a:solidFill>
                <a:latin typeface="DM Sans"/>
                <a:ea typeface="DM Sans"/>
                <a:cs typeface="DM Sans"/>
                <a:sym typeface="DM Sans"/>
              </a:rPr>
              <a:t>02</a:t>
            </a:r>
            <a:endParaRPr/>
          </a:p>
        </p:txBody>
      </p:sp>
      <p:sp>
        <p:nvSpPr>
          <p:cNvPr id="155" name="Google Shape;155;p16"/>
          <p:cNvSpPr/>
          <p:nvPr/>
        </p:nvSpPr>
        <p:spPr>
          <a:xfrm>
            <a:off x="9758062"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4">
              <a:alphaModFix/>
            </a:blip>
            <a:stretch>
              <a:fillRect b="0" l="0" r="0" t="0"/>
            </a:stretch>
          </a:blipFill>
          <a:ln>
            <a:noFill/>
          </a:ln>
        </p:spPr>
      </p:sp>
      <p:grpSp>
        <p:nvGrpSpPr>
          <p:cNvPr id="156" name="Google Shape;156;p16"/>
          <p:cNvGrpSpPr/>
          <p:nvPr/>
        </p:nvGrpSpPr>
        <p:grpSpPr>
          <a:xfrm>
            <a:off x="10522412" y="5240576"/>
            <a:ext cx="498846" cy="501082"/>
            <a:chOff x="1813" y="0"/>
            <a:chExt cx="809173" cy="812800"/>
          </a:xfrm>
        </p:grpSpPr>
        <p:sp>
          <p:nvSpPr>
            <p:cNvPr id="157" name="Google Shape;157;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16"/>
          <p:cNvSpPr txBox="1"/>
          <p:nvPr/>
        </p:nvSpPr>
        <p:spPr>
          <a:xfrm>
            <a:off x="9758062" y="2339199"/>
            <a:ext cx="2027545" cy="1121713"/>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i="0" lang="en-US" sz="6624" u="none" cap="none" strike="noStrike">
                <a:solidFill>
                  <a:srgbClr val="FFFBFB"/>
                </a:solidFill>
                <a:latin typeface="DM Sans"/>
                <a:ea typeface="DM Sans"/>
                <a:cs typeface="DM Sans"/>
                <a:sym typeface="DM Sans"/>
              </a:rPr>
              <a:t>03</a:t>
            </a:r>
            <a:endParaRPr/>
          </a:p>
        </p:txBody>
      </p:sp>
      <p:sp>
        <p:nvSpPr>
          <p:cNvPr id="160" name="Google Shape;160;p16"/>
          <p:cNvSpPr/>
          <p:nvPr/>
        </p:nvSpPr>
        <p:spPr>
          <a:xfrm>
            <a:off x="13248619"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4">
              <a:alphaModFix/>
            </a:blip>
            <a:stretch>
              <a:fillRect b="0" l="0" r="0" t="0"/>
            </a:stretch>
          </a:blipFill>
          <a:ln>
            <a:noFill/>
          </a:ln>
        </p:spPr>
      </p:sp>
      <p:grpSp>
        <p:nvGrpSpPr>
          <p:cNvPr id="161" name="Google Shape;161;p16"/>
          <p:cNvGrpSpPr/>
          <p:nvPr/>
        </p:nvGrpSpPr>
        <p:grpSpPr>
          <a:xfrm>
            <a:off x="14012969" y="5240576"/>
            <a:ext cx="498846" cy="501082"/>
            <a:chOff x="1813" y="0"/>
            <a:chExt cx="809173" cy="812800"/>
          </a:xfrm>
        </p:grpSpPr>
        <p:sp>
          <p:nvSpPr>
            <p:cNvPr id="162" name="Google Shape;162;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312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16"/>
          <p:cNvSpPr txBox="1"/>
          <p:nvPr/>
        </p:nvSpPr>
        <p:spPr>
          <a:xfrm>
            <a:off x="13248619" y="2339199"/>
            <a:ext cx="2027545" cy="1121713"/>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i="0" lang="en-US" sz="6624" u="none" cap="none" strike="noStrike">
                <a:solidFill>
                  <a:srgbClr val="FFFBFB"/>
                </a:solidFill>
                <a:latin typeface="DM Sans"/>
                <a:ea typeface="DM Sans"/>
                <a:cs typeface="DM Sans"/>
                <a:sym typeface="DM Sans"/>
              </a:rPr>
              <a:t>04</a:t>
            </a:r>
            <a:endParaRPr/>
          </a:p>
        </p:txBody>
      </p:sp>
      <p:sp>
        <p:nvSpPr>
          <p:cNvPr id="165" name="Google Shape;165;p16"/>
          <p:cNvSpPr txBox="1"/>
          <p:nvPr/>
        </p:nvSpPr>
        <p:spPr>
          <a:xfrm>
            <a:off x="5679015" y="6984716"/>
            <a:ext cx="3204600" cy="675600"/>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lang="en-US" sz="1844">
                <a:solidFill>
                  <a:srgbClr val="231F20"/>
                </a:solidFill>
                <a:latin typeface="DM Sans"/>
                <a:ea typeface="DM Sans"/>
                <a:cs typeface="DM Sans"/>
                <a:sym typeface="DM Sans"/>
              </a:rPr>
              <a:t>I started with cleaning the data set .</a:t>
            </a:r>
            <a:endParaRPr/>
          </a:p>
        </p:txBody>
      </p:sp>
      <p:sp>
        <p:nvSpPr>
          <p:cNvPr id="166" name="Google Shape;166;p16"/>
          <p:cNvSpPr txBox="1"/>
          <p:nvPr/>
        </p:nvSpPr>
        <p:spPr>
          <a:xfrm>
            <a:off x="5889722" y="5941547"/>
            <a:ext cx="2709900" cy="45420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DM Sans"/>
                <a:ea typeface="DM Sans"/>
                <a:cs typeface="DM Sans"/>
                <a:sym typeface="DM Sans"/>
              </a:rPr>
              <a:t>CLEANING</a:t>
            </a:r>
            <a:endParaRPr/>
          </a:p>
        </p:txBody>
      </p:sp>
      <p:sp>
        <p:nvSpPr>
          <p:cNvPr id="167" name="Google Shape;167;p16"/>
          <p:cNvSpPr txBox="1"/>
          <p:nvPr/>
        </p:nvSpPr>
        <p:spPr>
          <a:xfrm>
            <a:off x="9169572" y="6984716"/>
            <a:ext cx="3204600" cy="675600"/>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lang="en-US" sz="1844">
                <a:solidFill>
                  <a:srgbClr val="231F20"/>
                </a:solidFill>
                <a:latin typeface="DM Sans"/>
                <a:ea typeface="DM Sans"/>
                <a:cs typeface="DM Sans"/>
                <a:sym typeface="DM Sans"/>
              </a:rPr>
              <a:t>I applied functions and found the answer to each question</a:t>
            </a:r>
            <a:endParaRPr/>
          </a:p>
        </p:txBody>
      </p:sp>
      <p:sp>
        <p:nvSpPr>
          <p:cNvPr id="168" name="Google Shape;168;p16"/>
          <p:cNvSpPr txBox="1"/>
          <p:nvPr/>
        </p:nvSpPr>
        <p:spPr>
          <a:xfrm>
            <a:off x="9380279" y="5941547"/>
            <a:ext cx="2709900" cy="45420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DM Sans"/>
                <a:ea typeface="DM Sans"/>
                <a:cs typeface="DM Sans"/>
                <a:sym typeface="DM Sans"/>
              </a:rPr>
              <a:t>FUNCTION</a:t>
            </a:r>
            <a:endParaRPr/>
          </a:p>
        </p:txBody>
      </p:sp>
      <p:sp>
        <p:nvSpPr>
          <p:cNvPr id="169" name="Google Shape;169;p16"/>
          <p:cNvSpPr txBox="1"/>
          <p:nvPr/>
        </p:nvSpPr>
        <p:spPr>
          <a:xfrm>
            <a:off x="12660129" y="6984728"/>
            <a:ext cx="3204600" cy="675600"/>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lang="en-US" sz="1844">
                <a:solidFill>
                  <a:srgbClr val="231F20"/>
                </a:solidFill>
                <a:latin typeface="DM Sans"/>
                <a:ea typeface="DM Sans"/>
                <a:cs typeface="DM Sans"/>
                <a:sym typeface="DM Sans"/>
              </a:rPr>
              <a:t>I plotted the graph wherever was required</a:t>
            </a:r>
            <a:endParaRPr/>
          </a:p>
        </p:txBody>
      </p:sp>
      <p:sp>
        <p:nvSpPr>
          <p:cNvPr id="170" name="Google Shape;170;p16"/>
          <p:cNvSpPr txBox="1"/>
          <p:nvPr/>
        </p:nvSpPr>
        <p:spPr>
          <a:xfrm>
            <a:off x="12870836" y="5942960"/>
            <a:ext cx="2709900" cy="45420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DM Sans"/>
                <a:ea typeface="DM Sans"/>
                <a:cs typeface="DM Sans"/>
                <a:sym typeface="DM Sans"/>
              </a:rPr>
              <a:t>GRAPH</a:t>
            </a:r>
            <a:endParaRPr/>
          </a:p>
        </p:txBody>
      </p:sp>
      <p:sp>
        <p:nvSpPr>
          <p:cNvPr id="171" name="Google Shape;171;p16"/>
          <p:cNvSpPr/>
          <p:nvPr/>
        </p:nvSpPr>
        <p:spPr>
          <a:xfrm rot="-10799999">
            <a:off x="-2729621" y="-7074240"/>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5">
              <a:alphaModFix/>
            </a:blip>
            <a:stretch>
              <a:fillRect b="0" l="0" r="0" t="0"/>
            </a:stretch>
          </a:blipFill>
          <a:ln>
            <a:noFill/>
          </a:ln>
        </p:spPr>
      </p:sp>
      <p:sp>
        <p:nvSpPr>
          <p:cNvPr id="172" name="Google Shape;172;p16"/>
          <p:cNvSpPr txBox="1"/>
          <p:nvPr/>
        </p:nvSpPr>
        <p:spPr>
          <a:xfrm>
            <a:off x="5435541" y="526355"/>
            <a:ext cx="7416900" cy="9234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6000">
                <a:solidFill>
                  <a:srgbClr val="231F20"/>
                </a:solidFill>
                <a:latin typeface="Oswald"/>
                <a:ea typeface="Oswald"/>
                <a:cs typeface="Oswald"/>
                <a:sym typeface="Oswald"/>
              </a:rPr>
              <a:t>APPROACH</a:t>
            </a:r>
            <a:endParaRPr sz="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76" name="Shape 176"/>
        <p:cNvGrpSpPr/>
        <p:nvPr/>
      </p:nvGrpSpPr>
      <p:grpSpPr>
        <a:xfrm>
          <a:off x="0" y="0"/>
          <a:ext cx="0" cy="0"/>
          <a:chOff x="0" y="0"/>
          <a:chExt cx="0" cy="0"/>
        </a:xfrm>
      </p:grpSpPr>
      <p:grpSp>
        <p:nvGrpSpPr>
          <p:cNvPr id="177" name="Google Shape;177;p17"/>
          <p:cNvGrpSpPr/>
          <p:nvPr/>
        </p:nvGrpSpPr>
        <p:grpSpPr>
          <a:xfrm>
            <a:off x="-2759643" y="-3368517"/>
            <a:ext cx="4937735" cy="4959868"/>
            <a:chOff x="1813" y="0"/>
            <a:chExt cx="809173" cy="812800"/>
          </a:xfrm>
        </p:grpSpPr>
        <p:sp>
          <p:nvSpPr>
            <p:cNvPr id="178" name="Google Shape;178;p1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p17"/>
          <p:cNvGrpSpPr/>
          <p:nvPr/>
        </p:nvGrpSpPr>
        <p:grpSpPr>
          <a:xfrm>
            <a:off x="9173419" y="1278539"/>
            <a:ext cx="13130127" cy="13188980"/>
            <a:chOff x="1813" y="0"/>
            <a:chExt cx="809173" cy="812800"/>
          </a:xfrm>
        </p:grpSpPr>
        <p:sp>
          <p:nvSpPr>
            <p:cNvPr id="181" name="Google Shape;181;p1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17"/>
          <p:cNvSpPr/>
          <p:nvPr/>
        </p:nvSpPr>
        <p:spPr>
          <a:xfrm>
            <a:off x="-6639105" y="-5979128"/>
            <a:ext cx="12110389" cy="12426705"/>
          </a:xfrm>
          <a:custGeom>
            <a:rect b="b" l="l" r="r" t="t"/>
            <a:pathLst>
              <a:path extrusionOk="0" h="12426705" w="12110389">
                <a:moveTo>
                  <a:pt x="0" y="0"/>
                </a:moveTo>
                <a:lnTo>
                  <a:pt x="12110389" y="0"/>
                </a:lnTo>
                <a:lnTo>
                  <a:pt x="12110389" y="12426706"/>
                </a:lnTo>
                <a:lnTo>
                  <a:pt x="0" y="12426706"/>
                </a:lnTo>
                <a:lnTo>
                  <a:pt x="0" y="0"/>
                </a:lnTo>
                <a:close/>
              </a:path>
            </a:pathLst>
          </a:custGeom>
          <a:blipFill rotWithShape="1">
            <a:blip r:embed="rId3">
              <a:alphaModFix/>
            </a:blip>
            <a:stretch>
              <a:fillRect b="0" l="0" r="0" t="0"/>
            </a:stretch>
          </a:blipFill>
          <a:ln>
            <a:noFill/>
          </a:ln>
        </p:spPr>
      </p:sp>
      <p:sp>
        <p:nvSpPr>
          <p:cNvPr id="184" name="Google Shape;184;p17"/>
          <p:cNvSpPr/>
          <p:nvPr/>
        </p:nvSpPr>
        <p:spPr>
          <a:xfrm rot="-3986662">
            <a:off x="5086243" y="6252546"/>
            <a:ext cx="9902931" cy="10161590"/>
          </a:xfrm>
          <a:custGeom>
            <a:rect b="b" l="l" r="r" t="t"/>
            <a:pathLst>
              <a:path extrusionOk="0" h="10152425" w="9894000">
                <a:moveTo>
                  <a:pt x="0" y="0"/>
                </a:moveTo>
                <a:lnTo>
                  <a:pt x="9894000" y="0"/>
                </a:lnTo>
                <a:lnTo>
                  <a:pt x="9894000" y="10152425"/>
                </a:lnTo>
                <a:lnTo>
                  <a:pt x="0" y="10152425"/>
                </a:lnTo>
                <a:lnTo>
                  <a:pt x="0" y="0"/>
                </a:lnTo>
                <a:close/>
              </a:path>
            </a:pathLst>
          </a:custGeom>
          <a:blipFill rotWithShape="1">
            <a:blip r:embed="rId3">
              <a:alphaModFix/>
            </a:blip>
            <a:stretch>
              <a:fillRect b="0" l="0" r="0" t="0"/>
            </a:stretch>
          </a:blipFill>
          <a:ln>
            <a:noFill/>
          </a:ln>
        </p:spPr>
      </p:sp>
      <p:sp>
        <p:nvSpPr>
          <p:cNvPr id="185" name="Google Shape;185;p17"/>
          <p:cNvSpPr txBox="1"/>
          <p:nvPr/>
        </p:nvSpPr>
        <p:spPr>
          <a:xfrm>
            <a:off x="5172902" y="667944"/>
            <a:ext cx="7942200" cy="9234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000">
                <a:solidFill>
                  <a:srgbClr val="FFFFFF"/>
                </a:solidFill>
                <a:latin typeface="Oswald"/>
                <a:ea typeface="Oswald"/>
                <a:cs typeface="Oswald"/>
                <a:sym typeface="Oswald"/>
              </a:rPr>
              <a:t>CLEANING THE DATA</a:t>
            </a:r>
            <a:endParaRPr b="1" sz="6000">
              <a:solidFill>
                <a:srgbClr val="FFFFFF"/>
              </a:solidFill>
              <a:latin typeface="Oswald"/>
              <a:ea typeface="Oswald"/>
              <a:cs typeface="Oswald"/>
              <a:sym typeface="Oswald"/>
            </a:endParaRPr>
          </a:p>
        </p:txBody>
      </p:sp>
      <p:sp>
        <p:nvSpPr>
          <p:cNvPr id="186" name="Google Shape;186;p17"/>
          <p:cNvSpPr txBox="1"/>
          <p:nvPr/>
        </p:nvSpPr>
        <p:spPr>
          <a:xfrm>
            <a:off x="1681775" y="3769125"/>
            <a:ext cx="7942200" cy="4482600"/>
          </a:xfrm>
          <a:prstGeom prst="rect">
            <a:avLst/>
          </a:prstGeom>
          <a:noFill/>
          <a:ln>
            <a:noFill/>
          </a:ln>
        </p:spPr>
        <p:txBody>
          <a:bodyPr anchorCtr="0" anchor="t" bIns="0" lIns="0" spcFirstLastPara="1" rIns="0" wrap="square" tIns="0">
            <a:spAutoFit/>
          </a:bodyPr>
          <a:lstStyle/>
          <a:p>
            <a:pPr indent="-342900" lvl="0" marL="457200" marR="0" rtl="0" algn="l">
              <a:lnSpc>
                <a:spcPct val="137988"/>
              </a:lnSpc>
              <a:spcBef>
                <a:spcPts val="0"/>
              </a:spcBef>
              <a:spcAft>
                <a:spcPts val="0"/>
              </a:spcAft>
              <a:buClr>
                <a:srgbClr val="F5FFF5"/>
              </a:buClr>
              <a:buSzPts val="1800"/>
              <a:buFont typeface="DM Sans"/>
              <a:buChar char="●"/>
            </a:pPr>
            <a:r>
              <a:rPr lang="en-US" sz="1800">
                <a:solidFill>
                  <a:srgbClr val="F5FFF5"/>
                </a:solidFill>
                <a:latin typeface="DM Sans"/>
                <a:ea typeface="DM Sans"/>
                <a:cs typeface="DM Sans"/>
                <a:sym typeface="DM Sans"/>
              </a:rPr>
              <a:t>First, I deleted all the unwanted columns which were: color,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rPr lang="en-US" sz="1800">
                <a:solidFill>
                  <a:srgbClr val="F5FFF5"/>
                </a:solidFill>
                <a:latin typeface="DM Sans"/>
                <a:ea typeface="DM Sans"/>
                <a:cs typeface="DM Sans"/>
                <a:sym typeface="DM Sans"/>
              </a:rPr>
              <a:t>director_facebook_likes, actor_3_facebook_likes,</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rPr lang="en-US" sz="1800">
                <a:solidFill>
                  <a:srgbClr val="F5FFF5"/>
                </a:solidFill>
                <a:latin typeface="DM Sans"/>
                <a:ea typeface="DM Sans"/>
                <a:cs typeface="DM Sans"/>
                <a:sym typeface="DM Sans"/>
              </a:rPr>
              <a:t>actor_1_facebook_likes, cast_total_facebook_likes,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rPr lang="en-US" sz="1800">
                <a:solidFill>
                  <a:srgbClr val="F5FFF5"/>
                </a:solidFill>
                <a:latin typeface="DM Sans"/>
                <a:ea typeface="DM Sans"/>
                <a:cs typeface="DM Sans"/>
                <a:sym typeface="DM Sans"/>
              </a:rPr>
              <a:t>facenumber_in_poster, plot_keywords, actor_2_facebook_likes,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rPr lang="en-US" sz="1800">
                <a:solidFill>
                  <a:srgbClr val="F5FFF5"/>
                </a:solidFill>
                <a:latin typeface="DM Sans"/>
                <a:ea typeface="DM Sans"/>
                <a:cs typeface="DM Sans"/>
                <a:sym typeface="DM Sans"/>
              </a:rPr>
              <a:t>aspect_ratio.</a:t>
            </a:r>
            <a:endParaRPr sz="1800">
              <a:solidFill>
                <a:srgbClr val="F5FFF5"/>
              </a:solidFill>
              <a:latin typeface="DM Sans"/>
              <a:ea typeface="DM Sans"/>
              <a:cs typeface="DM Sans"/>
              <a:sym typeface="DM Sans"/>
            </a:endParaRPr>
          </a:p>
          <a:p>
            <a:pPr indent="-342900" lvl="0" marL="457200" marR="0" rtl="0" algn="l">
              <a:lnSpc>
                <a:spcPct val="137988"/>
              </a:lnSpc>
              <a:spcBef>
                <a:spcPts val="0"/>
              </a:spcBef>
              <a:spcAft>
                <a:spcPts val="0"/>
              </a:spcAft>
              <a:buClr>
                <a:srgbClr val="F5FFF5"/>
              </a:buClr>
              <a:buSzPts val="1800"/>
              <a:buFont typeface="DM Sans"/>
              <a:buChar char="●"/>
            </a:pPr>
            <a:r>
              <a:rPr lang="en-US" sz="1800">
                <a:solidFill>
                  <a:srgbClr val="F5FFF5"/>
                </a:solidFill>
                <a:latin typeface="DM Sans"/>
                <a:ea typeface="DM Sans"/>
                <a:cs typeface="DM Sans"/>
                <a:sym typeface="DM Sans"/>
              </a:rPr>
              <a:t>After that I removed all the rows with blank cells. For this first, I</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rPr lang="en-US" sz="1800">
                <a:solidFill>
                  <a:srgbClr val="F5FFF5"/>
                </a:solidFill>
                <a:latin typeface="DM Sans"/>
                <a:ea typeface="DM Sans"/>
                <a:cs typeface="DM Sans"/>
                <a:sym typeface="DM Sans"/>
              </a:rPr>
              <a:t>selected whole table. After that, I selected go to special option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rPr lang="en-US" sz="1800">
                <a:solidFill>
                  <a:srgbClr val="F5FFF5"/>
                </a:solidFill>
                <a:latin typeface="DM Sans"/>
                <a:ea typeface="DM Sans"/>
                <a:cs typeface="DM Sans"/>
                <a:sym typeface="DM Sans"/>
              </a:rPr>
              <a:t>inside find &amp; select menu. Inside the menu I selected blanks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rPr lang="en-US" sz="1800">
                <a:solidFill>
                  <a:srgbClr val="F5FFF5"/>
                </a:solidFill>
                <a:latin typeface="DM Sans"/>
                <a:ea typeface="DM Sans"/>
                <a:cs typeface="DM Sans"/>
                <a:sym typeface="DM Sans"/>
              </a:rPr>
              <a:t>option and all the blank cells were selected. Then I simply deleted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rPr lang="en-US" sz="1800">
                <a:solidFill>
                  <a:srgbClr val="F5FFF5"/>
                </a:solidFill>
                <a:latin typeface="DM Sans"/>
                <a:ea typeface="DM Sans"/>
                <a:cs typeface="DM Sans"/>
                <a:sym typeface="DM Sans"/>
              </a:rPr>
              <a:t>the rows which consists those blank cells.</a:t>
            </a:r>
            <a:endParaRPr sz="1800">
              <a:solidFill>
                <a:srgbClr val="F5FFF5"/>
              </a:solidFill>
              <a:latin typeface="DM Sans"/>
              <a:ea typeface="DM Sans"/>
              <a:cs typeface="DM Sans"/>
              <a:sym typeface="DM Sans"/>
            </a:endParaRPr>
          </a:p>
          <a:p>
            <a:pPr indent="-342900" lvl="0" marL="457200" marR="0" rtl="0" algn="l">
              <a:lnSpc>
                <a:spcPct val="137988"/>
              </a:lnSpc>
              <a:spcBef>
                <a:spcPts val="0"/>
              </a:spcBef>
              <a:spcAft>
                <a:spcPts val="0"/>
              </a:spcAft>
              <a:buClr>
                <a:srgbClr val="F5FFF5"/>
              </a:buClr>
              <a:buSzPts val="1800"/>
              <a:buFont typeface="DM Sans"/>
              <a:buChar char="●"/>
            </a:pPr>
            <a:r>
              <a:rPr lang="en-US" sz="1800">
                <a:solidFill>
                  <a:srgbClr val="F5FFF5"/>
                </a:solidFill>
                <a:latin typeface="DM Sans"/>
                <a:ea typeface="DM Sans"/>
                <a:cs typeface="DM Sans"/>
                <a:sym typeface="DM Sans"/>
              </a:rPr>
              <a:t>Lastly, I removed all the duplicate rows.</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None/>
            </a:pPr>
            <a:r>
              <a:t/>
            </a:r>
            <a:endParaRPr sz="1800">
              <a:solidFill>
                <a:srgbClr val="F5FFF5"/>
              </a:solidFill>
              <a:latin typeface="DM Sans"/>
              <a:ea typeface="DM Sans"/>
              <a:cs typeface="DM Sans"/>
              <a:sym typeface="DM Sans"/>
            </a:endParaRPr>
          </a:p>
        </p:txBody>
      </p:sp>
      <p:sp>
        <p:nvSpPr>
          <p:cNvPr id="187" name="Google Shape;187;p17"/>
          <p:cNvSpPr txBox="1"/>
          <p:nvPr/>
        </p:nvSpPr>
        <p:spPr>
          <a:xfrm>
            <a:off x="11250600" y="2933625"/>
            <a:ext cx="70374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https://docs.google.com/spreadsheets/d/1GHW0M2VqPRlTDKSleDtSgmGEIAcq7bvh/edit?usp=sharing&amp;ouid=106942457558004201317&amp;rtpof=true&amp;sd=true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88" name="Google Shape;188;p17"/>
          <p:cNvPicPr preferRelativeResize="0"/>
          <p:nvPr/>
        </p:nvPicPr>
        <p:blipFill>
          <a:blip r:embed="rId5">
            <a:alphaModFix/>
          </a:blip>
          <a:stretch>
            <a:fillRect/>
          </a:stretch>
        </p:blipFill>
        <p:spPr>
          <a:xfrm>
            <a:off x="10194700" y="5190300"/>
            <a:ext cx="8093301" cy="392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8"/>
          <p:cNvPicPr preferRelativeResize="0"/>
          <p:nvPr/>
        </p:nvPicPr>
        <p:blipFill rotWithShape="1">
          <a:blip r:embed="rId3">
            <a:alphaModFix/>
          </a:blip>
          <a:srcRect b="21874" l="0" r="0" t="21875"/>
          <a:stretch/>
        </p:blipFill>
        <p:spPr>
          <a:xfrm rot="10800000">
            <a:off x="0" y="0"/>
            <a:ext cx="18288000" cy="10287000"/>
          </a:xfrm>
          <a:prstGeom prst="rect">
            <a:avLst/>
          </a:prstGeom>
          <a:noFill/>
          <a:ln>
            <a:noFill/>
          </a:ln>
        </p:spPr>
      </p:pic>
      <p:sp>
        <p:nvSpPr>
          <p:cNvPr id="194" name="Google Shape;194;p18"/>
          <p:cNvSpPr/>
          <p:nvPr/>
        </p:nvSpPr>
        <p:spPr>
          <a:xfrm rot="3407869">
            <a:off x="12052165" y="1118883"/>
            <a:ext cx="12471670" cy="5351480"/>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195" name="Google Shape;195;p18"/>
          <p:cNvSpPr/>
          <p:nvPr/>
        </p:nvSpPr>
        <p:spPr>
          <a:xfrm>
            <a:off x="11489411" y="664311"/>
            <a:ext cx="6021895" cy="8876442"/>
          </a:xfrm>
          <a:custGeom>
            <a:rect b="b" l="l" r="r" t="t"/>
            <a:pathLst>
              <a:path extrusionOk="0" h="8876442" w="6021895">
                <a:moveTo>
                  <a:pt x="0" y="0"/>
                </a:moveTo>
                <a:lnTo>
                  <a:pt x="6021895" y="0"/>
                </a:lnTo>
                <a:lnTo>
                  <a:pt x="6021895" y="8876442"/>
                </a:lnTo>
                <a:lnTo>
                  <a:pt x="0" y="8876442"/>
                </a:lnTo>
                <a:lnTo>
                  <a:pt x="0" y="0"/>
                </a:lnTo>
                <a:close/>
              </a:path>
            </a:pathLst>
          </a:custGeom>
          <a:blipFill rotWithShape="1">
            <a:blip r:embed="rId5">
              <a:alphaModFix/>
            </a:blip>
            <a:stretch>
              <a:fillRect b="0" l="-42053" r="-79048" t="0"/>
            </a:stretch>
          </a:blipFill>
          <a:ln>
            <a:noFill/>
          </a:ln>
        </p:spPr>
      </p:sp>
      <p:sp>
        <p:nvSpPr>
          <p:cNvPr id="196" name="Google Shape;196;p18"/>
          <p:cNvSpPr/>
          <p:nvPr/>
        </p:nvSpPr>
        <p:spPr>
          <a:xfrm>
            <a:off x="8203215" y="7962246"/>
            <a:ext cx="4876482" cy="516424"/>
          </a:xfrm>
          <a:custGeom>
            <a:rect b="b" l="l" r="r" t="t"/>
            <a:pathLst>
              <a:path extrusionOk="0" h="516424" w="4876482">
                <a:moveTo>
                  <a:pt x="0" y="0"/>
                </a:moveTo>
                <a:lnTo>
                  <a:pt x="4876483" y="0"/>
                </a:lnTo>
                <a:lnTo>
                  <a:pt x="4876483" y="516423"/>
                </a:lnTo>
                <a:lnTo>
                  <a:pt x="0" y="516423"/>
                </a:lnTo>
                <a:lnTo>
                  <a:pt x="0" y="0"/>
                </a:lnTo>
                <a:close/>
              </a:path>
            </a:pathLst>
          </a:custGeom>
          <a:blipFill rotWithShape="1">
            <a:blip r:embed="rId6">
              <a:alphaModFix/>
            </a:blip>
            <a:stretch>
              <a:fillRect b="0" l="0" r="0" t="-86494"/>
            </a:stretch>
          </a:blipFill>
          <a:ln>
            <a:noFill/>
          </a:ln>
        </p:spPr>
      </p:sp>
      <p:grpSp>
        <p:nvGrpSpPr>
          <p:cNvPr id="197" name="Google Shape;197;p18"/>
          <p:cNvGrpSpPr/>
          <p:nvPr/>
        </p:nvGrpSpPr>
        <p:grpSpPr>
          <a:xfrm>
            <a:off x="8220749" y="2988541"/>
            <a:ext cx="4858949" cy="5011805"/>
            <a:chOff x="0" y="-57150"/>
            <a:chExt cx="1279723" cy="1319982"/>
          </a:xfrm>
        </p:grpSpPr>
        <p:sp>
          <p:nvSpPr>
            <p:cNvPr id="198" name="Google Shape;198;p18"/>
            <p:cNvSpPr/>
            <p:nvPr/>
          </p:nvSpPr>
          <p:spPr>
            <a:xfrm>
              <a:off x="0" y="0"/>
              <a:ext cx="1279723" cy="1262832"/>
            </a:xfrm>
            <a:custGeom>
              <a:rect b="b" l="l" r="r" t="t"/>
              <a:pathLst>
                <a:path extrusionOk="0" h="1262832" w="1279723">
                  <a:moveTo>
                    <a:pt x="0" y="0"/>
                  </a:moveTo>
                  <a:lnTo>
                    <a:pt x="1279723" y="0"/>
                  </a:lnTo>
                  <a:lnTo>
                    <a:pt x="1279723" y="1262832"/>
                  </a:lnTo>
                  <a:lnTo>
                    <a:pt x="0" y="1262832"/>
                  </a:lnTo>
                  <a:close/>
                </a:path>
              </a:pathLst>
            </a:custGeom>
            <a:solidFill>
              <a:srgbClr val="1A1A1A"/>
            </a:solidFill>
            <a:ln>
              <a:noFill/>
            </a:ln>
          </p:spPr>
        </p:sp>
        <p:sp>
          <p:nvSpPr>
            <p:cNvPr id="199" name="Google Shape;199;p18"/>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228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0" name="Google Shape;200;p18"/>
          <p:cNvSpPr/>
          <p:nvPr/>
        </p:nvSpPr>
        <p:spPr>
          <a:xfrm rot="3407869">
            <a:off x="-4696947" y="10150458"/>
            <a:ext cx="12471670" cy="5351480"/>
          </a:xfrm>
          <a:custGeom>
            <a:rect b="b" l="l" r="r" t="t"/>
            <a:pathLst>
              <a:path extrusionOk="0" h="5351480" w="12471670">
                <a:moveTo>
                  <a:pt x="0" y="0"/>
                </a:moveTo>
                <a:lnTo>
                  <a:pt x="12471670" y="0"/>
                </a:lnTo>
                <a:lnTo>
                  <a:pt x="12471670" y="5351480"/>
                </a:lnTo>
                <a:lnTo>
                  <a:pt x="0" y="5351480"/>
                </a:lnTo>
                <a:lnTo>
                  <a:pt x="0" y="0"/>
                </a:lnTo>
                <a:close/>
              </a:path>
            </a:pathLst>
          </a:custGeom>
          <a:blipFill rotWithShape="1">
            <a:blip r:embed="rId4">
              <a:alphaModFix/>
            </a:blip>
            <a:stretch>
              <a:fillRect b="0" l="0" r="0" t="0"/>
            </a:stretch>
          </a:blipFill>
          <a:ln>
            <a:noFill/>
          </a:ln>
        </p:spPr>
      </p:sp>
      <p:sp>
        <p:nvSpPr>
          <p:cNvPr id="201" name="Google Shape;201;p18"/>
          <p:cNvSpPr txBox="1"/>
          <p:nvPr/>
        </p:nvSpPr>
        <p:spPr>
          <a:xfrm>
            <a:off x="2191002" y="1162050"/>
            <a:ext cx="7241700" cy="923400"/>
          </a:xfrm>
          <a:prstGeom prst="rect">
            <a:avLst/>
          </a:prstGeom>
          <a:noFill/>
          <a:ln>
            <a:noFill/>
          </a:ln>
        </p:spPr>
        <p:txBody>
          <a:bodyPr anchorCtr="0" anchor="t" bIns="0" lIns="0" spcFirstLastPara="1" rIns="0" wrap="square" tIns="0">
            <a:spAutoFit/>
          </a:bodyPr>
          <a:lstStyle/>
          <a:p>
            <a:pPr indent="0" lvl="0" marL="0" marR="0" rtl="0" algn="l">
              <a:lnSpc>
                <a:spcPct val="105004"/>
              </a:lnSpc>
              <a:spcBef>
                <a:spcPts val="0"/>
              </a:spcBef>
              <a:spcAft>
                <a:spcPts val="0"/>
              </a:spcAft>
              <a:buNone/>
            </a:pPr>
            <a:r>
              <a:rPr b="1" lang="en-US" sz="6000">
                <a:solidFill>
                  <a:srgbClr val="231F20"/>
                </a:solidFill>
                <a:latin typeface="Oswald"/>
                <a:ea typeface="Oswald"/>
                <a:cs typeface="Oswald"/>
                <a:sym typeface="Oswald"/>
              </a:rPr>
              <a:t>TECH-STACK USED</a:t>
            </a:r>
            <a:endParaRPr sz="6000"/>
          </a:p>
        </p:txBody>
      </p:sp>
      <p:sp>
        <p:nvSpPr>
          <p:cNvPr id="202" name="Google Shape;202;p18"/>
          <p:cNvSpPr txBox="1"/>
          <p:nvPr/>
        </p:nvSpPr>
        <p:spPr>
          <a:xfrm>
            <a:off x="1490551" y="4709373"/>
            <a:ext cx="6162900" cy="1811700"/>
          </a:xfrm>
          <a:prstGeom prst="rect">
            <a:avLst/>
          </a:prstGeom>
          <a:noFill/>
          <a:ln>
            <a:noFill/>
          </a:ln>
        </p:spPr>
        <p:txBody>
          <a:bodyPr anchorCtr="0" anchor="t" bIns="0" lIns="0" spcFirstLastPara="1" rIns="0" wrap="square" tIns="0">
            <a:spAutoFit/>
          </a:bodyPr>
          <a:lstStyle/>
          <a:p>
            <a:pPr indent="0" lvl="0" marL="0" marR="0" rtl="0" algn="l">
              <a:lnSpc>
                <a:spcPct val="137991"/>
              </a:lnSpc>
              <a:spcBef>
                <a:spcPts val="0"/>
              </a:spcBef>
              <a:spcAft>
                <a:spcPts val="0"/>
              </a:spcAft>
              <a:buNone/>
            </a:pPr>
            <a:r>
              <a:rPr lang="en-US" sz="2290">
                <a:solidFill>
                  <a:srgbClr val="231F20"/>
                </a:solidFill>
                <a:latin typeface="DM Sans"/>
                <a:ea typeface="DM Sans"/>
                <a:cs typeface="DM Sans"/>
                <a:sym typeface="DM Sans"/>
              </a:rPr>
              <a:t>The software used for the project is Microsoft Excel 365. It is used to run the functions and get answers of each question. It is also used to plot the graphs.</a:t>
            </a:r>
            <a:endParaRPr/>
          </a:p>
        </p:txBody>
      </p:sp>
      <p:pic>
        <p:nvPicPr>
          <p:cNvPr id="203" name="Google Shape;203;p18"/>
          <p:cNvPicPr preferRelativeResize="0"/>
          <p:nvPr/>
        </p:nvPicPr>
        <p:blipFill>
          <a:blip r:embed="rId7">
            <a:alphaModFix/>
          </a:blip>
          <a:stretch>
            <a:fillRect/>
          </a:stretch>
        </p:blipFill>
        <p:spPr>
          <a:xfrm>
            <a:off x="6890455" y="2988550"/>
            <a:ext cx="7519570" cy="5011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07" name="Shape 207"/>
        <p:cNvGrpSpPr/>
        <p:nvPr/>
      </p:nvGrpSpPr>
      <p:grpSpPr>
        <a:xfrm>
          <a:off x="0" y="0"/>
          <a:ext cx="0" cy="0"/>
          <a:chOff x="0" y="0"/>
          <a:chExt cx="0" cy="0"/>
        </a:xfrm>
      </p:grpSpPr>
      <p:sp>
        <p:nvSpPr>
          <p:cNvPr id="208" name="Google Shape;208;p19"/>
          <p:cNvSpPr/>
          <p:nvPr/>
        </p:nvSpPr>
        <p:spPr>
          <a:xfrm>
            <a:off x="-8169367" y="-10264537"/>
            <a:ext cx="15841853" cy="16255633"/>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sp>
      <p:sp>
        <p:nvSpPr>
          <p:cNvPr id="209" name="Google Shape;209;p19"/>
          <p:cNvSpPr txBox="1"/>
          <p:nvPr/>
        </p:nvSpPr>
        <p:spPr>
          <a:xfrm>
            <a:off x="3115352" y="4365594"/>
            <a:ext cx="12057300" cy="1555800"/>
          </a:xfrm>
          <a:prstGeom prst="rect">
            <a:avLst/>
          </a:prstGeom>
          <a:noFill/>
          <a:ln>
            <a:noFill/>
          </a:ln>
        </p:spPr>
        <p:txBody>
          <a:bodyPr anchorCtr="0" anchor="t" bIns="0" lIns="0" spcFirstLastPara="1" rIns="0" wrap="square" tIns="0">
            <a:spAutoFit/>
          </a:bodyPr>
          <a:lstStyle/>
          <a:p>
            <a:pPr indent="0" lvl="0" marL="0" marR="0" rtl="0" algn="ctr">
              <a:lnSpc>
                <a:spcPct val="138003"/>
              </a:lnSpc>
              <a:spcBef>
                <a:spcPts val="0"/>
              </a:spcBef>
              <a:spcAft>
                <a:spcPts val="0"/>
              </a:spcAft>
              <a:buNone/>
            </a:pPr>
            <a:r>
              <a:rPr b="1" lang="en-US" sz="10107">
                <a:solidFill>
                  <a:srgbClr val="FFFFFF"/>
                </a:solidFill>
                <a:latin typeface="Oswald"/>
                <a:ea typeface="Oswald"/>
                <a:cs typeface="Oswald"/>
                <a:sym typeface="Oswald"/>
              </a:rPr>
              <a:t>INSIGHTS</a:t>
            </a:r>
            <a:endParaRPr/>
          </a:p>
        </p:txBody>
      </p:sp>
      <p:sp>
        <p:nvSpPr>
          <p:cNvPr id="210" name="Google Shape;210;p19"/>
          <p:cNvSpPr/>
          <p:nvPr/>
        </p:nvSpPr>
        <p:spPr>
          <a:xfrm>
            <a:off x="13447294" y="-3843198"/>
            <a:ext cx="15841853" cy="16255633"/>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14" name="Shape 214"/>
        <p:cNvGrpSpPr/>
        <p:nvPr/>
      </p:nvGrpSpPr>
      <p:grpSpPr>
        <a:xfrm>
          <a:off x="0" y="0"/>
          <a:ext cx="0" cy="0"/>
          <a:chOff x="0" y="0"/>
          <a:chExt cx="0" cy="0"/>
        </a:xfrm>
      </p:grpSpPr>
      <p:grpSp>
        <p:nvGrpSpPr>
          <p:cNvPr id="215" name="Google Shape;215;p20"/>
          <p:cNvGrpSpPr/>
          <p:nvPr/>
        </p:nvGrpSpPr>
        <p:grpSpPr>
          <a:xfrm>
            <a:off x="-2759643" y="-3368517"/>
            <a:ext cx="4937735" cy="4959868"/>
            <a:chOff x="1813" y="0"/>
            <a:chExt cx="809173" cy="812800"/>
          </a:xfrm>
        </p:grpSpPr>
        <p:sp>
          <p:nvSpPr>
            <p:cNvPr id="216" name="Google Shape;216;p2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8" name="Google Shape;218;p20"/>
          <p:cNvGrpSpPr/>
          <p:nvPr/>
        </p:nvGrpSpPr>
        <p:grpSpPr>
          <a:xfrm>
            <a:off x="9173419" y="1278539"/>
            <a:ext cx="13130127" cy="13188980"/>
            <a:chOff x="1813" y="0"/>
            <a:chExt cx="809173" cy="812800"/>
          </a:xfrm>
        </p:grpSpPr>
        <p:sp>
          <p:nvSpPr>
            <p:cNvPr id="219" name="Google Shape;219;p2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1" name="Google Shape;221;p20"/>
          <p:cNvSpPr/>
          <p:nvPr/>
        </p:nvSpPr>
        <p:spPr>
          <a:xfrm>
            <a:off x="-6639105" y="-5979128"/>
            <a:ext cx="12110389" cy="12426705"/>
          </a:xfrm>
          <a:custGeom>
            <a:rect b="b" l="l" r="r" t="t"/>
            <a:pathLst>
              <a:path extrusionOk="0" h="12426705" w="12110389">
                <a:moveTo>
                  <a:pt x="0" y="0"/>
                </a:moveTo>
                <a:lnTo>
                  <a:pt x="12110389" y="0"/>
                </a:lnTo>
                <a:lnTo>
                  <a:pt x="12110389" y="12426706"/>
                </a:lnTo>
                <a:lnTo>
                  <a:pt x="0" y="12426706"/>
                </a:lnTo>
                <a:lnTo>
                  <a:pt x="0" y="0"/>
                </a:lnTo>
                <a:close/>
              </a:path>
            </a:pathLst>
          </a:custGeom>
          <a:blipFill rotWithShape="1">
            <a:blip r:embed="rId3">
              <a:alphaModFix/>
            </a:blip>
            <a:stretch>
              <a:fillRect b="0" l="0" r="0" t="0"/>
            </a:stretch>
          </a:blipFill>
          <a:ln>
            <a:noFill/>
          </a:ln>
        </p:spPr>
      </p:sp>
      <p:sp>
        <p:nvSpPr>
          <p:cNvPr id="222" name="Google Shape;222;p20"/>
          <p:cNvSpPr/>
          <p:nvPr/>
        </p:nvSpPr>
        <p:spPr>
          <a:xfrm rot="-3986662">
            <a:off x="5086243" y="6252546"/>
            <a:ext cx="9902931" cy="10161590"/>
          </a:xfrm>
          <a:custGeom>
            <a:rect b="b" l="l" r="r" t="t"/>
            <a:pathLst>
              <a:path extrusionOk="0" h="10152425" w="9894000">
                <a:moveTo>
                  <a:pt x="0" y="0"/>
                </a:moveTo>
                <a:lnTo>
                  <a:pt x="9894000" y="0"/>
                </a:lnTo>
                <a:lnTo>
                  <a:pt x="9894000" y="10152425"/>
                </a:lnTo>
                <a:lnTo>
                  <a:pt x="0" y="10152425"/>
                </a:lnTo>
                <a:lnTo>
                  <a:pt x="0" y="0"/>
                </a:lnTo>
                <a:close/>
              </a:path>
            </a:pathLst>
          </a:custGeom>
          <a:blipFill rotWithShape="1">
            <a:blip r:embed="rId3">
              <a:alphaModFix/>
            </a:blip>
            <a:stretch>
              <a:fillRect b="0" l="0" r="0" t="0"/>
            </a:stretch>
          </a:blipFill>
          <a:ln>
            <a:noFill/>
          </a:ln>
        </p:spPr>
      </p:sp>
      <p:sp>
        <p:nvSpPr>
          <p:cNvPr id="223" name="Google Shape;223;p20"/>
          <p:cNvSpPr txBox="1"/>
          <p:nvPr/>
        </p:nvSpPr>
        <p:spPr>
          <a:xfrm>
            <a:off x="4195800" y="667950"/>
            <a:ext cx="9896400" cy="9234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000">
                <a:solidFill>
                  <a:srgbClr val="FFFFFF"/>
                </a:solidFill>
                <a:latin typeface="Oswald"/>
                <a:ea typeface="Oswald"/>
                <a:cs typeface="Oswald"/>
                <a:sym typeface="Oswald"/>
              </a:rPr>
              <a:t> Movie Genre Analysis</a:t>
            </a:r>
            <a:endParaRPr b="1" sz="6000">
              <a:solidFill>
                <a:srgbClr val="FFFFFF"/>
              </a:solidFill>
              <a:latin typeface="Oswald"/>
              <a:ea typeface="Oswald"/>
              <a:cs typeface="Oswald"/>
              <a:sym typeface="Oswald"/>
            </a:endParaRPr>
          </a:p>
        </p:txBody>
      </p:sp>
      <p:sp>
        <p:nvSpPr>
          <p:cNvPr id="224" name="Google Shape;224;p20"/>
          <p:cNvSpPr txBox="1"/>
          <p:nvPr/>
        </p:nvSpPr>
        <p:spPr>
          <a:xfrm>
            <a:off x="1681775" y="4230600"/>
            <a:ext cx="7491600" cy="6011700"/>
          </a:xfrm>
          <a:prstGeom prst="rect">
            <a:avLst/>
          </a:prstGeom>
          <a:noFill/>
          <a:ln>
            <a:noFill/>
          </a:ln>
        </p:spPr>
        <p:txBody>
          <a:bodyPr anchorCtr="0" anchor="t" bIns="0" lIns="0" spcFirstLastPara="1" rIns="0" wrap="square" tIns="0">
            <a:spAutoFit/>
          </a:bodyPr>
          <a:lstStyle/>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=IF(ISNUMBER(SEARCH("|",Table_IMDB_Movies[@genres])),LEFT(Table_IMDB_Movies[@genres],SEARCH("|",Table_IMDB_Movies[@genres])-1),Table_IMDB_Movies[@genres])</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=UNIQUE(V2:V3768)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=COUNTIF(F$2:F$3768,"*" &amp; X2 &amp;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=AVERAGEIF(F$2:F$3768,"*" &amp; X2 &amp; "*",R$2:R$3768)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=MEDIAN(IF(ISNUMBER(SEARCH("*" &amp; X2 &amp; "*",F$2:F$3768)),R$2:R$3768))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=MODE(IF(ISNUMBER(SEARCH("*" &amp; X2 &amp; "*",F$2:F$3768)),R$2:R$3768))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=MAXIFS(R$2:R$3768,F$2:F$3768,"*" &amp; X2 &amp;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=MINIFS(R$2:R$3768,F$2:F$3768,"*" &amp; X2 &amp;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=VAR(IF(ISNUMBER(SEARCH("*" &amp; X2 &amp; "*",F$2:F$3768)),R$2:R$3768))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rPr lang="en-US" sz="1800">
                <a:solidFill>
                  <a:srgbClr val="F5FFF5"/>
                </a:solidFill>
                <a:latin typeface="DM Sans"/>
                <a:ea typeface="DM Sans"/>
                <a:cs typeface="DM Sans"/>
                <a:sym typeface="DM Sans"/>
              </a:rPr>
              <a:t>=STDEV(IF(ISNUMBER(SEARCH("*" &amp; X2 &amp; "*",F$2:F$3768)),R$2:R$3768</a:t>
            </a:r>
            <a:r>
              <a:rPr lang="en-US" sz="1800">
                <a:solidFill>
                  <a:srgbClr val="F5FFF5"/>
                </a:solidFill>
                <a:latin typeface="DM Sans"/>
                <a:ea typeface="DM Sans"/>
                <a:cs typeface="DM Sans"/>
                <a:sym typeface="DM Sans"/>
              </a:rPr>
              <a:t>))</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SzPts val="1100"/>
              <a:buNone/>
            </a:pPr>
            <a:r>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None/>
            </a:pPr>
            <a:r>
              <a:t/>
            </a:r>
            <a:endParaRPr sz="1800">
              <a:solidFill>
                <a:srgbClr val="F5FFF5"/>
              </a:solidFill>
              <a:latin typeface="DM Sans"/>
              <a:ea typeface="DM Sans"/>
              <a:cs typeface="DM Sans"/>
              <a:sym typeface="DM Sans"/>
            </a:endParaRPr>
          </a:p>
        </p:txBody>
      </p:sp>
      <p:sp>
        <p:nvSpPr>
          <p:cNvPr id="225" name="Google Shape;225;p20"/>
          <p:cNvSpPr txBox="1"/>
          <p:nvPr/>
        </p:nvSpPr>
        <p:spPr>
          <a:xfrm>
            <a:off x="11250600" y="2933625"/>
            <a:ext cx="70374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https://docs.google.com/spreadsheets/d/1SwIZECZBaX83YIgE7s_fAiMSR1AVUm2f/edit?usp=sharing&amp;ouid=106942457558004201317&amp;rtpof=true&amp;sd=true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26" name="Google Shape;226;p20"/>
          <p:cNvPicPr preferRelativeResize="0"/>
          <p:nvPr/>
        </p:nvPicPr>
        <p:blipFill>
          <a:blip r:embed="rId5">
            <a:alphaModFix/>
          </a:blip>
          <a:stretch>
            <a:fillRect/>
          </a:stretch>
        </p:blipFill>
        <p:spPr>
          <a:xfrm>
            <a:off x="10796400" y="3681150"/>
            <a:ext cx="7491600" cy="3108217"/>
          </a:xfrm>
          <a:prstGeom prst="rect">
            <a:avLst/>
          </a:prstGeom>
          <a:noFill/>
          <a:ln>
            <a:noFill/>
          </a:ln>
        </p:spPr>
      </p:pic>
      <p:pic>
        <p:nvPicPr>
          <p:cNvPr id="227" name="Google Shape;227;p20"/>
          <p:cNvPicPr preferRelativeResize="0"/>
          <p:nvPr/>
        </p:nvPicPr>
        <p:blipFill>
          <a:blip r:embed="rId6">
            <a:alphaModFix/>
          </a:blip>
          <a:stretch>
            <a:fillRect/>
          </a:stretch>
        </p:blipFill>
        <p:spPr>
          <a:xfrm>
            <a:off x="10796400" y="6841150"/>
            <a:ext cx="7491600" cy="340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31" name="Shape 231"/>
        <p:cNvGrpSpPr/>
        <p:nvPr/>
      </p:nvGrpSpPr>
      <p:grpSpPr>
        <a:xfrm>
          <a:off x="0" y="0"/>
          <a:ext cx="0" cy="0"/>
          <a:chOff x="0" y="0"/>
          <a:chExt cx="0" cy="0"/>
        </a:xfrm>
      </p:grpSpPr>
      <p:grpSp>
        <p:nvGrpSpPr>
          <p:cNvPr id="232" name="Google Shape;232;p21"/>
          <p:cNvGrpSpPr/>
          <p:nvPr/>
        </p:nvGrpSpPr>
        <p:grpSpPr>
          <a:xfrm>
            <a:off x="-2759643" y="-3368517"/>
            <a:ext cx="4937735" cy="4959868"/>
            <a:chOff x="1813" y="0"/>
            <a:chExt cx="809173" cy="812800"/>
          </a:xfrm>
        </p:grpSpPr>
        <p:sp>
          <p:nvSpPr>
            <p:cNvPr id="233" name="Google Shape;233;p2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5" name="Google Shape;235;p21"/>
          <p:cNvGrpSpPr/>
          <p:nvPr/>
        </p:nvGrpSpPr>
        <p:grpSpPr>
          <a:xfrm>
            <a:off x="9173419" y="1278539"/>
            <a:ext cx="13130127" cy="13188980"/>
            <a:chOff x="1813" y="0"/>
            <a:chExt cx="809173" cy="812800"/>
          </a:xfrm>
        </p:grpSpPr>
        <p:sp>
          <p:nvSpPr>
            <p:cNvPr id="236" name="Google Shape;236;p2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F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txBox="1"/>
            <p:nvPr/>
          </p:nvSpPr>
          <p:spPr>
            <a:xfrm>
              <a:off x="76200" y="57150"/>
              <a:ext cx="660300" cy="6795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8" name="Google Shape;238;p21"/>
          <p:cNvSpPr/>
          <p:nvPr/>
        </p:nvSpPr>
        <p:spPr>
          <a:xfrm>
            <a:off x="-6639105" y="-5979128"/>
            <a:ext cx="12110389" cy="12426705"/>
          </a:xfrm>
          <a:custGeom>
            <a:rect b="b" l="l" r="r" t="t"/>
            <a:pathLst>
              <a:path extrusionOk="0" h="12426705" w="12110389">
                <a:moveTo>
                  <a:pt x="0" y="0"/>
                </a:moveTo>
                <a:lnTo>
                  <a:pt x="12110389" y="0"/>
                </a:lnTo>
                <a:lnTo>
                  <a:pt x="12110389" y="12426706"/>
                </a:lnTo>
                <a:lnTo>
                  <a:pt x="0" y="12426706"/>
                </a:lnTo>
                <a:lnTo>
                  <a:pt x="0" y="0"/>
                </a:lnTo>
                <a:close/>
              </a:path>
            </a:pathLst>
          </a:custGeom>
          <a:blipFill rotWithShape="1">
            <a:blip r:embed="rId3">
              <a:alphaModFix/>
            </a:blip>
            <a:stretch>
              <a:fillRect b="0" l="0" r="0" t="0"/>
            </a:stretch>
          </a:blipFill>
          <a:ln>
            <a:noFill/>
          </a:ln>
        </p:spPr>
      </p:sp>
      <p:sp>
        <p:nvSpPr>
          <p:cNvPr id="239" name="Google Shape;239;p21"/>
          <p:cNvSpPr/>
          <p:nvPr/>
        </p:nvSpPr>
        <p:spPr>
          <a:xfrm rot="-3986662">
            <a:off x="5086243" y="6252546"/>
            <a:ext cx="9902931" cy="10161590"/>
          </a:xfrm>
          <a:custGeom>
            <a:rect b="b" l="l" r="r" t="t"/>
            <a:pathLst>
              <a:path extrusionOk="0" h="10152425" w="9894000">
                <a:moveTo>
                  <a:pt x="0" y="0"/>
                </a:moveTo>
                <a:lnTo>
                  <a:pt x="9894000" y="0"/>
                </a:lnTo>
                <a:lnTo>
                  <a:pt x="9894000" y="10152425"/>
                </a:lnTo>
                <a:lnTo>
                  <a:pt x="0" y="10152425"/>
                </a:lnTo>
                <a:lnTo>
                  <a:pt x="0" y="0"/>
                </a:lnTo>
                <a:close/>
              </a:path>
            </a:pathLst>
          </a:custGeom>
          <a:blipFill rotWithShape="1">
            <a:blip r:embed="rId3">
              <a:alphaModFix/>
            </a:blip>
            <a:stretch>
              <a:fillRect b="0" l="0" r="0" t="0"/>
            </a:stretch>
          </a:blipFill>
          <a:ln>
            <a:noFill/>
          </a:ln>
        </p:spPr>
      </p:sp>
      <p:sp>
        <p:nvSpPr>
          <p:cNvPr id="240" name="Google Shape;240;p21"/>
          <p:cNvSpPr txBox="1"/>
          <p:nvPr/>
        </p:nvSpPr>
        <p:spPr>
          <a:xfrm>
            <a:off x="5172902" y="667944"/>
            <a:ext cx="7942200" cy="923400"/>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000">
                <a:solidFill>
                  <a:srgbClr val="FFFFFF"/>
                </a:solidFill>
                <a:latin typeface="Oswald"/>
                <a:ea typeface="Oswald"/>
                <a:cs typeface="Oswald"/>
                <a:sym typeface="Oswald"/>
              </a:rPr>
              <a:t>Movie Duration Analysis</a:t>
            </a:r>
            <a:endParaRPr b="1" sz="6000">
              <a:solidFill>
                <a:srgbClr val="FFFFFF"/>
              </a:solidFill>
              <a:latin typeface="Oswald"/>
              <a:ea typeface="Oswald"/>
              <a:cs typeface="Oswald"/>
              <a:sym typeface="Oswald"/>
            </a:endParaRPr>
          </a:p>
        </p:txBody>
      </p:sp>
      <p:sp>
        <p:nvSpPr>
          <p:cNvPr id="241" name="Google Shape;241;p21"/>
          <p:cNvSpPr txBox="1"/>
          <p:nvPr/>
        </p:nvSpPr>
        <p:spPr>
          <a:xfrm>
            <a:off x="1681775" y="4049250"/>
            <a:ext cx="7942200" cy="2188500"/>
          </a:xfrm>
          <a:prstGeom prst="rect">
            <a:avLst/>
          </a:prstGeom>
          <a:noFill/>
          <a:ln>
            <a:noFill/>
          </a:ln>
        </p:spPr>
        <p:txBody>
          <a:bodyPr anchorCtr="0" anchor="t" bIns="0" lIns="0" spcFirstLastPara="1" rIns="0" wrap="square" tIns="0">
            <a:spAutoFit/>
          </a:bodyPr>
          <a:lstStyle/>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=AVERAGE(C2:C3768)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=MEDIAN(C2:C3768)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rPr lang="en-US" sz="1800">
                <a:solidFill>
                  <a:srgbClr val="F5FFF5"/>
                </a:solidFill>
                <a:latin typeface="DM Sans"/>
                <a:ea typeface="DM Sans"/>
                <a:cs typeface="DM Sans"/>
                <a:sym typeface="DM Sans"/>
              </a:rPr>
              <a:t>=STDEVA(C2:C3768)</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Clr>
                <a:schemeClr val="dk1"/>
              </a:buClr>
              <a:buSzPts val="1100"/>
              <a:buFont typeface="Arial"/>
              <a:buNone/>
            </a:pPr>
            <a:r>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None/>
            </a:pPr>
            <a:r>
              <a:t/>
            </a:r>
            <a:endParaRPr sz="1800">
              <a:solidFill>
                <a:srgbClr val="F5FFF5"/>
              </a:solidFill>
              <a:latin typeface="DM Sans"/>
              <a:ea typeface="DM Sans"/>
              <a:cs typeface="DM Sans"/>
              <a:sym typeface="DM Sans"/>
            </a:endParaRPr>
          </a:p>
          <a:p>
            <a:pPr indent="0" lvl="0" marL="0" marR="0" rtl="0" algn="l">
              <a:lnSpc>
                <a:spcPct val="137988"/>
              </a:lnSpc>
              <a:spcBef>
                <a:spcPts val="0"/>
              </a:spcBef>
              <a:spcAft>
                <a:spcPts val="0"/>
              </a:spcAft>
              <a:buNone/>
            </a:pPr>
            <a:r>
              <a:t/>
            </a:r>
            <a:endParaRPr sz="1800">
              <a:solidFill>
                <a:srgbClr val="F5FFF5"/>
              </a:solidFill>
              <a:latin typeface="DM Sans"/>
              <a:ea typeface="DM Sans"/>
              <a:cs typeface="DM Sans"/>
              <a:sym typeface="DM Sans"/>
            </a:endParaRPr>
          </a:p>
        </p:txBody>
      </p:sp>
      <p:sp>
        <p:nvSpPr>
          <p:cNvPr id="242" name="Google Shape;242;p21"/>
          <p:cNvSpPr txBox="1"/>
          <p:nvPr/>
        </p:nvSpPr>
        <p:spPr>
          <a:xfrm>
            <a:off x="11250600" y="2933625"/>
            <a:ext cx="70374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https://docs.google.com/spreadsheets/d/1a3f0MsCE5PHjF2Dn7WTYn9tZekDIO7F-/edit?usp=sharing&amp;ouid=106942457558004201317&amp;rtpof=true&amp;sd=true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43" name="Google Shape;243;p21"/>
          <p:cNvPicPr preferRelativeResize="0"/>
          <p:nvPr/>
        </p:nvPicPr>
        <p:blipFill>
          <a:blip r:embed="rId5">
            <a:alphaModFix/>
          </a:blip>
          <a:stretch>
            <a:fillRect/>
          </a:stretch>
        </p:blipFill>
        <p:spPr>
          <a:xfrm>
            <a:off x="10226225" y="5460475"/>
            <a:ext cx="8061776" cy="4826525"/>
          </a:xfrm>
          <a:prstGeom prst="rect">
            <a:avLst/>
          </a:prstGeom>
          <a:noFill/>
          <a:ln>
            <a:noFill/>
          </a:ln>
        </p:spPr>
      </p:pic>
      <p:pic>
        <p:nvPicPr>
          <p:cNvPr id="244" name="Google Shape;244;p21"/>
          <p:cNvPicPr preferRelativeResize="0"/>
          <p:nvPr/>
        </p:nvPicPr>
        <p:blipFill>
          <a:blip r:embed="rId6">
            <a:alphaModFix/>
          </a:blip>
          <a:stretch>
            <a:fillRect/>
          </a:stretch>
        </p:blipFill>
        <p:spPr>
          <a:xfrm>
            <a:off x="1681775" y="6083450"/>
            <a:ext cx="5315000" cy="169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