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9F9F9"/>
    <a:srgbClr val="AB2534"/>
    <a:srgbClr val="C3414C"/>
    <a:srgbClr val="D21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80" autoAdjust="0"/>
  </p:normalViewPr>
  <p:slideViewPr>
    <p:cSldViewPr snapToGrid="0" snapToObjects="1">
      <p:cViewPr varScale="1">
        <p:scale>
          <a:sx n="92" d="100"/>
          <a:sy n="92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4DF9F-1350-BE42-B5E4-ECB2FBBBA16D}" type="doc">
      <dgm:prSet loTypeId="urn:microsoft.com/office/officeart/2009/3/layout/CircleRelationship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ABE4330-72ED-1149-BFF3-8B5C69D92006}">
      <dgm:prSet phldrT="[Text]"/>
      <dgm:spPr/>
      <dgm:t>
        <a:bodyPr/>
        <a:lstStyle/>
        <a:p>
          <a:r>
            <a:rPr lang="en-US" dirty="0" smtClean="0">
              <a:latin typeface="Avenir Next Condensed Regular"/>
              <a:cs typeface="Avenir Next Condensed Regular"/>
            </a:rPr>
            <a:t>Mobile + Web</a:t>
          </a:r>
          <a:endParaRPr lang="en-US" dirty="0">
            <a:latin typeface="Avenir Next Condensed Regular"/>
            <a:cs typeface="Avenir Next Condensed Regular"/>
          </a:endParaRPr>
        </a:p>
      </dgm:t>
    </dgm:pt>
    <dgm:pt modelId="{CBE39948-7919-D443-84EA-D653BA6559E4}" type="parTrans" cxnId="{8DB99EBF-7F0E-8E41-9679-CA9E2B301DAA}">
      <dgm:prSet/>
      <dgm:spPr/>
      <dgm:t>
        <a:bodyPr/>
        <a:lstStyle/>
        <a:p>
          <a:endParaRPr lang="en-US">
            <a:latin typeface="Avenir Next Condensed Regular"/>
            <a:cs typeface="Avenir Next Condensed Regular"/>
          </a:endParaRPr>
        </a:p>
      </dgm:t>
    </dgm:pt>
    <dgm:pt modelId="{05CEC24F-DA5E-0F46-9703-BB2CBE136166}" type="sibTrans" cxnId="{8DB99EBF-7F0E-8E41-9679-CA9E2B301DAA}">
      <dgm:prSet/>
      <dgm:spPr/>
      <dgm:t>
        <a:bodyPr/>
        <a:lstStyle/>
        <a:p>
          <a:endParaRPr lang="en-US">
            <a:latin typeface="Avenir Next Condensed Regular"/>
            <a:cs typeface="Avenir Next Condensed Regular"/>
          </a:endParaRPr>
        </a:p>
      </dgm:t>
    </dgm:pt>
    <dgm:pt modelId="{2A5C7046-FEA6-0A48-BB2E-CBF707295DF9}">
      <dgm:prSet phldrT="[Text]" custT="1"/>
      <dgm:spPr/>
      <dgm:t>
        <a:bodyPr/>
        <a:lstStyle/>
        <a:p>
          <a:r>
            <a:rPr lang="en-US" sz="1800" dirty="0" smtClean="0">
              <a:latin typeface="Avenir Next Condensed Regular"/>
              <a:cs typeface="Avenir Next Condensed Regular"/>
            </a:rPr>
            <a:t>$100bn</a:t>
          </a:r>
          <a:endParaRPr lang="en-US" sz="1800" dirty="0">
            <a:latin typeface="Avenir Next Condensed Regular"/>
            <a:cs typeface="Avenir Next Condensed Regular"/>
          </a:endParaRPr>
        </a:p>
      </dgm:t>
    </dgm:pt>
    <dgm:pt modelId="{7A9B53FC-E089-044C-8BAA-4936EF3DAC79}" type="parTrans" cxnId="{7D94664B-18BF-A949-8AA6-29D31FC72896}">
      <dgm:prSet/>
      <dgm:spPr/>
      <dgm:t>
        <a:bodyPr/>
        <a:lstStyle/>
        <a:p>
          <a:endParaRPr lang="en-US">
            <a:latin typeface="Avenir Next Condensed Regular"/>
            <a:cs typeface="Avenir Next Condensed Regular"/>
          </a:endParaRPr>
        </a:p>
      </dgm:t>
    </dgm:pt>
    <dgm:pt modelId="{A389BFB7-995A-8F4B-AB23-4E1A74295BEF}" type="sibTrans" cxnId="{7D94664B-18BF-A949-8AA6-29D31FC72896}">
      <dgm:prSet/>
      <dgm:spPr/>
      <dgm:t>
        <a:bodyPr/>
        <a:lstStyle/>
        <a:p>
          <a:endParaRPr lang="en-US">
            <a:latin typeface="Avenir Next Condensed Regular"/>
            <a:cs typeface="Avenir Next Condensed Regular"/>
          </a:endParaRPr>
        </a:p>
      </dgm:t>
    </dgm:pt>
    <dgm:pt modelId="{C476666F-DC59-A24E-A4AF-646678F78FF5}">
      <dgm:prSet phldrT="[Text]"/>
      <dgm:spPr/>
      <dgm:t>
        <a:bodyPr/>
        <a:lstStyle/>
        <a:p>
          <a:r>
            <a:rPr lang="en-US" dirty="0" smtClean="0">
              <a:latin typeface="Avenir Next Condensed Regular"/>
              <a:cs typeface="Avenir Next Condensed Regular"/>
            </a:rPr>
            <a:t>2017</a:t>
          </a:r>
          <a:endParaRPr lang="en-US" dirty="0">
            <a:latin typeface="Avenir Next Condensed Regular"/>
            <a:cs typeface="Avenir Next Condensed Regular"/>
          </a:endParaRPr>
        </a:p>
      </dgm:t>
    </dgm:pt>
    <dgm:pt modelId="{09466F70-30D7-5749-8188-A96F350954C9}" type="parTrans" cxnId="{A6B86E0B-24E2-B342-916E-351824945EA5}">
      <dgm:prSet/>
      <dgm:spPr/>
      <dgm:t>
        <a:bodyPr/>
        <a:lstStyle/>
        <a:p>
          <a:endParaRPr lang="en-US">
            <a:latin typeface="Avenir Next Condensed Regular"/>
            <a:cs typeface="Avenir Next Condensed Regular"/>
          </a:endParaRPr>
        </a:p>
      </dgm:t>
    </dgm:pt>
    <dgm:pt modelId="{CB62814E-5CC7-8D41-8517-F3D9160DD297}" type="sibTrans" cxnId="{A6B86E0B-24E2-B342-916E-351824945EA5}">
      <dgm:prSet/>
      <dgm:spPr/>
      <dgm:t>
        <a:bodyPr/>
        <a:lstStyle/>
        <a:p>
          <a:endParaRPr lang="en-US">
            <a:latin typeface="Avenir Next Condensed Regular"/>
            <a:cs typeface="Avenir Next Condensed Regular"/>
          </a:endParaRPr>
        </a:p>
      </dgm:t>
    </dgm:pt>
    <dgm:pt modelId="{6C493F28-7713-0D42-BD4D-96A229A8AD3E}" type="pres">
      <dgm:prSet presAssocID="{3A44DF9F-1350-BE42-B5E4-ECB2FBBBA16D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0EDEEE3-399D-2E4B-BB0C-99B915FCD4DB}" type="pres">
      <dgm:prSet presAssocID="{9ABE4330-72ED-1149-BFF3-8B5C69D92006}" presName="Parent" presStyleLbl="node0" presStyleIdx="0" presStyleCnt="1" custScaleX="167619" custScaleY="167619" custLinFactNeighborX="6087" custLinFactNeighborY="-1196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1F7271AE-B50F-8243-8B85-F868FC9EC57D}" type="pres">
      <dgm:prSet presAssocID="{9ABE4330-72ED-1149-BFF3-8B5C69D92006}" presName="Accent1" presStyleLbl="node1" presStyleIdx="0" presStyleCnt="13"/>
      <dgm:spPr/>
    </dgm:pt>
    <dgm:pt modelId="{F16B16DC-DE2B-E441-8E6C-6BA80CF52A4C}" type="pres">
      <dgm:prSet presAssocID="{9ABE4330-72ED-1149-BFF3-8B5C69D92006}" presName="Accent2" presStyleLbl="node1" presStyleIdx="1" presStyleCnt="13"/>
      <dgm:spPr/>
    </dgm:pt>
    <dgm:pt modelId="{1EA95CE9-34EB-F747-B00E-7ADA5A536735}" type="pres">
      <dgm:prSet presAssocID="{9ABE4330-72ED-1149-BFF3-8B5C69D92006}" presName="Accent3" presStyleLbl="node1" presStyleIdx="2" presStyleCnt="13"/>
      <dgm:spPr/>
    </dgm:pt>
    <dgm:pt modelId="{1CB22C64-868F-2444-BE68-E3CB0EF85836}" type="pres">
      <dgm:prSet presAssocID="{9ABE4330-72ED-1149-BFF3-8B5C69D92006}" presName="Accent4" presStyleLbl="node1" presStyleIdx="3" presStyleCnt="13"/>
      <dgm:spPr/>
    </dgm:pt>
    <dgm:pt modelId="{93D84702-7871-3047-A0C7-3DD900568F72}" type="pres">
      <dgm:prSet presAssocID="{9ABE4330-72ED-1149-BFF3-8B5C69D92006}" presName="Accent5" presStyleLbl="node1" presStyleIdx="4" presStyleCnt="13"/>
      <dgm:spPr/>
    </dgm:pt>
    <dgm:pt modelId="{54F351D1-3817-A948-83E7-4D1DD92C95C9}" type="pres">
      <dgm:prSet presAssocID="{9ABE4330-72ED-1149-BFF3-8B5C69D92006}" presName="Accent6" presStyleLbl="node1" presStyleIdx="5" presStyleCnt="13"/>
      <dgm:spPr/>
    </dgm:pt>
    <dgm:pt modelId="{C66A4183-E51D-4945-81D9-113ECC4B933C}" type="pres">
      <dgm:prSet presAssocID="{2A5C7046-FEA6-0A48-BB2E-CBF707295DF9}" presName="Child1" presStyleLbl="node1" presStyleIdx="6" presStyleCnt="13" custScaleX="143180" custScaleY="143180" custLinFactNeighborX="6083" custLinFactNeighborY="-3294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4B7C07D-EC21-734B-98DB-A2D55F527199}" type="pres">
      <dgm:prSet presAssocID="{2A5C7046-FEA6-0A48-BB2E-CBF707295DF9}" presName="Accent7" presStyleCnt="0"/>
      <dgm:spPr/>
    </dgm:pt>
    <dgm:pt modelId="{496D638A-E09B-CB4C-93AD-7118712638CC}" type="pres">
      <dgm:prSet presAssocID="{2A5C7046-FEA6-0A48-BB2E-CBF707295DF9}" presName="AccentHold1" presStyleLbl="node1" presStyleIdx="7" presStyleCnt="13"/>
      <dgm:spPr/>
    </dgm:pt>
    <dgm:pt modelId="{1B5C5057-3038-7146-9CA7-3A7D6B53A4EC}" type="pres">
      <dgm:prSet presAssocID="{2A5C7046-FEA6-0A48-BB2E-CBF707295DF9}" presName="Accent8" presStyleCnt="0"/>
      <dgm:spPr/>
    </dgm:pt>
    <dgm:pt modelId="{B5237AF5-1B02-F847-9105-18685711089C}" type="pres">
      <dgm:prSet presAssocID="{2A5C7046-FEA6-0A48-BB2E-CBF707295DF9}" presName="AccentHold2" presStyleLbl="node1" presStyleIdx="8" presStyleCnt="13"/>
      <dgm:spPr/>
    </dgm:pt>
    <dgm:pt modelId="{FEEBC24B-8A64-0A46-A069-A6DE298333BE}" type="pres">
      <dgm:prSet presAssocID="{C476666F-DC59-A24E-A4AF-646678F78FF5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4AAD947-8C4E-C940-A088-2968E235B6E8}" type="pres">
      <dgm:prSet presAssocID="{C476666F-DC59-A24E-A4AF-646678F78FF5}" presName="Accent9" presStyleCnt="0"/>
      <dgm:spPr/>
    </dgm:pt>
    <dgm:pt modelId="{F36698B1-0317-A04A-99A2-8AE1BE90E834}" type="pres">
      <dgm:prSet presAssocID="{C476666F-DC59-A24E-A4AF-646678F78FF5}" presName="AccentHold1" presStyleLbl="node1" presStyleIdx="10" presStyleCnt="13"/>
      <dgm:spPr/>
    </dgm:pt>
    <dgm:pt modelId="{39FBF2DA-4CDA-F44D-A3D2-131A92347405}" type="pres">
      <dgm:prSet presAssocID="{C476666F-DC59-A24E-A4AF-646678F78FF5}" presName="Accent10" presStyleCnt="0"/>
      <dgm:spPr/>
    </dgm:pt>
    <dgm:pt modelId="{E2A8E8AA-2991-5347-93B0-21CDFE8E9C1C}" type="pres">
      <dgm:prSet presAssocID="{C476666F-DC59-A24E-A4AF-646678F78FF5}" presName="AccentHold2" presStyleLbl="node1" presStyleIdx="11" presStyleCnt="13"/>
      <dgm:spPr/>
    </dgm:pt>
    <dgm:pt modelId="{9D871545-0471-1245-97AD-FFBF2C54F851}" type="pres">
      <dgm:prSet presAssocID="{C476666F-DC59-A24E-A4AF-646678F78FF5}" presName="Accent11" presStyleCnt="0"/>
      <dgm:spPr/>
    </dgm:pt>
    <dgm:pt modelId="{5C805FCE-CCF6-744E-8ADC-F7A3FD9F27A7}" type="pres">
      <dgm:prSet presAssocID="{C476666F-DC59-A24E-A4AF-646678F78FF5}" presName="AccentHold3" presStyleLbl="node1" presStyleIdx="12" presStyleCnt="13"/>
      <dgm:spPr/>
    </dgm:pt>
  </dgm:ptLst>
  <dgm:cxnLst>
    <dgm:cxn modelId="{B63B1032-6482-4446-B4FC-9DE3A0401A73}" type="presOf" srcId="{3A44DF9F-1350-BE42-B5E4-ECB2FBBBA16D}" destId="{6C493F28-7713-0D42-BD4D-96A229A8AD3E}" srcOrd="0" destOrd="0" presId="urn:microsoft.com/office/officeart/2009/3/layout/CircleRelationship"/>
    <dgm:cxn modelId="{8DB99EBF-7F0E-8E41-9679-CA9E2B301DAA}" srcId="{3A44DF9F-1350-BE42-B5E4-ECB2FBBBA16D}" destId="{9ABE4330-72ED-1149-BFF3-8B5C69D92006}" srcOrd="0" destOrd="0" parTransId="{CBE39948-7919-D443-84EA-D653BA6559E4}" sibTransId="{05CEC24F-DA5E-0F46-9703-BB2CBE136166}"/>
    <dgm:cxn modelId="{A6B86E0B-24E2-B342-916E-351824945EA5}" srcId="{9ABE4330-72ED-1149-BFF3-8B5C69D92006}" destId="{C476666F-DC59-A24E-A4AF-646678F78FF5}" srcOrd="1" destOrd="0" parTransId="{09466F70-30D7-5749-8188-A96F350954C9}" sibTransId="{CB62814E-5CC7-8D41-8517-F3D9160DD297}"/>
    <dgm:cxn modelId="{501EDA4B-BC14-F242-AB47-3E796D3AE8F0}" type="presOf" srcId="{9ABE4330-72ED-1149-BFF3-8B5C69D92006}" destId="{20EDEEE3-399D-2E4B-BB0C-99B915FCD4DB}" srcOrd="0" destOrd="0" presId="urn:microsoft.com/office/officeart/2009/3/layout/CircleRelationship"/>
    <dgm:cxn modelId="{7D94664B-18BF-A949-8AA6-29D31FC72896}" srcId="{9ABE4330-72ED-1149-BFF3-8B5C69D92006}" destId="{2A5C7046-FEA6-0A48-BB2E-CBF707295DF9}" srcOrd="0" destOrd="0" parTransId="{7A9B53FC-E089-044C-8BAA-4936EF3DAC79}" sibTransId="{A389BFB7-995A-8F4B-AB23-4E1A74295BEF}"/>
    <dgm:cxn modelId="{C86078EE-5C89-A64D-8DFC-8A7A7D18F576}" type="presOf" srcId="{2A5C7046-FEA6-0A48-BB2E-CBF707295DF9}" destId="{C66A4183-E51D-4945-81D9-113ECC4B933C}" srcOrd="0" destOrd="0" presId="urn:microsoft.com/office/officeart/2009/3/layout/CircleRelationship"/>
    <dgm:cxn modelId="{E41FC064-010A-DA4F-80F2-6559643BADC1}" type="presOf" srcId="{C476666F-DC59-A24E-A4AF-646678F78FF5}" destId="{FEEBC24B-8A64-0A46-A069-A6DE298333BE}" srcOrd="0" destOrd="0" presId="urn:microsoft.com/office/officeart/2009/3/layout/CircleRelationship"/>
    <dgm:cxn modelId="{6A354704-7C7B-7844-98F5-426C395F79A8}" type="presParOf" srcId="{6C493F28-7713-0D42-BD4D-96A229A8AD3E}" destId="{20EDEEE3-399D-2E4B-BB0C-99B915FCD4DB}" srcOrd="0" destOrd="0" presId="urn:microsoft.com/office/officeart/2009/3/layout/CircleRelationship"/>
    <dgm:cxn modelId="{448898E8-D34A-6B4B-B856-3E660219F35E}" type="presParOf" srcId="{6C493F28-7713-0D42-BD4D-96A229A8AD3E}" destId="{1F7271AE-B50F-8243-8B85-F868FC9EC57D}" srcOrd="1" destOrd="0" presId="urn:microsoft.com/office/officeart/2009/3/layout/CircleRelationship"/>
    <dgm:cxn modelId="{EB6482D1-0C65-5A43-B67B-D046EED6BB23}" type="presParOf" srcId="{6C493F28-7713-0D42-BD4D-96A229A8AD3E}" destId="{F16B16DC-DE2B-E441-8E6C-6BA80CF52A4C}" srcOrd="2" destOrd="0" presId="urn:microsoft.com/office/officeart/2009/3/layout/CircleRelationship"/>
    <dgm:cxn modelId="{C8FEF236-8567-F34A-BD18-92A53A6CD1D3}" type="presParOf" srcId="{6C493F28-7713-0D42-BD4D-96A229A8AD3E}" destId="{1EA95CE9-34EB-F747-B00E-7ADA5A536735}" srcOrd="3" destOrd="0" presId="urn:microsoft.com/office/officeart/2009/3/layout/CircleRelationship"/>
    <dgm:cxn modelId="{F9FF53E2-EB68-4B4C-BB61-D40D2EE891B0}" type="presParOf" srcId="{6C493F28-7713-0D42-BD4D-96A229A8AD3E}" destId="{1CB22C64-868F-2444-BE68-E3CB0EF85836}" srcOrd="4" destOrd="0" presId="urn:microsoft.com/office/officeart/2009/3/layout/CircleRelationship"/>
    <dgm:cxn modelId="{0421AC0A-5DA7-6A42-A0FD-296E46130A2A}" type="presParOf" srcId="{6C493F28-7713-0D42-BD4D-96A229A8AD3E}" destId="{93D84702-7871-3047-A0C7-3DD900568F72}" srcOrd="5" destOrd="0" presId="urn:microsoft.com/office/officeart/2009/3/layout/CircleRelationship"/>
    <dgm:cxn modelId="{A031FF59-8BBA-A840-B59A-D2491BC26F44}" type="presParOf" srcId="{6C493F28-7713-0D42-BD4D-96A229A8AD3E}" destId="{54F351D1-3817-A948-83E7-4D1DD92C95C9}" srcOrd="6" destOrd="0" presId="urn:microsoft.com/office/officeart/2009/3/layout/CircleRelationship"/>
    <dgm:cxn modelId="{B8896DF9-B657-1248-9905-D53E4BF78B17}" type="presParOf" srcId="{6C493F28-7713-0D42-BD4D-96A229A8AD3E}" destId="{C66A4183-E51D-4945-81D9-113ECC4B933C}" srcOrd="7" destOrd="0" presId="urn:microsoft.com/office/officeart/2009/3/layout/CircleRelationship"/>
    <dgm:cxn modelId="{74858916-D69B-984C-96DE-E5FC4E195399}" type="presParOf" srcId="{6C493F28-7713-0D42-BD4D-96A229A8AD3E}" destId="{24B7C07D-EC21-734B-98DB-A2D55F527199}" srcOrd="8" destOrd="0" presId="urn:microsoft.com/office/officeart/2009/3/layout/CircleRelationship"/>
    <dgm:cxn modelId="{01150039-D410-B340-B01C-21A5E72A751B}" type="presParOf" srcId="{24B7C07D-EC21-734B-98DB-A2D55F527199}" destId="{496D638A-E09B-CB4C-93AD-7118712638CC}" srcOrd="0" destOrd="0" presId="urn:microsoft.com/office/officeart/2009/3/layout/CircleRelationship"/>
    <dgm:cxn modelId="{390E4CE6-610E-E842-B62D-31BF3A6A2FAF}" type="presParOf" srcId="{6C493F28-7713-0D42-BD4D-96A229A8AD3E}" destId="{1B5C5057-3038-7146-9CA7-3A7D6B53A4EC}" srcOrd="9" destOrd="0" presId="urn:microsoft.com/office/officeart/2009/3/layout/CircleRelationship"/>
    <dgm:cxn modelId="{4D6DC993-978C-584C-AA6F-17F31440D9C3}" type="presParOf" srcId="{1B5C5057-3038-7146-9CA7-3A7D6B53A4EC}" destId="{B5237AF5-1B02-F847-9105-18685711089C}" srcOrd="0" destOrd="0" presId="urn:microsoft.com/office/officeart/2009/3/layout/CircleRelationship"/>
    <dgm:cxn modelId="{D8633710-DAED-6D44-A0B3-EAD1F78CD5C7}" type="presParOf" srcId="{6C493F28-7713-0D42-BD4D-96A229A8AD3E}" destId="{FEEBC24B-8A64-0A46-A069-A6DE298333BE}" srcOrd="10" destOrd="0" presId="urn:microsoft.com/office/officeart/2009/3/layout/CircleRelationship"/>
    <dgm:cxn modelId="{97066D9A-9522-0048-B474-76EE0FBDAB51}" type="presParOf" srcId="{6C493F28-7713-0D42-BD4D-96A229A8AD3E}" destId="{04AAD947-8C4E-C940-A088-2968E235B6E8}" srcOrd="11" destOrd="0" presId="urn:microsoft.com/office/officeart/2009/3/layout/CircleRelationship"/>
    <dgm:cxn modelId="{D637B0CB-DF08-1843-BF6E-8763BE9D4113}" type="presParOf" srcId="{04AAD947-8C4E-C940-A088-2968E235B6E8}" destId="{F36698B1-0317-A04A-99A2-8AE1BE90E834}" srcOrd="0" destOrd="0" presId="urn:microsoft.com/office/officeart/2009/3/layout/CircleRelationship"/>
    <dgm:cxn modelId="{24319E33-79D2-5641-9CE4-22EF9B12EE0B}" type="presParOf" srcId="{6C493F28-7713-0D42-BD4D-96A229A8AD3E}" destId="{39FBF2DA-4CDA-F44D-A3D2-131A92347405}" srcOrd="12" destOrd="0" presId="urn:microsoft.com/office/officeart/2009/3/layout/CircleRelationship"/>
    <dgm:cxn modelId="{3FE4EF37-4CEA-1E45-AF3A-090C9B7EFC3D}" type="presParOf" srcId="{39FBF2DA-4CDA-F44D-A3D2-131A92347405}" destId="{E2A8E8AA-2991-5347-93B0-21CDFE8E9C1C}" srcOrd="0" destOrd="0" presId="urn:microsoft.com/office/officeart/2009/3/layout/CircleRelationship"/>
    <dgm:cxn modelId="{146CF816-80A1-794C-BA2A-4BC275B0F7CD}" type="presParOf" srcId="{6C493F28-7713-0D42-BD4D-96A229A8AD3E}" destId="{9D871545-0471-1245-97AD-FFBF2C54F851}" srcOrd="13" destOrd="0" presId="urn:microsoft.com/office/officeart/2009/3/layout/CircleRelationship"/>
    <dgm:cxn modelId="{E5D9FC95-D657-E149-9F53-491D9F33F2E7}" type="presParOf" srcId="{9D871545-0471-1245-97AD-FFBF2C54F851}" destId="{5C805FCE-CCF6-744E-8ADC-F7A3FD9F27A7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DEEE3-399D-2E4B-BB0C-99B915FCD4DB}">
      <dsp:nvSpPr>
        <dsp:cNvPr id="0" name=""/>
        <dsp:cNvSpPr/>
      </dsp:nvSpPr>
      <dsp:spPr>
        <a:xfrm>
          <a:off x="188380" y="77369"/>
          <a:ext cx="3213562" cy="32134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venir Next Condensed Regular"/>
              <a:cs typeface="Avenir Next Condensed Regular"/>
            </a:rPr>
            <a:t>Mobile + Web</a:t>
          </a:r>
          <a:endParaRPr lang="en-US" sz="1700" kern="1200" dirty="0">
            <a:latin typeface="Avenir Next Condensed Regular"/>
            <a:cs typeface="Avenir Next Condensed Regular"/>
          </a:endParaRPr>
        </a:p>
      </dsp:txBody>
      <dsp:txXfrm>
        <a:off x="658995" y="547974"/>
        <a:ext cx="2272332" cy="2272283"/>
      </dsp:txXfrm>
    </dsp:sp>
    <dsp:sp modelId="{1F7271AE-B50F-8243-8B85-F868FC9EC57D}">
      <dsp:nvSpPr>
        <dsp:cNvPr id="0" name=""/>
        <dsp:cNvSpPr/>
      </dsp:nvSpPr>
      <dsp:spPr>
        <a:xfrm>
          <a:off x="1813774" y="661127"/>
          <a:ext cx="213218" cy="2132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B16DC-DE2B-E441-8E6C-6BA80CF52A4C}">
      <dsp:nvSpPr>
        <dsp:cNvPr id="0" name=""/>
        <dsp:cNvSpPr/>
      </dsp:nvSpPr>
      <dsp:spPr>
        <a:xfrm>
          <a:off x="1308896" y="2523173"/>
          <a:ext cx="154387" cy="154535"/>
        </a:xfrm>
        <a:prstGeom prst="ellipse">
          <a:avLst/>
        </a:prstGeom>
        <a:solidFill>
          <a:schemeClr val="accent3">
            <a:hueOff val="937522"/>
            <a:satOff val="-1407"/>
            <a:lumOff val="-2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95CE9-34EB-F747-B00E-7ADA5A536735}">
      <dsp:nvSpPr>
        <dsp:cNvPr id="0" name=""/>
        <dsp:cNvSpPr/>
      </dsp:nvSpPr>
      <dsp:spPr>
        <a:xfrm>
          <a:off x="2760421" y="1526529"/>
          <a:ext cx="154387" cy="154535"/>
        </a:xfrm>
        <a:prstGeom prst="ellipse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22C64-868F-2444-BE68-E3CB0EF85836}">
      <dsp:nvSpPr>
        <dsp:cNvPr id="0" name=""/>
        <dsp:cNvSpPr/>
      </dsp:nvSpPr>
      <dsp:spPr>
        <a:xfrm>
          <a:off x="2021645" y="2687564"/>
          <a:ext cx="213218" cy="213214"/>
        </a:xfrm>
        <a:prstGeom prst="ellipse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84702-7871-3047-A0C7-3DD900568F72}">
      <dsp:nvSpPr>
        <dsp:cNvPr id="0" name=""/>
        <dsp:cNvSpPr/>
      </dsp:nvSpPr>
      <dsp:spPr>
        <a:xfrm>
          <a:off x="1352752" y="964152"/>
          <a:ext cx="154387" cy="154535"/>
        </a:xfrm>
        <a:prstGeom prst="ellipse">
          <a:avLst/>
        </a:prstGeom>
        <a:solidFill>
          <a:schemeClr val="accent3">
            <a:hueOff val="3750089"/>
            <a:satOff val="-5627"/>
            <a:lumOff val="-91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351D1-3817-A948-83E7-4D1DD92C95C9}">
      <dsp:nvSpPr>
        <dsp:cNvPr id="0" name=""/>
        <dsp:cNvSpPr/>
      </dsp:nvSpPr>
      <dsp:spPr>
        <a:xfrm>
          <a:off x="866058" y="1848143"/>
          <a:ext cx="154387" cy="154535"/>
        </a:xfrm>
        <a:prstGeom prst="ellipse">
          <a:avLst/>
        </a:prstGeom>
        <a:solidFill>
          <a:schemeClr val="accent3">
            <a:hueOff val="4687610"/>
            <a:satOff val="-7033"/>
            <a:lumOff val="-11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A4183-E51D-4945-81D9-113ECC4B933C}">
      <dsp:nvSpPr>
        <dsp:cNvPr id="0" name=""/>
        <dsp:cNvSpPr/>
      </dsp:nvSpPr>
      <dsp:spPr>
        <a:xfrm>
          <a:off x="-1" y="669585"/>
          <a:ext cx="1115978" cy="1115622"/>
        </a:xfrm>
        <a:prstGeom prst="ellipse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venir Next Condensed Regular"/>
              <a:cs typeface="Avenir Next Condensed Regular"/>
            </a:rPr>
            <a:t>$100bn</a:t>
          </a:r>
          <a:endParaRPr lang="en-US" sz="1800" kern="1200" dirty="0">
            <a:latin typeface="Avenir Next Condensed Regular"/>
            <a:cs typeface="Avenir Next Condensed Regular"/>
          </a:endParaRPr>
        </a:p>
      </dsp:txBody>
      <dsp:txXfrm>
        <a:off x="163430" y="832964"/>
        <a:ext cx="789116" cy="788864"/>
      </dsp:txXfrm>
    </dsp:sp>
    <dsp:sp modelId="{496D638A-E09B-CB4C-93AD-7118712638CC}">
      <dsp:nvSpPr>
        <dsp:cNvPr id="0" name=""/>
        <dsp:cNvSpPr/>
      </dsp:nvSpPr>
      <dsp:spPr>
        <a:xfrm>
          <a:off x="1598060" y="970871"/>
          <a:ext cx="213218" cy="213214"/>
        </a:xfrm>
        <a:prstGeom prst="ellipse">
          <a:avLst/>
        </a:prstGeom>
        <a:solidFill>
          <a:schemeClr val="accent3">
            <a:hueOff val="6562655"/>
            <a:satOff val="-9847"/>
            <a:lumOff val="-16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37AF5-1B02-F847-9105-18685711089C}">
      <dsp:nvSpPr>
        <dsp:cNvPr id="0" name=""/>
        <dsp:cNvSpPr/>
      </dsp:nvSpPr>
      <dsp:spPr>
        <a:xfrm>
          <a:off x="193956" y="2102119"/>
          <a:ext cx="385433" cy="385444"/>
        </a:xfrm>
        <a:prstGeom prst="ellipse">
          <a:avLst/>
        </a:prstGeom>
        <a:solidFill>
          <a:schemeClr val="accent3">
            <a:hueOff val="7500177"/>
            <a:satOff val="-11253"/>
            <a:lumOff val="-18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BC24B-8A64-0A46-A069-A6DE298333BE}">
      <dsp:nvSpPr>
        <dsp:cNvPr id="0" name=""/>
        <dsp:cNvSpPr/>
      </dsp:nvSpPr>
      <dsp:spPr>
        <a:xfrm>
          <a:off x="2833515" y="727869"/>
          <a:ext cx="779423" cy="779174"/>
        </a:xfrm>
        <a:prstGeom prst="ellipse">
          <a:avLst/>
        </a:prstGeom>
        <a:solidFill>
          <a:schemeClr val="accent3">
            <a:hueOff val="8437700"/>
            <a:satOff val="-12660"/>
            <a:lumOff val="-2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venir Next Condensed Regular"/>
              <a:cs typeface="Avenir Next Condensed Regular"/>
            </a:rPr>
            <a:t>2017</a:t>
          </a:r>
          <a:endParaRPr lang="en-US" sz="1700" kern="1200" dirty="0">
            <a:latin typeface="Avenir Next Condensed Regular"/>
            <a:cs typeface="Avenir Next Condensed Regular"/>
          </a:endParaRPr>
        </a:p>
      </dsp:txBody>
      <dsp:txXfrm>
        <a:off x="2947659" y="841976"/>
        <a:ext cx="551135" cy="550960"/>
      </dsp:txXfrm>
    </dsp:sp>
    <dsp:sp modelId="{F36698B1-0317-A04A-99A2-8AE1BE90E834}">
      <dsp:nvSpPr>
        <dsp:cNvPr id="0" name=""/>
        <dsp:cNvSpPr/>
      </dsp:nvSpPr>
      <dsp:spPr>
        <a:xfrm>
          <a:off x="2485876" y="1265833"/>
          <a:ext cx="213218" cy="213214"/>
        </a:xfrm>
        <a:prstGeom prst="ellipse">
          <a:avLst/>
        </a:prstGeom>
        <a:solidFill>
          <a:schemeClr val="accent3">
            <a:hueOff val="9375221"/>
            <a:satOff val="-14067"/>
            <a:lumOff val="-22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8E8AA-2991-5347-93B0-21CDFE8E9C1C}">
      <dsp:nvSpPr>
        <dsp:cNvPr id="0" name=""/>
        <dsp:cNvSpPr/>
      </dsp:nvSpPr>
      <dsp:spPr>
        <a:xfrm>
          <a:off x="47413" y="2560800"/>
          <a:ext cx="154387" cy="154535"/>
        </a:xfrm>
        <a:prstGeom prst="ellipse">
          <a:avLst/>
        </a:prstGeom>
        <a:solidFill>
          <a:schemeClr val="accent3">
            <a:hueOff val="10312744"/>
            <a:satOff val="-15473"/>
            <a:lumOff val="-251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05FCE-CCF6-744E-8ADC-F7A3FD9F27A7}">
      <dsp:nvSpPr>
        <dsp:cNvPr id="0" name=""/>
        <dsp:cNvSpPr/>
      </dsp:nvSpPr>
      <dsp:spPr>
        <a:xfrm>
          <a:off x="1587007" y="2340866"/>
          <a:ext cx="154387" cy="154535"/>
        </a:xfrm>
        <a:prstGeom prst="ellipse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F64AD-4F5D-DE48-A6CC-7C5D7A86A269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A6FFD-F1E8-0240-A199-1C833D59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67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Hiee</a:t>
            </a:r>
            <a:r>
              <a:rPr lang="en-US" baseline="0" dirty="0" smtClean="0"/>
              <a:t>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6FFD-F1E8-0240-A199-1C833D595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we get into the launch, I would like to thank someone, without whom we wouldn’t be standing here today. We didn’t have enough money for this launch trip, but awesome people at </a:t>
            </a:r>
            <a:r>
              <a:rPr lang="en-US" baseline="0" dirty="0" err="1" smtClean="0"/>
              <a:t>RapidMoon</a:t>
            </a:r>
            <a:r>
              <a:rPr lang="en-US" baseline="0" dirty="0" smtClean="0"/>
              <a:t> (one of our early users) realized the potential of Horntell launching at </a:t>
            </a:r>
            <a:r>
              <a:rPr lang="en-US" baseline="0" dirty="0" err="1" smtClean="0"/>
              <a:t>Unpluggd</a:t>
            </a:r>
            <a:r>
              <a:rPr lang="en-US" baseline="0" dirty="0" smtClean="0"/>
              <a:t> and sponsored the trip. </a:t>
            </a:r>
            <a:r>
              <a:rPr lang="en-US" baseline="0" dirty="0" err="1" smtClean="0"/>
              <a:t>RapidMoon</a:t>
            </a:r>
            <a:r>
              <a:rPr lang="en-US" baseline="0" dirty="0" smtClean="0"/>
              <a:t> is the easiest way to build user-interfaces in browser. Very cool product, they have. Definitely, check them 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move into the launch then.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A6FFD-F1E8-0240-A199-1C833D595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D6821AA-FA65-784E-8CF2-1EE6E9B3B5AA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19699F20-C4C3-1C47-A49E-05F349A9BF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portioresearch.com/en/major-reports/current-portfolio/mobile-applications-futures-2013-2017.aspx" TargetMode="External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0" Type="http://schemas.openxmlformats.org/officeDocument/2006/relationships/hyperlink" Target="http://www.information-age.com/technology/cloud-and-virtualisation/2095578/saas-will-be-$145bn-market-this-year---gartn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2598" y="5304023"/>
            <a:ext cx="8078834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yncopate"/>
                <a:ea typeface="ヒラギノ角ゴ Pro W3"/>
                <a:cs typeface="Syncopate"/>
              </a:rPr>
              <a:t>Unpluggd</a:t>
            </a:r>
            <a:r>
              <a:rPr lang="en-US" sz="3200" dirty="0" smtClean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yncopate"/>
                <a:ea typeface="ヒラギノ角ゴ Pro W3"/>
                <a:cs typeface="Syncopate"/>
              </a:rPr>
              <a:t> 2014</a:t>
            </a:r>
            <a:endParaRPr lang="en-US" sz="3200" cap="none" spc="0" dirty="0">
              <a:ln w="12700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Syncopate"/>
              <a:ea typeface="ヒラギノ角ゴ Pro W3"/>
              <a:cs typeface="Syncopate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62338" y="0"/>
            <a:ext cx="6819327" cy="3946186"/>
            <a:chOff x="1162338" y="773810"/>
            <a:chExt cx="6819327" cy="3946186"/>
          </a:xfrm>
        </p:grpSpPr>
        <p:sp>
          <p:nvSpPr>
            <p:cNvPr id="11" name="Rectangle 10"/>
            <p:cNvSpPr/>
            <p:nvPr/>
          </p:nvSpPr>
          <p:spPr>
            <a:xfrm>
              <a:off x="2793800" y="773810"/>
              <a:ext cx="3556401" cy="37702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3900" b="1" cap="none" spc="0" dirty="0" smtClean="0">
                  <a:ln w="12700">
                    <a:noFill/>
                    <a:prstDash val="solid"/>
                  </a:ln>
                  <a:solidFill>
                    <a:srgbClr val="C51010"/>
                  </a:solidFill>
                  <a:latin typeface="Cooper Black"/>
                  <a:cs typeface="Cooper Black"/>
                </a:rPr>
                <a:t>‘  ’</a:t>
              </a:r>
              <a:endParaRPr lang="en-US" sz="23900" b="1" cap="none" spc="0" dirty="0">
                <a:ln w="12700">
                  <a:noFill/>
                  <a:prstDash val="solid"/>
                </a:ln>
                <a:solidFill>
                  <a:srgbClr val="C51010"/>
                </a:solidFill>
                <a:latin typeface="Cooper Black"/>
                <a:cs typeface="Cooper Black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62338" y="2504005"/>
              <a:ext cx="6819327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b="1" cap="none" spc="0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Eagle-Book"/>
                  <a:cs typeface="Eagle-Book"/>
                </a:rPr>
                <a:t>horntell</a:t>
              </a:r>
              <a:endParaRPr lang="en-US" sz="13800" b="1" cap="none" spc="0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Eagle-Book"/>
                <a:cs typeface="Eagle-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18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 txBox="1">
            <a:spLocks/>
          </p:cNvSpPr>
          <p:nvPr/>
        </p:nvSpPr>
        <p:spPr>
          <a:xfrm>
            <a:off x="0" y="1219606"/>
            <a:ext cx="8021782" cy="1632491"/>
          </a:xfrm>
          <a:prstGeom prst="rect">
            <a:avLst/>
          </a:prstGeom>
        </p:spPr>
        <p:txBody>
          <a:bodyPr/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200" dirty="0" smtClean="0">
                <a:solidFill>
                  <a:schemeClr val="bg1">
                    <a:lumMod val="95000"/>
                  </a:schemeClr>
                </a:solidFill>
                <a:latin typeface="Eagle-Book"/>
                <a:cs typeface="Eagle-Book"/>
              </a:rPr>
              <a:t>runway</a:t>
            </a:r>
            <a:endParaRPr lang="en-US" sz="10200" dirty="0">
              <a:solidFill>
                <a:schemeClr val="bg1">
                  <a:lumMod val="95000"/>
                </a:schemeClr>
              </a:solidFill>
              <a:latin typeface="Eagle-Book"/>
              <a:cs typeface="Eagle-Boo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19848"/>
            <a:ext cx="4478338" cy="116205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run</a:t>
            </a:r>
            <a:r>
              <a:rPr lang="en-US" dirty="0" smtClean="0">
                <a:ln w="12700">
                  <a:noFill/>
                  <a:prstDash val="solid"/>
                </a:ln>
                <a:solidFill>
                  <a:srgbClr val="262626"/>
                </a:solidFill>
                <a:latin typeface="Eagle-Book"/>
                <a:cs typeface="Eagle-Book"/>
              </a:rPr>
              <a:t>w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ay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Eagle-Book"/>
              <a:cs typeface="Eagle-Book"/>
            </a:endParaRPr>
          </a:p>
        </p:txBody>
      </p:sp>
      <p:sp>
        <p:nvSpPr>
          <p:cNvPr id="9" name="Text Placeholder 15"/>
          <p:cNvSpPr txBox="1">
            <a:spLocks/>
          </p:cNvSpPr>
          <p:nvPr/>
        </p:nvSpPr>
        <p:spPr>
          <a:xfrm>
            <a:off x="4665664" y="2000969"/>
            <a:ext cx="4478336" cy="580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200000"/>
              </a:lnSpc>
            </a:pPr>
            <a:r>
              <a:rPr lang="en-US" sz="1600" b="1" i="1" dirty="0" smtClean="0">
                <a:latin typeface="Syncopate"/>
                <a:cs typeface="Syncopate"/>
              </a:rPr>
              <a:t>1000</a:t>
            </a:r>
            <a:r>
              <a:rPr lang="en-US" sz="1600" i="1" dirty="0" smtClean="0">
                <a:latin typeface="Syncopate"/>
                <a:cs typeface="Syncopate"/>
              </a:rPr>
              <a:t> Users Paying </a:t>
            </a:r>
            <a:r>
              <a:rPr lang="en-US" sz="1600" b="1" i="1" dirty="0" smtClean="0">
                <a:latin typeface="Syncopate"/>
                <a:cs typeface="Syncopate"/>
              </a:rPr>
              <a:t>$150</a:t>
            </a:r>
            <a:r>
              <a:rPr lang="en-US" sz="1600" i="1" dirty="0" smtClean="0">
                <a:latin typeface="Syncopate"/>
                <a:cs typeface="Syncopate"/>
              </a:rPr>
              <a:t> each</a:t>
            </a:r>
            <a:endParaRPr lang="en-US" sz="1600" i="1" dirty="0">
              <a:latin typeface="Syncopate"/>
              <a:cs typeface="Syncopate"/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222390"/>
              </p:ext>
            </p:extLst>
          </p:nvPr>
        </p:nvGraphicFramePr>
        <p:xfrm>
          <a:off x="162141" y="2891475"/>
          <a:ext cx="8877144" cy="378245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19286"/>
                <a:gridCol w="2219286"/>
                <a:gridCol w="2219286"/>
                <a:gridCol w="2219286"/>
              </a:tblGrid>
              <a:tr h="41397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venir Next Condensed Regular"/>
                          <a:cs typeface="Avenir Next Condensed Regular"/>
                        </a:rPr>
                        <a:t>Time Frame</a:t>
                      </a:r>
                      <a:endParaRPr lang="en-US" sz="1200" b="1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Product Goal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Customer Goal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Notes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</a:tr>
              <a:tr h="51037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venir Next Condensed Regular"/>
                          <a:cs typeface="Avenir Next Condensed Regular"/>
                        </a:rPr>
                        <a:t>2014</a:t>
                      </a:r>
                      <a:r>
                        <a:rPr lang="en-US" sz="1200" b="1" baseline="0" dirty="0" smtClean="0">
                          <a:latin typeface="Avenir Next Condensed Regular"/>
                          <a:cs typeface="Avenir Next Condensed Regular"/>
                        </a:rPr>
                        <a:t> Q4</a:t>
                      </a:r>
                      <a:endParaRPr lang="en-US" sz="1200" b="1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Improved tracking and targeting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3 paying</a:t>
                      </a:r>
                      <a:r>
                        <a:rPr lang="en-US" sz="1200" baseline="0" dirty="0" smtClean="0">
                          <a:latin typeface="Avenir Next Condensed Regular"/>
                          <a:cs typeface="Avenir Next Condensed Regular"/>
                        </a:rPr>
                        <a:t> customers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Very early</a:t>
                      </a:r>
                      <a:r>
                        <a:rPr lang="en-US" sz="1200" baseline="0" dirty="0" smtClean="0">
                          <a:latin typeface="Avenir Next Condensed Regular"/>
                          <a:cs typeface="Avenir Next Condensed Regular"/>
                        </a:rPr>
                        <a:t> users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</a:tr>
              <a:tr h="51037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venir Next Condensed Regular"/>
                          <a:cs typeface="Avenir Next Condensed Regular"/>
                        </a:rPr>
                        <a:t>2014 Q4 – 2015 Q1</a:t>
                      </a:r>
                      <a:endParaRPr lang="en-US" sz="1200" b="1" i="0" dirty="0" smtClean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Better integration in mobile games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100 paying customers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</a:tr>
              <a:tr h="91867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venir Next Condensed Regular"/>
                          <a:cs typeface="Avenir Next Condensed Regular"/>
                        </a:rPr>
                        <a:t>2015 Q2</a:t>
                      </a:r>
                      <a:endParaRPr lang="en-US" sz="1200" b="1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Better analytics and insights</a:t>
                      </a:r>
                      <a:r>
                        <a:rPr lang="en-US" sz="1200" baseline="0" dirty="0" smtClean="0">
                          <a:latin typeface="Avenir Next Condensed Regular"/>
                          <a:cs typeface="Avenir Next Condensed Regular"/>
                        </a:rPr>
                        <a:t> engine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300 paying customers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Better</a:t>
                      </a:r>
                      <a:r>
                        <a:rPr lang="en-US" sz="1200" baseline="0" dirty="0" smtClean="0">
                          <a:latin typeface="Avenir Next Condensed Regular"/>
                          <a:cs typeface="Avenir Next Condensed Regular"/>
                        </a:rPr>
                        <a:t> game integration in previous quarter will give a huge untapped niche to cater to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</a:tr>
              <a:tr h="51037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venir Next Condensed Regular"/>
                          <a:cs typeface="Avenir Next Condensed Regular"/>
                        </a:rPr>
                        <a:t>2015 Q3</a:t>
                      </a:r>
                      <a:endParaRPr lang="en-US" sz="1200" b="1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Launch of platform API + 3</a:t>
                      </a:r>
                      <a:r>
                        <a:rPr lang="en-US" sz="1200" baseline="30000" dirty="0" smtClean="0">
                          <a:latin typeface="Avenir Next Condensed Regular"/>
                          <a:cs typeface="Avenir Next Condensed Regular"/>
                        </a:rPr>
                        <a:t>rd</a:t>
                      </a:r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 party integrations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700 paying customers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</a:tr>
              <a:tr h="91867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venir Next Condensed Regular"/>
                          <a:cs typeface="Avenir Next Condensed Regular"/>
                        </a:rPr>
                        <a:t>2015 Q4</a:t>
                      </a:r>
                      <a:endParaRPr lang="en-US" sz="1200" b="1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Linked Accounts to let end-user manage</a:t>
                      </a:r>
                      <a:r>
                        <a:rPr lang="en-US" sz="1200" baseline="0" dirty="0" smtClean="0">
                          <a:latin typeface="Avenir Next Condensed Regular"/>
                          <a:cs typeface="Avenir Next Condensed Regular"/>
                        </a:rPr>
                        <a:t> his own notifications from various sources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1200 paying customers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Platform</a:t>
                      </a:r>
                      <a:r>
                        <a:rPr lang="en-US" sz="1200" baseline="0" dirty="0" smtClean="0">
                          <a:latin typeface="Avenir Next Condensed Regular"/>
                          <a:cs typeface="Avenir Next Condensed Regular"/>
                        </a:rPr>
                        <a:t> API in previous quarter will open up doors for people to develop over our platform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5" b="35746"/>
          <a:stretch/>
        </p:blipFill>
        <p:spPr>
          <a:xfrm>
            <a:off x="0" y="1554948"/>
            <a:ext cx="1229559" cy="5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9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Eagle-Book"/>
                <a:cs typeface="Eagle-Book"/>
              </a:rPr>
              <a:t>t</a:t>
            </a:r>
            <a:r>
              <a:rPr lang="en-US" dirty="0" smtClean="0">
                <a:latin typeface="Eagle-Book"/>
                <a:cs typeface="Eagle-Book"/>
              </a:rPr>
              <a:t>hank you</a:t>
            </a:r>
            <a:endParaRPr lang="en-US" dirty="0">
              <a:latin typeface="Eagle-Book"/>
              <a:cs typeface="Eagle-Boo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th</a:t>
            </a:r>
            <a:r>
              <a:rPr lang="en-US" dirty="0" smtClean="0">
                <a:ln w="12700">
                  <a:noFill/>
                  <a:prstDash val="solid"/>
                </a:ln>
                <a:solidFill>
                  <a:srgbClr val="262626"/>
                </a:solidFill>
                <a:latin typeface="Eagle-Book"/>
                <a:cs typeface="Eagle-Book"/>
              </a:rPr>
              <a:t>a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nk you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Eagle-Book"/>
              <a:cs typeface="Eagle-Book"/>
            </a:endParaRPr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>
          <a:xfrm>
            <a:off x="1297117" y="5056909"/>
            <a:ext cx="7388096" cy="1156586"/>
          </a:xfrm>
        </p:spPr>
        <p:txBody>
          <a:bodyPr>
            <a:normAutofit/>
          </a:bodyPr>
          <a:lstStyle/>
          <a:p>
            <a:pPr algn="r"/>
            <a:r>
              <a:rPr lang="en-US" sz="1600" b="1" i="1" dirty="0" err="1" smtClean="0">
                <a:latin typeface="Syncopate"/>
                <a:cs typeface="Syncopate"/>
              </a:rPr>
              <a:t>HELLO@horntell.com</a:t>
            </a:r>
            <a:endParaRPr lang="en-US" sz="1600" b="1" i="1" dirty="0" smtClean="0">
              <a:latin typeface="Syncopate"/>
              <a:cs typeface="Syncopate"/>
            </a:endParaRPr>
          </a:p>
          <a:p>
            <a:pPr algn="r"/>
            <a:endParaRPr lang="en-US" sz="1600" b="1" i="1" dirty="0" smtClean="0">
              <a:latin typeface="Syncopate"/>
              <a:cs typeface="Syncopate"/>
            </a:endParaRPr>
          </a:p>
          <a:p>
            <a:pPr algn="r"/>
            <a:r>
              <a:rPr lang="en-US" sz="2400" dirty="0">
                <a:solidFill>
                  <a:srgbClr val="AB2534"/>
                </a:solidFill>
                <a:latin typeface="Avenir Next Condensed Regular"/>
                <a:cs typeface="Avenir Next Condensed Regular"/>
              </a:rPr>
              <a:t>$325k will get us to $150k MRR in 12 months</a:t>
            </a:r>
          </a:p>
          <a:p>
            <a:pPr algn="r"/>
            <a:endParaRPr lang="en-US" sz="1800" i="1" dirty="0">
              <a:latin typeface="Syncopate"/>
              <a:cs typeface="Syncopate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5" b="35746"/>
          <a:stretch/>
        </p:blipFill>
        <p:spPr>
          <a:xfrm>
            <a:off x="7242236" y="3860115"/>
            <a:ext cx="1442977" cy="6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6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pidmo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700"/>
            <a:ext cx="9144000" cy="30036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2706" y="652026"/>
            <a:ext cx="8078834" cy="5847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yncopate"/>
                <a:ea typeface="ヒラギノ角ゴ Pro W3"/>
                <a:cs typeface="Syncopate"/>
              </a:rPr>
              <a:t>Trip sponsored by</a:t>
            </a:r>
            <a:endParaRPr lang="en-US" sz="3200" cap="none" spc="0" dirty="0">
              <a:ln w="12700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Syncopate"/>
              <a:ea typeface="ヒラギノ角ゴ Pro W3"/>
              <a:cs typeface="Syncopate"/>
            </a:endParaRPr>
          </a:p>
        </p:txBody>
      </p:sp>
    </p:spTree>
    <p:extLst>
      <p:ext uri="{BB962C8B-B14F-4D97-AF65-F5344CB8AC3E}">
        <p14:creationId xmlns:p14="http://schemas.microsoft.com/office/powerpoint/2010/main" val="161557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 txBox="1">
            <a:spLocks/>
          </p:cNvSpPr>
          <p:nvPr/>
        </p:nvSpPr>
        <p:spPr>
          <a:xfrm>
            <a:off x="0" y="0"/>
            <a:ext cx="8021782" cy="1432249"/>
          </a:xfrm>
          <a:prstGeom prst="rect">
            <a:avLst/>
          </a:prstGeom>
        </p:spPr>
        <p:txBody>
          <a:bodyPr/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800" smtClean="0">
                <a:solidFill>
                  <a:schemeClr val="bg1">
                    <a:lumMod val="95000"/>
                  </a:schemeClr>
                </a:solidFill>
                <a:latin typeface="Eagle-Book"/>
                <a:cs typeface="Eagle-Book"/>
              </a:rPr>
              <a:t>story</a:t>
            </a:r>
            <a:endParaRPr lang="en-US" sz="8800" dirty="0">
              <a:solidFill>
                <a:schemeClr val="bg1">
                  <a:lumMod val="95000"/>
                </a:schemeClr>
              </a:solidFill>
              <a:latin typeface="Eagle-Book"/>
              <a:cs typeface="Eagle-Boo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4478338" cy="116205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story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Eagle-Book"/>
              <a:cs typeface="Eagle-Book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5" b="35746"/>
          <a:stretch/>
        </p:blipFill>
        <p:spPr>
          <a:xfrm>
            <a:off x="0" y="135100"/>
            <a:ext cx="1229559" cy="544096"/>
          </a:xfrm>
          <a:prstGeom prst="rect">
            <a:avLst/>
          </a:prstGeom>
        </p:spPr>
      </p:pic>
      <p:pic>
        <p:nvPicPr>
          <p:cNvPr id="5" name="Content Placeholder 4" descr="Gaurilla.Logo.Window.Colour.300ppi.png.png"/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76" b="-7052"/>
          <a:stretch/>
        </p:blipFill>
        <p:spPr>
          <a:xfrm>
            <a:off x="1835180" y="1432249"/>
            <a:ext cx="5473640" cy="4881574"/>
          </a:xfrm>
        </p:spPr>
      </p:pic>
      <p:sp>
        <p:nvSpPr>
          <p:cNvPr id="11" name="Text Placeholder 15"/>
          <p:cNvSpPr txBox="1">
            <a:spLocks/>
          </p:cNvSpPr>
          <p:nvPr/>
        </p:nvSpPr>
        <p:spPr>
          <a:xfrm>
            <a:off x="4665664" y="583836"/>
            <a:ext cx="4478336" cy="580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200000"/>
              </a:lnSpc>
            </a:pPr>
            <a:r>
              <a:rPr lang="en-US" sz="1600" i="1" dirty="0" smtClean="0">
                <a:latin typeface="Syncopate"/>
                <a:cs typeface="Syncopate"/>
              </a:rPr>
              <a:t>Once Upon A Time…</a:t>
            </a:r>
            <a:endParaRPr lang="en-US" sz="1600" i="1" dirty="0">
              <a:latin typeface="Syncopate"/>
              <a:cs typeface="Syncopate"/>
            </a:endParaRPr>
          </a:p>
        </p:txBody>
      </p:sp>
    </p:spTree>
    <p:extLst>
      <p:ext uri="{BB962C8B-B14F-4D97-AF65-F5344CB8AC3E}">
        <p14:creationId xmlns:p14="http://schemas.microsoft.com/office/powerpoint/2010/main" val="181673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 txBox="1">
            <a:spLocks/>
          </p:cNvSpPr>
          <p:nvPr/>
        </p:nvSpPr>
        <p:spPr>
          <a:xfrm>
            <a:off x="0" y="949407"/>
            <a:ext cx="8021782" cy="2209800"/>
          </a:xfrm>
          <a:prstGeom prst="rect">
            <a:avLst/>
          </a:prstGeom>
        </p:spPr>
        <p:txBody>
          <a:bodyPr/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200" dirty="0" smtClean="0">
                <a:solidFill>
                  <a:schemeClr val="bg1">
                    <a:lumMod val="95000"/>
                  </a:schemeClr>
                </a:solidFill>
                <a:latin typeface="Eagle-Book"/>
                <a:cs typeface="Eagle-Book"/>
              </a:rPr>
              <a:t>solution</a:t>
            </a:r>
            <a:endParaRPr lang="en-US" sz="12200" dirty="0">
              <a:solidFill>
                <a:schemeClr val="bg1">
                  <a:lumMod val="95000"/>
                </a:schemeClr>
              </a:solidFill>
              <a:latin typeface="Eagle-Book"/>
              <a:cs typeface="Eagle-Boo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19848"/>
            <a:ext cx="4478338" cy="116205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solu</a:t>
            </a:r>
            <a:r>
              <a:rPr lang="en-US" b="1" dirty="0" smtClean="0">
                <a:solidFill>
                  <a:srgbClr val="262626"/>
                </a:solidFill>
                <a:latin typeface="Eagle-Book"/>
                <a:cs typeface="Eagle-Book"/>
              </a:rPr>
              <a:t>t</a:t>
            </a:r>
            <a:r>
              <a:rPr lang="en-US" dirty="0" smtClean="0">
                <a:solidFill>
                  <a:srgbClr val="262626"/>
                </a:solidFill>
                <a:latin typeface="Eagle-Book"/>
                <a:cs typeface="Eagle-Book"/>
              </a:rPr>
              <a:t>i</a:t>
            </a:r>
            <a:r>
              <a:rPr lang="en-US" dirty="0">
                <a:ln w="12700">
                  <a:noFill/>
                  <a:prstDash val="solid"/>
                </a:ln>
                <a:solidFill>
                  <a:srgbClr val="262626"/>
                </a:solidFill>
                <a:latin typeface="Eagle-Book"/>
                <a:cs typeface="Eagle-Book"/>
              </a:rPr>
              <a:t>o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Eagle-Book"/>
              <a:cs typeface="Eagle-Book"/>
            </a:endParaRPr>
          </a:p>
        </p:txBody>
      </p:sp>
      <p:sp>
        <p:nvSpPr>
          <p:cNvPr id="15" name="Subtitle 14"/>
          <p:cNvSpPr>
            <a:spLocks noGrp="1"/>
          </p:cNvSpPr>
          <p:nvPr>
            <p:ph idx="1"/>
          </p:nvPr>
        </p:nvSpPr>
        <p:spPr>
          <a:xfrm>
            <a:off x="4667250" y="2852097"/>
            <a:ext cx="4476750" cy="3524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Condensed Regular"/>
                <a:cs typeface="Avenir Next Condensed Regular"/>
              </a:rPr>
              <a:t>Building champions mean: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Condensed Regular"/>
                <a:cs typeface="Avenir Next Condensed Regular"/>
              </a:rPr>
              <a:t>Coming forward as if you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Condensed Regular"/>
                <a:cs typeface="Avenir Next Condensed Regular"/>
              </a:rPr>
              <a:t>care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Condensed Regular"/>
                <a:cs typeface="Avenir Next Condensed Regular"/>
              </a:rPr>
              <a:t> for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Next Condensed Regular"/>
                <a:cs typeface="Avenir Next Condensed Regular"/>
              </a:rPr>
              <a:t>them</a:t>
            </a:r>
          </a:p>
          <a:p>
            <a:pPr marL="908050" lvl="1"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Next Condensed Regular"/>
                <a:cs typeface="Avenir Next Condensed Regular"/>
              </a:rPr>
              <a:t>Stop spamming</a:t>
            </a:r>
          </a:p>
          <a:p>
            <a:pPr marL="908050" lvl="1"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Next Condensed Regular"/>
                <a:cs typeface="Avenir Next Condensed Regular"/>
              </a:rPr>
              <a:t>Stop selling to them 24x7</a:t>
            </a:r>
          </a:p>
          <a:p>
            <a:pPr marL="908050" lvl="1"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Next Condensed Regular"/>
                <a:cs typeface="Avenir Next Condensed Regular"/>
              </a:rPr>
              <a:t>Start talking (like a friend) </a:t>
            </a:r>
            <a:r>
              <a:rPr lang="en-US" sz="1800" dirty="0">
                <a:solidFill>
                  <a:srgbClr val="AB2534"/>
                </a:solidFill>
                <a:latin typeface="Avenir Next Condensed Regular"/>
                <a:cs typeface="Avenir Next Condensed Regular"/>
              </a:rPr>
              <a:t>♥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venir Next Condensed Regular"/>
              <a:cs typeface="Avenir Next Condensed Regular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Condensed Regular"/>
                <a:cs typeface="Avenir Next Condensed Regular"/>
              </a:rPr>
              <a:t>Making them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Condensed Regular"/>
                <a:cs typeface="Avenir Next Condensed Regular"/>
              </a:rPr>
              <a:t>trust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Condensed Regular"/>
                <a:cs typeface="Avenir Next Condensed Regular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Next Condensed Regular"/>
                <a:cs typeface="Avenir Next Condensed Regular"/>
              </a:rPr>
              <a:t>you</a:t>
            </a:r>
            <a:endParaRPr lang="en-US" sz="2000" dirty="0" smtClean="0">
              <a:solidFill>
                <a:srgbClr val="AB2534"/>
              </a:solidFill>
              <a:latin typeface="Avenir Next Condensed Regular"/>
              <a:cs typeface="Avenir Next Condensed Regular"/>
            </a:endParaRPr>
          </a:p>
          <a:p>
            <a:pPr marL="908050" lvl="1"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venir Next Condensed Regular"/>
                <a:cs typeface="Avenir Next Condensed Regular"/>
              </a:rPr>
              <a:t>Market them things only which they care about and at the moment they want it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venir Next Condensed Regular"/>
              <a:cs typeface="Avenir Next Condensed Regular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0" y="2852097"/>
            <a:ext cx="4478336" cy="2163171"/>
          </a:xfrm>
        </p:spPr>
        <p:txBody>
          <a:bodyPr>
            <a:normAutofit/>
          </a:bodyPr>
          <a:lstStyle/>
          <a:p>
            <a:r>
              <a:rPr lang="en-US" sz="1600" i="1" dirty="0" smtClean="0">
                <a:latin typeface="Syncopate"/>
                <a:cs typeface="Syncopate"/>
              </a:rPr>
              <a:t>Bulk Marketing Is Dead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5" b="35746"/>
          <a:stretch/>
        </p:blipFill>
        <p:spPr>
          <a:xfrm>
            <a:off x="0" y="1554948"/>
            <a:ext cx="1229559" cy="5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 txBox="1">
            <a:spLocks/>
          </p:cNvSpPr>
          <p:nvPr/>
        </p:nvSpPr>
        <p:spPr>
          <a:xfrm>
            <a:off x="0" y="949407"/>
            <a:ext cx="8021782" cy="2209800"/>
          </a:xfrm>
          <a:prstGeom prst="rect">
            <a:avLst/>
          </a:prstGeom>
        </p:spPr>
        <p:txBody>
          <a:bodyPr/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200" dirty="0" smtClean="0">
                <a:solidFill>
                  <a:schemeClr val="bg1">
                    <a:lumMod val="95000"/>
                  </a:schemeClr>
                </a:solidFill>
                <a:latin typeface="Eagle-Book"/>
                <a:cs typeface="Eagle-Book"/>
              </a:rPr>
              <a:t>horntell</a:t>
            </a:r>
            <a:endParaRPr lang="en-US" sz="12200" dirty="0">
              <a:solidFill>
                <a:schemeClr val="bg1">
                  <a:lumMod val="95000"/>
                </a:schemeClr>
              </a:solidFill>
              <a:latin typeface="Eagle-Book"/>
              <a:cs typeface="Eagle-Boo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19848"/>
            <a:ext cx="4478338" cy="116205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h</a:t>
            </a:r>
            <a:r>
              <a:rPr lang="en-US" dirty="0">
                <a:ln w="12700">
                  <a:noFill/>
                  <a:prstDash val="solid"/>
                </a:ln>
                <a:solidFill>
                  <a:srgbClr val="262626"/>
                </a:solidFill>
                <a:latin typeface="Eagle-Book"/>
                <a:cs typeface="Eagle-Book"/>
              </a:rPr>
              <a:t>o</a:t>
            </a:r>
            <a:r>
              <a:rPr lang="en-US" b="1" dirty="0" smtClean="0">
                <a:solidFill>
                  <a:srgbClr val="262626"/>
                </a:solidFill>
                <a:latin typeface="Eagle-Book"/>
                <a:cs typeface="Eagle-Book"/>
              </a:rPr>
              <a:t>r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ntell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Eagle-Book"/>
              <a:cs typeface="Eagle-Book"/>
            </a:endParaRPr>
          </a:p>
        </p:txBody>
      </p:sp>
      <p:sp>
        <p:nvSpPr>
          <p:cNvPr id="15" name="Subtitle 14"/>
          <p:cNvSpPr>
            <a:spLocks noGrp="1"/>
          </p:cNvSpPr>
          <p:nvPr>
            <p:ph idx="1"/>
          </p:nvPr>
        </p:nvSpPr>
        <p:spPr>
          <a:xfrm>
            <a:off x="4667250" y="2852097"/>
            <a:ext cx="4476750" cy="35246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venir Next Condensed Regular"/>
                <a:cs typeface="Avenir Next Condensed Regular"/>
              </a:rPr>
              <a:t>Horntell </a:t>
            </a:r>
            <a:r>
              <a:rPr lang="en-US" sz="2000" b="1" dirty="0">
                <a:latin typeface="Avenir Next Condensed Regular"/>
                <a:cs typeface="Avenir Next Condensed Regular"/>
              </a:rPr>
              <a:t>tracks</a:t>
            </a:r>
            <a:r>
              <a:rPr lang="en-US" sz="2000" dirty="0">
                <a:latin typeface="Avenir Next Condensed Regular"/>
                <a:cs typeface="Avenir Next Condensed Regular"/>
              </a:rPr>
              <a:t> behavior of each user in </a:t>
            </a:r>
            <a:r>
              <a:rPr lang="en-US" sz="2000" dirty="0" smtClean="0">
                <a:latin typeface="Avenir Next Condensed Regular"/>
                <a:cs typeface="Avenir Next Condensed Regular"/>
              </a:rPr>
              <a:t>your app </a:t>
            </a:r>
            <a:r>
              <a:rPr lang="en-US" sz="2000" dirty="0">
                <a:latin typeface="Avenir Next Condensed Regular"/>
                <a:cs typeface="Avenir Next Condensed Regular"/>
              </a:rPr>
              <a:t>and then allows </a:t>
            </a:r>
            <a:r>
              <a:rPr lang="en-US" sz="2000" dirty="0" smtClean="0">
                <a:latin typeface="Avenir Next Condensed Regular"/>
                <a:cs typeface="Avenir Next Condensed Regular"/>
              </a:rPr>
              <a:t>you to </a:t>
            </a:r>
            <a:r>
              <a:rPr lang="en-US" sz="2000" b="1" dirty="0" smtClean="0">
                <a:latin typeface="Avenir Next Condensed Regular"/>
                <a:cs typeface="Avenir Next Condensed Regular"/>
              </a:rPr>
              <a:t>target</a:t>
            </a:r>
            <a:r>
              <a:rPr lang="en-US" sz="2000" dirty="0" smtClean="0">
                <a:latin typeface="Avenir Next Condensed Regular"/>
                <a:cs typeface="Avenir Next Condensed Regular"/>
              </a:rPr>
              <a:t> them </a:t>
            </a:r>
            <a:r>
              <a:rPr lang="en-US" sz="2000" dirty="0">
                <a:latin typeface="Avenir Next Condensed Regular"/>
                <a:cs typeface="Avenir Next Condensed Regular"/>
              </a:rPr>
              <a:t>precisely the way you want to</a:t>
            </a:r>
            <a:r>
              <a:rPr lang="en-US" sz="2000" dirty="0" smtClean="0">
                <a:latin typeface="Avenir Next Condensed Regular"/>
                <a:cs typeface="Avenir Next Condensed Regular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Avenir Next Condensed Regular"/>
                <a:cs typeface="Avenir Next Condensed Regular"/>
              </a:rPr>
              <a:t>Turn your bulk campaigns into </a:t>
            </a:r>
            <a:r>
              <a:rPr lang="en-US" sz="2000" b="1" dirty="0" smtClean="0">
                <a:latin typeface="Avenir Next Condensed Regular"/>
                <a:cs typeface="Avenir Next Condensed Regular"/>
              </a:rPr>
              <a:t>behavior driven campaigns</a:t>
            </a:r>
            <a:r>
              <a:rPr lang="en-US" sz="2000" dirty="0" smtClean="0">
                <a:latin typeface="Avenir Next Condensed Regular"/>
                <a:cs typeface="Avenir Next Condensed Regular"/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2000" b="1" dirty="0" smtClean="0">
                <a:latin typeface="Avenir Next Condensed Regular"/>
                <a:cs typeface="Avenir Next Condensed Regular"/>
              </a:rPr>
              <a:t>Mobile-first</a:t>
            </a:r>
            <a:r>
              <a:rPr lang="en-US" sz="2000" dirty="0">
                <a:latin typeface="Avenir Next Condensed Regular"/>
                <a:cs typeface="Avenir Next Condensed Regular"/>
              </a:rPr>
              <a:t> </a:t>
            </a:r>
            <a:r>
              <a:rPr lang="en-US" sz="2000" dirty="0" smtClean="0">
                <a:latin typeface="Avenir Next Condensed Regular"/>
                <a:cs typeface="Avenir Next Condensed Regular"/>
              </a:rPr>
              <a:t>and web-ready</a:t>
            </a:r>
          </a:p>
          <a:p>
            <a:pPr>
              <a:buFont typeface="Arial"/>
              <a:buChar char="•"/>
            </a:pPr>
            <a:r>
              <a:rPr lang="en-US" sz="2000" b="1" dirty="0" smtClean="0">
                <a:latin typeface="Avenir Next Condensed Regular"/>
                <a:cs typeface="Avenir Next Condensed Regular"/>
              </a:rPr>
              <a:t>Big Data</a:t>
            </a:r>
            <a:r>
              <a:rPr lang="en-US" sz="2000" dirty="0" smtClean="0">
                <a:latin typeface="Avenir Next Condensed Regular"/>
                <a:cs typeface="Avenir Next Condensed Regular"/>
              </a:rPr>
              <a:t> analytics engine</a:t>
            </a:r>
          </a:p>
          <a:p>
            <a:pPr>
              <a:buFont typeface="Arial"/>
              <a:buChar char="•"/>
            </a:pPr>
            <a:r>
              <a:rPr lang="en-US" sz="2000" b="1" dirty="0" smtClean="0">
                <a:latin typeface="Avenir Next Condensed Regular"/>
                <a:cs typeface="Avenir Next Condensed Regular"/>
              </a:rPr>
              <a:t>Real </a:t>
            </a:r>
            <a:r>
              <a:rPr lang="en-US" sz="2000" b="1" dirty="0">
                <a:latin typeface="Avenir Next Condensed Regular"/>
                <a:cs typeface="Avenir Next Condensed Regular"/>
              </a:rPr>
              <a:t>T</a:t>
            </a:r>
            <a:r>
              <a:rPr lang="en-US" sz="2000" b="1" dirty="0" smtClean="0">
                <a:latin typeface="Avenir Next Condensed Regular"/>
                <a:cs typeface="Avenir Next Condensed Regular"/>
              </a:rPr>
              <a:t>ime</a:t>
            </a:r>
            <a:r>
              <a:rPr lang="en-US" sz="2000" dirty="0" smtClean="0">
                <a:latin typeface="Avenir Next Condensed Regular"/>
                <a:cs typeface="Avenir Next Condensed Regular"/>
              </a:rPr>
              <a:t> targeting</a:t>
            </a:r>
            <a:endParaRPr lang="en-US" sz="2000" b="1" dirty="0" smtClean="0">
              <a:latin typeface="Avenir Next Condensed Regular"/>
              <a:cs typeface="Avenir Next Condensed Regular"/>
            </a:endParaRPr>
          </a:p>
        </p:txBody>
      </p:sp>
      <p:sp>
        <p:nvSpPr>
          <p:cNvPr id="8" name="Text Placeholder 15"/>
          <p:cNvSpPr txBox="1">
            <a:spLocks/>
          </p:cNvSpPr>
          <p:nvPr/>
        </p:nvSpPr>
        <p:spPr>
          <a:xfrm>
            <a:off x="0" y="2852097"/>
            <a:ext cx="4478336" cy="2163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>
                <a:latin typeface="Syncopate"/>
                <a:cs typeface="Syncopate"/>
              </a:rPr>
              <a:t>Engaging Users Like </a:t>
            </a:r>
            <a:r>
              <a:rPr lang="en-US" sz="1600" i="1" dirty="0">
                <a:latin typeface="Syncopate"/>
                <a:cs typeface="Syncopate"/>
              </a:rPr>
              <a:t>A </a:t>
            </a:r>
            <a:r>
              <a:rPr lang="en-US" sz="1600" b="1" i="1" dirty="0" smtClean="0">
                <a:latin typeface="Syncopate"/>
                <a:cs typeface="Syncopate"/>
              </a:rPr>
              <a:t>Boss</a:t>
            </a:r>
            <a:endParaRPr lang="en-US" sz="1600" b="1" i="1" dirty="0">
              <a:latin typeface="Syncopate"/>
              <a:cs typeface="Syncopat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5" b="35746"/>
          <a:stretch/>
        </p:blipFill>
        <p:spPr>
          <a:xfrm>
            <a:off x="0" y="1554948"/>
            <a:ext cx="1229559" cy="544096"/>
          </a:xfrm>
          <a:prstGeom prst="rect">
            <a:avLst/>
          </a:prstGeom>
        </p:spPr>
      </p:pic>
      <p:pic>
        <p:nvPicPr>
          <p:cNvPr id="2" name="Picture 1" descr="web.horn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332"/>
          <a:stretch/>
        </p:blipFill>
        <p:spPr>
          <a:xfrm>
            <a:off x="153508" y="3846791"/>
            <a:ext cx="3757263" cy="1547813"/>
          </a:xfrm>
          <a:prstGeom prst="rect">
            <a:avLst/>
          </a:prstGeom>
          <a:ln>
            <a:noFill/>
          </a:ln>
          <a:effectLst>
            <a:reflection blurRad="6350" stA="50000" endA="275" endPos="40000" dist="1016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560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 txBox="1">
            <a:spLocks/>
          </p:cNvSpPr>
          <p:nvPr/>
        </p:nvSpPr>
        <p:spPr>
          <a:xfrm>
            <a:off x="0" y="949407"/>
            <a:ext cx="8021782" cy="2209800"/>
          </a:xfrm>
          <a:prstGeom prst="rect">
            <a:avLst/>
          </a:prstGeom>
        </p:spPr>
        <p:txBody>
          <a:bodyPr/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200" dirty="0" smtClean="0">
                <a:solidFill>
                  <a:schemeClr val="bg1">
                    <a:lumMod val="95000"/>
                  </a:schemeClr>
                </a:solidFill>
                <a:latin typeface="Eagle-Book"/>
                <a:cs typeface="Eagle-Book"/>
              </a:rPr>
              <a:t>horntell</a:t>
            </a:r>
            <a:endParaRPr lang="en-US" sz="12200" dirty="0">
              <a:solidFill>
                <a:schemeClr val="bg1">
                  <a:lumMod val="95000"/>
                </a:schemeClr>
              </a:solidFill>
              <a:latin typeface="Eagle-Book"/>
              <a:cs typeface="Eagle-Boo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19848"/>
            <a:ext cx="4478338" cy="116205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h</a:t>
            </a:r>
            <a:r>
              <a:rPr lang="en-US" dirty="0">
                <a:ln w="12700">
                  <a:noFill/>
                  <a:prstDash val="solid"/>
                </a:ln>
                <a:solidFill>
                  <a:srgbClr val="262626"/>
                </a:solidFill>
                <a:latin typeface="Eagle-Book"/>
                <a:cs typeface="Eagle-Book"/>
              </a:rPr>
              <a:t>o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rntell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Eagle-Book"/>
              <a:cs typeface="Eagle-Book"/>
            </a:endParaRPr>
          </a:p>
        </p:txBody>
      </p:sp>
      <p:sp>
        <p:nvSpPr>
          <p:cNvPr id="15" name="Subtitle 14"/>
          <p:cNvSpPr>
            <a:spLocks noGrp="1"/>
          </p:cNvSpPr>
          <p:nvPr>
            <p:ph idx="1"/>
          </p:nvPr>
        </p:nvSpPr>
        <p:spPr>
          <a:xfrm>
            <a:off x="4667250" y="2852097"/>
            <a:ext cx="4476750" cy="352460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 smtClean="0">
                <a:latin typeface="Avenir Next Condensed Regular"/>
                <a:cs typeface="Avenir Next Condensed Regular"/>
              </a:rPr>
              <a:t>Whenever someone buys something for the </a:t>
            </a:r>
            <a:r>
              <a:rPr lang="en-US" sz="2000" smtClean="0">
                <a:latin typeface="Avenir Next Condensed Regular"/>
                <a:cs typeface="Avenir Next Condensed Regular"/>
              </a:rPr>
              <a:t>first time? </a:t>
            </a:r>
            <a:r>
              <a:rPr lang="en-US" sz="2000" b="1" i="1" dirty="0">
                <a:solidFill>
                  <a:srgbClr val="008000"/>
                </a:solidFill>
                <a:latin typeface="Avenir Next Condensed Regular"/>
                <a:cs typeface="Avenir Next Condensed Regular"/>
              </a:rPr>
              <a:t>Done</a:t>
            </a:r>
            <a:r>
              <a:rPr lang="en-US" sz="2000" dirty="0">
                <a:solidFill>
                  <a:srgbClr val="008000"/>
                </a:solidFill>
                <a:latin typeface="Avenir Next Condensed Regular"/>
                <a:cs typeface="Avenir Next Condensed Regular"/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Avenir Next Condensed Regular"/>
                <a:cs typeface="Avenir Next Condensed Regular"/>
              </a:rPr>
              <a:t>Every male user in US who hasn’t ordered anything? </a:t>
            </a:r>
            <a:r>
              <a:rPr lang="en-US" sz="2000" b="1" i="1" dirty="0">
                <a:solidFill>
                  <a:srgbClr val="008000"/>
                </a:solidFill>
                <a:latin typeface="Avenir Next Condensed Regular"/>
                <a:cs typeface="Avenir Next Condensed Regular"/>
              </a:rPr>
              <a:t>Done</a:t>
            </a:r>
            <a:r>
              <a:rPr lang="en-US" sz="2000" dirty="0">
                <a:solidFill>
                  <a:srgbClr val="008000"/>
                </a:solidFill>
                <a:latin typeface="Avenir Next Condensed Regular"/>
                <a:cs typeface="Avenir Next Condensed Regular"/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Avenir Next Condensed Regular"/>
                <a:cs typeface="Avenir Next Condensed Regular"/>
              </a:rPr>
              <a:t>Everyone who have answered more than 3 times in the forum? </a:t>
            </a:r>
            <a:r>
              <a:rPr lang="en-US" sz="2000" b="1" i="1" dirty="0">
                <a:solidFill>
                  <a:srgbClr val="008000"/>
                </a:solidFill>
                <a:latin typeface="Avenir Next Condensed Regular"/>
                <a:cs typeface="Avenir Next Condensed Regular"/>
              </a:rPr>
              <a:t>Done</a:t>
            </a:r>
            <a:r>
              <a:rPr lang="en-US" sz="2000" dirty="0">
                <a:solidFill>
                  <a:srgbClr val="008000"/>
                </a:solidFill>
                <a:latin typeface="Avenir Next Condensed Regular"/>
                <a:cs typeface="Avenir Next Condensed Regular"/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Avenir Next Condensed Regular"/>
                <a:cs typeface="Avenir Next Condensed Regular"/>
              </a:rPr>
              <a:t>Everyone who signed up 7 days ago? </a:t>
            </a:r>
            <a:r>
              <a:rPr lang="en-US" sz="2000" b="1" i="1" dirty="0">
                <a:solidFill>
                  <a:srgbClr val="008000"/>
                </a:solidFill>
                <a:latin typeface="Avenir Next Condensed Regular"/>
                <a:cs typeface="Avenir Next Condensed Regular"/>
              </a:rPr>
              <a:t>Done</a:t>
            </a:r>
            <a:r>
              <a:rPr lang="en-US" sz="2000" dirty="0">
                <a:latin typeface="Avenir Next Condensed Regular"/>
                <a:cs typeface="Avenir Next Condensed Regular"/>
              </a:rPr>
              <a:t>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venir Next Condensed Regular"/>
              <a:cs typeface="Avenir Next Condensed Regular"/>
            </a:endParaRPr>
          </a:p>
        </p:txBody>
      </p:sp>
      <p:sp>
        <p:nvSpPr>
          <p:cNvPr id="8" name="Text Placeholder 15"/>
          <p:cNvSpPr txBox="1">
            <a:spLocks/>
          </p:cNvSpPr>
          <p:nvPr/>
        </p:nvSpPr>
        <p:spPr>
          <a:xfrm>
            <a:off x="0" y="2852097"/>
            <a:ext cx="4478336" cy="2163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>
                <a:latin typeface="Syncopate"/>
                <a:cs typeface="Syncopate"/>
              </a:rPr>
              <a:t>Bulk </a:t>
            </a:r>
            <a:r>
              <a:rPr lang="en-US" sz="1600" b="1" i="1" dirty="0" smtClean="0">
                <a:latin typeface="Syncopate"/>
                <a:cs typeface="Syncopate"/>
              </a:rPr>
              <a:t>Out</a:t>
            </a:r>
            <a:r>
              <a:rPr lang="en-US" sz="1600" i="1" dirty="0" smtClean="0">
                <a:latin typeface="Syncopate"/>
                <a:cs typeface="Syncopate"/>
              </a:rPr>
              <a:t>, Targeted </a:t>
            </a:r>
            <a:r>
              <a:rPr lang="en-US" sz="1600" b="1" i="1" dirty="0" smtClean="0">
                <a:latin typeface="Syncopate"/>
                <a:cs typeface="Syncopate"/>
              </a:rPr>
              <a:t>In</a:t>
            </a:r>
            <a:endParaRPr lang="en-US" sz="1600" b="1" i="1" dirty="0">
              <a:latin typeface="Syncopate"/>
              <a:cs typeface="Syncopat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5" b="35746"/>
          <a:stretch/>
        </p:blipFill>
        <p:spPr>
          <a:xfrm>
            <a:off x="0" y="1554948"/>
            <a:ext cx="1229559" cy="544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0" y="3846791"/>
            <a:ext cx="3504318" cy="1547813"/>
          </a:xfrm>
          <a:prstGeom prst="rect">
            <a:avLst/>
          </a:prstGeom>
          <a:ln>
            <a:noFill/>
          </a:ln>
          <a:effectLst>
            <a:reflection blurRad="6350" stA="50000" endA="275" endPos="40000" dist="1016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995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 txBox="1">
            <a:spLocks/>
          </p:cNvSpPr>
          <p:nvPr/>
        </p:nvSpPr>
        <p:spPr>
          <a:xfrm>
            <a:off x="0" y="949407"/>
            <a:ext cx="8021782" cy="2209800"/>
          </a:xfrm>
          <a:prstGeom prst="rect">
            <a:avLst/>
          </a:prstGeom>
        </p:spPr>
        <p:txBody>
          <a:bodyPr/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200" dirty="0" smtClean="0">
                <a:solidFill>
                  <a:schemeClr val="bg1">
                    <a:lumMod val="95000"/>
                  </a:schemeClr>
                </a:solidFill>
                <a:latin typeface="Eagle-Book"/>
                <a:cs typeface="Eagle-Book"/>
              </a:rPr>
              <a:t>market</a:t>
            </a:r>
            <a:endParaRPr lang="en-US" sz="12200" dirty="0">
              <a:solidFill>
                <a:schemeClr val="bg1">
                  <a:lumMod val="95000"/>
                </a:schemeClr>
              </a:solidFill>
              <a:latin typeface="Eagle-Book"/>
              <a:cs typeface="Eagle-Boo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19848"/>
            <a:ext cx="4478338" cy="116205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m</a:t>
            </a:r>
            <a:r>
              <a:rPr lang="en-US" b="1" dirty="0" smtClean="0">
                <a:solidFill>
                  <a:srgbClr val="262626"/>
                </a:solidFill>
                <a:latin typeface="Eagle-Book"/>
                <a:cs typeface="Eagle-Book"/>
              </a:rPr>
              <a:t>ar</a:t>
            </a:r>
            <a:r>
              <a:rPr lang="en-US" dirty="0" smtClean="0">
                <a:ln w="12700">
                  <a:noFill/>
                  <a:prstDash val="solid"/>
                </a:ln>
                <a:solidFill>
                  <a:srgbClr val="262626"/>
                </a:solidFill>
                <a:latin typeface="Eagle-Book"/>
                <a:cs typeface="Eagle-Book"/>
              </a:rPr>
              <a:t>k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et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Eagle-Book"/>
              <a:cs typeface="Eagle-Book"/>
            </a:endParaRPr>
          </a:p>
        </p:txBody>
      </p:sp>
      <p:sp>
        <p:nvSpPr>
          <p:cNvPr id="8" name="Text Placeholder 15"/>
          <p:cNvSpPr txBox="1">
            <a:spLocks/>
          </p:cNvSpPr>
          <p:nvPr/>
        </p:nvSpPr>
        <p:spPr>
          <a:xfrm>
            <a:off x="0" y="2852097"/>
            <a:ext cx="4478336" cy="2163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>
                <a:latin typeface="Syncopate"/>
                <a:cs typeface="Syncopate"/>
              </a:rPr>
              <a:t>Big-Ass Market</a:t>
            </a:r>
            <a:endParaRPr lang="en-US" sz="1600" b="1" i="1" dirty="0">
              <a:latin typeface="Syncopate"/>
              <a:cs typeface="Syncopate"/>
            </a:endParaRPr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005441"/>
              </p:ext>
            </p:extLst>
          </p:nvPr>
        </p:nvGraphicFramePr>
        <p:xfrm>
          <a:off x="4667250" y="2581898"/>
          <a:ext cx="3565525" cy="341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Subtitle 14"/>
          <p:cNvSpPr txBox="1">
            <a:spLocks/>
          </p:cNvSpPr>
          <p:nvPr/>
        </p:nvSpPr>
        <p:spPr>
          <a:xfrm>
            <a:off x="0" y="4793602"/>
            <a:ext cx="4667250" cy="1202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Avenir Next Condensed Regular"/>
                <a:cs typeface="Avenir Next Condensed Regular"/>
                <a:hlinkClick r:id="rId10"/>
              </a:rPr>
              <a:t>http</a:t>
            </a:r>
            <a:r>
              <a:rPr lang="en-US" sz="1200" dirty="0">
                <a:latin typeface="Avenir Next Condensed Regular"/>
                <a:cs typeface="Avenir Next Condensed Regular"/>
                <a:hlinkClick r:id="rId10"/>
              </a:rPr>
              <a:t>://www.information-age.com/technology/cloud-and-virtualisation/2095578/saas-will-be-$145bn-market-this-year---</a:t>
            </a:r>
            <a:r>
              <a:rPr lang="en-US" sz="1200" dirty="0" smtClean="0">
                <a:latin typeface="Avenir Next Condensed Regular"/>
                <a:cs typeface="Avenir Next Condensed Regular"/>
                <a:hlinkClick r:id="rId10"/>
              </a:rPr>
              <a:t>gartner</a:t>
            </a:r>
            <a:endParaRPr lang="en-US" sz="1200" dirty="0" smtClean="0">
              <a:latin typeface="Avenir Next Condensed Regular"/>
              <a:cs typeface="Avenir Next Condensed Regular"/>
            </a:endParaRPr>
          </a:p>
          <a:p>
            <a:pPr marL="0" indent="0">
              <a:buNone/>
            </a:pPr>
            <a:r>
              <a:rPr lang="en-US" sz="1200" dirty="0">
                <a:latin typeface="Avenir Next Condensed Regular"/>
                <a:cs typeface="Avenir Next Condensed Regular"/>
                <a:hlinkClick r:id="rId11"/>
              </a:rPr>
              <a:t>http://www.portioresearch.com/en/major-reports/current-portfolio/mobile-applications-futures-2013-2017.</a:t>
            </a:r>
            <a:r>
              <a:rPr lang="en-US" sz="1200" dirty="0" smtClean="0">
                <a:latin typeface="Avenir Next Condensed Regular"/>
                <a:cs typeface="Avenir Next Condensed Regular"/>
                <a:hlinkClick r:id="rId11"/>
              </a:rPr>
              <a:t>aspx</a:t>
            </a:r>
            <a:endParaRPr lang="en-US" sz="1200" dirty="0">
              <a:latin typeface="Avenir Next Condensed Regular"/>
              <a:cs typeface="Avenir Next Condensed Regular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5" b="35746"/>
          <a:stretch/>
        </p:blipFill>
        <p:spPr>
          <a:xfrm>
            <a:off x="0" y="1554948"/>
            <a:ext cx="1229559" cy="5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8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 txBox="1">
            <a:spLocks/>
          </p:cNvSpPr>
          <p:nvPr/>
        </p:nvSpPr>
        <p:spPr>
          <a:xfrm>
            <a:off x="0" y="1219606"/>
            <a:ext cx="8021782" cy="1632491"/>
          </a:xfrm>
          <a:prstGeom prst="rect">
            <a:avLst/>
          </a:prstGeom>
        </p:spPr>
        <p:txBody>
          <a:bodyPr/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200" dirty="0" smtClean="0">
                <a:solidFill>
                  <a:schemeClr val="bg1">
                    <a:lumMod val="95000"/>
                  </a:schemeClr>
                </a:solidFill>
                <a:latin typeface="Eagle-Book"/>
                <a:cs typeface="Eagle-Book"/>
              </a:rPr>
              <a:t>competition</a:t>
            </a:r>
            <a:endParaRPr lang="en-US" sz="10200" dirty="0">
              <a:solidFill>
                <a:schemeClr val="bg1">
                  <a:lumMod val="95000"/>
                </a:schemeClr>
              </a:solidFill>
              <a:latin typeface="Eagle-Book"/>
              <a:cs typeface="Eagle-Boo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19848"/>
            <a:ext cx="4478338" cy="116205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compet</a:t>
            </a:r>
            <a:r>
              <a:rPr lang="en-US" dirty="0" smtClean="0">
                <a:solidFill>
                  <a:srgbClr val="262626"/>
                </a:solidFill>
                <a:latin typeface="Eagle-Book"/>
                <a:cs typeface="Eagle-Book"/>
              </a:rPr>
              <a:t>iti</a:t>
            </a:r>
            <a:r>
              <a:rPr lang="en-US" dirty="0" smtClean="0">
                <a:ln w="12700">
                  <a:noFill/>
                  <a:prstDash val="solid"/>
                </a:ln>
                <a:solidFill>
                  <a:srgbClr val="262626"/>
                </a:solidFill>
                <a:latin typeface="Eagle-Book"/>
                <a:cs typeface="Eagle-Book"/>
              </a:rPr>
              <a:t>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Eagle-Book"/>
              <a:cs typeface="Eagle-Book"/>
            </a:endParaRPr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697171"/>
              </p:ext>
            </p:extLst>
          </p:nvPr>
        </p:nvGraphicFramePr>
        <p:xfrm>
          <a:off x="288715" y="2852097"/>
          <a:ext cx="8379245" cy="36907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75849"/>
                <a:gridCol w="1675849"/>
                <a:gridCol w="1675849"/>
                <a:gridCol w="1675849"/>
                <a:gridCol w="1675849"/>
              </a:tblGrid>
              <a:tr h="30212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Name</a:t>
                      </a:r>
                      <a:endParaRPr lang="en-US" sz="12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What they do?</a:t>
                      </a:r>
                      <a:endParaRPr lang="en-US" sz="12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Country</a:t>
                      </a:r>
                      <a:endParaRPr lang="en-US" sz="12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How are they doing?</a:t>
                      </a:r>
                      <a:endParaRPr lang="en-US" sz="12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How are we better?</a:t>
                      </a:r>
                      <a:endParaRPr lang="en-US" sz="12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</a:tr>
              <a:tr h="1102584"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latin typeface="Avenir Next Condensed Regular"/>
                          <a:cs typeface="Avenir Next Condensed Regular"/>
                        </a:rPr>
                        <a:t>Intercom.io</a:t>
                      </a:r>
                      <a:endParaRPr lang="en-US" sz="1100" b="1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Messaging platform for web and mobile</a:t>
                      </a:r>
                      <a:endParaRPr lang="en-US" sz="11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US</a:t>
                      </a:r>
                      <a:endParaRPr lang="en-US" sz="11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2000 customers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Raised $30mn</a:t>
                      </a:r>
                      <a:endParaRPr lang="en-US" sz="11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Real-time</a:t>
                      </a:r>
                      <a:r>
                        <a:rPr lang="en-US" sz="1100" baseline="0" dirty="0" smtClean="0">
                          <a:latin typeface="Avenir Next Condensed Regular"/>
                          <a:cs typeface="Avenir Next Condensed Regular"/>
                        </a:rPr>
                        <a:t> targeting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baseline="0" dirty="0" smtClean="0">
                          <a:latin typeface="Avenir Next Condensed Regular"/>
                          <a:cs typeface="Avenir Next Condensed Regular"/>
                        </a:rPr>
                        <a:t>Multiple formats of notifications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baseline="0" dirty="0" smtClean="0">
                          <a:latin typeface="Avenir Next Condensed Regular"/>
                          <a:cs typeface="Avenir Next Condensed Regular"/>
                        </a:rPr>
                        <a:t>Triggers (absolute necessity for notification platform) </a:t>
                      </a:r>
                      <a:endParaRPr lang="en-US" sz="11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</a:tr>
              <a:tr h="642011"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latin typeface="Avenir Next Condensed Regular"/>
                          <a:cs typeface="Avenir Next Condensed Regular"/>
                        </a:rPr>
                        <a:t>Customer.io</a:t>
                      </a:r>
                      <a:endParaRPr lang="en-US" sz="1100" b="1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Email automation</a:t>
                      </a:r>
                      <a:r>
                        <a:rPr lang="en-US" sz="1100" baseline="0" dirty="0" smtClean="0">
                          <a:latin typeface="Avenir Next Condensed Regular"/>
                          <a:cs typeface="Avenir Next Condensed Regular"/>
                        </a:rPr>
                        <a:t> platform</a:t>
                      </a:r>
                      <a:endParaRPr lang="en-US" sz="11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US</a:t>
                      </a:r>
                      <a:endParaRPr lang="en-US" sz="11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400 customers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Raised $400k</a:t>
                      </a:r>
                      <a:endParaRPr lang="en-US" sz="11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They are limited to just emails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Real-time targeting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endParaRPr lang="en-US" sz="11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</a:tr>
              <a:tr h="591805"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latin typeface="Avenir Next Condensed Regular"/>
                          <a:cs typeface="Avenir Next Condensed Regular"/>
                        </a:rPr>
                        <a:t>Mixpanel</a:t>
                      </a:r>
                      <a:endParaRPr lang="en-US" sz="1100" b="1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Earlier analytics, just</a:t>
                      </a:r>
                      <a:r>
                        <a:rPr lang="en-US" sz="1100" baseline="0" dirty="0" smtClean="0">
                          <a:latin typeface="Avenir Next Condensed Regular"/>
                          <a:cs typeface="Avenir Next Condensed Regular"/>
                        </a:rPr>
                        <a:t> now came into engagement</a:t>
                      </a:r>
                      <a:endParaRPr lang="en-US" sz="11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US</a:t>
                      </a:r>
                      <a:endParaRPr lang="en-US" sz="11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Raised $12mn</a:t>
                      </a:r>
                      <a:endParaRPr lang="en-US" sz="11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They engage just the mobile users,</a:t>
                      </a:r>
                      <a:r>
                        <a:rPr lang="en-US" sz="1100" baseline="0" dirty="0" smtClean="0">
                          <a:latin typeface="Avenir Next Condensed Regular"/>
                          <a:cs typeface="Avenir Next Condensed Regular"/>
                        </a:rPr>
                        <a:t> not web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baseline="0" dirty="0" smtClean="0">
                          <a:latin typeface="Avenir Next Condensed Regular"/>
                          <a:cs typeface="Avenir Next Condensed Regular"/>
                        </a:rPr>
                        <a:t>Real-time targeting</a:t>
                      </a:r>
                      <a:endParaRPr lang="en-US" sz="11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</a:tr>
              <a:tr h="655257"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latin typeface="Avenir Next Condensed Regular"/>
                          <a:cs typeface="Avenir Next Condensed Regular"/>
                        </a:rPr>
                        <a:t>WebEngage</a:t>
                      </a:r>
                      <a:endParaRPr lang="en-US" sz="1100" b="1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Web engagement</a:t>
                      </a:r>
                      <a:r>
                        <a:rPr lang="en-US" sz="1100" baseline="0" dirty="0" smtClean="0">
                          <a:latin typeface="Avenir Next Condensed Regular"/>
                          <a:cs typeface="Avenir Next Condensed Regular"/>
                        </a:rPr>
                        <a:t> platform</a:t>
                      </a:r>
                      <a:endParaRPr lang="en-US" sz="11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India</a:t>
                      </a:r>
                      <a:endParaRPr lang="en-US" sz="11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22,000</a:t>
                      </a:r>
                      <a:r>
                        <a:rPr lang="en-US" sz="1100" baseline="0" dirty="0" smtClean="0">
                          <a:latin typeface="Avenir Next Condensed Regular"/>
                          <a:cs typeface="Avenir Next Condensed Regular"/>
                        </a:rPr>
                        <a:t> users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baseline="0" dirty="0" smtClean="0">
                          <a:latin typeface="Avenir Next Condensed Regular"/>
                          <a:cs typeface="Avenir Next Condensed Regular"/>
                        </a:rPr>
                        <a:t>Raised undisclosed amount</a:t>
                      </a:r>
                      <a:endParaRPr lang="en-US" sz="11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dirty="0" smtClean="0">
                          <a:latin typeface="Avenir Next Condensed Regular"/>
                          <a:cs typeface="Avenir Next Condensed Regular"/>
                        </a:rPr>
                        <a:t>We track behavior</a:t>
                      </a:r>
                      <a:r>
                        <a:rPr lang="en-US" sz="1100" baseline="0" dirty="0" smtClean="0">
                          <a:latin typeface="Avenir Next Condensed Regular"/>
                          <a:cs typeface="Avenir Next Condensed Regular"/>
                        </a:rPr>
                        <a:t> over whole lifecycle of user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baseline="0" dirty="0" smtClean="0">
                          <a:latin typeface="Avenir Next Condensed Regular"/>
                          <a:cs typeface="Avenir Next Condensed Regular"/>
                        </a:rPr>
                        <a:t>Advanced and real-time targeting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100" baseline="0" dirty="0" smtClean="0">
                          <a:latin typeface="Avenir Next Condensed Regular"/>
                          <a:cs typeface="Avenir Next Condensed Regular"/>
                        </a:rPr>
                        <a:t>We do Mobile</a:t>
                      </a:r>
                      <a:endParaRPr lang="en-US" sz="110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5" b="35746"/>
          <a:stretch/>
        </p:blipFill>
        <p:spPr>
          <a:xfrm>
            <a:off x="0" y="1554948"/>
            <a:ext cx="1229559" cy="5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0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 txBox="1">
            <a:spLocks/>
          </p:cNvSpPr>
          <p:nvPr/>
        </p:nvSpPr>
        <p:spPr>
          <a:xfrm>
            <a:off x="0" y="1219606"/>
            <a:ext cx="8021782" cy="1632491"/>
          </a:xfrm>
          <a:prstGeom prst="rect">
            <a:avLst/>
          </a:prstGeom>
        </p:spPr>
        <p:txBody>
          <a:bodyPr/>
          <a:lstStyle>
            <a:lvl1pPr marL="463550" indent="-463550" algn="l" defTabSz="914400" rtl="0" eaLnBrk="1" latinLnBrk="0" hangingPunct="1">
              <a:spcBef>
                <a:spcPts val="2000"/>
              </a:spcBef>
              <a:buSzPct val="9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7025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8338" indent="-341313" algn="l" defTabSz="914400" rtl="0" eaLnBrk="1" latinLnBrk="0" hangingPunct="1">
              <a:spcBef>
                <a:spcPts val="600"/>
              </a:spcBef>
              <a:buSzPct val="9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4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ct val="20000"/>
              </a:spcBef>
              <a:buSzPct val="90000"/>
              <a:buFontTx/>
              <a:buBlip>
                <a:blip r:embed="rId3"/>
              </a:buBlip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200" dirty="0" smtClean="0">
                <a:solidFill>
                  <a:schemeClr val="bg1">
                    <a:lumMod val="95000"/>
                  </a:schemeClr>
                </a:solidFill>
                <a:latin typeface="Eagle-Book"/>
                <a:cs typeface="Eagle-Book"/>
              </a:rPr>
              <a:t>fund</a:t>
            </a:r>
            <a:endParaRPr lang="en-US" sz="10200" dirty="0">
              <a:solidFill>
                <a:schemeClr val="bg1">
                  <a:lumMod val="95000"/>
                </a:schemeClr>
              </a:solidFill>
              <a:latin typeface="Eagle-Book"/>
              <a:cs typeface="Eagle-Boo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19848"/>
            <a:ext cx="4478338" cy="116205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f</a:t>
            </a:r>
            <a:r>
              <a:rPr lang="en-US" dirty="0" smtClean="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-Book"/>
                <a:cs typeface="Eagle-Book"/>
              </a:rPr>
              <a:t>nd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Eagle-Book"/>
              <a:cs typeface="Eagle-Book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685019"/>
              </p:ext>
            </p:extLst>
          </p:nvPr>
        </p:nvGraphicFramePr>
        <p:xfrm>
          <a:off x="248098" y="2852097"/>
          <a:ext cx="8647804" cy="38758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61951"/>
                <a:gridCol w="2161951"/>
                <a:gridCol w="2161951"/>
                <a:gridCol w="2161951"/>
              </a:tblGrid>
              <a:tr h="4326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Description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Cost per month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Cost in</a:t>
                      </a:r>
                      <a:r>
                        <a:rPr lang="en-US" sz="1200" baseline="0" dirty="0" smtClean="0">
                          <a:latin typeface="Avenir Next Condensed Regular"/>
                          <a:cs typeface="Avenir Next Condensed Regular"/>
                        </a:rPr>
                        <a:t> 12 months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Notes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</a:tr>
              <a:tr h="43262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venir Next Condensed Regular"/>
                          <a:cs typeface="Avenir Next Condensed Regular"/>
                        </a:rPr>
                        <a:t>Office</a:t>
                      </a:r>
                      <a:endParaRPr lang="en-US" sz="1200" b="1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venir Next Condensed Regular"/>
                          <a:cs typeface="Avenir Next Condensed Regular"/>
                        </a:rPr>
                        <a:t>Rs</a:t>
                      </a:r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 70,000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venir Next Condensed Regular"/>
                          <a:cs typeface="Avenir Next Condensed Regular"/>
                        </a:rPr>
                        <a:t>Rs</a:t>
                      </a:r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 8,40,000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endParaRPr lang="en-US" sz="1200" b="0" i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</a:tr>
              <a:tr h="74672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venir Next Condensed Regular"/>
                          <a:cs typeface="Avenir Next Condensed Regular"/>
                        </a:rPr>
                        <a:t>Team</a:t>
                      </a:r>
                    </a:p>
                    <a:p>
                      <a:r>
                        <a:rPr lang="en-US" sz="1200" i="1" baseline="0" dirty="0" smtClean="0">
                          <a:latin typeface="Avenir Next Condensed Regular"/>
                          <a:cs typeface="Avenir Next Condensed Regular"/>
                        </a:rPr>
                        <a:t>6 engineers, 2 marketing, 2 designers, 1 admin/accounts</a:t>
                      </a:r>
                      <a:endParaRPr lang="en-US" sz="1200" b="0" i="1" dirty="0" smtClean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venir Next Condensed Regular"/>
                          <a:cs typeface="Avenir Next Condensed Regular"/>
                        </a:rPr>
                        <a:t>Rs</a:t>
                      </a:r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 5,50,000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venir Next Condensed Regular"/>
                          <a:cs typeface="Avenir Next Condensed Regular"/>
                        </a:rPr>
                        <a:t>Rs</a:t>
                      </a:r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 66,00,000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Averaged at </a:t>
                      </a:r>
                      <a:r>
                        <a:rPr lang="en-US" sz="1200" dirty="0" err="1" smtClean="0">
                          <a:latin typeface="Avenir Next Condensed Regular"/>
                          <a:cs typeface="Avenir Next Condensed Regular"/>
                        </a:rPr>
                        <a:t>Rs</a:t>
                      </a:r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 50,000 per person</a:t>
                      </a:r>
                      <a:r>
                        <a:rPr lang="en-US" sz="1200" baseline="0" dirty="0" smtClean="0">
                          <a:latin typeface="Avenir Next Condensed Regular"/>
                          <a:cs typeface="Avenir Next Condensed Regular"/>
                        </a:rPr>
                        <a:t> per month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</a:tr>
              <a:tr h="43262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venir Next Condensed Regular"/>
                          <a:cs typeface="Avenir Next Condensed Regular"/>
                        </a:rPr>
                        <a:t>Technology</a:t>
                      </a:r>
                      <a:r>
                        <a:rPr lang="en-US" sz="1200" b="1" baseline="0" dirty="0" smtClean="0">
                          <a:latin typeface="Avenir Next Condensed Regular"/>
                          <a:cs typeface="Avenir Next Condensed Regular"/>
                        </a:rPr>
                        <a:t> Infrastructure</a:t>
                      </a:r>
                      <a:endParaRPr lang="en-US" sz="1200" b="1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venir Next Condensed Regular"/>
                          <a:cs typeface="Avenir Next Condensed Regular"/>
                        </a:rPr>
                        <a:t>Rs</a:t>
                      </a:r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 2,50,000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venir Next Condensed Regular"/>
                          <a:cs typeface="Avenir Next Condensed Regular"/>
                        </a:rPr>
                        <a:t>Rs</a:t>
                      </a:r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 30,00,000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</a:tr>
              <a:tr h="43262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venir Next Condensed Regular"/>
                          <a:cs typeface="Avenir Next Condensed Regular"/>
                        </a:rPr>
                        <a:t>Office Overheads</a:t>
                      </a:r>
                      <a:endParaRPr lang="en-US" sz="1200" b="1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venir Next Condensed Regular"/>
                          <a:cs typeface="Avenir Next Condensed Regular"/>
                        </a:rPr>
                        <a:t>Rs</a:t>
                      </a:r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 30,000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venir Next Condensed Regular"/>
                          <a:cs typeface="Avenir Next Condensed Regular"/>
                        </a:rPr>
                        <a:t>Rs</a:t>
                      </a:r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 3,60,000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</a:tr>
              <a:tr h="43262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venir Next Condensed Regular"/>
                          <a:cs typeface="Avenir Next Condensed Regular"/>
                        </a:rPr>
                        <a:t>Marketing</a:t>
                      </a:r>
                      <a:endParaRPr lang="en-US" sz="1200" b="1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venir Next Condensed Regular"/>
                          <a:cs typeface="Avenir Next Condensed Regular"/>
                        </a:rPr>
                        <a:t>Rs</a:t>
                      </a:r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 5,00,000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venir Next Condensed Regular"/>
                          <a:cs typeface="Avenir Next Condensed Regular"/>
                        </a:rPr>
                        <a:t>Rs</a:t>
                      </a:r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 60,00,000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Ads, PR, Content Marketing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</a:tr>
              <a:tr h="533377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Avenir Next Condensed Regular"/>
                          <a:cs typeface="Avenir Next Condensed Regular"/>
                        </a:rPr>
                        <a:t>Misc</a:t>
                      </a:r>
                      <a:endParaRPr lang="en-US" sz="1200" b="1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-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venir Next Condensed Regular"/>
                          <a:cs typeface="Avenir Next Condensed Regular"/>
                        </a:rPr>
                        <a:t>Rs</a:t>
                      </a:r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 10,00,000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venir Next Condensed Regular"/>
                          <a:cs typeface="Avenir Next Condensed Regular"/>
                        </a:rPr>
                        <a:t>Food, Customer Delight</a:t>
                      </a:r>
                      <a:r>
                        <a:rPr lang="en-US" sz="1200" baseline="0" dirty="0" smtClean="0">
                          <a:latin typeface="Avenir Next Condensed Regular"/>
                          <a:cs typeface="Avenir Next Condensed Regular"/>
                        </a:rPr>
                        <a:t>s, Travel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</a:tr>
              <a:tr h="43262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venir Next Condensed Regular"/>
                          <a:cs typeface="Avenir Next Condensed Regular"/>
                        </a:rPr>
                        <a:t>TOTAL</a:t>
                      </a:r>
                      <a:endParaRPr lang="en-US" sz="1200" b="1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endParaRPr lang="en-US" sz="1200" b="1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Avenir Next Condensed Regular"/>
                          <a:cs typeface="Avenir Next Condensed Regular"/>
                        </a:rPr>
                        <a:t>Rs</a:t>
                      </a:r>
                      <a:r>
                        <a:rPr lang="en-US" sz="1200" b="1" dirty="0" smtClean="0">
                          <a:latin typeface="Avenir Next Condensed Regular"/>
                          <a:cs typeface="Avenir Next Condensed Regular"/>
                        </a:rPr>
                        <a:t> 1,78,00,000</a:t>
                      </a:r>
                      <a:endParaRPr lang="en-US" sz="1200" b="1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latin typeface="Avenir Next Condensed Regular"/>
                          <a:cs typeface="Avenir Next Condensed Regular"/>
                        </a:rPr>
                        <a:t>$325k </a:t>
                      </a:r>
                      <a:r>
                        <a:rPr lang="en-US" sz="1200" b="0" i="0" dirty="0" smtClean="0">
                          <a:latin typeface="Avenir Next Condensed Regular"/>
                          <a:cs typeface="Avenir Next Condensed Regular"/>
                        </a:rPr>
                        <a:t>(</a:t>
                      </a:r>
                      <a:r>
                        <a:rPr lang="en-US" sz="1200" b="0" i="0" dirty="0" err="1" smtClean="0">
                          <a:latin typeface="Avenir Next Condensed Regular"/>
                          <a:cs typeface="Avenir Next Condensed Regular"/>
                        </a:rPr>
                        <a:t>Rs</a:t>
                      </a:r>
                      <a:r>
                        <a:rPr lang="en-US" sz="1200" b="0" i="0" baseline="0" dirty="0" smtClean="0">
                          <a:latin typeface="Avenir Next Condensed Regular"/>
                          <a:cs typeface="Avenir Next Condensed Regular"/>
                        </a:rPr>
                        <a:t> 2,00,00,000)</a:t>
                      </a:r>
                      <a:endParaRPr lang="en-US" sz="1200" b="0" i="0" dirty="0">
                        <a:latin typeface="Avenir Next Condensed Regular"/>
                        <a:cs typeface="Avenir Next Condensed Regular"/>
                      </a:endParaRPr>
                    </a:p>
                  </a:txBody>
                  <a:tcPr marL="74603" marR="74603"/>
                </a:tc>
              </a:tr>
            </a:tbl>
          </a:graphicData>
        </a:graphic>
      </p:graphicFrame>
      <p:sp>
        <p:nvSpPr>
          <p:cNvPr id="9" name="Text Placeholder 15"/>
          <p:cNvSpPr txBox="1">
            <a:spLocks/>
          </p:cNvSpPr>
          <p:nvPr/>
        </p:nvSpPr>
        <p:spPr>
          <a:xfrm>
            <a:off x="4665664" y="2000969"/>
            <a:ext cx="4478336" cy="580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200000"/>
              </a:lnSpc>
            </a:pPr>
            <a:r>
              <a:rPr lang="en-US" sz="1600" b="1" i="1" dirty="0" smtClean="0">
                <a:latin typeface="Syncopate"/>
                <a:cs typeface="Syncopate"/>
              </a:rPr>
              <a:t>$325k</a:t>
            </a:r>
            <a:r>
              <a:rPr lang="en-US" sz="1600" i="1" dirty="0" smtClean="0">
                <a:latin typeface="Syncopate"/>
                <a:cs typeface="Syncopate"/>
              </a:rPr>
              <a:t> for 12-months Runway</a:t>
            </a:r>
            <a:endParaRPr lang="en-US" sz="1600" b="1" i="1" dirty="0">
              <a:latin typeface="Syncopate"/>
              <a:cs typeface="Syncopat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5" b="35746"/>
          <a:stretch/>
        </p:blipFill>
        <p:spPr>
          <a:xfrm>
            <a:off x="0" y="1554948"/>
            <a:ext cx="1229559" cy="5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0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530</TotalTime>
  <Words>692</Words>
  <Application>Microsoft Macintosh PowerPoint</Application>
  <PresentationFormat>On-screen Show (4:3)</PresentationFormat>
  <Paragraphs>146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Inkwell</vt:lpstr>
      <vt:lpstr>PowerPoint Presentation</vt:lpstr>
      <vt:lpstr>PowerPoint Presentation</vt:lpstr>
      <vt:lpstr>story</vt:lpstr>
      <vt:lpstr>solution</vt:lpstr>
      <vt:lpstr>horntell</vt:lpstr>
      <vt:lpstr>horntell</vt:lpstr>
      <vt:lpstr>market</vt:lpstr>
      <vt:lpstr>competition</vt:lpstr>
      <vt:lpstr>fund</vt:lpstr>
      <vt:lpstr>runway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Mamoria</dc:creator>
  <cp:lastModifiedBy>Mohit Mamoria</cp:lastModifiedBy>
  <cp:revision>190</cp:revision>
  <dcterms:created xsi:type="dcterms:W3CDTF">2014-11-28T09:27:12Z</dcterms:created>
  <dcterms:modified xsi:type="dcterms:W3CDTF">2014-12-01T07:40:08Z</dcterms:modified>
</cp:coreProperties>
</file>