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8" r:id="rId3"/>
    <p:sldId id="259"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8ADEFC-C789-4C1B-95E6-A144642D555A}" v="2422" dt="2022-04-13T11:51:24.595"/>
    <p1510:client id="{F5FB53EC-5301-4859-AAF6-E3954BDECE37}" v="2646" dt="2022-04-13T13:37:03.9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4E4556-A15E-421F-B81F-E6E530CC074E}" type="doc">
      <dgm:prSet loTypeId="urn:microsoft.com/office/officeart/2005/8/layout/process4" loCatId="process" qsTypeId="urn:microsoft.com/office/officeart/2005/8/quickstyle/simple1" qsCatId="simple" csTypeId="urn:microsoft.com/office/officeart/2005/8/colors/accent0_3" csCatId="mainScheme"/>
      <dgm:spPr/>
      <dgm:t>
        <a:bodyPr/>
        <a:lstStyle/>
        <a:p>
          <a:endParaRPr lang="en-US"/>
        </a:p>
      </dgm:t>
    </dgm:pt>
    <dgm:pt modelId="{E55C7E61-2BDC-4394-8F2A-6417AF3365A4}">
      <dgm:prSet/>
      <dgm:spPr/>
      <dgm:t>
        <a:bodyPr/>
        <a:lstStyle/>
        <a:p>
          <a:r>
            <a:rPr lang="en-US"/>
            <a:t>Customer satisfaction is the important factor for the survival of ecommerce stores. customer satisfaction means the every single money used to purchase product should give the customer ,equal value compared to money spent.in other words that the customer needs and desires should be fully statisfied by spending the money on the product. customer satisfaction depicts that customer is willing to buy more product from the company ,this results repeat repurchase intention of the product. customer satisfaction contains major factors inside it which influence the customer satisfaction and  customer intention to repurchase such as trust ,net benefit ,system quality ,information quality ,service quality , etc. these factor includes the information provided by the customers  as the feedback on the product and the ecommerce store.</a:t>
          </a:r>
        </a:p>
      </dgm:t>
    </dgm:pt>
    <dgm:pt modelId="{698C311E-B205-433E-9D73-40878D7780A0}" type="parTrans" cxnId="{A2A15540-58F5-4800-ADC2-8DA0B473A1CC}">
      <dgm:prSet/>
      <dgm:spPr/>
      <dgm:t>
        <a:bodyPr/>
        <a:lstStyle/>
        <a:p>
          <a:endParaRPr lang="en-US"/>
        </a:p>
      </dgm:t>
    </dgm:pt>
    <dgm:pt modelId="{B6131407-52F3-4612-8673-2C442C749CBB}" type="sibTrans" cxnId="{A2A15540-58F5-4800-ADC2-8DA0B473A1CC}">
      <dgm:prSet/>
      <dgm:spPr/>
      <dgm:t>
        <a:bodyPr/>
        <a:lstStyle/>
        <a:p>
          <a:endParaRPr lang="en-US"/>
        </a:p>
      </dgm:t>
    </dgm:pt>
    <dgm:pt modelId="{F25C2003-200C-4D40-87DB-FAB311F67D3D}">
      <dgm:prSet/>
      <dgm:spPr/>
      <dgm:t>
        <a:bodyPr/>
        <a:lstStyle/>
        <a:p>
          <a:r>
            <a:rPr lang="en-US"/>
            <a:t>According to me ,the problem statement is the customer satisfaction on the product which is getting value for money spent.</a:t>
          </a:r>
        </a:p>
      </dgm:t>
    </dgm:pt>
    <dgm:pt modelId="{CBE13142-5D08-433D-BAAC-2CBA7DDF547E}" type="parTrans" cxnId="{ABF97382-FF56-4995-97DC-219BFB9325E5}">
      <dgm:prSet/>
      <dgm:spPr/>
      <dgm:t>
        <a:bodyPr/>
        <a:lstStyle/>
        <a:p>
          <a:endParaRPr lang="en-US"/>
        </a:p>
      </dgm:t>
    </dgm:pt>
    <dgm:pt modelId="{71F72731-FCE9-40DD-BED4-029AA7C89E4D}" type="sibTrans" cxnId="{ABF97382-FF56-4995-97DC-219BFB9325E5}">
      <dgm:prSet/>
      <dgm:spPr/>
      <dgm:t>
        <a:bodyPr/>
        <a:lstStyle/>
        <a:p>
          <a:endParaRPr lang="en-US"/>
        </a:p>
      </dgm:t>
    </dgm:pt>
    <dgm:pt modelId="{6B6EAD2E-C3F8-40DD-8903-9F92EE108E9A}" type="pres">
      <dgm:prSet presAssocID="{0F4E4556-A15E-421F-B81F-E6E530CC074E}" presName="Name0" presStyleCnt="0">
        <dgm:presLayoutVars>
          <dgm:dir/>
          <dgm:animLvl val="lvl"/>
          <dgm:resizeHandles val="exact"/>
        </dgm:presLayoutVars>
      </dgm:prSet>
      <dgm:spPr/>
    </dgm:pt>
    <dgm:pt modelId="{20A362AF-E2F5-4C16-9544-796B3A6C995F}" type="pres">
      <dgm:prSet presAssocID="{F25C2003-200C-4D40-87DB-FAB311F67D3D}" presName="boxAndChildren" presStyleCnt="0"/>
      <dgm:spPr/>
    </dgm:pt>
    <dgm:pt modelId="{311EC675-1D04-4532-8777-9BCB0F9E2B51}" type="pres">
      <dgm:prSet presAssocID="{F25C2003-200C-4D40-87DB-FAB311F67D3D}" presName="parentTextBox" presStyleLbl="node1" presStyleIdx="0" presStyleCnt="2"/>
      <dgm:spPr/>
    </dgm:pt>
    <dgm:pt modelId="{24083DCC-4F98-4D48-9213-B22514FAC140}" type="pres">
      <dgm:prSet presAssocID="{B6131407-52F3-4612-8673-2C442C749CBB}" presName="sp" presStyleCnt="0"/>
      <dgm:spPr/>
    </dgm:pt>
    <dgm:pt modelId="{FB246774-F96B-42A7-ADCF-897AF220EC6C}" type="pres">
      <dgm:prSet presAssocID="{E55C7E61-2BDC-4394-8F2A-6417AF3365A4}" presName="arrowAndChildren" presStyleCnt="0"/>
      <dgm:spPr/>
    </dgm:pt>
    <dgm:pt modelId="{ABC91D20-64EE-41F4-A8BE-E79E115E13DB}" type="pres">
      <dgm:prSet presAssocID="{E55C7E61-2BDC-4394-8F2A-6417AF3365A4}" presName="parentTextArrow" presStyleLbl="node1" presStyleIdx="1" presStyleCnt="2"/>
      <dgm:spPr/>
    </dgm:pt>
  </dgm:ptLst>
  <dgm:cxnLst>
    <dgm:cxn modelId="{A435F329-B8CD-446A-84C6-B5EB2347C203}" type="presOf" srcId="{F25C2003-200C-4D40-87DB-FAB311F67D3D}" destId="{311EC675-1D04-4532-8777-9BCB0F9E2B51}" srcOrd="0" destOrd="0" presId="urn:microsoft.com/office/officeart/2005/8/layout/process4"/>
    <dgm:cxn modelId="{A2A15540-58F5-4800-ADC2-8DA0B473A1CC}" srcId="{0F4E4556-A15E-421F-B81F-E6E530CC074E}" destId="{E55C7E61-2BDC-4394-8F2A-6417AF3365A4}" srcOrd="0" destOrd="0" parTransId="{698C311E-B205-433E-9D73-40878D7780A0}" sibTransId="{B6131407-52F3-4612-8673-2C442C749CBB}"/>
    <dgm:cxn modelId="{0023EC59-C71E-47AF-BB30-92061AFCECBB}" type="presOf" srcId="{0F4E4556-A15E-421F-B81F-E6E530CC074E}" destId="{6B6EAD2E-C3F8-40DD-8903-9F92EE108E9A}" srcOrd="0" destOrd="0" presId="urn:microsoft.com/office/officeart/2005/8/layout/process4"/>
    <dgm:cxn modelId="{ABF97382-FF56-4995-97DC-219BFB9325E5}" srcId="{0F4E4556-A15E-421F-B81F-E6E530CC074E}" destId="{F25C2003-200C-4D40-87DB-FAB311F67D3D}" srcOrd="1" destOrd="0" parTransId="{CBE13142-5D08-433D-BAAC-2CBA7DDF547E}" sibTransId="{71F72731-FCE9-40DD-BED4-029AA7C89E4D}"/>
    <dgm:cxn modelId="{25D27CCC-71E4-441A-AA3F-106B027A8F33}" type="presOf" srcId="{E55C7E61-2BDC-4394-8F2A-6417AF3365A4}" destId="{ABC91D20-64EE-41F4-A8BE-E79E115E13DB}" srcOrd="0" destOrd="0" presId="urn:microsoft.com/office/officeart/2005/8/layout/process4"/>
    <dgm:cxn modelId="{B7343570-0852-4302-8B6E-7A2420869934}" type="presParOf" srcId="{6B6EAD2E-C3F8-40DD-8903-9F92EE108E9A}" destId="{20A362AF-E2F5-4C16-9544-796B3A6C995F}" srcOrd="0" destOrd="0" presId="urn:microsoft.com/office/officeart/2005/8/layout/process4"/>
    <dgm:cxn modelId="{F2ABF146-9746-49AD-AAD6-AE48EAF3B847}" type="presParOf" srcId="{20A362AF-E2F5-4C16-9544-796B3A6C995F}" destId="{311EC675-1D04-4532-8777-9BCB0F9E2B51}" srcOrd="0" destOrd="0" presId="urn:microsoft.com/office/officeart/2005/8/layout/process4"/>
    <dgm:cxn modelId="{FF572EB6-87A0-446D-B35E-A0A75EF65980}" type="presParOf" srcId="{6B6EAD2E-C3F8-40DD-8903-9F92EE108E9A}" destId="{24083DCC-4F98-4D48-9213-B22514FAC140}" srcOrd="1" destOrd="0" presId="urn:microsoft.com/office/officeart/2005/8/layout/process4"/>
    <dgm:cxn modelId="{83F5189A-B4D5-4807-82C0-040CA39B1F57}" type="presParOf" srcId="{6B6EAD2E-C3F8-40DD-8903-9F92EE108E9A}" destId="{FB246774-F96B-42A7-ADCF-897AF220EC6C}" srcOrd="2" destOrd="0" presId="urn:microsoft.com/office/officeart/2005/8/layout/process4"/>
    <dgm:cxn modelId="{7791AB5E-05AC-4491-A5EC-43DA4173C2BD}" type="presParOf" srcId="{FB246774-F96B-42A7-ADCF-897AF220EC6C}" destId="{ABC91D20-64EE-41F4-A8BE-E79E115E13D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1EC675-1D04-4532-8777-9BCB0F9E2B51}">
      <dsp:nvSpPr>
        <dsp:cNvPr id="0" name=""/>
        <dsp:cNvSpPr/>
      </dsp:nvSpPr>
      <dsp:spPr>
        <a:xfrm>
          <a:off x="0" y="3922228"/>
          <a:ext cx="7763772" cy="2573406"/>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According to me ,the problem statement is the customer satisfaction on the product which is getting value for money spent.</a:t>
          </a:r>
        </a:p>
      </dsp:txBody>
      <dsp:txXfrm>
        <a:off x="0" y="3922228"/>
        <a:ext cx="7763772" cy="2573406"/>
      </dsp:txXfrm>
    </dsp:sp>
    <dsp:sp modelId="{ABC91D20-64EE-41F4-A8BE-E79E115E13DB}">
      <dsp:nvSpPr>
        <dsp:cNvPr id="0" name=""/>
        <dsp:cNvSpPr/>
      </dsp:nvSpPr>
      <dsp:spPr>
        <a:xfrm rot="10800000">
          <a:off x="0" y="2930"/>
          <a:ext cx="7763772" cy="3957898"/>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Customer satisfaction is the important factor for the survival of ecommerce stores. customer satisfaction means the every single money used to purchase product should give the customer ,equal value compared to money spent.in other words that the customer needs and desires should be fully statisfied by spending the money on the product. customer satisfaction depicts that customer is willing to buy more product from the company ,this results repeat repurchase intention of the product. customer satisfaction contains major factors inside it which influence the customer satisfaction and  customer intention to repurchase such as trust ,net benefit ,system quality ,information quality ,service quality , etc. these factor includes the information provided by the customers  as the feedback on the product and the ecommerce store.</a:t>
          </a:r>
        </a:p>
      </dsp:txBody>
      <dsp:txXfrm rot="10800000">
        <a:off x="0" y="2930"/>
        <a:ext cx="7763772" cy="25717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49177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682245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6945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2479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43748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894224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137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15138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21394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4553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4/13/2022</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72686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4/13/2022</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274032022"/>
      </p:ext>
    </p:extLst>
  </p:cSld>
  <p:clrMap bg1="dk1" tx1="lt1" bg2="dk2" tx2="lt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9" name="Rectangle 37">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pic>
        <p:nvPicPr>
          <p:cNvPr id="4" name="Picture 3" descr="Sphere of mesh and nodes">
            <a:extLst>
              <a:ext uri="{FF2B5EF4-FFF2-40B4-BE49-F238E27FC236}">
                <a16:creationId xmlns:a16="http://schemas.microsoft.com/office/drawing/2014/main" id="{982A3749-2E5D-67A1-62E4-46F8D21E0B99}"/>
              </a:ext>
            </a:extLst>
          </p:cNvPr>
          <p:cNvPicPr>
            <a:picLocks noChangeAspect="1"/>
          </p:cNvPicPr>
          <p:nvPr/>
        </p:nvPicPr>
        <p:blipFill rotWithShape="1">
          <a:blip r:embed="rId2"/>
          <a:srcRect l="7321" r="7320" b="-1"/>
          <a:stretch/>
        </p:blipFill>
        <p:spPr>
          <a:xfrm>
            <a:off x="5091546" y="619123"/>
            <a:ext cx="7100454" cy="6238874"/>
          </a:xfrm>
          <a:custGeom>
            <a:avLst/>
            <a:gdLst/>
            <a:ahLst/>
            <a:cxnLst/>
            <a:rect l="l" t="t" r="r" b="b"/>
            <a:pathLst>
              <a:path w="7100454" h="6238874">
                <a:moveTo>
                  <a:pt x="5221938" y="783"/>
                </a:moveTo>
                <a:cubicBezTo>
                  <a:pt x="5784158" y="15914"/>
                  <a:pt x="6301398" y="253541"/>
                  <a:pt x="6756828" y="979302"/>
                </a:cubicBezTo>
                <a:cubicBezTo>
                  <a:pt x="6870382" y="1160214"/>
                  <a:pt x="6969391" y="1352970"/>
                  <a:pt x="7057114" y="1554417"/>
                </a:cubicBezTo>
                <a:lnTo>
                  <a:pt x="7100454" y="1659685"/>
                </a:lnTo>
                <a:lnTo>
                  <a:pt x="7100454" y="6238874"/>
                </a:lnTo>
                <a:lnTo>
                  <a:pt x="0" y="6238874"/>
                </a:lnTo>
                <a:lnTo>
                  <a:pt x="14064" y="6003370"/>
                </a:lnTo>
                <a:cubicBezTo>
                  <a:pt x="69537" y="5262783"/>
                  <a:pt x="191580" y="4496548"/>
                  <a:pt x="334789" y="3724830"/>
                </a:cubicBezTo>
                <a:cubicBezTo>
                  <a:pt x="778352" y="1333290"/>
                  <a:pt x="2184944" y="696602"/>
                  <a:pt x="3836378" y="244282"/>
                </a:cubicBezTo>
                <a:cubicBezTo>
                  <a:pt x="4320163" y="111842"/>
                  <a:pt x="4784656" y="-10986"/>
                  <a:pt x="5221938" y="783"/>
                </a:cubicBezTo>
                <a:close/>
              </a:path>
            </a:pathLst>
          </a:custGeom>
        </p:spPr>
      </p:pic>
      <p:sp>
        <p:nvSpPr>
          <p:cNvPr id="50" name="Freeform: Shape 39">
            <a:extLst>
              <a:ext uri="{FF2B5EF4-FFF2-40B4-BE49-F238E27FC236}">
                <a16:creationId xmlns:a16="http://schemas.microsoft.com/office/drawing/2014/main" id="{1A0F8916-44ED-4BA2-B4A8-BFF92E4B4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5254705" y="-79298"/>
            <a:ext cx="6064089" cy="7810500"/>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p:cNvSpPr>
            <a:spLocks noGrp="1"/>
          </p:cNvSpPr>
          <p:nvPr>
            <p:ph type="ctrTitle"/>
          </p:nvPr>
        </p:nvSpPr>
        <p:spPr>
          <a:xfrm>
            <a:off x="762000" y="1524000"/>
            <a:ext cx="4572000" cy="2286000"/>
          </a:xfrm>
        </p:spPr>
        <p:txBody>
          <a:bodyPr>
            <a:normAutofit/>
          </a:bodyPr>
          <a:lstStyle/>
          <a:p>
            <a:pPr algn="l"/>
            <a:r>
              <a:rPr lang="en-US" sz="4400">
                <a:ea typeface="Source Sans Pro Light"/>
              </a:rPr>
              <a:t>Project:- customer retention</a:t>
            </a:r>
            <a:endParaRPr lang="en-US" sz="4400"/>
          </a:p>
        </p:txBody>
      </p:sp>
      <p:sp>
        <p:nvSpPr>
          <p:cNvPr id="3" name="Subtitle 2"/>
          <p:cNvSpPr>
            <a:spLocks noGrp="1"/>
          </p:cNvSpPr>
          <p:nvPr>
            <p:ph type="subTitle" idx="1"/>
          </p:nvPr>
        </p:nvSpPr>
        <p:spPr>
          <a:xfrm>
            <a:off x="762000" y="4571999"/>
            <a:ext cx="4572000" cy="1524000"/>
          </a:xfrm>
        </p:spPr>
        <p:txBody>
          <a:bodyPr>
            <a:normAutofit/>
          </a:bodyPr>
          <a:lstStyle/>
          <a:p>
            <a:pPr algn="l">
              <a:lnSpc>
                <a:spcPct val="115000"/>
              </a:lnSpc>
            </a:pPr>
            <a:r>
              <a:rPr lang="en-US" sz="1700">
                <a:ea typeface="Source Sans Pro"/>
              </a:rPr>
              <a:t>Presenting a report on the project containing all important points to be briefly described in such a manner for the purpose of analyzing  the project is done at the best</a:t>
            </a: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861A6E4-CB70-4D29-87D4-AD020035F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5635"/>
            <a:ext cx="4212773" cy="5022365"/>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solidFill>
                <a:prstClr val="white"/>
              </a:solidFill>
              <a:latin typeface="Avenir Next LT Pro" panose="020B0504020202020204" pitchFamily="34" charset="0"/>
            </a:endParaRPr>
          </a:p>
        </p:txBody>
      </p:sp>
      <p:sp>
        <p:nvSpPr>
          <p:cNvPr id="36" name="Freeform: Shape 35">
            <a:extLst>
              <a:ext uri="{FF2B5EF4-FFF2-40B4-BE49-F238E27FC236}">
                <a16:creationId xmlns:a16="http://schemas.microsoft.com/office/drawing/2014/main" id="{BFE67A51-A6D2-4F56-B718-2BF4AD24E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23999"/>
            <a:ext cx="4095749" cy="5334001"/>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rgbClr val="F1CB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F86631EF-6CE0-D212-176C-D776532A66AE}"/>
              </a:ext>
            </a:extLst>
          </p:cNvPr>
          <p:cNvSpPr>
            <a:spLocks noGrp="1"/>
          </p:cNvSpPr>
          <p:nvPr>
            <p:ph type="title"/>
          </p:nvPr>
        </p:nvSpPr>
        <p:spPr>
          <a:xfrm>
            <a:off x="258675" y="2905025"/>
            <a:ext cx="3048001" cy="3062376"/>
          </a:xfrm>
        </p:spPr>
        <p:txBody>
          <a:bodyPr anchor="b">
            <a:normAutofit/>
          </a:bodyPr>
          <a:lstStyle/>
          <a:p>
            <a:r>
              <a:rPr lang="en-US" sz="3200">
                <a:solidFill>
                  <a:srgbClr val="FFFFFF"/>
                </a:solidFill>
              </a:rPr>
              <a:t>Summary on the problem statement and my understanding on it </a:t>
            </a:r>
          </a:p>
        </p:txBody>
      </p:sp>
      <p:graphicFrame>
        <p:nvGraphicFramePr>
          <p:cNvPr id="19" name="Content Placeholder 2">
            <a:extLst>
              <a:ext uri="{FF2B5EF4-FFF2-40B4-BE49-F238E27FC236}">
                <a16:creationId xmlns:a16="http://schemas.microsoft.com/office/drawing/2014/main" id="{12ED2A51-6298-FC03-8CAB-C240389D4D02}"/>
              </a:ext>
            </a:extLst>
          </p:cNvPr>
          <p:cNvGraphicFramePr>
            <a:graphicFrameLocks noGrp="1"/>
          </p:cNvGraphicFramePr>
          <p:nvPr>
            <p:ph idx="1"/>
            <p:extLst>
              <p:ext uri="{D42A27DB-BD31-4B8C-83A1-F6EECF244321}">
                <p14:modId xmlns:p14="http://schemas.microsoft.com/office/powerpoint/2010/main" val="581823482"/>
              </p:ext>
            </p:extLst>
          </p:nvPr>
        </p:nvGraphicFramePr>
        <p:xfrm>
          <a:off x="4212567" y="158151"/>
          <a:ext cx="7763772" cy="6498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019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7A259-DB45-BA0A-85F0-80482FE0438A}"/>
              </a:ext>
            </a:extLst>
          </p:cNvPr>
          <p:cNvSpPr>
            <a:spLocks noGrp="1"/>
          </p:cNvSpPr>
          <p:nvPr>
            <p:ph type="title"/>
          </p:nvPr>
        </p:nvSpPr>
        <p:spPr/>
        <p:txBody>
          <a:bodyPr>
            <a:normAutofit fontScale="90000"/>
          </a:bodyPr>
          <a:lstStyle/>
          <a:p>
            <a:r>
              <a:rPr lang="en-US" dirty="0"/>
              <a:t>Describing the Steps performed and assumptions used for EDA and to complete the project in dataset and thus visualizing of the EDA steps for better understanding. Page 1</a:t>
            </a:r>
          </a:p>
        </p:txBody>
      </p:sp>
      <p:sp>
        <p:nvSpPr>
          <p:cNvPr id="3" name="Content Placeholder 2">
            <a:extLst>
              <a:ext uri="{FF2B5EF4-FFF2-40B4-BE49-F238E27FC236}">
                <a16:creationId xmlns:a16="http://schemas.microsoft.com/office/drawing/2014/main" id="{7FFB2016-E1D2-7D42-D658-D35614715C59}"/>
              </a:ext>
            </a:extLst>
          </p:cNvPr>
          <p:cNvSpPr>
            <a:spLocks noGrp="1"/>
          </p:cNvSpPr>
          <p:nvPr>
            <p:ph idx="1"/>
          </p:nvPr>
        </p:nvSpPr>
        <p:spPr>
          <a:xfrm>
            <a:off x="718868" y="2774830"/>
            <a:ext cx="10668000" cy="3818083"/>
          </a:xfrm>
        </p:spPr>
        <p:txBody>
          <a:bodyPr vert="horz" lIns="91440" tIns="45720" rIns="91440" bIns="45720" rtlCol="0" anchor="t">
            <a:normAutofit fontScale="70000" lnSpcReduction="20000"/>
          </a:bodyPr>
          <a:lstStyle/>
          <a:p>
            <a:r>
              <a:rPr lang="en-US">
                <a:solidFill>
                  <a:srgbClr val="FFFFFF">
                    <a:alpha val="70000"/>
                  </a:srgbClr>
                </a:solidFill>
              </a:rPr>
              <a:t>Importing the libraries required for the process of EDA. </a:t>
            </a:r>
          </a:p>
          <a:p>
            <a:r>
              <a:rPr lang="en-US">
                <a:solidFill>
                  <a:srgbClr val="FFFFFF">
                    <a:alpha val="70000"/>
                  </a:srgbClr>
                </a:solidFill>
              </a:rPr>
              <a:t>With the help of pandas library ,reading the excel (xlsx file) file in python.</a:t>
            </a:r>
          </a:p>
          <a:p>
            <a:r>
              <a:rPr lang="en-US">
                <a:solidFill>
                  <a:srgbClr val="FFFFFF">
                    <a:alpha val="70000"/>
                  </a:srgbClr>
                </a:solidFill>
              </a:rPr>
              <a:t> Knowing about the first five rows and last five rows in the dataset.</a:t>
            </a:r>
          </a:p>
          <a:p>
            <a:r>
              <a:rPr lang="en-US">
                <a:solidFill>
                  <a:srgbClr val="FFFFFF">
                    <a:alpha val="70000"/>
                  </a:srgbClr>
                </a:solidFill>
              </a:rPr>
              <a:t> Knowing about the number of rows and columns present which is 269 and 71</a:t>
            </a:r>
          </a:p>
          <a:p>
            <a:r>
              <a:rPr lang="en-US">
                <a:solidFill>
                  <a:srgbClr val="FFFFFF">
                    <a:alpha val="70000"/>
                  </a:srgbClr>
                </a:solidFill>
              </a:rPr>
              <a:t>Knowing the data types of the columns present which is object and int 64</a:t>
            </a:r>
          </a:p>
          <a:p>
            <a:r>
              <a:rPr lang="en-US">
                <a:solidFill>
                  <a:srgbClr val="FFFFFF">
                    <a:alpha val="70000"/>
                  </a:srgbClr>
                </a:solidFill>
              </a:rPr>
              <a:t>Knowing the every single information about the columns such as </a:t>
            </a:r>
            <a:r>
              <a:rPr lang="en-US" err="1">
                <a:solidFill>
                  <a:srgbClr val="FFFFFF">
                    <a:alpha val="70000"/>
                  </a:srgbClr>
                </a:solidFill>
              </a:rPr>
              <a:t>dtypes</a:t>
            </a:r>
            <a:r>
              <a:rPr lang="en-US">
                <a:solidFill>
                  <a:srgbClr val="FFFFFF">
                    <a:alpha val="70000"/>
                  </a:srgbClr>
                </a:solidFill>
              </a:rPr>
              <a:t>, </a:t>
            </a:r>
            <a:r>
              <a:rPr lang="en-US" err="1">
                <a:solidFill>
                  <a:srgbClr val="FFFFFF">
                    <a:alpha val="70000"/>
                  </a:srgbClr>
                </a:solidFill>
              </a:rPr>
              <a:t>non null</a:t>
            </a:r>
            <a:r>
              <a:rPr lang="en-US">
                <a:solidFill>
                  <a:srgbClr val="FFFFFF">
                    <a:alpha val="70000"/>
                  </a:srgbClr>
                </a:solidFill>
              </a:rPr>
              <a:t>, etc.</a:t>
            </a:r>
          </a:p>
          <a:p>
            <a:r>
              <a:rPr lang="en-US">
                <a:solidFill>
                  <a:srgbClr val="FFFFFF">
                    <a:alpha val="70000"/>
                  </a:srgbClr>
                </a:solidFill>
              </a:rPr>
              <a:t>Finding out the null values present in the dataset  which is represented as False</a:t>
            </a:r>
          </a:p>
          <a:p>
            <a:r>
              <a:rPr lang="en-US">
                <a:solidFill>
                  <a:srgbClr val="FFFFFF">
                    <a:alpha val="70000"/>
                  </a:srgbClr>
                </a:solidFill>
              </a:rPr>
              <a:t>Getting the sum of the null values present if any which is zero</a:t>
            </a:r>
          </a:p>
          <a:p>
            <a:pPr marL="0" indent="0">
              <a:buNone/>
            </a:pPr>
            <a:endParaRPr lang="en-US">
              <a:solidFill>
                <a:srgbClr val="FFFFFF">
                  <a:alpha val="70000"/>
                </a:srgbClr>
              </a:solidFill>
            </a:endParaRPr>
          </a:p>
        </p:txBody>
      </p:sp>
    </p:spTree>
    <p:extLst>
      <p:ext uri="{BB962C8B-B14F-4D97-AF65-F5344CB8AC3E}">
        <p14:creationId xmlns:p14="http://schemas.microsoft.com/office/powerpoint/2010/main" val="2109254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B04D-EE96-78B0-A994-766D166DEB7D}"/>
              </a:ext>
            </a:extLst>
          </p:cNvPr>
          <p:cNvSpPr>
            <a:spLocks noGrp="1"/>
          </p:cNvSpPr>
          <p:nvPr>
            <p:ph type="title"/>
          </p:nvPr>
        </p:nvSpPr>
        <p:spPr>
          <a:xfrm>
            <a:off x="762000" y="57509"/>
            <a:ext cx="10668000" cy="603850"/>
          </a:xfrm>
        </p:spPr>
        <p:txBody>
          <a:bodyPr>
            <a:normAutofit fontScale="90000"/>
          </a:bodyPr>
          <a:lstStyle/>
          <a:p>
            <a:r>
              <a:rPr lang="en-US" dirty="0"/>
              <a:t>Page 2</a:t>
            </a:r>
          </a:p>
        </p:txBody>
      </p:sp>
      <p:sp>
        <p:nvSpPr>
          <p:cNvPr id="3" name="Content Placeholder 2">
            <a:extLst>
              <a:ext uri="{FF2B5EF4-FFF2-40B4-BE49-F238E27FC236}">
                <a16:creationId xmlns:a16="http://schemas.microsoft.com/office/drawing/2014/main" id="{96034D5B-1C3D-9ECB-FF6B-8A69D741331D}"/>
              </a:ext>
            </a:extLst>
          </p:cNvPr>
          <p:cNvSpPr>
            <a:spLocks noGrp="1"/>
          </p:cNvSpPr>
          <p:nvPr>
            <p:ph idx="1"/>
          </p:nvPr>
        </p:nvSpPr>
        <p:spPr>
          <a:xfrm>
            <a:off x="762000" y="661359"/>
            <a:ext cx="10668000" cy="6075327"/>
          </a:xfrm>
        </p:spPr>
        <p:txBody>
          <a:bodyPr vert="horz" lIns="91440" tIns="45720" rIns="91440" bIns="45720" rtlCol="0" anchor="t">
            <a:normAutofit/>
          </a:bodyPr>
          <a:lstStyle/>
          <a:p>
            <a:r>
              <a:rPr lang="en-US">
                <a:solidFill>
                  <a:srgbClr val="FFFFFF">
                    <a:alpha val="70000"/>
                  </a:srgbClr>
                </a:solidFill>
              </a:rPr>
              <a:t>Visualizing the null values present if any by heatmap</a:t>
            </a:r>
          </a:p>
          <a:p>
            <a:endParaRPr lang="en-US">
              <a:solidFill>
                <a:srgbClr val="FFFFFF">
                  <a:alpha val="70000"/>
                </a:srgbClr>
              </a:solidFill>
            </a:endParaRPr>
          </a:p>
        </p:txBody>
      </p:sp>
      <p:pic>
        <p:nvPicPr>
          <p:cNvPr id="4" name="Picture 4" descr="Shape&#10;&#10;Description automatically generated">
            <a:extLst>
              <a:ext uri="{FF2B5EF4-FFF2-40B4-BE49-F238E27FC236}">
                <a16:creationId xmlns:a16="http://schemas.microsoft.com/office/drawing/2014/main" id="{0CAEE4A0-4A53-2190-764F-87EA28AF9D69}"/>
              </a:ext>
            </a:extLst>
          </p:cNvPr>
          <p:cNvPicPr>
            <a:picLocks noChangeAspect="1"/>
          </p:cNvPicPr>
          <p:nvPr/>
        </p:nvPicPr>
        <p:blipFill>
          <a:blip r:embed="rId2"/>
          <a:stretch>
            <a:fillRect/>
          </a:stretch>
        </p:blipFill>
        <p:spPr>
          <a:xfrm>
            <a:off x="871268" y="1270091"/>
            <a:ext cx="10449464" cy="5338611"/>
          </a:xfrm>
          <a:prstGeom prst="rect">
            <a:avLst/>
          </a:prstGeom>
        </p:spPr>
      </p:pic>
    </p:spTree>
    <p:extLst>
      <p:ext uri="{BB962C8B-B14F-4D97-AF65-F5344CB8AC3E}">
        <p14:creationId xmlns:p14="http://schemas.microsoft.com/office/powerpoint/2010/main" val="1322591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6CA2-50FE-B0E8-61A1-33D7335390F3}"/>
              </a:ext>
            </a:extLst>
          </p:cNvPr>
          <p:cNvSpPr>
            <a:spLocks noGrp="1"/>
          </p:cNvSpPr>
          <p:nvPr>
            <p:ph type="title"/>
          </p:nvPr>
        </p:nvSpPr>
        <p:spPr>
          <a:xfrm>
            <a:off x="762000" y="186906"/>
            <a:ext cx="10668000" cy="776378"/>
          </a:xfrm>
        </p:spPr>
        <p:txBody>
          <a:bodyPr/>
          <a:lstStyle/>
          <a:p>
            <a:r>
              <a:rPr lang="en-US" dirty="0"/>
              <a:t>Page 3</a:t>
            </a:r>
          </a:p>
        </p:txBody>
      </p:sp>
      <p:sp>
        <p:nvSpPr>
          <p:cNvPr id="3" name="Content Placeholder 2">
            <a:extLst>
              <a:ext uri="{FF2B5EF4-FFF2-40B4-BE49-F238E27FC236}">
                <a16:creationId xmlns:a16="http://schemas.microsoft.com/office/drawing/2014/main" id="{BE570FDA-AD10-83BE-93C0-549964C3E3B1}"/>
              </a:ext>
            </a:extLst>
          </p:cNvPr>
          <p:cNvSpPr>
            <a:spLocks noGrp="1"/>
          </p:cNvSpPr>
          <p:nvPr>
            <p:ph idx="1"/>
          </p:nvPr>
        </p:nvSpPr>
        <p:spPr>
          <a:xfrm>
            <a:off x="718868" y="963283"/>
            <a:ext cx="10668000" cy="5600875"/>
          </a:xfrm>
        </p:spPr>
        <p:txBody>
          <a:bodyPr vert="horz" lIns="91440" tIns="45720" rIns="91440" bIns="45720" rtlCol="0" anchor="t">
            <a:normAutofit lnSpcReduction="10000"/>
          </a:bodyPr>
          <a:lstStyle/>
          <a:p>
            <a:r>
              <a:rPr lang="en-US">
                <a:solidFill>
                  <a:srgbClr val="FFFFFF">
                    <a:alpha val="70000"/>
                  </a:srgbClr>
                </a:solidFill>
              </a:rPr>
              <a:t>Getting the columns name.</a:t>
            </a:r>
          </a:p>
          <a:p>
            <a:r>
              <a:rPr lang="en-US">
                <a:solidFill>
                  <a:srgbClr val="FFFFFF">
                    <a:alpha val="70000"/>
                  </a:srgbClr>
                </a:solidFill>
              </a:rPr>
              <a:t>Using the label encoder technique to convert the object datatype columns present into the numerical datatype columns so that the accuracy can be maintained and making the machine learn the dataset.</a:t>
            </a:r>
          </a:p>
          <a:p>
            <a:r>
              <a:rPr lang="en-US">
                <a:solidFill>
                  <a:srgbClr val="FFFFFF">
                    <a:alpha val="70000"/>
                  </a:srgbClr>
                </a:solidFill>
              </a:rPr>
              <a:t>Seeing the statistical view of the dataset such as mean ,median, minimum ,maximum,  etc.</a:t>
            </a:r>
          </a:p>
          <a:p>
            <a:r>
              <a:rPr lang="en-US">
                <a:solidFill>
                  <a:srgbClr val="FFFFFF">
                    <a:alpha val="70000"/>
                  </a:srgbClr>
                </a:solidFill>
              </a:rPr>
              <a:t>Checking the correlation between the columns with each other and with target columns and visualizing it with the help of heatmap ,see in the next slide</a:t>
            </a:r>
          </a:p>
          <a:p>
            <a:endParaRPr lang="en-US">
              <a:solidFill>
                <a:srgbClr val="FFFFFF">
                  <a:alpha val="70000"/>
                </a:srgbClr>
              </a:solidFill>
            </a:endParaRPr>
          </a:p>
        </p:txBody>
      </p:sp>
    </p:spTree>
    <p:extLst>
      <p:ext uri="{BB962C8B-B14F-4D97-AF65-F5344CB8AC3E}">
        <p14:creationId xmlns:p14="http://schemas.microsoft.com/office/powerpoint/2010/main" val="1190991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C5B1-59C4-FC52-6A32-8D1F4B8FD6BF}"/>
              </a:ext>
            </a:extLst>
          </p:cNvPr>
          <p:cNvSpPr>
            <a:spLocks noGrp="1"/>
          </p:cNvSpPr>
          <p:nvPr>
            <p:ph type="title"/>
          </p:nvPr>
        </p:nvSpPr>
        <p:spPr>
          <a:xfrm>
            <a:off x="762000" y="143774"/>
            <a:ext cx="10668000" cy="646981"/>
          </a:xfrm>
        </p:spPr>
        <p:txBody>
          <a:bodyPr>
            <a:normAutofit fontScale="90000"/>
          </a:bodyPr>
          <a:lstStyle/>
          <a:p>
            <a:r>
              <a:rPr lang="en-US" dirty="0"/>
              <a:t>Page 4</a:t>
            </a:r>
          </a:p>
        </p:txBody>
      </p:sp>
      <p:pic>
        <p:nvPicPr>
          <p:cNvPr id="4" name="Picture 4" descr="A picture containing window&#10;&#10;Description automatically generated">
            <a:extLst>
              <a:ext uri="{FF2B5EF4-FFF2-40B4-BE49-F238E27FC236}">
                <a16:creationId xmlns:a16="http://schemas.microsoft.com/office/drawing/2014/main" id="{5E8BE0A0-1AA3-5A1F-A921-3172EF68460E}"/>
              </a:ext>
            </a:extLst>
          </p:cNvPr>
          <p:cNvPicPr>
            <a:picLocks noGrp="1" noChangeAspect="1"/>
          </p:cNvPicPr>
          <p:nvPr>
            <p:ph idx="1"/>
          </p:nvPr>
        </p:nvPicPr>
        <p:blipFill>
          <a:blip r:embed="rId2"/>
          <a:stretch>
            <a:fillRect/>
          </a:stretch>
        </p:blipFill>
        <p:spPr>
          <a:xfrm>
            <a:off x="-1734221" y="1495247"/>
            <a:ext cx="13647611" cy="5989063"/>
          </a:xfrm>
        </p:spPr>
      </p:pic>
    </p:spTree>
    <p:extLst>
      <p:ext uri="{BB962C8B-B14F-4D97-AF65-F5344CB8AC3E}">
        <p14:creationId xmlns:p14="http://schemas.microsoft.com/office/powerpoint/2010/main" val="309912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25ED4-2F03-5343-F99C-0335A6828871}"/>
              </a:ext>
            </a:extLst>
          </p:cNvPr>
          <p:cNvSpPr>
            <a:spLocks noGrp="1"/>
          </p:cNvSpPr>
          <p:nvPr>
            <p:ph type="title"/>
          </p:nvPr>
        </p:nvSpPr>
        <p:spPr>
          <a:xfrm>
            <a:off x="762000" y="201284"/>
            <a:ext cx="10668000" cy="618226"/>
          </a:xfrm>
        </p:spPr>
        <p:txBody>
          <a:bodyPr>
            <a:normAutofit fontScale="90000"/>
          </a:bodyPr>
          <a:lstStyle/>
          <a:p>
            <a:r>
              <a:rPr lang="en-US" dirty="0"/>
              <a:t>Page 5</a:t>
            </a:r>
          </a:p>
        </p:txBody>
      </p:sp>
      <p:sp>
        <p:nvSpPr>
          <p:cNvPr id="3" name="Content Placeholder 2">
            <a:extLst>
              <a:ext uri="{FF2B5EF4-FFF2-40B4-BE49-F238E27FC236}">
                <a16:creationId xmlns:a16="http://schemas.microsoft.com/office/drawing/2014/main" id="{6B30F77A-E279-40A5-4C05-51E6EBF060EE}"/>
              </a:ext>
            </a:extLst>
          </p:cNvPr>
          <p:cNvSpPr>
            <a:spLocks noGrp="1"/>
          </p:cNvSpPr>
          <p:nvPr>
            <p:ph idx="1"/>
          </p:nvPr>
        </p:nvSpPr>
        <p:spPr>
          <a:xfrm>
            <a:off x="762000" y="675736"/>
            <a:ext cx="10668000" cy="6046573"/>
          </a:xfrm>
        </p:spPr>
        <p:txBody>
          <a:bodyPr vert="horz" lIns="91440" tIns="45720" rIns="91440" bIns="45720" rtlCol="0" anchor="t">
            <a:normAutofit fontScale="62500" lnSpcReduction="20000"/>
          </a:bodyPr>
          <a:lstStyle/>
          <a:p>
            <a:r>
              <a:rPr lang="en-US">
                <a:solidFill>
                  <a:srgbClr val="FFFFFF">
                    <a:alpha val="70000"/>
                  </a:srgbClr>
                </a:solidFill>
              </a:rPr>
              <a:t>Doing the visualization of the dataset by plotting bar graph, histogram, </a:t>
            </a:r>
            <a:r>
              <a:rPr lang="en-US" err="1">
                <a:solidFill>
                  <a:srgbClr val="FFFFFF">
                    <a:alpha val="70000"/>
                  </a:srgbClr>
                </a:solidFill>
              </a:rPr>
              <a:t>kdeplot</a:t>
            </a:r>
            <a:r>
              <a:rPr lang="en-US">
                <a:solidFill>
                  <a:srgbClr val="FFFFFF">
                    <a:alpha val="70000"/>
                  </a:srgbClr>
                </a:solidFill>
              </a:rPr>
              <a:t>, boxplot. As the graphs are many so I am not able to show .</a:t>
            </a:r>
          </a:p>
          <a:p>
            <a:r>
              <a:rPr lang="en-US">
                <a:solidFill>
                  <a:srgbClr val="FFFFFF">
                    <a:alpha val="70000"/>
                  </a:srgbClr>
                </a:solidFill>
              </a:rPr>
              <a:t>Finding out the outliers present in the dataset with the help of boxplot. there are outliers present in the columns so after removing the outliers from the dataset with the help of </a:t>
            </a:r>
            <a:r>
              <a:rPr lang="en-US" err="1">
                <a:solidFill>
                  <a:srgbClr val="FFFFFF">
                    <a:alpha val="70000"/>
                  </a:srgbClr>
                </a:solidFill>
              </a:rPr>
              <a:t>zscore</a:t>
            </a:r>
            <a:r>
              <a:rPr lang="en-US">
                <a:solidFill>
                  <a:srgbClr val="FFFFFF">
                    <a:alpha val="70000"/>
                  </a:srgbClr>
                </a:solidFill>
              </a:rPr>
              <a:t> ,I came to know that the data loss percentage is near to 7% so therefore I didn’t remove outliers as if I remove outliers then the data is becoming biased as there can be possibilities of losing important information and also the data is categorical in nature.</a:t>
            </a:r>
          </a:p>
          <a:p>
            <a:r>
              <a:rPr lang="en-US">
                <a:solidFill>
                  <a:srgbClr val="FFFFFF">
                    <a:alpha val="70000"/>
                  </a:srgbClr>
                </a:solidFill>
              </a:rPr>
              <a:t>As the dataset is categorical so I am not finding out the skewness present and also not removing the skewness because the skewness operation is not done on the categorical datatype.</a:t>
            </a:r>
          </a:p>
          <a:p>
            <a:r>
              <a:rPr lang="en-US">
                <a:solidFill>
                  <a:srgbClr val="FFFFFF">
                    <a:alpha val="70000"/>
                  </a:srgbClr>
                </a:solidFill>
              </a:rPr>
              <a:t>Now I dividing the dataset in the feature columns as x and target column as y variable. this is done for the purpose making the data balanced ,scaling the data and sending the data for its </a:t>
            </a:r>
            <a:r>
              <a:rPr lang="en-US" err="1">
                <a:solidFill>
                  <a:srgbClr val="FFFFFF">
                    <a:alpha val="70000"/>
                  </a:srgbClr>
                </a:solidFill>
              </a:rPr>
              <a:t>futhur</a:t>
            </a:r>
            <a:r>
              <a:rPr lang="en-US">
                <a:solidFill>
                  <a:srgbClr val="FFFFFF">
                    <a:alpha val="70000"/>
                  </a:srgbClr>
                </a:solidFill>
              </a:rPr>
              <a:t> processes to  be done.</a:t>
            </a:r>
          </a:p>
          <a:p>
            <a:r>
              <a:rPr lang="en-US">
                <a:solidFill>
                  <a:srgbClr val="FFFFFF">
                    <a:alpha val="70000"/>
                  </a:srgbClr>
                </a:solidFill>
              </a:rPr>
              <a:t>The target column has different classes present so therefore we are checking the value counts of it , I came to know that the classes present in the target column is imbalanced so we need to balance the dataset.to balance the dataset I am using the smote technique from imbalanced learn.</a:t>
            </a:r>
          </a:p>
          <a:p>
            <a:r>
              <a:rPr lang="en-US">
                <a:solidFill>
                  <a:srgbClr val="FFFFFF">
                    <a:alpha val="70000"/>
                  </a:srgbClr>
                </a:solidFill>
              </a:rPr>
              <a:t>Now the dataset should be scaled before sending it to the splitting and for machine learning so to scale the data , I am using the standard scaler.</a:t>
            </a:r>
          </a:p>
          <a:p>
            <a:endParaRPr lang="en-US">
              <a:solidFill>
                <a:srgbClr val="FFFFFF">
                  <a:alpha val="70000"/>
                </a:srgbClr>
              </a:solidFill>
            </a:endParaRPr>
          </a:p>
        </p:txBody>
      </p:sp>
    </p:spTree>
    <p:extLst>
      <p:ext uri="{BB962C8B-B14F-4D97-AF65-F5344CB8AC3E}">
        <p14:creationId xmlns:p14="http://schemas.microsoft.com/office/powerpoint/2010/main" val="55113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62B87-9C9D-BA65-C0C1-FB674FF7699C}"/>
              </a:ext>
            </a:extLst>
          </p:cNvPr>
          <p:cNvSpPr>
            <a:spLocks noGrp="1"/>
          </p:cNvSpPr>
          <p:nvPr>
            <p:ph type="title"/>
          </p:nvPr>
        </p:nvSpPr>
        <p:spPr>
          <a:xfrm>
            <a:off x="762000" y="129396"/>
            <a:ext cx="10668000" cy="776378"/>
          </a:xfrm>
        </p:spPr>
        <p:txBody>
          <a:bodyPr/>
          <a:lstStyle/>
          <a:p>
            <a:r>
              <a:rPr lang="en-US"/>
              <a:t>Analysis and conclusion of the project</a:t>
            </a:r>
          </a:p>
        </p:txBody>
      </p:sp>
      <p:sp>
        <p:nvSpPr>
          <p:cNvPr id="3" name="Content Placeholder 2">
            <a:extLst>
              <a:ext uri="{FF2B5EF4-FFF2-40B4-BE49-F238E27FC236}">
                <a16:creationId xmlns:a16="http://schemas.microsoft.com/office/drawing/2014/main" id="{724C50FE-3C32-0F72-8C90-E040F8D775ED}"/>
              </a:ext>
            </a:extLst>
          </p:cNvPr>
          <p:cNvSpPr>
            <a:spLocks noGrp="1"/>
          </p:cNvSpPr>
          <p:nvPr>
            <p:ph idx="1"/>
          </p:nvPr>
        </p:nvSpPr>
        <p:spPr>
          <a:xfrm>
            <a:off x="762000" y="963283"/>
            <a:ext cx="10668000" cy="5672762"/>
          </a:xfrm>
        </p:spPr>
        <p:txBody>
          <a:bodyPr vert="horz" lIns="91440" tIns="45720" rIns="91440" bIns="45720" rtlCol="0" anchor="t">
            <a:normAutofit fontScale="70000" lnSpcReduction="20000"/>
          </a:bodyPr>
          <a:lstStyle/>
          <a:p>
            <a:r>
              <a:rPr lang="en-US" dirty="0">
                <a:solidFill>
                  <a:srgbClr val="FFFFFF">
                    <a:alpha val="70000"/>
                  </a:srgbClr>
                </a:solidFill>
              </a:rPr>
              <a:t>According to me ,after studying the data ,I came to know that there are so many factors that influence the customer </a:t>
            </a:r>
            <a:r>
              <a:rPr lang="en-US" dirty="0" err="1">
                <a:solidFill>
                  <a:srgbClr val="FFFFFF">
                    <a:alpha val="70000"/>
                  </a:srgbClr>
                </a:solidFill>
              </a:rPr>
              <a:t>behaviour</a:t>
            </a:r>
            <a:r>
              <a:rPr lang="en-US" dirty="0">
                <a:solidFill>
                  <a:srgbClr val="FFFFFF">
                    <a:alpha val="70000"/>
                  </a:srgbClr>
                </a:solidFill>
              </a:rPr>
              <a:t> regarding the purchase of the product after buying it once .there are factors which influence the success of ecommerce stores too such as their services ,accurate information provided ,website used to sale ,price offered for the products ,discount given on the products, etc. The factors of success of ecommerce stores depends on the customer response. Customer response can be in positive or negative .the positive or negative response is mostly depends on the customer satisfaction after the purchase of the product .customer satisfaction not only depends on the amount spend for getting the desires and wants to be satisfied but also on the after sales services too. At last the conclusion is that the customer needs and desires to be fulfilled or satisfied is the important factor in the success of ecommerce stores. customer intention to repurchase the product is the result of customer satisfaction for the product purchased. Without buyers , the ecommerce retailers can't sell their products and the buyers can be attracted only by providing the good quality products in cheap prices and also providing after sale services. </a:t>
            </a:r>
          </a:p>
        </p:txBody>
      </p:sp>
    </p:spTree>
    <p:extLst>
      <p:ext uri="{BB962C8B-B14F-4D97-AF65-F5344CB8AC3E}">
        <p14:creationId xmlns:p14="http://schemas.microsoft.com/office/powerpoint/2010/main" val="900381851"/>
      </p:ext>
    </p:extLst>
  </p:cSld>
  <p:clrMapOvr>
    <a:masterClrMapping/>
  </p:clrMapOvr>
</p:sld>
</file>

<file path=ppt/theme/theme1.xml><?xml version="1.0" encoding="utf-8"?>
<a:theme xmlns:a="http://schemas.openxmlformats.org/drawingml/2006/main" name="PebbleVTI">
  <a:themeElements>
    <a:clrScheme name="Blush 3">
      <a:dk1>
        <a:sysClr val="windowText" lastClr="000000"/>
      </a:dk1>
      <a:lt1>
        <a:sysClr val="window" lastClr="FFFFFF"/>
      </a:lt1>
      <a:dk2>
        <a:srgbClr val="B15E4E"/>
      </a:dk2>
      <a:lt2>
        <a:srgbClr val="FFFFFF"/>
      </a:lt2>
      <a:accent1>
        <a:srgbClr val="C5B096"/>
      </a:accent1>
      <a:accent2>
        <a:srgbClr val="ECA855"/>
      </a:accent2>
      <a:accent3>
        <a:srgbClr val="9BBFB0"/>
      </a:accent3>
      <a:accent4>
        <a:srgbClr val="A9AEA7"/>
      </a:accent4>
      <a:accent5>
        <a:srgbClr val="6A787C"/>
      </a:accent5>
      <a:accent6>
        <a:srgbClr val="3B4345"/>
      </a:accent6>
      <a:hlink>
        <a:srgbClr val="ECA855"/>
      </a:hlink>
      <a:folHlink>
        <a:srgbClr val="6A392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PebbleVTI</vt:lpstr>
      <vt:lpstr>Project:- customer retention</vt:lpstr>
      <vt:lpstr>Summary on the problem statement and my understanding on it </vt:lpstr>
      <vt:lpstr>Describing the Steps performed and assumptions used for EDA and to complete the project in dataset and thus visualizing of the EDA steps for better understanding. Page 1</vt:lpstr>
      <vt:lpstr>Page 2</vt:lpstr>
      <vt:lpstr>Page 3</vt:lpstr>
      <vt:lpstr>Page 4</vt:lpstr>
      <vt:lpstr>Page 5</vt:lpstr>
      <vt:lpstr>Analysis and 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149</cp:revision>
  <dcterms:created xsi:type="dcterms:W3CDTF">2022-04-13T09:48:21Z</dcterms:created>
  <dcterms:modified xsi:type="dcterms:W3CDTF">2022-04-13T13:38:49Z</dcterms:modified>
</cp:coreProperties>
</file>