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6587D4-AA19-1605-32B1-36CEB1D58C5C}" v="134" dt="2024-10-25T10:03:05.205"/>
    <p1510:client id="{A4DF1D10-B5D1-42BB-E9B0-E78584D0860C}" v="137" dt="2024-10-25T10:25:07.800"/>
    <p1510:client id="{AD55DDFA-C83C-E121-D7C1-633B87800B16}" v="197" dt="2024-10-26T06:49:04.407"/>
    <p1510:client id="{F1533DC5-7A14-6211-A9DB-9EEC8FD643A0}" v="187" dt="2024-10-25T17:37:59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71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5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64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1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0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9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8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0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0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9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5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6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pxfuel.com/en/free-photo-obrqq" TargetMode="Externa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aravel.com/docs/" TargetMode="External"/><Relationship Id="rId4" Type="http://schemas.openxmlformats.org/officeDocument/2006/relationships/hyperlink" Target="http://127.0.0.1:800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thebluediamondgallery.com/typewriter/t/thank-you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Laravel Framework for Beginners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>
                <a:solidFill>
                  <a:schemeClr val="tx2"/>
                </a:solidFill>
              </a:rPr>
              <a:t>Name :- Mohit Kumhar</a:t>
            </a:r>
            <a:endParaRPr lang="en-US" dirty="0">
              <a:solidFill>
                <a:schemeClr val="tx2"/>
              </a:solidFill>
            </a:endParaRPr>
          </a:p>
          <a:p>
            <a:pPr algn="l"/>
            <a:r>
              <a:rPr lang="en-US" sz="2200" dirty="0">
                <a:solidFill>
                  <a:schemeClr val="tx2"/>
                </a:solidFill>
              </a:rPr>
              <a:t>Enrollment id :-23000041</a:t>
            </a:r>
          </a:p>
        </p:txBody>
      </p:sp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AF9F49A2-F706-369D-EBF5-0D1512A48D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243" r="10316" b="6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553145-FB0B-F725-75EA-8C744E631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62798" y="0"/>
            <a:ext cx="5026139" cy="569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408F07-A621-7AFA-B2D0-6F3F13400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8" y="795060"/>
            <a:ext cx="6959600" cy="492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5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B001B-4708-0AA5-DEF6-708A8C9F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/>
              <a:t>What is Laravel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01022-983A-EFA8-4392-2ABFFA4F7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Laravel is a toolkit for building websites. It's like a pre-built house for your website. It comes with ready-made parts (like a database system, user login system, and tools for creating web pages) that you can use to build your website quickly and easily.</a:t>
            </a:r>
            <a:endParaRPr lang="en-US" sz="180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1"/>
                </a:solidFill>
                <a:highlight>
                  <a:srgbClr val="C0C0C0"/>
                </a:highlight>
                <a:latin typeface="Bell MT"/>
                <a:ea typeface="+mn-lt"/>
                <a:cs typeface="+mn-lt"/>
              </a:rPr>
              <a:t>Key benefits of using Laravel:</a:t>
            </a:r>
            <a:endParaRPr lang="en-US" sz="1800" b="1">
              <a:solidFill>
                <a:schemeClr val="tx1"/>
              </a:solidFill>
              <a:highlight>
                <a:srgbClr val="C0C0C0"/>
              </a:highlight>
              <a:latin typeface="Bell M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Faster development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: You don't have to start from scratch.</a:t>
            </a:r>
            <a:endParaRPr lang="en-US" sz="18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Better organized code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: Laravel helps keep your code clean and easy to understand.</a:t>
            </a:r>
            <a:endParaRPr lang="en-US" sz="18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Strong community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: There are lots of people who use and can help with Laravel.</a:t>
            </a:r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4" name="Picture 3" descr="What is Laravel Why It Is Best Powerful framework – KnowledgeTokri">
            <a:extLst>
              <a:ext uri="{FF2B5EF4-FFF2-40B4-BE49-F238E27FC236}">
                <a16:creationId xmlns:a16="http://schemas.microsoft.com/office/drawing/2014/main" id="{0DB41C88-5FA1-D1DC-5B21-7AE7AEAD2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628" y="2552643"/>
            <a:ext cx="5750528" cy="392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7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9FA07-DC50-CAB1-DAC3-52079A75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9452"/>
            <a:ext cx="10750570" cy="15141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/>
              <a:t>What are the main features of Laravel?</a:t>
            </a:r>
          </a:p>
        </p:txBody>
      </p:sp>
      <p:pic>
        <p:nvPicPr>
          <p:cNvPr id="4" name="Content Placeholder 3" descr="Latest features of Laravel - Navtark Solutions">
            <a:extLst>
              <a:ext uri="{FF2B5EF4-FFF2-40B4-BE49-F238E27FC236}">
                <a16:creationId xmlns:a16="http://schemas.microsoft.com/office/drawing/2014/main" id="{973D7DF5-046C-5323-D487-6C2409C9B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 r="5"/>
          <a:stretch/>
        </p:blipFill>
        <p:spPr>
          <a:xfrm>
            <a:off x="843157" y="1841084"/>
            <a:ext cx="10212214" cy="501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91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C405E0-EB74-D367-0AB2-6061646C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470" y="252738"/>
            <a:ext cx="10348146" cy="128347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  <a:ea typeface="+mj-lt"/>
                <a:cs typeface="+mj-lt"/>
              </a:rPr>
              <a:t>How do I install Laravel?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sp>
        <p:nvSpPr>
          <p:cNvPr id="69" name="Content Placeholder 68">
            <a:extLst>
              <a:ext uri="{FF2B5EF4-FFF2-40B4-BE49-F238E27FC236}">
                <a16:creationId xmlns:a16="http://schemas.microsoft.com/office/drawing/2014/main" id="{7A8F69D5-2244-5EF7-F4B0-4DD13F8BD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992"/>
            <a:ext cx="5136778" cy="502948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Installing Laravel: A Step-by-Step Guide</a:t>
            </a:r>
            <a:endParaRPr lang="en-US" sz="1800" b="1"/>
          </a:p>
          <a:p>
            <a:pPr marL="0" indent="0">
              <a:buNone/>
            </a:pPr>
            <a:r>
              <a:rPr lang="en-US" sz="1200" b="1" dirty="0">
                <a:solidFill>
                  <a:srgbClr val="444444"/>
                </a:solidFill>
                <a:ea typeface="+mn-lt"/>
                <a:cs typeface="+mn-lt"/>
              </a:rPr>
              <a:t>Before we start, make sure you have these installed on your computer:</a:t>
            </a:r>
            <a:endParaRPr lang="en-US" sz="1200" b="1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444444"/>
                </a:solidFill>
                <a:ea typeface="+mn-lt"/>
                <a:cs typeface="+mn-lt"/>
              </a:rPr>
              <a:t>* PHP:</a:t>
            </a:r>
            <a:r>
              <a:rPr lang="en-US" sz="1200" dirty="0">
                <a:solidFill>
                  <a:srgbClr val="444444"/>
                </a:solidFill>
                <a:ea typeface="+mn-lt"/>
                <a:cs typeface="+mn-lt"/>
              </a:rPr>
              <a:t> A programming language that powers many websites.</a:t>
            </a:r>
            <a:endParaRPr lang="en-US" sz="1200"/>
          </a:p>
          <a:p>
            <a:pPr marL="0" indent="0">
              <a:buNone/>
            </a:pPr>
            <a:r>
              <a:rPr lang="en-US" sz="1200" b="1" dirty="0">
                <a:solidFill>
                  <a:srgbClr val="444444"/>
                </a:solidFill>
                <a:ea typeface="+mn-lt"/>
                <a:cs typeface="+mn-lt"/>
              </a:rPr>
              <a:t>* Composer:</a:t>
            </a:r>
            <a:r>
              <a:rPr lang="en-US" sz="1200" dirty="0">
                <a:solidFill>
                  <a:srgbClr val="444444"/>
                </a:solidFill>
                <a:ea typeface="+mn-lt"/>
                <a:cs typeface="+mn-lt"/>
              </a:rPr>
              <a:t> A tool for managing PHP packages and dependencies.</a:t>
            </a:r>
            <a:endParaRPr lang="en-US" sz="1200"/>
          </a:p>
          <a:p>
            <a:pPr marL="0" indent="0">
              <a:buNone/>
            </a:pPr>
            <a:r>
              <a:rPr lang="en-US" sz="1200" b="1" dirty="0">
                <a:solidFill>
                  <a:srgbClr val="444444"/>
                </a:solidFill>
                <a:ea typeface="+mn-lt"/>
                <a:cs typeface="+mn-lt"/>
              </a:rPr>
              <a:t>Installation Steps:</a:t>
            </a:r>
            <a:endParaRPr lang="en-US" sz="1200" b="1"/>
          </a:p>
          <a:p>
            <a:pPr marL="0" indent="0">
              <a:buNone/>
            </a:pPr>
            <a:r>
              <a:rPr lang="en-US" sz="1200" b="1">
                <a:solidFill>
                  <a:srgbClr val="444444"/>
                </a:solidFill>
                <a:ea typeface="+mn-lt"/>
                <a:cs typeface="+mn-lt"/>
              </a:rPr>
              <a:t>* Open Your Terminal or Command Prompt:</a:t>
            </a:r>
            <a:r>
              <a:rPr lang="en-US" sz="1200">
                <a:solidFill>
                  <a:srgbClr val="444444"/>
                </a:solidFill>
                <a:ea typeface="+mn-lt"/>
                <a:cs typeface="+mn-lt"/>
              </a:rPr>
              <a:t> This is where you'll type commands.</a:t>
            </a:r>
            <a:endParaRPr lang="en-US" sz="1200"/>
          </a:p>
          <a:p>
            <a:pPr marL="0" indent="0">
              <a:buNone/>
            </a:pPr>
            <a:r>
              <a:rPr lang="en-US" sz="1200" b="1" dirty="0">
                <a:solidFill>
                  <a:srgbClr val="444444"/>
                </a:solidFill>
                <a:ea typeface="+mn-lt"/>
                <a:cs typeface="+mn-lt"/>
              </a:rPr>
              <a:t>* Create a New Laravel Project:</a:t>
            </a:r>
            <a:endParaRPr lang="en-US" sz="1200" b="1"/>
          </a:p>
          <a:p>
            <a:pPr marL="0" indent="0">
              <a:buNone/>
            </a:pPr>
            <a:r>
              <a:rPr lang="en-US" sz="1200" dirty="0">
                <a:solidFill>
                  <a:srgbClr val="444444"/>
                </a:solidFill>
                <a:ea typeface="+mn-lt"/>
                <a:cs typeface="+mn-lt"/>
              </a:rPr>
              <a:t>   </a:t>
            </a:r>
            <a:r>
              <a:rPr lang="en-US" sz="1200" b="1" dirty="0">
                <a:solidFill>
                  <a:srgbClr val="444444"/>
                </a:solidFill>
                <a:ea typeface="+mn-lt"/>
                <a:cs typeface="+mn-lt"/>
              </a:rPr>
              <a:t>* Type the following command and press Enter:</a:t>
            </a:r>
            <a:endParaRPr lang="en-US" sz="1200" b="1"/>
          </a:p>
          <a:p>
            <a:pPr marL="0" indent="0">
              <a:buNone/>
            </a:pPr>
            <a:r>
              <a:rPr lang="en-US" sz="1200" dirty="0">
                <a:solidFill>
                  <a:srgbClr val="444444"/>
                </a:solidFill>
                <a:ea typeface="+mn-lt"/>
                <a:cs typeface="+mn-lt"/>
              </a:rPr>
              <a:t>     composer create-project </a:t>
            </a:r>
            <a:r>
              <a:rPr lang="en-US" sz="1200" err="1">
                <a:solidFill>
                  <a:srgbClr val="444444"/>
                </a:solidFill>
                <a:ea typeface="+mn-lt"/>
                <a:cs typeface="+mn-lt"/>
              </a:rPr>
              <a:t>laravel</a:t>
            </a:r>
            <a:r>
              <a:rPr lang="en-US" sz="1200" dirty="0">
                <a:solidFill>
                  <a:srgbClr val="444444"/>
                </a:solidFill>
                <a:ea typeface="+mn-lt"/>
                <a:cs typeface="+mn-lt"/>
              </a:rPr>
              <a:t>/</a:t>
            </a:r>
            <a:r>
              <a:rPr lang="en-US" sz="1200" err="1">
                <a:solidFill>
                  <a:srgbClr val="444444"/>
                </a:solidFill>
                <a:ea typeface="+mn-lt"/>
                <a:cs typeface="+mn-lt"/>
              </a:rPr>
              <a:t>laravel</a:t>
            </a:r>
            <a:r>
              <a:rPr lang="en-US" sz="1200" dirty="0">
                <a:solidFill>
                  <a:srgbClr val="444444"/>
                </a:solidFill>
                <a:ea typeface="+mn-lt"/>
                <a:cs typeface="+mn-lt"/>
              </a:rPr>
              <a:t> my-</a:t>
            </a:r>
            <a:r>
              <a:rPr lang="en-US" sz="1200" err="1">
                <a:solidFill>
                  <a:srgbClr val="444444"/>
                </a:solidFill>
                <a:ea typeface="+mn-lt"/>
                <a:cs typeface="+mn-lt"/>
              </a:rPr>
              <a:t>laravel</a:t>
            </a:r>
            <a:r>
              <a:rPr lang="en-US" sz="1200" dirty="0">
                <a:solidFill>
                  <a:srgbClr val="444444"/>
                </a:solidFill>
                <a:ea typeface="+mn-lt"/>
                <a:cs typeface="+mn-lt"/>
              </a:rPr>
              <a:t>-app</a:t>
            </a:r>
            <a:endParaRPr lang="en-US" sz="1200"/>
          </a:p>
          <a:p>
            <a:pPr marL="0" indent="0">
              <a:buNone/>
            </a:pPr>
            <a:r>
              <a:rPr lang="en-US" sz="1200" dirty="0">
                <a:solidFill>
                  <a:srgbClr val="444444"/>
                </a:solidFill>
                <a:ea typeface="+mn-lt"/>
                <a:cs typeface="+mn-lt"/>
              </a:rPr>
              <a:t>     </a:t>
            </a:r>
            <a:r>
              <a:rPr lang="en-US" sz="1200" b="1" dirty="0">
                <a:solidFill>
                  <a:srgbClr val="444444"/>
                </a:solidFill>
                <a:ea typeface="+mn-lt"/>
                <a:cs typeface="+mn-lt"/>
              </a:rPr>
              <a:t>* </a:t>
            </a:r>
            <a:r>
              <a:rPr lang="en-US" sz="1200" dirty="0">
                <a:solidFill>
                  <a:srgbClr val="444444"/>
                </a:solidFill>
                <a:ea typeface="+mn-lt"/>
                <a:cs typeface="+mn-lt"/>
              </a:rPr>
              <a:t>Replace my-</a:t>
            </a:r>
            <a:r>
              <a:rPr lang="en-US" sz="1200" err="1">
                <a:solidFill>
                  <a:srgbClr val="444444"/>
                </a:solidFill>
                <a:ea typeface="+mn-lt"/>
                <a:cs typeface="+mn-lt"/>
              </a:rPr>
              <a:t>laravel</a:t>
            </a:r>
            <a:r>
              <a:rPr lang="en-US" sz="1200" dirty="0">
                <a:solidFill>
                  <a:srgbClr val="444444"/>
                </a:solidFill>
                <a:ea typeface="+mn-lt"/>
                <a:cs typeface="+mn-lt"/>
              </a:rPr>
              <a:t>-app with the desired name for your project.</a:t>
            </a:r>
            <a:endParaRPr lang="en-US" sz="1200"/>
          </a:p>
          <a:p>
            <a:pPr marL="0" indent="0">
              <a:buNone/>
            </a:pPr>
            <a:r>
              <a:rPr lang="en-US" sz="1200" b="1" dirty="0">
                <a:solidFill>
                  <a:srgbClr val="444444"/>
                </a:solidFill>
                <a:ea typeface="+mn-lt"/>
                <a:cs typeface="+mn-lt"/>
              </a:rPr>
              <a:t>* Navigate to Your Project Directory:</a:t>
            </a:r>
            <a:endParaRPr lang="en-US" sz="1200" b="1"/>
          </a:p>
          <a:p>
            <a:pPr marL="0" indent="0">
              <a:buNone/>
            </a:pPr>
            <a:r>
              <a:rPr lang="en-US" sz="1200" dirty="0">
                <a:solidFill>
                  <a:srgbClr val="444444"/>
                </a:solidFill>
                <a:ea typeface="+mn-lt"/>
                <a:cs typeface="+mn-lt"/>
              </a:rPr>
              <a:t>   </a:t>
            </a:r>
            <a:r>
              <a:rPr lang="en-US" sz="1200" b="1" dirty="0">
                <a:solidFill>
                  <a:srgbClr val="444444"/>
                </a:solidFill>
                <a:ea typeface="+mn-lt"/>
                <a:cs typeface="+mn-lt"/>
              </a:rPr>
              <a:t>* Type this command and press Enter:</a:t>
            </a:r>
            <a:endParaRPr lang="en-US" sz="1200" b="1"/>
          </a:p>
          <a:p>
            <a:pPr marL="0" indent="0">
              <a:buNone/>
            </a:pPr>
            <a:r>
              <a:rPr lang="en-US" sz="1200" dirty="0">
                <a:solidFill>
                  <a:srgbClr val="444444"/>
                </a:solidFill>
                <a:ea typeface="+mn-lt"/>
                <a:cs typeface="+mn-lt"/>
              </a:rPr>
              <a:t>     cd my-</a:t>
            </a:r>
            <a:r>
              <a:rPr lang="en-US" sz="1200" err="1">
                <a:solidFill>
                  <a:srgbClr val="444444"/>
                </a:solidFill>
                <a:ea typeface="+mn-lt"/>
                <a:cs typeface="+mn-lt"/>
              </a:rPr>
              <a:t>laravel</a:t>
            </a:r>
            <a:r>
              <a:rPr lang="en-US" sz="1200" dirty="0">
                <a:solidFill>
                  <a:srgbClr val="444444"/>
                </a:solidFill>
                <a:ea typeface="+mn-lt"/>
                <a:cs typeface="+mn-lt"/>
              </a:rPr>
              <a:t>-app</a:t>
            </a:r>
            <a:endParaRPr lang="en-US" sz="12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1" name="Content Placeholder 68">
            <a:extLst>
              <a:ext uri="{FF2B5EF4-FFF2-40B4-BE49-F238E27FC236}">
                <a16:creationId xmlns:a16="http://schemas.microsoft.com/office/drawing/2014/main" id="{B22EE734-06B0-FB44-8C2C-992E970D5F9A}"/>
              </a:ext>
            </a:extLst>
          </p:cNvPr>
          <p:cNvSpPr txBox="1">
            <a:spLocks/>
          </p:cNvSpPr>
          <p:nvPr/>
        </p:nvSpPr>
        <p:spPr>
          <a:xfrm>
            <a:off x="6100482" y="1303992"/>
            <a:ext cx="5369858" cy="50294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444444"/>
                </a:solidFill>
                <a:ea typeface="+mn-lt"/>
                <a:cs typeface="+mn-lt"/>
              </a:rPr>
              <a:t>Start</a:t>
            </a:r>
            <a:r>
              <a:rPr lang="en-US" sz="1200" b="1">
                <a:solidFill>
                  <a:srgbClr val="444444"/>
                </a:solidFill>
                <a:ea typeface="+mn-lt"/>
                <a:cs typeface="+mn-lt"/>
              </a:rPr>
              <a:t> the Development Server:</a:t>
            </a:r>
            <a:endParaRPr lang="en-US" sz="1200" b="1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444444"/>
                </a:solidFill>
                <a:ea typeface="+mn-lt"/>
                <a:cs typeface="+mn-lt"/>
              </a:rPr>
              <a:t>   </a:t>
            </a:r>
            <a:r>
              <a:rPr lang="en-US" sz="1200" b="1">
                <a:solidFill>
                  <a:srgbClr val="444444"/>
                </a:solidFill>
                <a:ea typeface="+mn-lt"/>
                <a:cs typeface="+mn-lt"/>
              </a:rPr>
              <a:t>* Type this command and press Enter:</a:t>
            </a:r>
            <a:endParaRPr lang="en-US" sz="1200" b="1"/>
          </a:p>
          <a:p>
            <a:pPr marL="0" indent="0">
              <a:buNone/>
            </a:pPr>
            <a:r>
              <a:rPr lang="en-US" sz="1200" dirty="0">
                <a:solidFill>
                  <a:srgbClr val="444444"/>
                </a:solidFill>
                <a:ea typeface="+mn-lt"/>
                <a:cs typeface="+mn-lt"/>
              </a:rPr>
              <a:t>     </a:t>
            </a:r>
            <a:r>
              <a:rPr lang="en-US" sz="1200" err="1">
                <a:solidFill>
                  <a:srgbClr val="444444"/>
                </a:solidFill>
                <a:ea typeface="+mn-lt"/>
                <a:cs typeface="+mn-lt"/>
              </a:rPr>
              <a:t>php</a:t>
            </a:r>
            <a:r>
              <a:rPr lang="en-US" sz="1200">
                <a:solidFill>
                  <a:srgbClr val="444444"/>
                </a:solidFill>
                <a:ea typeface="+mn-lt"/>
                <a:cs typeface="+mn-lt"/>
              </a:rPr>
              <a:t> artisan serve</a:t>
            </a:r>
            <a:endParaRPr lang="en-US" sz="1200"/>
          </a:p>
          <a:p>
            <a:pPr marL="0" indent="0">
              <a:buNone/>
            </a:pPr>
            <a:r>
              <a:rPr lang="en-US" sz="1200" b="1" dirty="0">
                <a:solidFill>
                  <a:srgbClr val="444444"/>
                </a:solidFill>
                <a:ea typeface="+mn-lt"/>
                <a:cs typeface="+mn-lt"/>
              </a:rPr>
              <a:t>* Access</a:t>
            </a:r>
            <a:r>
              <a:rPr lang="en-US" sz="1200" b="1">
                <a:solidFill>
                  <a:srgbClr val="444444"/>
                </a:solidFill>
                <a:ea typeface="+mn-lt"/>
                <a:cs typeface="+mn-lt"/>
              </a:rPr>
              <a:t> Your Laravel App:</a:t>
            </a:r>
            <a:endParaRPr lang="en-US" sz="1200" b="1"/>
          </a:p>
          <a:p>
            <a:pPr marL="0" indent="0">
              <a:buNone/>
            </a:pPr>
            <a:r>
              <a:rPr lang="en-US" sz="1200" dirty="0">
                <a:solidFill>
                  <a:srgbClr val="444444"/>
                </a:solidFill>
                <a:ea typeface="+mn-lt"/>
                <a:cs typeface="+mn-lt"/>
              </a:rPr>
              <a:t>   </a:t>
            </a:r>
            <a:r>
              <a:rPr lang="en-US" sz="1200" b="1">
                <a:solidFill>
                  <a:srgbClr val="444444"/>
                </a:solidFill>
                <a:ea typeface="+mn-lt"/>
                <a:cs typeface="+mn-lt"/>
              </a:rPr>
              <a:t>* </a:t>
            </a:r>
            <a:r>
              <a:rPr lang="en-US" sz="1200">
                <a:solidFill>
                  <a:srgbClr val="444444"/>
                </a:solidFill>
                <a:ea typeface="+mn-lt"/>
                <a:cs typeface="+mn-lt"/>
              </a:rPr>
              <a:t>Open your web browser and go to </a:t>
            </a:r>
            <a:r>
              <a:rPr lang="en-US" sz="1200" dirty="0">
                <a:solidFill>
                  <a:srgbClr val="444444"/>
                </a:solidFill>
                <a:ea typeface="+mn-lt"/>
                <a:cs typeface="+mn-lt"/>
                <a:hlinkClick r:id="rId4"/>
              </a:rPr>
              <a:t>http://127.0.0.1:8000</a:t>
            </a:r>
            <a:r>
              <a:rPr lang="en-US" sz="1200" dirty="0">
                <a:solidFill>
                  <a:srgbClr val="444444"/>
                </a:solidFill>
                <a:ea typeface="+mn-lt"/>
                <a:cs typeface="+mn-lt"/>
              </a:rPr>
              <a:t>. </a:t>
            </a:r>
            <a:r>
              <a:rPr lang="en-US" sz="1200">
                <a:solidFill>
                  <a:srgbClr val="444444"/>
                </a:solidFill>
                <a:ea typeface="+mn-lt"/>
                <a:cs typeface="+mn-lt"/>
              </a:rPr>
              <a:t>You should see the Laravel welcome page.</a:t>
            </a:r>
            <a:endParaRPr lang="en-US" sz="1200"/>
          </a:p>
          <a:p>
            <a:pPr marL="0" indent="0">
              <a:buNone/>
            </a:pPr>
            <a:r>
              <a:rPr lang="en-US" sz="1200">
                <a:solidFill>
                  <a:srgbClr val="444444"/>
                </a:solidFill>
                <a:ea typeface="+mn-lt"/>
                <a:cs typeface="+mn-lt"/>
              </a:rPr>
              <a:t>That's it! You've successfully installed Laravel. Now you can start building amazing web applications.</a:t>
            </a:r>
            <a:endParaRPr lang="en-US" sz="1200"/>
          </a:p>
          <a:p>
            <a:pPr marL="0" indent="0">
              <a:buNone/>
            </a:pPr>
            <a:r>
              <a:rPr lang="en-US" sz="1200" b="1" dirty="0">
                <a:solidFill>
                  <a:srgbClr val="444444"/>
                </a:solidFill>
                <a:ea typeface="+mn-lt"/>
                <a:cs typeface="+mn-lt"/>
              </a:rPr>
              <a:t>Additional Tips:</a:t>
            </a:r>
            <a:endParaRPr lang="en-US" sz="1200" b="1"/>
          </a:p>
          <a:p>
            <a:pPr marL="0" indent="0">
              <a:buNone/>
            </a:pPr>
            <a:r>
              <a:rPr lang="en-US" sz="1200" b="1">
                <a:solidFill>
                  <a:srgbClr val="444444"/>
                </a:solidFill>
                <a:ea typeface="+mn-lt"/>
                <a:cs typeface="+mn-lt"/>
              </a:rPr>
              <a:t>* Laravel Documentation: </a:t>
            </a:r>
            <a:r>
              <a:rPr lang="en-US" sz="1200">
                <a:solidFill>
                  <a:srgbClr val="444444"/>
                </a:solidFill>
                <a:ea typeface="+mn-lt"/>
                <a:cs typeface="+mn-lt"/>
              </a:rPr>
              <a:t>Refer to the official Laravel documentation for detailed instructions and tutorials: </a:t>
            </a:r>
            <a:r>
              <a:rPr lang="en-US" sz="1200" dirty="0">
                <a:solidFill>
                  <a:srgbClr val="444444"/>
                </a:solidFill>
                <a:ea typeface="+mn-lt"/>
                <a:cs typeface="+mn-lt"/>
                <a:hlinkClick r:id="rId5"/>
              </a:rPr>
              <a:t>https://laravel.com/docs/</a:t>
            </a:r>
            <a:endParaRPr lang="en-US" sz="1200"/>
          </a:p>
          <a:p>
            <a:pPr marL="0" indent="0">
              <a:buNone/>
            </a:pPr>
            <a:r>
              <a:rPr lang="en-US" sz="1200" b="1">
                <a:solidFill>
                  <a:srgbClr val="444444"/>
                </a:solidFill>
                <a:ea typeface="+mn-lt"/>
                <a:cs typeface="+mn-lt"/>
              </a:rPr>
              <a:t>* Laravel Ecosystem:</a:t>
            </a:r>
            <a:r>
              <a:rPr lang="en-US" sz="1200">
                <a:solidFill>
                  <a:srgbClr val="444444"/>
                </a:solidFill>
                <a:ea typeface="+mn-lt"/>
                <a:cs typeface="+mn-lt"/>
              </a:rPr>
              <a:t> Explore the vast ecosystem of Laravel packages to extend your application's functionality.</a:t>
            </a:r>
            <a:endParaRPr lang="en-US" sz="1200"/>
          </a:p>
          <a:p>
            <a:pPr marL="0" indent="0">
              <a:buNone/>
            </a:pPr>
            <a:r>
              <a:rPr lang="en-US" sz="1200" b="1">
                <a:solidFill>
                  <a:srgbClr val="444444"/>
                </a:solidFill>
                <a:ea typeface="+mn-lt"/>
                <a:cs typeface="+mn-lt"/>
              </a:rPr>
              <a:t>* Practice and Experiment:</a:t>
            </a:r>
            <a:r>
              <a:rPr lang="en-US" sz="1200">
                <a:solidFill>
                  <a:srgbClr val="444444"/>
                </a:solidFill>
                <a:ea typeface="+mn-lt"/>
                <a:cs typeface="+mn-lt"/>
              </a:rPr>
              <a:t> The best way to learn Laravel is by building projects. Start small and gradually increase complexity.</a:t>
            </a:r>
            <a:endParaRPr lang="en-US" sz="120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100" dirty="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462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6A4C79-62F0-4DFD-A156-0F1AB7D26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7FF257-5D01-4829-AD0B-B2D6076B3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239C67-313E-D10E-712E-760C686CA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>
            <a:normAutofit/>
          </a:bodyPr>
          <a:lstStyle/>
          <a:p>
            <a:r>
              <a:rPr lang="en-US" sz="2500">
                <a:solidFill>
                  <a:schemeClr val="tx2"/>
                </a:solidFill>
                <a:ea typeface="+mj-lt"/>
                <a:cs typeface="+mj-lt"/>
              </a:rPr>
              <a:t>What is Eloquent ORM in Laravel?</a:t>
            </a:r>
            <a:endParaRPr lang="en-US" sz="25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D94E1-1992-A165-B666-7138ED07B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00400"/>
            <a:ext cx="5410200" cy="2590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Eloquent ORM (Eloquent Object Relational Mapping) is a function for data Manipulation provided by Laravel. </a:t>
            </a:r>
          </a:p>
          <a:p>
            <a:r>
              <a:rPr lang="en-US" sz="1800">
                <a:solidFill>
                  <a:schemeClr val="tx2"/>
                </a:solidFill>
              </a:rPr>
              <a:t>It is a unique function of Laravel for associating database with model and performing flexible data associating database with model and performing flexible data Manipulation </a:t>
            </a:r>
          </a:p>
        </p:txBody>
      </p:sp>
      <p:pic>
        <p:nvPicPr>
          <p:cNvPr id="4" name="Picture 3" descr="Laravel's Eloquent ORM (Object Relational Mapping) - BMN Infotech">
            <a:extLst>
              <a:ext uri="{FF2B5EF4-FFF2-40B4-BE49-F238E27FC236}">
                <a16:creationId xmlns:a16="http://schemas.microsoft.com/office/drawing/2014/main" id="{2C1763C2-606B-F858-40F7-3FAE966040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0" r="49127"/>
          <a:stretch/>
        </p:blipFill>
        <p:spPr>
          <a:xfrm>
            <a:off x="7010400" y="1260564"/>
            <a:ext cx="4209625" cy="433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5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4F8020C-60BB-4357-8207-13221A99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8B3EBF66-6E93-A2CE-1EE0-00724EF4AF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66" r="-1" b="-1"/>
          <a:stretch/>
        </p:blipFill>
        <p:spPr>
          <a:xfrm>
            <a:off x="838200" y="838200"/>
            <a:ext cx="10515600" cy="51816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D576C57-47BA-4566-87D4-DA179E259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 rot="16200000">
            <a:off x="69883" y="-43975"/>
            <a:ext cx="1447800" cy="15357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3A8B115-875D-4B9A-8153-2CD893FCF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14364" y="3672852"/>
            <a:ext cx="1371600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59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50E64C-1497-36C7-8FF5-A9ABC1B33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533" y="643648"/>
            <a:ext cx="9550399" cy="55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1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A5485D-4AF6-47BA-8BB1-44D0639B9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3861B3-77F4-42C4-B257-AF7D1EB5F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0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73ED41-AC5A-F81E-090F-18C9331E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385509"/>
            <a:ext cx="10190071" cy="118325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960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04470-0896-46CB-BA85-CFD37BB0F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5354" y="0"/>
            <a:ext cx="1220270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8D3E3B-B5F6-2505-67B1-4CF549357212}"/>
              </a:ext>
            </a:extLst>
          </p:cNvPr>
          <p:cNvSpPr txBox="1"/>
          <p:nvPr/>
        </p:nvSpPr>
        <p:spPr>
          <a:xfrm>
            <a:off x="965326" y="6858000"/>
            <a:ext cx="102613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www.thebluediamondgallery.com/typewriter/t/thank-you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886005320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4E2"/>
      </a:lt2>
      <a:accent1>
        <a:srgbClr val="3B93B1"/>
      </a:accent1>
      <a:accent2>
        <a:srgbClr val="46B4A2"/>
      </a:accent2>
      <a:accent3>
        <a:srgbClr val="4D74C3"/>
      </a:accent3>
      <a:accent4>
        <a:srgbClr val="B13B58"/>
      </a:accent4>
      <a:accent5>
        <a:srgbClr val="C3614D"/>
      </a:accent5>
      <a:accent6>
        <a:srgbClr val="B1813B"/>
      </a:accent6>
      <a:hlink>
        <a:srgbClr val="BF603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435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AvenirNext LT Pro Medium</vt:lpstr>
      <vt:lpstr>Bell MT</vt:lpstr>
      <vt:lpstr>Calibri</vt:lpstr>
      <vt:lpstr>BlockprintVTI</vt:lpstr>
      <vt:lpstr>Laravel Framework for Beginners </vt:lpstr>
      <vt:lpstr>PowerPoint Presentation</vt:lpstr>
      <vt:lpstr>What is Laravel </vt:lpstr>
      <vt:lpstr>What are the main features of Laravel?</vt:lpstr>
      <vt:lpstr>How do I install Laravel?</vt:lpstr>
      <vt:lpstr>What is Eloquent ORM in Laravel?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Mohit Kumhar</dc:creator>
  <cp:lastModifiedBy>Mohit Kumhar</cp:lastModifiedBy>
  <cp:revision>379</cp:revision>
  <dcterms:created xsi:type="dcterms:W3CDTF">2024-10-25T09:40:00Z</dcterms:created>
  <dcterms:modified xsi:type="dcterms:W3CDTF">2024-11-11T05:52:59Z</dcterms:modified>
</cp:coreProperties>
</file>