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6" r:id="rId1"/>
    <p:sldMasterId id="2147483687" r:id="rId2"/>
  </p:sldMasterIdLst>
  <p:notesMasterIdLst>
    <p:notesMasterId r:id="rId22"/>
  </p:notesMasterIdLst>
  <p:handoutMasterIdLst>
    <p:handoutMasterId r:id="rId23"/>
  </p:handoutMasterIdLst>
  <p:sldIdLst>
    <p:sldId id="256" r:id="rId3"/>
    <p:sldId id="274" r:id="rId4"/>
    <p:sldId id="257" r:id="rId5"/>
    <p:sldId id="265" r:id="rId6"/>
    <p:sldId id="258" r:id="rId7"/>
    <p:sldId id="260" r:id="rId8"/>
    <p:sldId id="261" r:id="rId9"/>
    <p:sldId id="275" r:id="rId10"/>
    <p:sldId id="276" r:id="rId11"/>
    <p:sldId id="277" r:id="rId12"/>
    <p:sldId id="273" r:id="rId13"/>
    <p:sldId id="266" r:id="rId14"/>
    <p:sldId id="267" r:id="rId15"/>
    <p:sldId id="268" r:id="rId16"/>
    <p:sldId id="269" r:id="rId17"/>
    <p:sldId id="270" r:id="rId18"/>
    <p:sldId id="271" r:id="rId19"/>
    <p:sldId id="272" r:id="rId20"/>
    <p:sldId id="278" r:id="rId21"/>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650" autoAdjust="0"/>
    <p:restoredTop sz="94660"/>
  </p:normalViewPr>
  <p:slideViewPr>
    <p:cSldViewPr snapToGrid="0">
      <p:cViewPr>
        <p:scale>
          <a:sx n="10" d="100"/>
          <a:sy n="10" d="100"/>
        </p:scale>
        <p:origin x="5064" y="22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9CE4493-0227-444A-A18A-C90D8D6689B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7AC55B3-BF94-4D1D-94A0-A51C34AABD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49731F-70D8-47BD-929C-3BA22AF1AA90}" type="datetimeFigureOut">
              <a:rPr lang="en-IN" smtClean="0"/>
              <a:t>20-11-2021</a:t>
            </a:fld>
            <a:endParaRPr lang="en-IN"/>
          </a:p>
        </p:txBody>
      </p:sp>
      <p:sp>
        <p:nvSpPr>
          <p:cNvPr id="4" name="Footer Placeholder 3">
            <a:extLst>
              <a:ext uri="{FF2B5EF4-FFF2-40B4-BE49-F238E27FC236}">
                <a16:creationId xmlns:a16="http://schemas.microsoft.com/office/drawing/2014/main" id="{E339843D-177D-4305-823B-32C4D795C67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IIDS Datathon and Data Science Summit 2021</a:t>
            </a:r>
            <a:endParaRPr lang="en-IN"/>
          </a:p>
        </p:txBody>
      </p:sp>
      <p:sp>
        <p:nvSpPr>
          <p:cNvPr id="5" name="Slide Number Placeholder 4">
            <a:extLst>
              <a:ext uri="{FF2B5EF4-FFF2-40B4-BE49-F238E27FC236}">
                <a16:creationId xmlns:a16="http://schemas.microsoft.com/office/drawing/2014/main" id="{2A50859E-162C-43AC-B1D8-05C4A7BB4B2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19616E-8675-468C-92A9-C0CABB8C9FCB}" type="slidenum">
              <a:rPr lang="en-IN" smtClean="0"/>
              <a:t>‹#›</a:t>
            </a:fld>
            <a:endParaRPr lang="en-IN"/>
          </a:p>
        </p:txBody>
      </p:sp>
    </p:spTree>
    <p:extLst>
      <p:ext uri="{BB962C8B-B14F-4D97-AF65-F5344CB8AC3E}">
        <p14:creationId xmlns:p14="http://schemas.microsoft.com/office/powerpoint/2010/main" val="160545297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E6FAE6-0351-4B6A-BC72-CC1C1C47F6A4}" type="datetimeFigureOut">
              <a:rPr lang="en-IN" smtClean="0"/>
              <a:t>20-11-2021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IIDS Datathon and Data Science Summit 2021</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B7035-14E7-445F-A1A0-7FEFDB0B1F6C}" type="slidenum">
              <a:rPr lang="en-IN" smtClean="0"/>
              <a:t>‹#›</a:t>
            </a:fld>
            <a:endParaRPr lang="en-IN"/>
          </a:p>
        </p:txBody>
      </p:sp>
    </p:spTree>
    <p:extLst>
      <p:ext uri="{BB962C8B-B14F-4D97-AF65-F5344CB8AC3E}">
        <p14:creationId xmlns:p14="http://schemas.microsoft.com/office/powerpoint/2010/main" val="62322263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91C1D8A6-5892-4EDB-982E-B48FE4E8368C}" type="datetime1">
              <a:rPr lang="en-US" smtClean="0"/>
              <a:t>11/20/2021</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a:t>IIDS Datathon and Data Science Summit 2021</a:t>
            </a:r>
            <a:endParaRPr lang="en-US" dirty="0"/>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678723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86DBC3B4-9F5F-4F8E-A5F7-DD6C61F13E62}" type="datetime1">
              <a:rPr lang="en-US" smtClean="0"/>
              <a:t>11/20/2021</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a:t>IIDS Datathon and Data Science Summit 2021</a:t>
            </a:r>
            <a:endParaRPr lang="en-US" dirty="0"/>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582400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AD1321F9-8A0B-44AB-98B9-CEEE76731CF7}" type="datetime1">
              <a:rPr lang="en-US" smtClean="0"/>
              <a:t>11/20/2021</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IIDS Datathon and Data Science Summit 2021</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862215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91C1D8A6-5892-4EDB-982E-B48FE4E8368C}" type="datetime1">
              <a:rPr lang="en-US" smtClean="0"/>
              <a:t>11/20/2021</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a:t>IIDS Datathon and Data Science Summit 2021</a:t>
            </a:r>
            <a:endParaRPr lang="en-US" dirty="0"/>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296133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985B2DBA-CB16-4EA7-A931-778F1B2BB6DF}" type="datetime1">
              <a:rPr lang="en-US" smtClean="0"/>
              <a:t>11/20/2021</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IIDS Datathon and Data Science Summit 2021</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150537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AA4CCB5B-5E50-48B1-9E6D-D55732ED7D1D}" type="datetime1">
              <a:rPr lang="en-US" smtClean="0"/>
              <a:t>11/20/2021</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a:t>IIDS Datathon and Data Science Summit 2021</a:t>
            </a:r>
            <a:endParaRPr lang="en-US" dirty="0"/>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949604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F8C193BD-F5B8-44F6-A9DE-5D669269C959}" type="datetime1">
              <a:rPr lang="en-US" smtClean="0"/>
              <a:t>11/20/2021</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IIDS Datathon and Data Science Summit 2021</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056574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5E54727F-24D1-40C8-8E3F-AFD47CB13099}" type="datetime1">
              <a:rPr lang="en-US" smtClean="0"/>
              <a:t>11/20/2021</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IIDS Datathon and Data Science Summit 2021</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424652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2C9D3F76-80CA-4694-9300-788872CCC634}" type="datetime1">
              <a:rPr lang="en-US" smtClean="0"/>
              <a:t>11/20/2021</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IIDS Datathon and Data Science Summit 2021</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1076263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03431114-88D6-4570-9664-E421D42624CF}" type="datetime1">
              <a:rPr lang="en-US" smtClean="0"/>
              <a:t>11/20/2021</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IIDS Datathon and Data Science Summit 2021</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1267608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3ED9E7C-DF83-4765-A40D-EA4E18DD2CDC}" type="datetime1">
              <a:rPr lang="en-US" smtClean="0"/>
              <a:t>11/20/2021</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IIDS Datathon and Data Science Summit 2021</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59024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985B2DBA-CB16-4EA7-A931-778F1B2BB6DF}" type="datetime1">
              <a:rPr lang="en-US" smtClean="0"/>
              <a:t>11/20/2021</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IIDS Datathon and Data Science Summit 2021</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684746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309FF4CF-0E87-437E-821A-060178E704B1}" type="datetime1">
              <a:rPr lang="en-US" smtClean="0"/>
              <a:t>11/20/2021</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IIDS Datathon and Data Science Summit 2021</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6705336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86DBC3B4-9F5F-4F8E-A5F7-DD6C61F13E62}" type="datetime1">
              <a:rPr lang="en-US" smtClean="0"/>
              <a:t>11/20/2021</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a:t>IIDS Datathon and Data Science Summit 2021</a:t>
            </a:r>
            <a:endParaRPr lang="en-US" dirty="0"/>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5794369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AD1321F9-8A0B-44AB-98B9-CEEE76731CF7}" type="datetime1">
              <a:rPr lang="en-US" smtClean="0"/>
              <a:t>11/20/2021</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IIDS Datathon and Data Science Summit 2021</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25764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AA4CCB5B-5E50-48B1-9E6D-D55732ED7D1D}" type="datetime1">
              <a:rPr lang="en-US" smtClean="0"/>
              <a:t>11/20/2021</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a:t>IIDS Datathon and Data Science Summit 2021</a:t>
            </a:r>
            <a:endParaRPr lang="en-US" dirty="0"/>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168596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F8C193BD-F5B8-44F6-A9DE-5D669269C959}" type="datetime1">
              <a:rPr lang="en-US" smtClean="0"/>
              <a:t>11/20/2021</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IIDS Datathon and Data Science Summit 2021</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958077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5E54727F-24D1-40C8-8E3F-AFD47CB13099}" type="datetime1">
              <a:rPr lang="en-US" smtClean="0"/>
              <a:t>11/20/2021</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IIDS Datathon and Data Science Summit 2021</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138079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2C9D3F76-80CA-4694-9300-788872CCC634}" type="datetime1">
              <a:rPr lang="en-US" smtClean="0"/>
              <a:t>11/20/2021</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IIDS Datathon and Data Science Summit 2021</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668939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03431114-88D6-4570-9664-E421D42624CF}" type="datetime1">
              <a:rPr lang="en-US" smtClean="0"/>
              <a:t>11/20/2021</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IIDS Datathon and Data Science Summit 2021</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610934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3ED9E7C-DF83-4765-A40D-EA4E18DD2CDC}" type="datetime1">
              <a:rPr lang="en-US" smtClean="0"/>
              <a:t>11/20/2021</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IIDS Datathon and Data Science Summit 2021</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756500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309FF4CF-0E87-437E-821A-060178E704B1}" type="datetime1">
              <a:rPr lang="en-US" smtClean="0"/>
              <a:t>11/20/2021</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IIDS Datathon and Data Science Summit 2021</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406376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2.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1.emf"/><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oleObject" Target="../embeddings/oleObject2.bin"/><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4E88E35-B132-4B37-ADCC-9B046FAECD7D}"/>
              </a:ext>
            </a:extLst>
          </p:cNvPr>
          <p:cNvGraphicFramePr>
            <a:graphicFrameLocks noChangeAspect="1"/>
          </p:cNvGraphicFramePr>
          <p:nvPr userDrawn="1">
            <p:custDataLst>
              <p:tags r:id="rId14"/>
            </p:custDataLst>
            <p:extLst>
              <p:ext uri="{D42A27DB-BD31-4B8C-83A1-F6EECF244321}">
                <p14:modId xmlns:p14="http://schemas.microsoft.com/office/powerpoint/2010/main" val="35415505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8" name="think-cell Slide" r:id="rId15" imgW="395" imgH="396" progId="TCLayout.ActiveDocument.1">
                  <p:embed/>
                </p:oleObj>
              </mc:Choice>
              <mc:Fallback>
                <p:oleObj name="think-cell Slide" r:id="rId15" imgW="395" imgH="396" progId="TCLayout.ActiveDocument.1">
                  <p:embed/>
                  <p:pic>
                    <p:nvPicPr>
                      <p:cNvPr id="8" name="Object 7" hidden="1">
                        <a:extLst>
                          <a:ext uri="{FF2B5EF4-FFF2-40B4-BE49-F238E27FC236}">
                            <a16:creationId xmlns:a16="http://schemas.microsoft.com/office/drawing/2014/main" id="{E4E88E35-B132-4B37-ADCC-9B046FAECD7D}"/>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170BCA92-B6F3-435E-8FF4-169C17B17DF4}" type="datetime1">
              <a:rPr lang="en-US" smtClean="0"/>
              <a:t>11/20/2021</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a:t>IIDS Datathon and Data Science Summit 2021</a:t>
            </a:r>
            <a:endParaRPr lang="en-US" dirty="0"/>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191707976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4E88E35-B132-4B37-ADCC-9B046FAECD7D}"/>
              </a:ext>
            </a:extLst>
          </p:cNvPr>
          <p:cNvGraphicFramePr>
            <a:graphicFrameLocks noChangeAspect="1"/>
          </p:cNvGraphicFramePr>
          <p:nvPr userDrawn="1">
            <p:custDataLst>
              <p:tags r:id="rId14"/>
            </p:custDataLst>
            <p:extLst>
              <p:ext uri="{D42A27DB-BD31-4B8C-83A1-F6EECF244321}">
                <p14:modId xmlns:p14="http://schemas.microsoft.com/office/powerpoint/2010/main" val="27999764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5" name="think-cell Slide" r:id="rId15" imgW="395" imgH="396" progId="TCLayout.ActiveDocument.1">
                  <p:embed/>
                </p:oleObj>
              </mc:Choice>
              <mc:Fallback>
                <p:oleObj name="think-cell Slide" r:id="rId15" imgW="395" imgH="396" progId="TCLayout.ActiveDocument.1">
                  <p:embed/>
                  <p:pic>
                    <p:nvPicPr>
                      <p:cNvPr id="8" name="Object 7" hidden="1">
                        <a:extLst>
                          <a:ext uri="{FF2B5EF4-FFF2-40B4-BE49-F238E27FC236}">
                            <a16:creationId xmlns:a16="http://schemas.microsoft.com/office/drawing/2014/main" id="{E4E88E35-B132-4B37-ADCC-9B046FAECD7D}"/>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170BCA92-B6F3-435E-8FF4-169C17B17DF4}" type="datetime1">
              <a:rPr lang="en-US" smtClean="0"/>
              <a:t>11/20/2021</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a:t>IIDS Datathon and Data Science Summit 2021</a:t>
            </a:r>
            <a:endParaRPr lang="en-US" dirty="0"/>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318225953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slideLayout" Target="../slideLayouts/slideLayout1.xml"/><Relationship Id="rId7" Type="http://schemas.openxmlformats.org/officeDocument/2006/relationships/image" Target="../media/image4.jpg"/><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3.jpeg"/><Relationship Id="rId5" Type="http://schemas.openxmlformats.org/officeDocument/2006/relationships/image" Target="../media/image1.emf"/><Relationship Id="rId4" Type="http://schemas.openxmlformats.org/officeDocument/2006/relationships/oleObject" Target="../embeddings/oleObject3.bin"/><Relationship Id="rId9" Type="http://schemas.openxmlformats.org/officeDocument/2006/relationships/image" Target="../media/image2.wmf"/></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wmf"/><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oleObject" Target="../embeddings/oleObject6.bin"/><Relationship Id="rId5" Type="http://schemas.openxmlformats.org/officeDocument/2006/relationships/image" Target="../media/image1.emf"/><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2.wmf"/><Relationship Id="rId2" Type="http://schemas.openxmlformats.org/officeDocument/2006/relationships/tags" Target="../tags/tag12.xml"/><Relationship Id="rId1" Type="http://schemas.openxmlformats.org/officeDocument/2006/relationships/vmlDrawing" Target="../drawings/vmlDrawing11.vml"/><Relationship Id="rId6" Type="http://schemas.openxmlformats.org/officeDocument/2006/relationships/oleObject" Target="../embeddings/oleObject14.bin"/><Relationship Id="rId5" Type="http://schemas.openxmlformats.org/officeDocument/2006/relationships/image" Target="../media/image1.emf"/><Relationship Id="rId4" Type="http://schemas.openxmlformats.org/officeDocument/2006/relationships/oleObject" Target="../embeddings/oleObject13.bin"/></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2.wmf"/><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oleObject" Target="../embeddings/oleObject14.bin"/><Relationship Id="rId5" Type="http://schemas.openxmlformats.org/officeDocument/2006/relationships/image" Target="../media/image1.emf"/><Relationship Id="rId4" Type="http://schemas.openxmlformats.org/officeDocument/2006/relationships/oleObject" Target="../embeddings/oleObject13.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2.wmf"/><Relationship Id="rId2" Type="http://schemas.openxmlformats.org/officeDocument/2006/relationships/tags" Target="../tags/tag14.xml"/><Relationship Id="rId1" Type="http://schemas.openxmlformats.org/officeDocument/2006/relationships/vmlDrawing" Target="../drawings/vmlDrawing13.vml"/><Relationship Id="rId6" Type="http://schemas.openxmlformats.org/officeDocument/2006/relationships/oleObject" Target="../embeddings/oleObject14.bin"/><Relationship Id="rId5" Type="http://schemas.openxmlformats.org/officeDocument/2006/relationships/image" Target="../media/image1.emf"/><Relationship Id="rId4" Type="http://schemas.openxmlformats.org/officeDocument/2006/relationships/oleObject" Target="../embeddings/oleObject13.bin"/></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2.wmf"/><Relationship Id="rId2" Type="http://schemas.openxmlformats.org/officeDocument/2006/relationships/tags" Target="../tags/tag15.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image" Target="../media/image1.emf"/><Relationship Id="rId4" Type="http://schemas.openxmlformats.org/officeDocument/2006/relationships/oleObject" Target="../embeddings/oleObject13.bin"/></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2.wmf"/><Relationship Id="rId2" Type="http://schemas.openxmlformats.org/officeDocument/2006/relationships/tags" Target="../tags/tag16.xml"/><Relationship Id="rId1" Type="http://schemas.openxmlformats.org/officeDocument/2006/relationships/vmlDrawing" Target="../drawings/vmlDrawing15.vml"/><Relationship Id="rId6" Type="http://schemas.openxmlformats.org/officeDocument/2006/relationships/oleObject" Target="../embeddings/oleObject14.bin"/><Relationship Id="rId5" Type="http://schemas.openxmlformats.org/officeDocument/2006/relationships/image" Target="../media/image1.emf"/><Relationship Id="rId4" Type="http://schemas.openxmlformats.org/officeDocument/2006/relationships/oleObject" Target="../embeddings/oleObject13.bin"/></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slideLayout" Target="../slideLayouts/slideLayout13.xml"/><Relationship Id="rId7" Type="http://schemas.openxmlformats.org/officeDocument/2006/relationships/image" Target="../media/image2.wmf"/><Relationship Id="rId12" Type="http://schemas.openxmlformats.org/officeDocument/2006/relationships/image" Target="../media/image11.png"/><Relationship Id="rId2" Type="http://schemas.openxmlformats.org/officeDocument/2006/relationships/tags" Target="../tags/tag17.xml"/><Relationship Id="rId1" Type="http://schemas.openxmlformats.org/officeDocument/2006/relationships/vmlDrawing" Target="../drawings/vmlDrawing16.vml"/><Relationship Id="rId6" Type="http://schemas.openxmlformats.org/officeDocument/2006/relationships/oleObject" Target="../embeddings/oleObject14.bin"/><Relationship Id="rId11" Type="http://schemas.openxmlformats.org/officeDocument/2006/relationships/image" Target="../media/image10.svg"/><Relationship Id="rId5" Type="http://schemas.openxmlformats.org/officeDocument/2006/relationships/image" Target="../media/image1.emf"/><Relationship Id="rId10" Type="http://schemas.openxmlformats.org/officeDocument/2006/relationships/image" Target="../media/image9.png"/><Relationship Id="rId4" Type="http://schemas.openxmlformats.org/officeDocument/2006/relationships/oleObject" Target="../embeddings/oleObject13.bin"/><Relationship Id="rId9" Type="http://schemas.openxmlformats.org/officeDocument/2006/relationships/image" Target="../media/image8.sv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2.wmf"/><Relationship Id="rId2" Type="http://schemas.openxmlformats.org/officeDocument/2006/relationships/tags" Target="../tags/tag18.xml"/><Relationship Id="rId1" Type="http://schemas.openxmlformats.org/officeDocument/2006/relationships/vmlDrawing" Target="../drawings/vmlDrawing17.vml"/><Relationship Id="rId6" Type="http://schemas.openxmlformats.org/officeDocument/2006/relationships/oleObject" Target="../embeddings/oleObject14.bin"/><Relationship Id="rId5" Type="http://schemas.openxmlformats.org/officeDocument/2006/relationships/image" Target="../media/image1.emf"/><Relationship Id="rId4" Type="http://schemas.openxmlformats.org/officeDocument/2006/relationships/oleObject" Target="../embeddings/oleObject13.bin"/></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wmf"/><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1.emf"/><Relationship Id="rId4" Type="http://schemas.openxmlformats.org/officeDocument/2006/relationships/oleObject" Target="../embeddings/oleObject5.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wmf"/><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1.emf"/><Relationship Id="rId4"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wmf"/><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1.emf"/><Relationship Id="rId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wmf"/><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oleObject" Target="../embeddings/oleObject10.bin"/><Relationship Id="rId5" Type="http://schemas.openxmlformats.org/officeDocument/2006/relationships/image" Target="../media/image1.emf"/><Relationship Id="rId4" Type="http://schemas.openxmlformats.org/officeDocument/2006/relationships/oleObject" Target="../embeddings/oleObject9.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wmf"/><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oleObject" Target="../embeddings/oleObject12.bin"/><Relationship Id="rId5" Type="http://schemas.openxmlformats.org/officeDocument/2006/relationships/image" Target="../media/image1.emf"/><Relationship Id="rId4" Type="http://schemas.openxmlformats.org/officeDocument/2006/relationships/oleObject" Target="../embeddings/oleObject11.bin"/></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wmf"/><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oleObject" Target="../embeddings/oleObject6.bin"/><Relationship Id="rId5" Type="http://schemas.openxmlformats.org/officeDocument/2006/relationships/image" Target="../media/image1.e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F78C988-7F5E-4F92-B10E-F5BEFE51B967}"/>
              </a:ext>
            </a:extLst>
          </p:cNvPr>
          <p:cNvGraphicFramePr>
            <a:graphicFrameLocks noChangeAspect="1"/>
          </p:cNvGraphicFramePr>
          <p:nvPr>
            <p:custDataLst>
              <p:tags r:id="rId2"/>
            </p:custDataLst>
            <p:extLst>
              <p:ext uri="{D42A27DB-BD31-4B8C-83A1-F6EECF244321}">
                <p14:modId xmlns:p14="http://schemas.microsoft.com/office/powerpoint/2010/main" val="40269746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4" name="think-cell Slide" r:id="rId4" imgW="395" imgH="396" progId="TCLayout.ActiveDocument.1">
                  <p:embed/>
                </p:oleObj>
              </mc:Choice>
              <mc:Fallback>
                <p:oleObj name="think-cell Slide" r:id="rId4" imgW="395" imgH="396" progId="TCLayout.ActiveDocument.1">
                  <p:embed/>
                  <p:pic>
                    <p:nvPicPr>
                      <p:cNvPr id="5" name="Object 4" hidden="1">
                        <a:extLst>
                          <a:ext uri="{FF2B5EF4-FFF2-40B4-BE49-F238E27FC236}">
                            <a16:creationId xmlns:a16="http://schemas.microsoft.com/office/drawing/2014/main" id="{1F78C988-7F5E-4F92-B10E-F5BEFE51B96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useBgFill="1">
        <p:nvSpPr>
          <p:cNvPr id="9" name="Rectangle 8">
            <a:extLst>
              <a:ext uri="{FF2B5EF4-FFF2-40B4-BE49-F238E27FC236}">
                <a16:creationId xmlns:a16="http://schemas.microsoft.com/office/drawing/2014/main" id="{30103171-0BA0-4AF0-AF05-04AFA1A4A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background for template brochure">
            <a:extLst>
              <a:ext uri="{FF2B5EF4-FFF2-40B4-BE49-F238E27FC236}">
                <a16:creationId xmlns:a16="http://schemas.microsoft.com/office/drawing/2014/main" id="{70D7866C-E43E-466F-9083-BEF79A9BD3CE}"/>
              </a:ext>
            </a:extLst>
          </p:cNvPr>
          <p:cNvPicPr>
            <a:picLocks noChangeAspect="1"/>
          </p:cNvPicPr>
          <p:nvPr/>
        </p:nvPicPr>
        <p:blipFill rotWithShape="1">
          <a:blip r:embed="rId6"/>
          <a:srcRect l="22033" r="31612" b="-1"/>
          <a:stretch/>
        </p:blipFill>
        <p:spPr>
          <a:xfrm>
            <a:off x="20" y="10"/>
            <a:ext cx="4762480" cy="6857989"/>
          </a:xfrm>
          <a:prstGeom prst="rect">
            <a:avLst/>
          </a:prstGeom>
        </p:spPr>
      </p:pic>
      <p:sp>
        <p:nvSpPr>
          <p:cNvPr id="11" name="Rectangle 10">
            <a:extLst>
              <a:ext uri="{FF2B5EF4-FFF2-40B4-BE49-F238E27FC236}">
                <a16:creationId xmlns:a16="http://schemas.microsoft.com/office/drawing/2014/main" id="{E128B901-D4EA-4C4D-A150-23D2A6DEC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9459" y="1"/>
            <a:ext cx="7482541"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60B08A-B322-4C79-AB6D-7E4246352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685800"/>
            <a:ext cx="6099101" cy="5486400"/>
          </a:xfrm>
          <a:prstGeom prst="rect">
            <a:avLst/>
          </a:prstGeom>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2862B8-48EF-414C-8321-A80C7A9AFA09}"/>
              </a:ext>
            </a:extLst>
          </p:cNvPr>
          <p:cNvSpPr>
            <a:spLocks noGrp="1"/>
          </p:cNvSpPr>
          <p:nvPr>
            <p:ph type="ctrTitle"/>
          </p:nvPr>
        </p:nvSpPr>
        <p:spPr>
          <a:xfrm>
            <a:off x="6209122" y="3429000"/>
            <a:ext cx="4762500" cy="2360429"/>
          </a:xfrm>
        </p:spPr>
        <p:txBody>
          <a:bodyPr vert="horz">
            <a:normAutofit/>
          </a:bodyPr>
          <a:lstStyle/>
          <a:p>
            <a:r>
              <a:rPr lang="en-IN" sz="1800" b="1" dirty="0">
                <a:solidFill>
                  <a:srgbClr val="1F3864"/>
                </a:solidFill>
                <a:effectLst/>
                <a:latin typeface="Times New Roman" panose="02020603050405020304" pitchFamily="18" charset="0"/>
                <a:ea typeface="Calibri" panose="020F0502020204030204" pitchFamily="34" charset="0"/>
                <a:cs typeface="Times New Roman" panose="02020603050405020304" pitchFamily="18" charset="0"/>
              </a:rPr>
              <a:t>ISB Institute of Data Science </a:t>
            </a:r>
            <a:br>
              <a:rPr lang="en-IN" sz="1800" b="1" dirty="0">
                <a:solidFill>
                  <a:srgbClr val="1F3864"/>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1800" b="1" dirty="0">
                <a:solidFill>
                  <a:srgbClr val="1F3864"/>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800" b="1" dirty="0">
                <a:solidFill>
                  <a:srgbClr val="1F3864"/>
                </a:solidFill>
                <a:effectLst/>
                <a:latin typeface="Times New Roman" panose="02020603050405020304" pitchFamily="18" charset="0"/>
                <a:ea typeface="Calibri" panose="020F0502020204030204" pitchFamily="34" charset="0"/>
                <a:cs typeface="Times New Roman" panose="02020603050405020304" pitchFamily="18" charset="0"/>
              </a:rPr>
              <a:t>Business Analytics </a:t>
            </a:r>
            <a:r>
              <a:rPr lang="en-IN" sz="1800" b="1" dirty="0" err="1">
                <a:solidFill>
                  <a:srgbClr val="1F3864"/>
                </a:solidFill>
                <a:effectLst/>
                <a:latin typeface="Times New Roman" panose="02020603050405020304" pitchFamily="18" charset="0"/>
                <a:ea typeface="Calibri" panose="020F0502020204030204" pitchFamily="34" charset="0"/>
                <a:cs typeface="Times New Roman" panose="02020603050405020304" pitchFamily="18" charset="0"/>
              </a:rPr>
              <a:t>Datathon</a:t>
            </a:r>
            <a:br>
              <a:rPr lang="en-IN" sz="1800" b="1" dirty="0">
                <a:solidFill>
                  <a:srgbClr val="1F3864"/>
                </a:solidFill>
                <a:latin typeface="Times New Roman" panose="02020603050405020304" pitchFamily="18" charset="0"/>
                <a:ea typeface="Calibri" panose="020F0502020204030204" pitchFamily="34" charset="0"/>
                <a:cs typeface="Times New Roman" panose="02020603050405020304" pitchFamily="18" charset="0"/>
              </a:rPr>
            </a:br>
            <a:r>
              <a:rPr lang="en-IN" sz="1800" b="1" dirty="0">
                <a:solidFill>
                  <a:srgbClr val="1F3864"/>
                </a:solidFill>
                <a:latin typeface="Times New Roman" panose="02020603050405020304" pitchFamily="18" charset="0"/>
                <a:ea typeface="Calibri" panose="020F0502020204030204" pitchFamily="34" charset="0"/>
                <a:cs typeface="Times New Roman" panose="02020603050405020304" pitchFamily="18" charset="0"/>
              </a:rPr>
              <a:t>Case competition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10" name="Picture 9" descr="A picture containing circle&#10;&#10;Description automatically generated">
            <a:extLst>
              <a:ext uri="{FF2B5EF4-FFF2-40B4-BE49-F238E27FC236}">
                <a16:creationId xmlns:a16="http://schemas.microsoft.com/office/drawing/2014/main" id="{0EBB0B79-AFE2-4E8F-BC5B-C00BA15B727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73289" y="1033271"/>
            <a:ext cx="4754880" cy="2395728"/>
          </a:xfrm>
          <a:prstGeom prst="rect">
            <a:avLst/>
          </a:prstGeom>
        </p:spPr>
      </p:pic>
      <p:graphicFrame>
        <p:nvGraphicFramePr>
          <p:cNvPr id="6" name="Object 5">
            <a:extLst>
              <a:ext uri="{FF2B5EF4-FFF2-40B4-BE49-F238E27FC236}">
                <a16:creationId xmlns:a16="http://schemas.microsoft.com/office/drawing/2014/main" id="{1E23E056-8159-41CE-98E9-AE13E57B8912}"/>
              </a:ext>
            </a:extLst>
          </p:cNvPr>
          <p:cNvGraphicFramePr>
            <a:graphicFrameLocks noChangeAspect="1"/>
          </p:cNvGraphicFramePr>
          <p:nvPr>
            <p:extLst>
              <p:ext uri="{D42A27DB-BD31-4B8C-83A1-F6EECF244321}">
                <p14:modId xmlns:p14="http://schemas.microsoft.com/office/powerpoint/2010/main" val="814580531"/>
              </p:ext>
            </p:extLst>
          </p:nvPr>
        </p:nvGraphicFramePr>
        <p:xfrm>
          <a:off x="9275976" y="743710"/>
          <a:ext cx="2143967" cy="468746"/>
        </p:xfrm>
        <a:graphic>
          <a:graphicData uri="http://schemas.openxmlformats.org/presentationml/2006/ole">
            <mc:AlternateContent xmlns:mc="http://schemas.openxmlformats.org/markup-compatibility/2006">
              <mc:Choice xmlns:v="urn:schemas-microsoft-com:vml" Requires="v">
                <p:oleObj spid="_x0000_s2055" name="Image" r:id="rId8" imgW="9206280" imgH="1993320" progId="Photoshop.Image.13">
                  <p:embed/>
                </p:oleObj>
              </mc:Choice>
              <mc:Fallback>
                <p:oleObj name="Image" r:id="rId8" imgW="9206280" imgH="1993320" progId="Photoshop.Image.13">
                  <p:embed/>
                  <p:pic>
                    <p:nvPicPr>
                      <p:cNvPr id="6" name="Object 5">
                        <a:extLst>
                          <a:ext uri="{FF2B5EF4-FFF2-40B4-BE49-F238E27FC236}">
                            <a16:creationId xmlns:a16="http://schemas.microsoft.com/office/drawing/2014/main" id="{1E23E056-8159-41CE-98E9-AE13E57B8912}"/>
                          </a:ext>
                        </a:extLst>
                      </p:cNvPr>
                      <p:cNvPicPr/>
                      <p:nvPr/>
                    </p:nvPicPr>
                    <p:blipFill>
                      <a:blip r:embed="rId9"/>
                      <a:stretch>
                        <a:fillRect/>
                      </a:stretch>
                    </p:blipFill>
                    <p:spPr>
                      <a:xfrm>
                        <a:off x="9275976" y="743710"/>
                        <a:ext cx="2143967" cy="468746"/>
                      </a:xfrm>
                      <a:prstGeom prst="rect">
                        <a:avLst/>
                      </a:prstGeom>
                    </p:spPr>
                  </p:pic>
                </p:oleObj>
              </mc:Fallback>
            </mc:AlternateContent>
          </a:graphicData>
        </a:graphic>
      </p:graphicFrame>
    </p:spTree>
    <p:extLst>
      <p:ext uri="{BB962C8B-B14F-4D97-AF65-F5344CB8AC3E}">
        <p14:creationId xmlns:p14="http://schemas.microsoft.com/office/powerpoint/2010/main" val="514180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4213817-6F89-4276-B3EA-C4E6F8CEA5B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8" name="think-cell Slide" r:id="rId4" imgW="395" imgH="396" progId="TCLayout.ActiveDocument.1">
                  <p:embed/>
                </p:oleObj>
              </mc:Choice>
              <mc:Fallback>
                <p:oleObj name="think-cell Slide" r:id="rId4" imgW="395" imgH="396" progId="TCLayout.ActiveDocument.1">
                  <p:embed/>
                  <p:pic>
                    <p:nvPicPr>
                      <p:cNvPr id="5" name="Object 4" hidden="1">
                        <a:extLst>
                          <a:ext uri="{FF2B5EF4-FFF2-40B4-BE49-F238E27FC236}">
                            <a16:creationId xmlns:a16="http://schemas.microsoft.com/office/drawing/2014/main" id="{B4213817-6F89-4276-B3EA-C4E6F8CEA5B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4FD9A-134D-40DA-94DE-E3C183D93F14}"/>
              </a:ext>
            </a:extLst>
          </p:cNvPr>
          <p:cNvSpPr>
            <a:spLocks noGrp="1"/>
          </p:cNvSpPr>
          <p:nvPr>
            <p:ph type="title"/>
          </p:nvPr>
        </p:nvSpPr>
        <p:spPr>
          <a:xfrm>
            <a:off x="1352549" y="785381"/>
            <a:ext cx="9486901" cy="770859"/>
          </a:xfrm>
        </p:spPr>
        <p:txBody>
          <a:bodyPr vert="horz" anchor="b">
            <a:normAutofit/>
          </a:bodyPr>
          <a:lstStyle/>
          <a:p>
            <a:pPr algn="ctr"/>
            <a:r>
              <a:rPr lang="en-IN" b="1" dirty="0"/>
              <a:t>Evaluation</a:t>
            </a:r>
          </a:p>
        </p:txBody>
      </p:sp>
      <p:graphicFrame>
        <p:nvGraphicFramePr>
          <p:cNvPr id="9" name="Object 8">
            <a:extLst>
              <a:ext uri="{FF2B5EF4-FFF2-40B4-BE49-F238E27FC236}">
                <a16:creationId xmlns:a16="http://schemas.microsoft.com/office/drawing/2014/main" id="{EAC78EF9-A51F-44B2-9A8C-9FB9A6B5101E}"/>
              </a:ext>
            </a:extLst>
          </p:cNvPr>
          <p:cNvGraphicFramePr>
            <a:graphicFrameLocks noChangeAspect="1"/>
          </p:cNvGraphicFramePr>
          <p:nvPr/>
        </p:nvGraphicFramePr>
        <p:xfrm>
          <a:off x="9275976" y="746759"/>
          <a:ext cx="2143967" cy="468746"/>
        </p:xfrm>
        <a:graphic>
          <a:graphicData uri="http://schemas.openxmlformats.org/presentationml/2006/ole">
            <mc:AlternateContent xmlns:mc="http://schemas.openxmlformats.org/markup-compatibility/2006">
              <mc:Choice xmlns:v="urn:schemas-microsoft-com:vml" Requires="v">
                <p:oleObj spid="_x0000_s11269" name="Image" r:id="rId6" imgW="9206280" imgH="1993320" progId="Photoshop.Image.13">
                  <p:embed/>
                </p:oleObj>
              </mc:Choice>
              <mc:Fallback>
                <p:oleObj name="Image" r:id="rId6" imgW="9206280" imgH="1993320" progId="Photoshop.Image.13">
                  <p:embed/>
                  <p:pic>
                    <p:nvPicPr>
                      <p:cNvPr id="9" name="Object 8">
                        <a:extLst>
                          <a:ext uri="{FF2B5EF4-FFF2-40B4-BE49-F238E27FC236}">
                            <a16:creationId xmlns:a16="http://schemas.microsoft.com/office/drawing/2014/main" id="{EAC78EF9-A51F-44B2-9A8C-9FB9A6B5101E}"/>
                          </a:ext>
                        </a:extLst>
                      </p:cNvPr>
                      <p:cNvPicPr/>
                      <p:nvPr/>
                    </p:nvPicPr>
                    <p:blipFill>
                      <a:blip r:embed="rId7"/>
                      <a:stretch>
                        <a:fillRect/>
                      </a:stretch>
                    </p:blipFill>
                    <p:spPr>
                      <a:xfrm>
                        <a:off x="9275976" y="746759"/>
                        <a:ext cx="2143967" cy="468746"/>
                      </a:xfrm>
                      <a:prstGeom prst="rect">
                        <a:avLst/>
                      </a:prstGeom>
                    </p:spPr>
                  </p:pic>
                </p:oleObj>
              </mc:Fallback>
            </mc:AlternateContent>
          </a:graphicData>
        </a:graphic>
      </p:graphicFrame>
      <p:sp>
        <p:nvSpPr>
          <p:cNvPr id="7" name="Footer Placeholder 6">
            <a:extLst>
              <a:ext uri="{FF2B5EF4-FFF2-40B4-BE49-F238E27FC236}">
                <a16:creationId xmlns:a16="http://schemas.microsoft.com/office/drawing/2014/main" id="{10997443-4557-4A85-A52E-D08500AD036C}"/>
              </a:ext>
            </a:extLst>
          </p:cNvPr>
          <p:cNvSpPr>
            <a:spLocks noGrp="1"/>
          </p:cNvSpPr>
          <p:nvPr>
            <p:ph type="ftr" sz="quarter" idx="11"/>
          </p:nvPr>
        </p:nvSpPr>
        <p:spPr/>
        <p:txBody>
          <a:bodyPr/>
          <a:lstStyle/>
          <a:p>
            <a:r>
              <a:rPr lang="en-US"/>
              <a:t>IIDS Datathon and Data Science Summit 2021</a:t>
            </a:r>
          </a:p>
        </p:txBody>
      </p:sp>
      <p:sp>
        <p:nvSpPr>
          <p:cNvPr id="11" name="Slide Number Placeholder 10">
            <a:extLst>
              <a:ext uri="{FF2B5EF4-FFF2-40B4-BE49-F238E27FC236}">
                <a16:creationId xmlns:a16="http://schemas.microsoft.com/office/drawing/2014/main" id="{321AEDE9-CAF7-4293-A63A-DF984D284B73}"/>
              </a:ext>
            </a:extLst>
          </p:cNvPr>
          <p:cNvSpPr>
            <a:spLocks noGrp="1"/>
          </p:cNvSpPr>
          <p:nvPr>
            <p:ph type="sldNum" sz="quarter" idx="12"/>
          </p:nvPr>
        </p:nvSpPr>
        <p:spPr/>
        <p:txBody>
          <a:bodyPr/>
          <a:lstStyle/>
          <a:p>
            <a:fld id="{F8E28480-1C08-4458-AD97-0283E6FFD09D}" type="slidenum">
              <a:rPr lang="en-US" smtClean="0">
                <a:solidFill>
                  <a:schemeClr val="bg1"/>
                </a:solidFill>
              </a:rPr>
              <a:t>10</a:t>
            </a:fld>
            <a:endParaRPr lang="en-US" dirty="0">
              <a:solidFill>
                <a:schemeClr val="bg1"/>
              </a:solidFill>
            </a:endParaRPr>
          </a:p>
        </p:txBody>
      </p:sp>
      <p:sp>
        <p:nvSpPr>
          <p:cNvPr id="4" name="TextBox 3">
            <a:extLst>
              <a:ext uri="{FF2B5EF4-FFF2-40B4-BE49-F238E27FC236}">
                <a16:creationId xmlns:a16="http://schemas.microsoft.com/office/drawing/2014/main" id="{B9DA7748-A13A-4341-B0A5-9378723A7483}"/>
              </a:ext>
            </a:extLst>
          </p:cNvPr>
          <p:cNvSpPr txBox="1"/>
          <p:nvPr/>
        </p:nvSpPr>
        <p:spPr>
          <a:xfrm>
            <a:off x="1605097" y="1832894"/>
            <a:ext cx="9234353" cy="4062651"/>
          </a:xfrm>
          <a:prstGeom prst="rect">
            <a:avLst/>
          </a:prstGeom>
          <a:noFill/>
        </p:spPr>
        <p:txBody>
          <a:bodyPr wrap="square" rtlCol="0">
            <a:spAutoFit/>
          </a:bodyPr>
          <a:lstStyle/>
          <a:p>
            <a:pPr marL="342900" indent="-342900">
              <a:buAutoNum type="arabicPeriod"/>
            </a:pPr>
            <a:r>
              <a:rPr lang="en-US" sz="2400" dirty="0"/>
              <a:t>Submissions will be evaluated on prediction accuracy. </a:t>
            </a:r>
          </a:p>
          <a:p>
            <a:pPr marL="800100" lvl="1" indent="-342900">
              <a:buAutoNum type="arabicPeriod"/>
            </a:pPr>
            <a:r>
              <a:rPr lang="en-US" sz="2400" dirty="0">
                <a:solidFill>
                  <a:srgbClr val="FF0000"/>
                </a:solidFill>
              </a:rPr>
              <a:t>In case of ties with prediction accuracy, efficiency of solution will be taken into account</a:t>
            </a:r>
            <a:endParaRPr lang="en-US" sz="2400" dirty="0"/>
          </a:p>
          <a:p>
            <a:pPr marL="342900" indent="-342900">
              <a:buAutoNum type="arabicPeriod"/>
            </a:pPr>
            <a:r>
              <a:rPr lang="en-US" sz="2400" dirty="0"/>
              <a:t>Final solution will be additionally evaluated based on a random test sample taken from the dataset provided.</a:t>
            </a:r>
          </a:p>
          <a:p>
            <a:pPr marL="800100" lvl="1" indent="-342900">
              <a:buAutoNum type="arabicPeriod"/>
            </a:pPr>
            <a:r>
              <a:rPr lang="en-US" sz="2400" dirty="0"/>
              <a:t>Predictions in categories with higher degree of sparseness will be evaluated higher</a:t>
            </a:r>
          </a:p>
          <a:p>
            <a:pPr marL="800100" lvl="1" indent="-342900">
              <a:buFontTx/>
              <a:buAutoNum type="arabicPeriod"/>
            </a:pPr>
            <a:r>
              <a:rPr lang="en-US" sz="2400" dirty="0"/>
              <a:t>Predictions in categories with higher revenues will be evaluated higher</a:t>
            </a:r>
          </a:p>
          <a:p>
            <a:pPr lvl="1"/>
            <a:endParaRPr lang="en-US" sz="2400" dirty="0">
              <a:solidFill>
                <a:srgbClr val="FF0000"/>
              </a:solidFill>
            </a:endParaRPr>
          </a:p>
          <a:p>
            <a:pPr marL="342900" indent="-342900">
              <a:buAutoNum type="arabicPeriod"/>
            </a:pPr>
            <a:endParaRPr lang="en-IN" dirty="0"/>
          </a:p>
        </p:txBody>
      </p:sp>
    </p:spTree>
    <p:extLst>
      <p:ext uri="{BB962C8B-B14F-4D97-AF65-F5344CB8AC3E}">
        <p14:creationId xmlns:p14="http://schemas.microsoft.com/office/powerpoint/2010/main" val="2059247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E433CB3-EAB2-4842-A1DD-7BC051B55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Magnifying glass showing decling performance">
            <a:extLst>
              <a:ext uri="{FF2B5EF4-FFF2-40B4-BE49-F238E27FC236}">
                <a16:creationId xmlns:a16="http://schemas.microsoft.com/office/drawing/2014/main" id="{8A4D507F-5029-4367-9B26-4549A05A7663}"/>
              </a:ext>
            </a:extLst>
          </p:cNvPr>
          <p:cNvPicPr>
            <a:picLocks noChangeAspect="1"/>
          </p:cNvPicPr>
          <p:nvPr/>
        </p:nvPicPr>
        <p:blipFill rotWithShape="1">
          <a:blip r:embed="rId2"/>
          <a:srcRect t="1220" b="14510"/>
          <a:stretch/>
        </p:blipFill>
        <p:spPr>
          <a:xfrm>
            <a:off x="1" y="10"/>
            <a:ext cx="12192000" cy="6857990"/>
          </a:xfrm>
          <a:prstGeom prst="rect">
            <a:avLst/>
          </a:prstGeom>
        </p:spPr>
      </p:pic>
      <p:sp>
        <p:nvSpPr>
          <p:cNvPr id="13" name="Rectangle 12">
            <a:extLst>
              <a:ext uri="{FF2B5EF4-FFF2-40B4-BE49-F238E27FC236}">
                <a16:creationId xmlns:a16="http://schemas.microsoft.com/office/drawing/2014/main" id="{ADB75148-2791-4D20-8938-D7554D86B9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20343"/>
            <a:ext cx="12192000" cy="1937657"/>
          </a:xfrm>
          <a:prstGeom prst="rect">
            <a:avLst/>
          </a:prstGeom>
          <a:gradFill>
            <a:gsLst>
              <a:gs pos="47000">
                <a:srgbClr val="000000">
                  <a:alpha val="18000"/>
                </a:srgbClr>
              </a:gs>
              <a:gs pos="0">
                <a:schemeClr val="tx1">
                  <a:alpha val="0"/>
                </a:schemeClr>
              </a:gs>
              <a:gs pos="100000">
                <a:srgbClr val="000000">
                  <a:alpha val="33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692D11F-7AB7-49BD-AC94-D0335756E621}"/>
              </a:ext>
            </a:extLst>
          </p:cNvPr>
          <p:cNvSpPr>
            <a:spLocks noGrp="1"/>
          </p:cNvSpPr>
          <p:nvPr>
            <p:ph type="title"/>
          </p:nvPr>
        </p:nvSpPr>
        <p:spPr>
          <a:xfrm>
            <a:off x="611841" y="5670550"/>
            <a:ext cx="7446131" cy="685800"/>
          </a:xfrm>
          <a:solidFill>
            <a:schemeClr val="tx2">
              <a:lumMod val="90000"/>
              <a:lumOff val="10000"/>
            </a:schemeClr>
          </a:solidFill>
        </p:spPr>
        <p:txBody>
          <a:bodyPr vert="horz" lIns="91440" tIns="45720" rIns="91440" bIns="45720" rtlCol="0" anchor="ctr">
            <a:normAutofit/>
          </a:bodyPr>
          <a:lstStyle/>
          <a:p>
            <a:pPr algn="l"/>
            <a:r>
              <a:rPr lang="en-US" sz="3200" kern="1200" cap="all" spc="300" baseline="0" dirty="0">
                <a:solidFill>
                  <a:schemeClr val="accent4">
                    <a:lumMod val="60000"/>
                    <a:lumOff val="40000"/>
                  </a:schemeClr>
                </a:solidFill>
                <a:latin typeface="+mj-lt"/>
                <a:ea typeface="+mj-ea"/>
                <a:cs typeface="+mj-cs"/>
              </a:rPr>
              <a:t>Dataset Description</a:t>
            </a:r>
          </a:p>
        </p:txBody>
      </p:sp>
      <p:sp>
        <p:nvSpPr>
          <p:cNvPr id="5" name="Text Placeholder 4">
            <a:extLst>
              <a:ext uri="{FF2B5EF4-FFF2-40B4-BE49-F238E27FC236}">
                <a16:creationId xmlns:a16="http://schemas.microsoft.com/office/drawing/2014/main" id="{B986842E-D43D-41EC-988E-73AC6A61DF60}"/>
              </a:ext>
            </a:extLst>
          </p:cNvPr>
          <p:cNvSpPr>
            <a:spLocks noGrp="1"/>
          </p:cNvSpPr>
          <p:nvPr>
            <p:ph type="body" idx="1"/>
          </p:nvPr>
        </p:nvSpPr>
        <p:spPr>
          <a:xfrm>
            <a:off x="8153400" y="5670548"/>
            <a:ext cx="3498772" cy="685801"/>
          </a:xfrm>
          <a:solidFill>
            <a:schemeClr val="tx2">
              <a:lumMod val="90000"/>
              <a:lumOff val="10000"/>
            </a:schemeClr>
          </a:solidFill>
        </p:spPr>
        <p:txBody>
          <a:bodyPr vert="horz" lIns="91440" tIns="45720" rIns="91440" bIns="45720" rtlCol="0" anchor="ctr">
            <a:normAutofit/>
          </a:bodyPr>
          <a:lstStyle/>
          <a:p>
            <a:pPr algn="r"/>
            <a:r>
              <a:rPr lang="en-US" sz="2000" i="1" kern="1200" dirty="0">
                <a:solidFill>
                  <a:srgbClr val="FFFFFF"/>
                </a:solidFill>
                <a:latin typeface="+mj-lt"/>
                <a:ea typeface="+mn-ea"/>
                <a:cs typeface="+mn-cs"/>
              </a:rPr>
              <a:t>Overview of Data</a:t>
            </a:r>
          </a:p>
        </p:txBody>
      </p:sp>
    </p:spTree>
    <p:extLst>
      <p:ext uri="{BB962C8B-B14F-4D97-AF65-F5344CB8AC3E}">
        <p14:creationId xmlns:p14="http://schemas.microsoft.com/office/powerpoint/2010/main" val="2249285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94EEDE3-9942-4A66-B4F6-5B4A9C8539C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2" name="think-cell Slide" r:id="rId4" imgW="395" imgH="396" progId="TCLayout.ActiveDocument.1">
                  <p:embed/>
                </p:oleObj>
              </mc:Choice>
              <mc:Fallback>
                <p:oleObj name="think-cell Slide" r:id="rId4" imgW="395" imgH="396" progId="TCLayout.ActiveDocument.1">
                  <p:embed/>
                  <p:pic>
                    <p:nvPicPr>
                      <p:cNvPr id="5" name="Object 4" hidden="1">
                        <a:extLst>
                          <a:ext uri="{FF2B5EF4-FFF2-40B4-BE49-F238E27FC236}">
                            <a16:creationId xmlns:a16="http://schemas.microsoft.com/office/drawing/2014/main" id="{C94EEDE3-9942-4A66-B4F6-5B4A9C8539C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Rectangle 8">
            <a:extLst>
              <a:ext uri="{FF2B5EF4-FFF2-40B4-BE49-F238E27FC236}">
                <a16:creationId xmlns:a16="http://schemas.microsoft.com/office/drawing/2014/main" id="{8B567ACB-44FC-44B8-A031-75BD65F80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useBgFill="1">
        <p:nvSpPr>
          <p:cNvPr id="11" name="Rectangle 10">
            <a:extLst>
              <a:ext uri="{FF2B5EF4-FFF2-40B4-BE49-F238E27FC236}">
                <a16:creationId xmlns:a16="http://schemas.microsoft.com/office/drawing/2014/main" id="{F09C18AC-EFAA-4C60-A84E-ECED43E3E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2" name="Title 1">
            <a:extLst>
              <a:ext uri="{FF2B5EF4-FFF2-40B4-BE49-F238E27FC236}">
                <a16:creationId xmlns:a16="http://schemas.microsoft.com/office/drawing/2014/main" id="{B19B09B5-6648-4ED0-B75B-ECBB560382B7}"/>
              </a:ext>
            </a:extLst>
          </p:cNvPr>
          <p:cNvSpPr>
            <a:spLocks noGrp="1"/>
          </p:cNvSpPr>
          <p:nvPr>
            <p:ph type="title"/>
          </p:nvPr>
        </p:nvSpPr>
        <p:spPr>
          <a:xfrm>
            <a:off x="1371600" y="1073834"/>
            <a:ext cx="9486900" cy="900332"/>
          </a:xfrm>
        </p:spPr>
        <p:txBody>
          <a:bodyPr vert="horz" anchor="ctr">
            <a:normAutofit/>
          </a:bodyPr>
          <a:lstStyle/>
          <a:p>
            <a:pPr algn="ctr"/>
            <a:r>
              <a:rPr lang="en-US" sz="2600" b="1" dirty="0"/>
              <a:t>Dataset overview</a:t>
            </a:r>
            <a:endParaRPr lang="en-IN" sz="2600" b="1" dirty="0"/>
          </a:p>
        </p:txBody>
      </p:sp>
      <p:graphicFrame>
        <p:nvGraphicFramePr>
          <p:cNvPr id="7" name="Object 6">
            <a:extLst>
              <a:ext uri="{FF2B5EF4-FFF2-40B4-BE49-F238E27FC236}">
                <a16:creationId xmlns:a16="http://schemas.microsoft.com/office/drawing/2014/main" id="{35CCD684-1728-43D2-894A-39720CD5AB6B}"/>
              </a:ext>
            </a:extLst>
          </p:cNvPr>
          <p:cNvGraphicFramePr>
            <a:graphicFrameLocks noChangeAspect="1"/>
          </p:cNvGraphicFramePr>
          <p:nvPr/>
        </p:nvGraphicFramePr>
        <p:xfrm>
          <a:off x="9275976" y="746759"/>
          <a:ext cx="2143967" cy="468746"/>
        </p:xfrm>
        <a:graphic>
          <a:graphicData uri="http://schemas.openxmlformats.org/presentationml/2006/ole">
            <mc:AlternateContent xmlns:mc="http://schemas.openxmlformats.org/markup-compatibility/2006">
              <mc:Choice xmlns:v="urn:schemas-microsoft-com:vml" Requires="v">
                <p:oleObj spid="_x0000_s12293" name="Image" r:id="rId6" imgW="9206280" imgH="1993320" progId="Photoshop.Image.13">
                  <p:embed/>
                </p:oleObj>
              </mc:Choice>
              <mc:Fallback>
                <p:oleObj name="Image" r:id="rId6" imgW="9206280" imgH="1993320" progId="Photoshop.Image.13">
                  <p:embed/>
                  <p:pic>
                    <p:nvPicPr>
                      <p:cNvPr id="7" name="Object 6">
                        <a:extLst>
                          <a:ext uri="{FF2B5EF4-FFF2-40B4-BE49-F238E27FC236}">
                            <a16:creationId xmlns:a16="http://schemas.microsoft.com/office/drawing/2014/main" id="{35CCD684-1728-43D2-894A-39720CD5AB6B}"/>
                          </a:ext>
                        </a:extLst>
                      </p:cNvPr>
                      <p:cNvPicPr/>
                      <p:nvPr/>
                    </p:nvPicPr>
                    <p:blipFill>
                      <a:blip r:embed="rId7"/>
                      <a:stretch>
                        <a:fillRect/>
                      </a:stretch>
                    </p:blipFill>
                    <p:spPr>
                      <a:xfrm>
                        <a:off x="9275976" y="746759"/>
                        <a:ext cx="2143967" cy="468746"/>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04EDAE80-42AE-4996-88D9-E8DCC5D281B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300" normalizeH="0" baseline="0" noProof="0">
                <a:ln>
                  <a:noFill/>
                </a:ln>
                <a:solidFill>
                  <a:srgbClr val="1D242E">
                    <a:lumMod val="75000"/>
                    <a:lumOff val="25000"/>
                  </a:srgbClr>
                </a:solidFill>
                <a:effectLst/>
                <a:uLnTx/>
                <a:uFillTx/>
                <a:latin typeface="Gill Sans MT"/>
                <a:ea typeface="+mn-ea"/>
                <a:cs typeface="+mn-cs"/>
              </a:rPr>
              <a:t>IIDS Datathon and Data Science Summit 2021</a:t>
            </a:r>
          </a:p>
        </p:txBody>
      </p:sp>
      <p:sp>
        <p:nvSpPr>
          <p:cNvPr id="12" name="Slide Number Placeholder 11">
            <a:extLst>
              <a:ext uri="{FF2B5EF4-FFF2-40B4-BE49-F238E27FC236}">
                <a16:creationId xmlns:a16="http://schemas.microsoft.com/office/drawing/2014/main" id="{1A17DFCD-C727-4EE3-AB3C-48A76EF4052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E28480-1C08-4458-AD97-0283E6FFD09D}" type="slidenum">
              <a:rPr kumimoji="0" lang="en-US" sz="900" b="0" i="0" u="none" strike="noStrike" kern="1200" cap="none" spc="300" normalizeH="0" baseline="0" noProof="0" smtClean="0">
                <a:ln>
                  <a:noFill/>
                </a:ln>
                <a:solidFill>
                  <a:srgbClr val="FFFFFF"/>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900" b="0" i="0" u="none" strike="noStrike" kern="1200" cap="none" spc="300" normalizeH="0" baseline="0" noProof="0" dirty="0">
              <a:ln>
                <a:noFill/>
              </a:ln>
              <a:solidFill>
                <a:srgbClr val="FFFFFF"/>
              </a:solidFill>
              <a:effectLst/>
              <a:uLnTx/>
              <a:uFillTx/>
              <a:latin typeface="Gill Sans MT"/>
              <a:ea typeface="+mn-ea"/>
              <a:cs typeface="+mn-cs"/>
            </a:endParaRPr>
          </a:p>
        </p:txBody>
      </p:sp>
      <p:sp>
        <p:nvSpPr>
          <p:cNvPr id="6" name="Content Placeholder 5">
            <a:extLst>
              <a:ext uri="{FF2B5EF4-FFF2-40B4-BE49-F238E27FC236}">
                <a16:creationId xmlns:a16="http://schemas.microsoft.com/office/drawing/2014/main" id="{6E1CC38F-2EE3-457A-B203-369D60C2EC60}"/>
              </a:ext>
            </a:extLst>
          </p:cNvPr>
          <p:cNvSpPr>
            <a:spLocks noGrp="1"/>
          </p:cNvSpPr>
          <p:nvPr>
            <p:ph idx="1"/>
          </p:nvPr>
        </p:nvSpPr>
        <p:spPr/>
        <p:txBody>
          <a:bodyPr/>
          <a:lstStyle/>
          <a:p>
            <a:pPr fontAlgn="base"/>
            <a:r>
              <a:rPr lang="en-US" b="0" i="0" dirty="0">
                <a:effectLst/>
                <a:latin typeface="+mn-lt"/>
              </a:rPr>
              <a:t>The dataset consists of sales data collected from a Turkish retail company. </a:t>
            </a:r>
          </a:p>
          <a:p>
            <a:pPr fontAlgn="base"/>
            <a:r>
              <a:rPr lang="en-US" b="0" i="0" dirty="0">
                <a:effectLst/>
                <a:latin typeface="+mn-lt"/>
              </a:rPr>
              <a:t>The data is collected from the start of 2017 to the end of 2019.</a:t>
            </a:r>
          </a:p>
          <a:p>
            <a:pPr fontAlgn="base"/>
            <a:r>
              <a:rPr lang="en-US" dirty="0">
                <a:latin typeface="+mn-lt"/>
              </a:rPr>
              <a:t>The dataset consists of 3 tables; sales.csv, product_hierarchy.csv, store_cities.csv.</a:t>
            </a:r>
            <a:endParaRPr lang="en-US" b="0" i="0" dirty="0">
              <a:effectLst/>
              <a:latin typeface="+mn-lt"/>
            </a:endParaRPr>
          </a:p>
          <a:p>
            <a:endParaRPr lang="en-IN" dirty="0"/>
          </a:p>
        </p:txBody>
      </p:sp>
    </p:spTree>
    <p:extLst>
      <p:ext uri="{BB962C8B-B14F-4D97-AF65-F5344CB8AC3E}">
        <p14:creationId xmlns:p14="http://schemas.microsoft.com/office/powerpoint/2010/main" val="574931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94EEDE3-9942-4A66-B4F6-5B4A9C8539C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6" name="think-cell Slide" r:id="rId4" imgW="395" imgH="396" progId="TCLayout.ActiveDocument.1">
                  <p:embed/>
                </p:oleObj>
              </mc:Choice>
              <mc:Fallback>
                <p:oleObj name="think-cell Slide" r:id="rId4" imgW="395" imgH="396" progId="TCLayout.ActiveDocument.1">
                  <p:embed/>
                  <p:pic>
                    <p:nvPicPr>
                      <p:cNvPr id="5" name="Object 4" hidden="1">
                        <a:extLst>
                          <a:ext uri="{FF2B5EF4-FFF2-40B4-BE49-F238E27FC236}">
                            <a16:creationId xmlns:a16="http://schemas.microsoft.com/office/drawing/2014/main" id="{C94EEDE3-9942-4A66-B4F6-5B4A9C8539C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Rectangle 8">
            <a:extLst>
              <a:ext uri="{FF2B5EF4-FFF2-40B4-BE49-F238E27FC236}">
                <a16:creationId xmlns:a16="http://schemas.microsoft.com/office/drawing/2014/main" id="{8B567ACB-44FC-44B8-A031-75BD65F80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useBgFill="1">
        <p:nvSpPr>
          <p:cNvPr id="11" name="Rectangle 10">
            <a:extLst>
              <a:ext uri="{FF2B5EF4-FFF2-40B4-BE49-F238E27FC236}">
                <a16:creationId xmlns:a16="http://schemas.microsoft.com/office/drawing/2014/main" id="{F09C18AC-EFAA-4C60-A84E-ECED43E3E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2" name="Title 1">
            <a:extLst>
              <a:ext uri="{FF2B5EF4-FFF2-40B4-BE49-F238E27FC236}">
                <a16:creationId xmlns:a16="http://schemas.microsoft.com/office/drawing/2014/main" id="{B19B09B5-6648-4ED0-B75B-ECBB560382B7}"/>
              </a:ext>
            </a:extLst>
          </p:cNvPr>
          <p:cNvSpPr>
            <a:spLocks noGrp="1"/>
          </p:cNvSpPr>
          <p:nvPr>
            <p:ph type="title"/>
          </p:nvPr>
        </p:nvSpPr>
        <p:spPr>
          <a:xfrm>
            <a:off x="1371600" y="1073834"/>
            <a:ext cx="9486900" cy="900332"/>
          </a:xfrm>
        </p:spPr>
        <p:txBody>
          <a:bodyPr vert="horz" anchor="ctr">
            <a:normAutofit/>
          </a:bodyPr>
          <a:lstStyle/>
          <a:p>
            <a:pPr algn="ctr"/>
            <a:r>
              <a:rPr lang="en-US" sz="2600" b="1" dirty="0"/>
              <a:t>File descriptions</a:t>
            </a:r>
            <a:endParaRPr lang="en-IN" sz="2600" b="1" dirty="0"/>
          </a:p>
        </p:txBody>
      </p:sp>
      <p:graphicFrame>
        <p:nvGraphicFramePr>
          <p:cNvPr id="7" name="Object 6">
            <a:extLst>
              <a:ext uri="{FF2B5EF4-FFF2-40B4-BE49-F238E27FC236}">
                <a16:creationId xmlns:a16="http://schemas.microsoft.com/office/drawing/2014/main" id="{35CCD684-1728-43D2-894A-39720CD5AB6B}"/>
              </a:ext>
            </a:extLst>
          </p:cNvPr>
          <p:cNvGraphicFramePr>
            <a:graphicFrameLocks noChangeAspect="1"/>
          </p:cNvGraphicFramePr>
          <p:nvPr/>
        </p:nvGraphicFramePr>
        <p:xfrm>
          <a:off x="9275976" y="746759"/>
          <a:ext cx="2143967" cy="468746"/>
        </p:xfrm>
        <a:graphic>
          <a:graphicData uri="http://schemas.openxmlformats.org/presentationml/2006/ole">
            <mc:AlternateContent xmlns:mc="http://schemas.openxmlformats.org/markup-compatibility/2006">
              <mc:Choice xmlns:v="urn:schemas-microsoft-com:vml" Requires="v">
                <p:oleObj spid="_x0000_s13317" name="Image" r:id="rId6" imgW="9206280" imgH="1993320" progId="Photoshop.Image.13">
                  <p:embed/>
                </p:oleObj>
              </mc:Choice>
              <mc:Fallback>
                <p:oleObj name="Image" r:id="rId6" imgW="9206280" imgH="1993320" progId="Photoshop.Image.13">
                  <p:embed/>
                  <p:pic>
                    <p:nvPicPr>
                      <p:cNvPr id="7" name="Object 6">
                        <a:extLst>
                          <a:ext uri="{FF2B5EF4-FFF2-40B4-BE49-F238E27FC236}">
                            <a16:creationId xmlns:a16="http://schemas.microsoft.com/office/drawing/2014/main" id="{35CCD684-1728-43D2-894A-39720CD5AB6B}"/>
                          </a:ext>
                        </a:extLst>
                      </p:cNvPr>
                      <p:cNvPicPr/>
                      <p:nvPr/>
                    </p:nvPicPr>
                    <p:blipFill>
                      <a:blip r:embed="rId7"/>
                      <a:stretch>
                        <a:fillRect/>
                      </a:stretch>
                    </p:blipFill>
                    <p:spPr>
                      <a:xfrm>
                        <a:off x="9275976" y="746759"/>
                        <a:ext cx="2143967" cy="468746"/>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04EDAE80-42AE-4996-88D9-E8DCC5D281B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300" normalizeH="0" baseline="0" noProof="0">
                <a:ln>
                  <a:noFill/>
                </a:ln>
                <a:solidFill>
                  <a:srgbClr val="1D242E">
                    <a:lumMod val="75000"/>
                    <a:lumOff val="25000"/>
                  </a:srgbClr>
                </a:solidFill>
                <a:effectLst/>
                <a:uLnTx/>
                <a:uFillTx/>
                <a:latin typeface="Gill Sans MT"/>
                <a:ea typeface="+mn-ea"/>
                <a:cs typeface="+mn-cs"/>
              </a:rPr>
              <a:t>IIDS Datathon and Data Science Summit 2021</a:t>
            </a:r>
          </a:p>
        </p:txBody>
      </p:sp>
      <p:sp>
        <p:nvSpPr>
          <p:cNvPr id="12" name="Slide Number Placeholder 11">
            <a:extLst>
              <a:ext uri="{FF2B5EF4-FFF2-40B4-BE49-F238E27FC236}">
                <a16:creationId xmlns:a16="http://schemas.microsoft.com/office/drawing/2014/main" id="{1A17DFCD-C727-4EE3-AB3C-48A76EF4052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E28480-1C08-4458-AD97-0283E6FFD09D}" type="slidenum">
              <a:rPr kumimoji="0" lang="en-US" sz="900" b="0" i="0" u="none" strike="noStrike" kern="1200" cap="none" spc="300" normalizeH="0" baseline="0" noProof="0" smtClean="0">
                <a:ln>
                  <a:noFill/>
                </a:ln>
                <a:solidFill>
                  <a:srgbClr val="FFFFFF"/>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900" b="0" i="0" u="none" strike="noStrike" kern="1200" cap="none" spc="300" normalizeH="0" baseline="0" noProof="0" dirty="0">
              <a:ln>
                <a:noFill/>
              </a:ln>
              <a:solidFill>
                <a:srgbClr val="FFFFFF"/>
              </a:solidFill>
              <a:effectLst/>
              <a:uLnTx/>
              <a:uFillTx/>
              <a:latin typeface="Gill Sans MT"/>
              <a:ea typeface="+mn-ea"/>
              <a:cs typeface="+mn-cs"/>
            </a:endParaRPr>
          </a:p>
        </p:txBody>
      </p:sp>
      <p:sp>
        <p:nvSpPr>
          <p:cNvPr id="6" name="Content Placeholder 5">
            <a:extLst>
              <a:ext uri="{FF2B5EF4-FFF2-40B4-BE49-F238E27FC236}">
                <a16:creationId xmlns:a16="http://schemas.microsoft.com/office/drawing/2014/main" id="{6E1CC38F-2EE3-457A-B203-369D60C2EC60}"/>
              </a:ext>
            </a:extLst>
          </p:cNvPr>
          <p:cNvSpPr>
            <a:spLocks noGrp="1"/>
          </p:cNvSpPr>
          <p:nvPr>
            <p:ph idx="1"/>
          </p:nvPr>
        </p:nvSpPr>
        <p:spPr>
          <a:xfrm>
            <a:off x="1371599" y="2254103"/>
            <a:ext cx="9486901" cy="2770743"/>
          </a:xfrm>
        </p:spPr>
        <p:txBody>
          <a:bodyPr/>
          <a:lstStyle/>
          <a:p>
            <a:pPr algn="l" fontAlgn="base">
              <a:buFont typeface="Arial" panose="020B0604020202020204" pitchFamily="34" charset="0"/>
              <a:buChar char="•"/>
            </a:pPr>
            <a:r>
              <a:rPr lang="en-US" b="0" i="0" dirty="0">
                <a:solidFill>
                  <a:srgbClr val="00B0F0"/>
                </a:solidFill>
                <a:effectLst/>
                <a:latin typeface="+mn-lt"/>
              </a:rPr>
              <a:t>sales.csv </a:t>
            </a:r>
            <a:r>
              <a:rPr lang="en-US" b="0" i="0" dirty="0">
                <a:effectLst/>
                <a:latin typeface="+mn-lt"/>
              </a:rPr>
              <a:t>– Sales data of the retail company. Daily sales data covering 2017-2019.</a:t>
            </a:r>
          </a:p>
          <a:p>
            <a:pPr algn="l" fontAlgn="base">
              <a:buFont typeface="Arial" panose="020B0604020202020204" pitchFamily="34" charset="0"/>
              <a:buChar char="•"/>
            </a:pPr>
            <a:r>
              <a:rPr lang="en-US" b="0" i="0" dirty="0">
                <a:solidFill>
                  <a:srgbClr val="00B0F0"/>
                </a:solidFill>
                <a:effectLst/>
                <a:latin typeface="+mn-lt"/>
              </a:rPr>
              <a:t>product_hierarchy.csv </a:t>
            </a:r>
            <a:r>
              <a:rPr lang="en-US" b="0" i="0" dirty="0">
                <a:effectLst/>
                <a:latin typeface="+mn-lt"/>
              </a:rPr>
              <a:t>- Data containing the hierarchy and sizes of the products.</a:t>
            </a:r>
          </a:p>
          <a:p>
            <a:pPr algn="l" fontAlgn="base">
              <a:buFont typeface="Arial" panose="020B0604020202020204" pitchFamily="34" charset="0"/>
              <a:buChar char="•"/>
            </a:pPr>
            <a:r>
              <a:rPr lang="en-US" b="0" i="0" dirty="0">
                <a:solidFill>
                  <a:srgbClr val="00B0F0"/>
                </a:solidFill>
                <a:effectLst/>
                <a:latin typeface="+mn-lt"/>
              </a:rPr>
              <a:t>store_cities.csv </a:t>
            </a:r>
            <a:r>
              <a:rPr lang="en-US" b="0" i="0" dirty="0">
                <a:effectLst/>
                <a:latin typeface="+mn-lt"/>
              </a:rPr>
              <a:t>- Data containing the city, type and size information of the stores.</a:t>
            </a:r>
          </a:p>
          <a:p>
            <a:endParaRPr lang="en-IN" dirty="0"/>
          </a:p>
        </p:txBody>
      </p:sp>
    </p:spTree>
    <p:extLst>
      <p:ext uri="{BB962C8B-B14F-4D97-AF65-F5344CB8AC3E}">
        <p14:creationId xmlns:p14="http://schemas.microsoft.com/office/powerpoint/2010/main" val="2201801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94EEDE3-9942-4A66-B4F6-5B4A9C8539C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40" name="think-cell Slide" r:id="rId4" imgW="395" imgH="396" progId="TCLayout.ActiveDocument.1">
                  <p:embed/>
                </p:oleObj>
              </mc:Choice>
              <mc:Fallback>
                <p:oleObj name="think-cell Slide" r:id="rId4" imgW="395" imgH="396" progId="TCLayout.ActiveDocument.1">
                  <p:embed/>
                  <p:pic>
                    <p:nvPicPr>
                      <p:cNvPr id="5" name="Object 4" hidden="1">
                        <a:extLst>
                          <a:ext uri="{FF2B5EF4-FFF2-40B4-BE49-F238E27FC236}">
                            <a16:creationId xmlns:a16="http://schemas.microsoft.com/office/drawing/2014/main" id="{C94EEDE3-9942-4A66-B4F6-5B4A9C8539C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Rectangle 8">
            <a:extLst>
              <a:ext uri="{FF2B5EF4-FFF2-40B4-BE49-F238E27FC236}">
                <a16:creationId xmlns:a16="http://schemas.microsoft.com/office/drawing/2014/main" id="{8B567ACB-44FC-44B8-A031-75BD65F80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useBgFill="1">
        <p:nvSpPr>
          <p:cNvPr id="11" name="Rectangle 10">
            <a:extLst>
              <a:ext uri="{FF2B5EF4-FFF2-40B4-BE49-F238E27FC236}">
                <a16:creationId xmlns:a16="http://schemas.microsoft.com/office/drawing/2014/main" id="{F09C18AC-EFAA-4C60-A84E-ECED43E3E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2" name="Title 1">
            <a:extLst>
              <a:ext uri="{FF2B5EF4-FFF2-40B4-BE49-F238E27FC236}">
                <a16:creationId xmlns:a16="http://schemas.microsoft.com/office/drawing/2014/main" id="{B19B09B5-6648-4ED0-B75B-ECBB560382B7}"/>
              </a:ext>
            </a:extLst>
          </p:cNvPr>
          <p:cNvSpPr>
            <a:spLocks noGrp="1"/>
          </p:cNvSpPr>
          <p:nvPr>
            <p:ph type="title"/>
          </p:nvPr>
        </p:nvSpPr>
        <p:spPr>
          <a:xfrm>
            <a:off x="1305959" y="826298"/>
            <a:ext cx="9486900" cy="900332"/>
          </a:xfrm>
        </p:spPr>
        <p:txBody>
          <a:bodyPr vert="horz" anchor="ctr">
            <a:normAutofit/>
          </a:bodyPr>
          <a:lstStyle/>
          <a:p>
            <a:pPr algn="ctr"/>
            <a:r>
              <a:rPr lang="en-US" sz="2600" b="1" dirty="0"/>
              <a:t>Feature descriptions-sales.csv</a:t>
            </a:r>
            <a:endParaRPr lang="en-IN" sz="2600" b="1" dirty="0"/>
          </a:p>
        </p:txBody>
      </p:sp>
      <p:graphicFrame>
        <p:nvGraphicFramePr>
          <p:cNvPr id="7" name="Object 6">
            <a:extLst>
              <a:ext uri="{FF2B5EF4-FFF2-40B4-BE49-F238E27FC236}">
                <a16:creationId xmlns:a16="http://schemas.microsoft.com/office/drawing/2014/main" id="{35CCD684-1728-43D2-894A-39720CD5AB6B}"/>
              </a:ext>
            </a:extLst>
          </p:cNvPr>
          <p:cNvGraphicFramePr>
            <a:graphicFrameLocks noChangeAspect="1"/>
          </p:cNvGraphicFramePr>
          <p:nvPr/>
        </p:nvGraphicFramePr>
        <p:xfrm>
          <a:off x="9275976" y="746759"/>
          <a:ext cx="2143967" cy="468746"/>
        </p:xfrm>
        <a:graphic>
          <a:graphicData uri="http://schemas.openxmlformats.org/presentationml/2006/ole">
            <mc:AlternateContent xmlns:mc="http://schemas.openxmlformats.org/markup-compatibility/2006">
              <mc:Choice xmlns:v="urn:schemas-microsoft-com:vml" Requires="v">
                <p:oleObj spid="_x0000_s14341" name="Image" r:id="rId6" imgW="9206280" imgH="1993320" progId="Photoshop.Image.13">
                  <p:embed/>
                </p:oleObj>
              </mc:Choice>
              <mc:Fallback>
                <p:oleObj name="Image" r:id="rId6" imgW="9206280" imgH="1993320" progId="Photoshop.Image.13">
                  <p:embed/>
                  <p:pic>
                    <p:nvPicPr>
                      <p:cNvPr id="7" name="Object 6">
                        <a:extLst>
                          <a:ext uri="{FF2B5EF4-FFF2-40B4-BE49-F238E27FC236}">
                            <a16:creationId xmlns:a16="http://schemas.microsoft.com/office/drawing/2014/main" id="{35CCD684-1728-43D2-894A-39720CD5AB6B}"/>
                          </a:ext>
                        </a:extLst>
                      </p:cNvPr>
                      <p:cNvPicPr/>
                      <p:nvPr/>
                    </p:nvPicPr>
                    <p:blipFill>
                      <a:blip r:embed="rId7"/>
                      <a:stretch>
                        <a:fillRect/>
                      </a:stretch>
                    </p:blipFill>
                    <p:spPr>
                      <a:xfrm>
                        <a:off x="9275976" y="746759"/>
                        <a:ext cx="2143967" cy="468746"/>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04EDAE80-42AE-4996-88D9-E8DCC5D281B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300" normalizeH="0" baseline="0" noProof="0">
                <a:ln>
                  <a:noFill/>
                </a:ln>
                <a:solidFill>
                  <a:srgbClr val="1D242E">
                    <a:lumMod val="75000"/>
                    <a:lumOff val="25000"/>
                  </a:srgbClr>
                </a:solidFill>
                <a:effectLst/>
                <a:uLnTx/>
                <a:uFillTx/>
                <a:latin typeface="Gill Sans MT"/>
                <a:ea typeface="+mn-ea"/>
                <a:cs typeface="+mn-cs"/>
              </a:rPr>
              <a:t>IIDS Datathon and Data Science Summit 2021</a:t>
            </a:r>
          </a:p>
        </p:txBody>
      </p:sp>
      <p:sp>
        <p:nvSpPr>
          <p:cNvPr id="12" name="Slide Number Placeholder 11">
            <a:extLst>
              <a:ext uri="{FF2B5EF4-FFF2-40B4-BE49-F238E27FC236}">
                <a16:creationId xmlns:a16="http://schemas.microsoft.com/office/drawing/2014/main" id="{1A17DFCD-C727-4EE3-AB3C-48A76EF4052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E28480-1C08-4458-AD97-0283E6FFD09D}" type="slidenum">
              <a:rPr kumimoji="0" lang="en-US" sz="900" b="0" i="0" u="none" strike="noStrike" kern="1200" cap="none" spc="300" normalizeH="0" baseline="0" noProof="0" smtClean="0">
                <a:ln>
                  <a:noFill/>
                </a:ln>
                <a:solidFill>
                  <a:srgbClr val="FFFFFF"/>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900" b="0" i="0" u="none" strike="noStrike" kern="1200" cap="none" spc="300" normalizeH="0" baseline="0" noProof="0" dirty="0">
              <a:ln>
                <a:noFill/>
              </a:ln>
              <a:solidFill>
                <a:srgbClr val="FFFFFF"/>
              </a:solidFill>
              <a:effectLst/>
              <a:uLnTx/>
              <a:uFillTx/>
              <a:latin typeface="Gill Sans MT"/>
              <a:ea typeface="+mn-ea"/>
              <a:cs typeface="+mn-cs"/>
            </a:endParaRPr>
          </a:p>
        </p:txBody>
      </p:sp>
      <p:sp>
        <p:nvSpPr>
          <p:cNvPr id="6" name="Content Placeholder 5">
            <a:extLst>
              <a:ext uri="{FF2B5EF4-FFF2-40B4-BE49-F238E27FC236}">
                <a16:creationId xmlns:a16="http://schemas.microsoft.com/office/drawing/2014/main" id="{6E1CC38F-2EE3-457A-B203-369D60C2EC60}"/>
              </a:ext>
            </a:extLst>
          </p:cNvPr>
          <p:cNvSpPr>
            <a:spLocks noGrp="1"/>
          </p:cNvSpPr>
          <p:nvPr>
            <p:ph idx="1"/>
          </p:nvPr>
        </p:nvSpPr>
        <p:spPr>
          <a:xfrm>
            <a:off x="1240316" y="1726630"/>
            <a:ext cx="9618184" cy="4198035"/>
          </a:xfrm>
        </p:spPr>
        <p:txBody>
          <a:bodyPr>
            <a:normAutofit fontScale="62500" lnSpcReduction="20000"/>
          </a:bodyPr>
          <a:lstStyle/>
          <a:p>
            <a:pPr algn="l" fontAlgn="base">
              <a:buFont typeface="Arial" panose="020B0604020202020204" pitchFamily="34" charset="0"/>
              <a:buChar char="•"/>
            </a:pPr>
            <a:r>
              <a:rPr lang="en-US" b="0" i="0" dirty="0">
                <a:effectLst/>
                <a:latin typeface="+mn-lt"/>
              </a:rPr>
              <a:t>store_id - The unique identifier of a store.</a:t>
            </a:r>
          </a:p>
          <a:p>
            <a:pPr algn="l" fontAlgn="base">
              <a:buFont typeface="Arial" panose="020B0604020202020204" pitchFamily="34" charset="0"/>
              <a:buChar char="•"/>
            </a:pPr>
            <a:r>
              <a:rPr lang="en-US" b="0" i="0" dirty="0">
                <a:effectLst/>
                <a:latin typeface="+mn-lt"/>
              </a:rPr>
              <a:t>product_id - The unique identifier of a product.</a:t>
            </a:r>
          </a:p>
          <a:p>
            <a:pPr algn="l" fontAlgn="base">
              <a:buFont typeface="Arial" panose="020B0604020202020204" pitchFamily="34" charset="0"/>
              <a:buChar char="•"/>
            </a:pPr>
            <a:r>
              <a:rPr lang="en-US" b="0" i="0" dirty="0">
                <a:effectLst/>
                <a:latin typeface="+mn-lt"/>
              </a:rPr>
              <a:t>date - Sales date (YYYY-MM-DD)</a:t>
            </a:r>
          </a:p>
          <a:p>
            <a:pPr algn="l" fontAlgn="base">
              <a:buFont typeface="Arial" panose="020B0604020202020204" pitchFamily="34" charset="0"/>
              <a:buChar char="•"/>
            </a:pPr>
            <a:r>
              <a:rPr lang="en-US" b="0" i="0" dirty="0">
                <a:effectLst/>
                <a:latin typeface="+mn-lt"/>
              </a:rPr>
              <a:t>sales - Sales quantity, </a:t>
            </a:r>
            <a:r>
              <a:rPr lang="en-US" b="1" i="0" dirty="0">
                <a:solidFill>
                  <a:srgbClr val="FF0000"/>
                </a:solidFill>
                <a:effectLst/>
                <a:latin typeface="+mn-lt"/>
              </a:rPr>
              <a:t>the target variable.</a:t>
            </a:r>
          </a:p>
          <a:p>
            <a:pPr algn="l" fontAlgn="base">
              <a:buFont typeface="Arial" panose="020B0604020202020204" pitchFamily="34" charset="0"/>
              <a:buChar char="•"/>
            </a:pPr>
            <a:r>
              <a:rPr lang="en-US" b="0" i="0" dirty="0">
                <a:effectLst/>
                <a:latin typeface="+mn-lt"/>
              </a:rPr>
              <a:t>revenue - Daily total sales revenue</a:t>
            </a:r>
          </a:p>
          <a:p>
            <a:pPr algn="l" fontAlgn="base">
              <a:buFont typeface="Arial" panose="020B0604020202020204" pitchFamily="34" charset="0"/>
              <a:buChar char="•"/>
            </a:pPr>
            <a:r>
              <a:rPr lang="en-US" b="0" i="0" dirty="0">
                <a:effectLst/>
                <a:latin typeface="+mn-lt"/>
              </a:rPr>
              <a:t>stock - End of day stock quantity</a:t>
            </a:r>
          </a:p>
          <a:p>
            <a:pPr algn="l" fontAlgn="base">
              <a:buFont typeface="Arial" panose="020B0604020202020204" pitchFamily="34" charset="0"/>
              <a:buChar char="•"/>
            </a:pPr>
            <a:r>
              <a:rPr lang="en-US" b="0" i="0" dirty="0">
                <a:effectLst/>
                <a:latin typeface="+mn-lt"/>
              </a:rPr>
              <a:t>price - Product sales price</a:t>
            </a:r>
          </a:p>
          <a:p>
            <a:pPr algn="l" fontAlgn="base">
              <a:buFont typeface="Arial" panose="020B0604020202020204" pitchFamily="34" charset="0"/>
              <a:buChar char="•"/>
            </a:pPr>
            <a:r>
              <a:rPr lang="en-US" b="0" i="0" dirty="0">
                <a:effectLst/>
                <a:latin typeface="+mn-lt"/>
              </a:rPr>
              <a:t>promo</a:t>
            </a:r>
            <a:r>
              <a:rPr lang="en-US" b="0" i="1" dirty="0">
                <a:effectLst/>
                <a:latin typeface="+mn-lt"/>
              </a:rPr>
              <a:t>type</a:t>
            </a:r>
            <a:r>
              <a:rPr lang="en-US" b="0" i="0" dirty="0">
                <a:effectLst/>
                <a:latin typeface="+mn-lt"/>
              </a:rPr>
              <a:t>1 - Type of promotion applied on channel 1</a:t>
            </a:r>
          </a:p>
          <a:p>
            <a:pPr algn="l" fontAlgn="base">
              <a:buFont typeface="Arial" panose="020B0604020202020204" pitchFamily="34" charset="0"/>
              <a:buChar char="•"/>
            </a:pPr>
            <a:r>
              <a:rPr lang="en-US" b="0" i="0" dirty="0">
                <a:effectLst/>
                <a:latin typeface="+mn-lt"/>
              </a:rPr>
              <a:t>promo</a:t>
            </a:r>
            <a:r>
              <a:rPr lang="en-US" b="0" i="1" dirty="0">
                <a:effectLst/>
                <a:latin typeface="+mn-lt"/>
              </a:rPr>
              <a:t>bin</a:t>
            </a:r>
            <a:r>
              <a:rPr lang="en-US" b="0" i="0" dirty="0">
                <a:effectLst/>
                <a:latin typeface="+mn-lt"/>
              </a:rPr>
              <a:t>1 - Binned promotion rate for applied promo</a:t>
            </a:r>
            <a:r>
              <a:rPr lang="en-US" b="0" i="1" dirty="0">
                <a:effectLst/>
                <a:latin typeface="+mn-lt"/>
              </a:rPr>
              <a:t>type</a:t>
            </a:r>
            <a:r>
              <a:rPr lang="en-US" b="0" i="0" dirty="0">
                <a:effectLst/>
                <a:latin typeface="+mn-lt"/>
              </a:rPr>
              <a:t>1</a:t>
            </a:r>
          </a:p>
          <a:p>
            <a:pPr algn="l" fontAlgn="base">
              <a:buFont typeface="Arial" panose="020B0604020202020204" pitchFamily="34" charset="0"/>
              <a:buChar char="•"/>
            </a:pPr>
            <a:r>
              <a:rPr lang="en-US" b="0" i="0" dirty="0">
                <a:effectLst/>
                <a:latin typeface="+mn-lt"/>
              </a:rPr>
              <a:t>promo</a:t>
            </a:r>
            <a:r>
              <a:rPr lang="en-US" b="0" i="1" dirty="0">
                <a:effectLst/>
                <a:latin typeface="+mn-lt"/>
              </a:rPr>
              <a:t>type</a:t>
            </a:r>
            <a:r>
              <a:rPr lang="en-US" b="0" i="0" dirty="0">
                <a:effectLst/>
                <a:latin typeface="+mn-lt"/>
              </a:rPr>
              <a:t>2 - Type of promotion applied on channel 2</a:t>
            </a:r>
          </a:p>
          <a:p>
            <a:pPr algn="l" fontAlgn="base">
              <a:buFont typeface="Arial" panose="020B0604020202020204" pitchFamily="34" charset="0"/>
              <a:buChar char="•"/>
            </a:pPr>
            <a:r>
              <a:rPr lang="en-US" b="0" i="0" dirty="0">
                <a:effectLst/>
                <a:latin typeface="+mn-lt"/>
              </a:rPr>
              <a:t>promo</a:t>
            </a:r>
            <a:r>
              <a:rPr lang="en-US" b="0" i="1" dirty="0">
                <a:effectLst/>
                <a:latin typeface="+mn-lt"/>
              </a:rPr>
              <a:t>bin</a:t>
            </a:r>
            <a:r>
              <a:rPr lang="en-US" b="0" i="0" dirty="0">
                <a:effectLst/>
                <a:latin typeface="+mn-lt"/>
              </a:rPr>
              <a:t>2 - Binned promotion rate for applied promo</a:t>
            </a:r>
            <a:r>
              <a:rPr lang="en-US" b="0" i="1" dirty="0">
                <a:effectLst/>
                <a:latin typeface="+mn-lt"/>
              </a:rPr>
              <a:t>type</a:t>
            </a:r>
            <a:r>
              <a:rPr lang="en-US" b="0" i="0" dirty="0">
                <a:effectLst/>
                <a:latin typeface="+mn-lt"/>
              </a:rPr>
              <a:t>2</a:t>
            </a:r>
          </a:p>
          <a:p>
            <a:pPr algn="l" fontAlgn="base">
              <a:buFont typeface="Arial" panose="020B0604020202020204" pitchFamily="34" charset="0"/>
              <a:buChar char="•"/>
            </a:pPr>
            <a:r>
              <a:rPr lang="en-US" b="0" i="0" dirty="0">
                <a:effectLst/>
                <a:latin typeface="+mn-lt"/>
              </a:rPr>
              <a:t>promo</a:t>
            </a:r>
            <a:r>
              <a:rPr lang="en-US" b="0" i="1" dirty="0">
                <a:effectLst/>
                <a:latin typeface="+mn-lt"/>
              </a:rPr>
              <a:t>discount</a:t>
            </a:r>
            <a:r>
              <a:rPr lang="en-US" b="0" i="0" dirty="0">
                <a:effectLst/>
                <a:latin typeface="+mn-lt"/>
              </a:rPr>
              <a:t>2 - Discount rate for applied promo type 2</a:t>
            </a:r>
          </a:p>
          <a:p>
            <a:pPr algn="l" fontAlgn="base">
              <a:buFont typeface="Arial" panose="020B0604020202020204" pitchFamily="34" charset="0"/>
              <a:buChar char="•"/>
            </a:pPr>
            <a:r>
              <a:rPr lang="en-US" b="0" i="0" dirty="0">
                <a:effectLst/>
                <a:latin typeface="+mn-lt"/>
              </a:rPr>
              <a:t>promo</a:t>
            </a:r>
            <a:r>
              <a:rPr lang="en-US" b="0" i="1" dirty="0">
                <a:effectLst/>
                <a:latin typeface="+mn-lt"/>
              </a:rPr>
              <a:t>discount</a:t>
            </a:r>
            <a:r>
              <a:rPr lang="en-US" b="0" i="0" dirty="0">
                <a:effectLst/>
                <a:latin typeface="+mn-lt"/>
              </a:rPr>
              <a:t>type_2 - Type of discount applied</a:t>
            </a:r>
          </a:p>
          <a:p>
            <a:endParaRPr lang="en-IN" dirty="0"/>
          </a:p>
        </p:txBody>
      </p:sp>
    </p:spTree>
    <p:extLst>
      <p:ext uri="{BB962C8B-B14F-4D97-AF65-F5344CB8AC3E}">
        <p14:creationId xmlns:p14="http://schemas.microsoft.com/office/powerpoint/2010/main" val="2198484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94EEDE3-9942-4A66-B4F6-5B4A9C8539C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64" name="think-cell Slide" r:id="rId4" imgW="395" imgH="396" progId="TCLayout.ActiveDocument.1">
                  <p:embed/>
                </p:oleObj>
              </mc:Choice>
              <mc:Fallback>
                <p:oleObj name="think-cell Slide" r:id="rId4" imgW="395" imgH="396" progId="TCLayout.ActiveDocument.1">
                  <p:embed/>
                  <p:pic>
                    <p:nvPicPr>
                      <p:cNvPr id="5" name="Object 4" hidden="1">
                        <a:extLst>
                          <a:ext uri="{FF2B5EF4-FFF2-40B4-BE49-F238E27FC236}">
                            <a16:creationId xmlns:a16="http://schemas.microsoft.com/office/drawing/2014/main" id="{C94EEDE3-9942-4A66-B4F6-5B4A9C8539C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Rectangle 8">
            <a:extLst>
              <a:ext uri="{FF2B5EF4-FFF2-40B4-BE49-F238E27FC236}">
                <a16:creationId xmlns:a16="http://schemas.microsoft.com/office/drawing/2014/main" id="{8B567ACB-44FC-44B8-A031-75BD65F80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useBgFill="1">
        <p:nvSpPr>
          <p:cNvPr id="11" name="Rectangle 10">
            <a:extLst>
              <a:ext uri="{FF2B5EF4-FFF2-40B4-BE49-F238E27FC236}">
                <a16:creationId xmlns:a16="http://schemas.microsoft.com/office/drawing/2014/main" id="{F09C18AC-EFAA-4C60-A84E-ECED43E3E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2" name="Title 1">
            <a:extLst>
              <a:ext uri="{FF2B5EF4-FFF2-40B4-BE49-F238E27FC236}">
                <a16:creationId xmlns:a16="http://schemas.microsoft.com/office/drawing/2014/main" id="{B19B09B5-6648-4ED0-B75B-ECBB560382B7}"/>
              </a:ext>
            </a:extLst>
          </p:cNvPr>
          <p:cNvSpPr>
            <a:spLocks noGrp="1"/>
          </p:cNvSpPr>
          <p:nvPr>
            <p:ph type="title"/>
          </p:nvPr>
        </p:nvSpPr>
        <p:spPr>
          <a:xfrm>
            <a:off x="1371599" y="981132"/>
            <a:ext cx="9486900" cy="900332"/>
          </a:xfrm>
        </p:spPr>
        <p:txBody>
          <a:bodyPr vert="horz" anchor="ctr">
            <a:normAutofit/>
          </a:bodyPr>
          <a:lstStyle/>
          <a:p>
            <a:pPr algn="ctr"/>
            <a:r>
              <a:rPr lang="en-US" sz="2600" b="1" dirty="0"/>
              <a:t>Feature descriptions-product_hierarchy.csv</a:t>
            </a:r>
            <a:endParaRPr lang="en-IN" sz="2600" b="1" dirty="0"/>
          </a:p>
        </p:txBody>
      </p:sp>
      <p:graphicFrame>
        <p:nvGraphicFramePr>
          <p:cNvPr id="7" name="Object 6">
            <a:extLst>
              <a:ext uri="{FF2B5EF4-FFF2-40B4-BE49-F238E27FC236}">
                <a16:creationId xmlns:a16="http://schemas.microsoft.com/office/drawing/2014/main" id="{35CCD684-1728-43D2-894A-39720CD5AB6B}"/>
              </a:ext>
            </a:extLst>
          </p:cNvPr>
          <p:cNvGraphicFramePr>
            <a:graphicFrameLocks noChangeAspect="1"/>
          </p:cNvGraphicFramePr>
          <p:nvPr/>
        </p:nvGraphicFramePr>
        <p:xfrm>
          <a:off x="9275976" y="746759"/>
          <a:ext cx="2143967" cy="468746"/>
        </p:xfrm>
        <a:graphic>
          <a:graphicData uri="http://schemas.openxmlformats.org/presentationml/2006/ole">
            <mc:AlternateContent xmlns:mc="http://schemas.openxmlformats.org/markup-compatibility/2006">
              <mc:Choice xmlns:v="urn:schemas-microsoft-com:vml" Requires="v">
                <p:oleObj spid="_x0000_s15365" name="Image" r:id="rId6" imgW="9206280" imgH="1993320" progId="Photoshop.Image.13">
                  <p:embed/>
                </p:oleObj>
              </mc:Choice>
              <mc:Fallback>
                <p:oleObj name="Image" r:id="rId6" imgW="9206280" imgH="1993320" progId="Photoshop.Image.13">
                  <p:embed/>
                  <p:pic>
                    <p:nvPicPr>
                      <p:cNvPr id="7" name="Object 6">
                        <a:extLst>
                          <a:ext uri="{FF2B5EF4-FFF2-40B4-BE49-F238E27FC236}">
                            <a16:creationId xmlns:a16="http://schemas.microsoft.com/office/drawing/2014/main" id="{35CCD684-1728-43D2-894A-39720CD5AB6B}"/>
                          </a:ext>
                        </a:extLst>
                      </p:cNvPr>
                      <p:cNvPicPr/>
                      <p:nvPr/>
                    </p:nvPicPr>
                    <p:blipFill>
                      <a:blip r:embed="rId7"/>
                      <a:stretch>
                        <a:fillRect/>
                      </a:stretch>
                    </p:blipFill>
                    <p:spPr>
                      <a:xfrm>
                        <a:off x="9275976" y="746759"/>
                        <a:ext cx="2143967" cy="468746"/>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04EDAE80-42AE-4996-88D9-E8DCC5D281B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300" normalizeH="0" baseline="0" noProof="0">
                <a:ln>
                  <a:noFill/>
                </a:ln>
                <a:solidFill>
                  <a:srgbClr val="1D242E">
                    <a:lumMod val="75000"/>
                    <a:lumOff val="25000"/>
                  </a:srgbClr>
                </a:solidFill>
                <a:effectLst/>
                <a:uLnTx/>
                <a:uFillTx/>
                <a:latin typeface="Gill Sans MT"/>
                <a:ea typeface="+mn-ea"/>
                <a:cs typeface="+mn-cs"/>
              </a:rPr>
              <a:t>IIDS Datathon and Data Science Summit 2021</a:t>
            </a:r>
          </a:p>
        </p:txBody>
      </p:sp>
      <p:sp>
        <p:nvSpPr>
          <p:cNvPr id="12" name="Slide Number Placeholder 11">
            <a:extLst>
              <a:ext uri="{FF2B5EF4-FFF2-40B4-BE49-F238E27FC236}">
                <a16:creationId xmlns:a16="http://schemas.microsoft.com/office/drawing/2014/main" id="{1A17DFCD-C727-4EE3-AB3C-48A76EF4052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E28480-1C08-4458-AD97-0283E6FFD09D}" type="slidenum">
              <a:rPr kumimoji="0" lang="en-US" sz="900" b="0" i="0" u="none" strike="noStrike" kern="1200" cap="none" spc="300" normalizeH="0" baseline="0" noProof="0" smtClean="0">
                <a:ln>
                  <a:noFill/>
                </a:ln>
                <a:solidFill>
                  <a:srgbClr val="FFFFFF"/>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900" b="0" i="0" u="none" strike="noStrike" kern="1200" cap="none" spc="300" normalizeH="0" baseline="0" noProof="0" dirty="0">
              <a:ln>
                <a:noFill/>
              </a:ln>
              <a:solidFill>
                <a:srgbClr val="FFFFFF"/>
              </a:solidFill>
              <a:effectLst/>
              <a:uLnTx/>
              <a:uFillTx/>
              <a:latin typeface="Gill Sans MT"/>
              <a:ea typeface="+mn-ea"/>
              <a:cs typeface="+mn-cs"/>
            </a:endParaRPr>
          </a:p>
        </p:txBody>
      </p:sp>
      <p:sp>
        <p:nvSpPr>
          <p:cNvPr id="6" name="Content Placeholder 5">
            <a:extLst>
              <a:ext uri="{FF2B5EF4-FFF2-40B4-BE49-F238E27FC236}">
                <a16:creationId xmlns:a16="http://schemas.microsoft.com/office/drawing/2014/main" id="{6E1CC38F-2EE3-457A-B203-369D60C2EC60}"/>
              </a:ext>
            </a:extLst>
          </p:cNvPr>
          <p:cNvSpPr>
            <a:spLocks noGrp="1"/>
          </p:cNvSpPr>
          <p:nvPr>
            <p:ph idx="1"/>
          </p:nvPr>
        </p:nvSpPr>
        <p:spPr>
          <a:xfrm>
            <a:off x="1371599" y="1958770"/>
            <a:ext cx="9486901" cy="3527631"/>
          </a:xfrm>
        </p:spPr>
        <p:txBody>
          <a:bodyPr>
            <a:normAutofit fontScale="92500" lnSpcReduction="20000"/>
          </a:bodyPr>
          <a:lstStyle/>
          <a:p>
            <a:pPr fontAlgn="base"/>
            <a:r>
              <a:rPr lang="en-US" sz="2200" b="0" i="0" dirty="0">
                <a:effectLst/>
                <a:latin typeface="+mn-lt"/>
              </a:rPr>
              <a:t>product_id – Schema key to sales.csv</a:t>
            </a:r>
            <a:endParaRPr lang="en-IN" sz="2200" b="0" i="0" dirty="0">
              <a:effectLst/>
              <a:latin typeface="+mn-lt"/>
            </a:endParaRPr>
          </a:p>
          <a:p>
            <a:pPr algn="l" fontAlgn="base">
              <a:buFont typeface="Arial" panose="020B0604020202020204" pitchFamily="34" charset="0"/>
              <a:buChar char="•"/>
            </a:pPr>
            <a:r>
              <a:rPr lang="en-IN" sz="2200" b="0" i="0" dirty="0" err="1">
                <a:effectLst/>
                <a:latin typeface="+mn-lt"/>
              </a:rPr>
              <a:t>product_length</a:t>
            </a:r>
            <a:r>
              <a:rPr lang="en-IN" sz="2200" b="0" i="0" dirty="0">
                <a:effectLst/>
                <a:latin typeface="+mn-lt"/>
              </a:rPr>
              <a:t> - Length of product</a:t>
            </a:r>
          </a:p>
          <a:p>
            <a:pPr algn="l" fontAlgn="base">
              <a:buFont typeface="Arial" panose="020B0604020202020204" pitchFamily="34" charset="0"/>
              <a:buChar char="•"/>
            </a:pPr>
            <a:r>
              <a:rPr lang="en-IN" sz="2200" b="0" i="0" dirty="0" err="1">
                <a:effectLst/>
                <a:latin typeface="+mn-lt"/>
              </a:rPr>
              <a:t>product_depth</a:t>
            </a:r>
            <a:r>
              <a:rPr lang="en-IN" sz="2200" b="0" i="0" dirty="0">
                <a:effectLst/>
                <a:latin typeface="+mn-lt"/>
              </a:rPr>
              <a:t> - Depth of product</a:t>
            </a:r>
          </a:p>
          <a:p>
            <a:pPr algn="l" fontAlgn="base">
              <a:buFont typeface="Arial" panose="020B0604020202020204" pitchFamily="34" charset="0"/>
              <a:buChar char="•"/>
            </a:pPr>
            <a:r>
              <a:rPr lang="en-IN" sz="2200" b="0" i="0" dirty="0" err="1">
                <a:effectLst/>
                <a:latin typeface="+mn-lt"/>
              </a:rPr>
              <a:t>product_width</a:t>
            </a:r>
            <a:r>
              <a:rPr lang="en-IN" sz="2200" b="0" i="0" dirty="0">
                <a:effectLst/>
                <a:latin typeface="+mn-lt"/>
              </a:rPr>
              <a:t> - Width of product</a:t>
            </a:r>
          </a:p>
          <a:p>
            <a:pPr algn="l" fontAlgn="base">
              <a:buFont typeface="Arial" panose="020B0604020202020204" pitchFamily="34" charset="0"/>
              <a:buChar char="•"/>
            </a:pPr>
            <a:r>
              <a:rPr lang="en-IN" sz="2200" b="0" i="0" dirty="0">
                <a:effectLst/>
                <a:latin typeface="+mn-lt"/>
              </a:rPr>
              <a:t>hierarchy1_id</a:t>
            </a:r>
          </a:p>
          <a:p>
            <a:pPr algn="l" fontAlgn="base">
              <a:buFont typeface="Arial" panose="020B0604020202020204" pitchFamily="34" charset="0"/>
              <a:buChar char="•"/>
            </a:pPr>
            <a:r>
              <a:rPr lang="en-IN" sz="2200" b="0" i="0" dirty="0">
                <a:effectLst/>
                <a:latin typeface="+mn-lt"/>
              </a:rPr>
              <a:t>hierarchy2_id</a:t>
            </a:r>
          </a:p>
          <a:p>
            <a:pPr algn="l" fontAlgn="base">
              <a:buFont typeface="Arial" panose="020B0604020202020204" pitchFamily="34" charset="0"/>
              <a:buChar char="•"/>
            </a:pPr>
            <a:r>
              <a:rPr lang="en-IN" sz="2200" b="0" i="0" dirty="0">
                <a:effectLst/>
                <a:latin typeface="+mn-lt"/>
              </a:rPr>
              <a:t>hierarchy3_id</a:t>
            </a:r>
          </a:p>
          <a:p>
            <a:pPr algn="l" fontAlgn="base">
              <a:buFont typeface="Arial" panose="020B0604020202020204" pitchFamily="34" charset="0"/>
              <a:buChar char="•"/>
            </a:pPr>
            <a:r>
              <a:rPr lang="en-IN" sz="2200" b="0" i="0" dirty="0">
                <a:effectLst/>
                <a:latin typeface="+mn-lt"/>
              </a:rPr>
              <a:t>hierarchy4_id</a:t>
            </a:r>
          </a:p>
          <a:p>
            <a:pPr algn="l" fontAlgn="base">
              <a:buFont typeface="Arial" panose="020B0604020202020204" pitchFamily="34" charset="0"/>
              <a:buChar char="•"/>
            </a:pPr>
            <a:r>
              <a:rPr lang="en-IN" sz="2200" b="0" i="0" dirty="0">
                <a:effectLst/>
                <a:latin typeface="+mn-lt"/>
              </a:rPr>
              <a:t>hierarchy5_id</a:t>
            </a:r>
          </a:p>
          <a:p>
            <a:endParaRPr lang="en-IN" dirty="0"/>
          </a:p>
        </p:txBody>
      </p:sp>
    </p:spTree>
    <p:extLst>
      <p:ext uri="{BB962C8B-B14F-4D97-AF65-F5344CB8AC3E}">
        <p14:creationId xmlns:p14="http://schemas.microsoft.com/office/powerpoint/2010/main" val="4215601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94EEDE3-9942-4A66-B4F6-5B4A9C8539C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88" name="think-cell Slide" r:id="rId4" imgW="395" imgH="396" progId="TCLayout.ActiveDocument.1">
                  <p:embed/>
                </p:oleObj>
              </mc:Choice>
              <mc:Fallback>
                <p:oleObj name="think-cell Slide" r:id="rId4" imgW="395" imgH="396" progId="TCLayout.ActiveDocument.1">
                  <p:embed/>
                  <p:pic>
                    <p:nvPicPr>
                      <p:cNvPr id="5" name="Object 4" hidden="1">
                        <a:extLst>
                          <a:ext uri="{FF2B5EF4-FFF2-40B4-BE49-F238E27FC236}">
                            <a16:creationId xmlns:a16="http://schemas.microsoft.com/office/drawing/2014/main" id="{C94EEDE3-9942-4A66-B4F6-5B4A9C8539C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Rectangle 8">
            <a:extLst>
              <a:ext uri="{FF2B5EF4-FFF2-40B4-BE49-F238E27FC236}">
                <a16:creationId xmlns:a16="http://schemas.microsoft.com/office/drawing/2014/main" id="{8B567ACB-44FC-44B8-A031-75BD65F80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useBgFill="1">
        <p:nvSpPr>
          <p:cNvPr id="11" name="Rectangle 10">
            <a:extLst>
              <a:ext uri="{FF2B5EF4-FFF2-40B4-BE49-F238E27FC236}">
                <a16:creationId xmlns:a16="http://schemas.microsoft.com/office/drawing/2014/main" id="{F09C18AC-EFAA-4C60-A84E-ECED43E3E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2" name="Title 1">
            <a:extLst>
              <a:ext uri="{FF2B5EF4-FFF2-40B4-BE49-F238E27FC236}">
                <a16:creationId xmlns:a16="http://schemas.microsoft.com/office/drawing/2014/main" id="{B19B09B5-6648-4ED0-B75B-ECBB560382B7}"/>
              </a:ext>
            </a:extLst>
          </p:cNvPr>
          <p:cNvSpPr>
            <a:spLocks noGrp="1"/>
          </p:cNvSpPr>
          <p:nvPr>
            <p:ph type="title"/>
          </p:nvPr>
        </p:nvSpPr>
        <p:spPr>
          <a:xfrm>
            <a:off x="1371599" y="921434"/>
            <a:ext cx="9486900" cy="900332"/>
          </a:xfrm>
        </p:spPr>
        <p:txBody>
          <a:bodyPr vert="horz" anchor="ctr">
            <a:normAutofit/>
          </a:bodyPr>
          <a:lstStyle/>
          <a:p>
            <a:pPr algn="ctr"/>
            <a:r>
              <a:rPr lang="en-US" sz="2800" b="1" dirty="0"/>
              <a:t>Feature descriptions-product_hierarchy.csv</a:t>
            </a:r>
            <a:endParaRPr lang="en-IN" sz="2600" b="1" dirty="0"/>
          </a:p>
        </p:txBody>
      </p:sp>
      <p:graphicFrame>
        <p:nvGraphicFramePr>
          <p:cNvPr id="7" name="Object 6">
            <a:extLst>
              <a:ext uri="{FF2B5EF4-FFF2-40B4-BE49-F238E27FC236}">
                <a16:creationId xmlns:a16="http://schemas.microsoft.com/office/drawing/2014/main" id="{35CCD684-1728-43D2-894A-39720CD5AB6B}"/>
              </a:ext>
            </a:extLst>
          </p:cNvPr>
          <p:cNvGraphicFramePr>
            <a:graphicFrameLocks noChangeAspect="1"/>
          </p:cNvGraphicFramePr>
          <p:nvPr/>
        </p:nvGraphicFramePr>
        <p:xfrm>
          <a:off x="9275976" y="746759"/>
          <a:ext cx="2143967" cy="468746"/>
        </p:xfrm>
        <a:graphic>
          <a:graphicData uri="http://schemas.openxmlformats.org/presentationml/2006/ole">
            <mc:AlternateContent xmlns:mc="http://schemas.openxmlformats.org/markup-compatibility/2006">
              <mc:Choice xmlns:v="urn:schemas-microsoft-com:vml" Requires="v">
                <p:oleObj spid="_x0000_s16389" name="Image" r:id="rId6" imgW="9206280" imgH="1993320" progId="Photoshop.Image.13">
                  <p:embed/>
                </p:oleObj>
              </mc:Choice>
              <mc:Fallback>
                <p:oleObj name="Image" r:id="rId6" imgW="9206280" imgH="1993320" progId="Photoshop.Image.13">
                  <p:embed/>
                  <p:pic>
                    <p:nvPicPr>
                      <p:cNvPr id="7" name="Object 6">
                        <a:extLst>
                          <a:ext uri="{FF2B5EF4-FFF2-40B4-BE49-F238E27FC236}">
                            <a16:creationId xmlns:a16="http://schemas.microsoft.com/office/drawing/2014/main" id="{35CCD684-1728-43D2-894A-39720CD5AB6B}"/>
                          </a:ext>
                        </a:extLst>
                      </p:cNvPr>
                      <p:cNvPicPr/>
                      <p:nvPr/>
                    </p:nvPicPr>
                    <p:blipFill>
                      <a:blip r:embed="rId7"/>
                      <a:stretch>
                        <a:fillRect/>
                      </a:stretch>
                    </p:blipFill>
                    <p:spPr>
                      <a:xfrm>
                        <a:off x="9275976" y="746759"/>
                        <a:ext cx="2143967" cy="468746"/>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04EDAE80-42AE-4996-88D9-E8DCC5D281B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300" normalizeH="0" baseline="0" noProof="0">
                <a:ln>
                  <a:noFill/>
                </a:ln>
                <a:solidFill>
                  <a:srgbClr val="1D242E">
                    <a:lumMod val="75000"/>
                    <a:lumOff val="25000"/>
                  </a:srgbClr>
                </a:solidFill>
                <a:effectLst/>
                <a:uLnTx/>
                <a:uFillTx/>
                <a:latin typeface="Gill Sans MT"/>
                <a:ea typeface="+mn-ea"/>
                <a:cs typeface="+mn-cs"/>
              </a:rPr>
              <a:t>IIDS Datathon and Data Science Summit 2021</a:t>
            </a:r>
          </a:p>
        </p:txBody>
      </p:sp>
      <p:sp>
        <p:nvSpPr>
          <p:cNvPr id="12" name="Slide Number Placeholder 11">
            <a:extLst>
              <a:ext uri="{FF2B5EF4-FFF2-40B4-BE49-F238E27FC236}">
                <a16:creationId xmlns:a16="http://schemas.microsoft.com/office/drawing/2014/main" id="{1A17DFCD-C727-4EE3-AB3C-48A76EF4052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E28480-1C08-4458-AD97-0283E6FFD09D}" type="slidenum">
              <a:rPr kumimoji="0" lang="en-US" sz="900" b="0" i="0" u="none" strike="noStrike" kern="1200" cap="none" spc="300" normalizeH="0" baseline="0" noProof="0" smtClean="0">
                <a:ln>
                  <a:noFill/>
                </a:ln>
                <a:solidFill>
                  <a:srgbClr val="FFFFFF"/>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900" b="0" i="0" u="none" strike="noStrike" kern="1200" cap="none" spc="300" normalizeH="0" baseline="0" noProof="0" dirty="0">
              <a:ln>
                <a:noFill/>
              </a:ln>
              <a:solidFill>
                <a:srgbClr val="FFFFFF"/>
              </a:solidFill>
              <a:effectLst/>
              <a:uLnTx/>
              <a:uFillTx/>
              <a:latin typeface="Gill Sans MT"/>
              <a:ea typeface="+mn-ea"/>
              <a:cs typeface="+mn-cs"/>
            </a:endParaRPr>
          </a:p>
        </p:txBody>
      </p:sp>
      <p:sp>
        <p:nvSpPr>
          <p:cNvPr id="6" name="Content Placeholder 5">
            <a:extLst>
              <a:ext uri="{FF2B5EF4-FFF2-40B4-BE49-F238E27FC236}">
                <a16:creationId xmlns:a16="http://schemas.microsoft.com/office/drawing/2014/main" id="{6E1CC38F-2EE3-457A-B203-369D60C2EC60}"/>
              </a:ext>
            </a:extLst>
          </p:cNvPr>
          <p:cNvSpPr>
            <a:spLocks noGrp="1"/>
          </p:cNvSpPr>
          <p:nvPr>
            <p:ph idx="1"/>
          </p:nvPr>
        </p:nvSpPr>
        <p:spPr>
          <a:xfrm>
            <a:off x="1458684" y="2037933"/>
            <a:ext cx="9486901" cy="2168307"/>
          </a:xfrm>
        </p:spPr>
        <p:txBody>
          <a:bodyPr>
            <a:normAutofit/>
          </a:bodyPr>
          <a:lstStyle/>
          <a:p>
            <a:pPr algn="l" fontAlgn="base">
              <a:buFont typeface="Arial" panose="020B0604020202020204" pitchFamily="34" charset="0"/>
              <a:buChar char="•"/>
            </a:pPr>
            <a:r>
              <a:rPr lang="en-US" sz="2000" dirty="0">
                <a:latin typeface="+mn-lt"/>
              </a:rPr>
              <a:t>s</a:t>
            </a:r>
            <a:r>
              <a:rPr lang="en-US" sz="2000" b="0" i="0" dirty="0">
                <a:effectLst/>
                <a:latin typeface="+mn-lt"/>
              </a:rPr>
              <a:t>tore_id- Schema key to sales.csv</a:t>
            </a:r>
          </a:p>
          <a:p>
            <a:pPr algn="l" fontAlgn="base">
              <a:buFont typeface="Arial" panose="020B0604020202020204" pitchFamily="34" charset="0"/>
              <a:buChar char="•"/>
            </a:pPr>
            <a:r>
              <a:rPr lang="en-US" sz="2000" b="0" i="0" dirty="0" err="1">
                <a:effectLst/>
                <a:latin typeface="+mn-lt"/>
              </a:rPr>
              <a:t>storetype_id</a:t>
            </a:r>
            <a:endParaRPr lang="en-US" sz="2000" b="0" i="0" dirty="0">
              <a:effectLst/>
              <a:latin typeface="+mn-lt"/>
            </a:endParaRPr>
          </a:p>
          <a:p>
            <a:pPr algn="l" fontAlgn="base">
              <a:buFont typeface="Arial" panose="020B0604020202020204" pitchFamily="34" charset="0"/>
              <a:buChar char="•"/>
            </a:pPr>
            <a:r>
              <a:rPr lang="en-US" sz="2000" b="0" i="0" dirty="0" err="1">
                <a:effectLst/>
                <a:latin typeface="+mn-lt"/>
              </a:rPr>
              <a:t>store_size</a:t>
            </a:r>
            <a:endParaRPr lang="en-US" sz="2000" b="0" i="0" dirty="0">
              <a:effectLst/>
              <a:latin typeface="+mn-lt"/>
            </a:endParaRPr>
          </a:p>
          <a:p>
            <a:pPr algn="l" fontAlgn="base">
              <a:buFont typeface="Arial" panose="020B0604020202020204" pitchFamily="34" charset="0"/>
              <a:buChar char="•"/>
            </a:pPr>
            <a:r>
              <a:rPr lang="en-US" sz="2000" b="0" i="0" dirty="0" err="1">
                <a:effectLst/>
                <a:latin typeface="+mn-lt"/>
              </a:rPr>
              <a:t>city_id</a:t>
            </a:r>
            <a:endParaRPr lang="en-US" sz="2000" b="0" i="0" dirty="0">
              <a:effectLst/>
              <a:latin typeface="+mn-lt"/>
            </a:endParaRPr>
          </a:p>
          <a:p>
            <a:pPr marL="0" indent="0">
              <a:buNone/>
            </a:pPr>
            <a:endParaRPr lang="en-IN" dirty="0"/>
          </a:p>
        </p:txBody>
      </p:sp>
    </p:spTree>
    <p:extLst>
      <p:ext uri="{BB962C8B-B14F-4D97-AF65-F5344CB8AC3E}">
        <p14:creationId xmlns:p14="http://schemas.microsoft.com/office/powerpoint/2010/main" val="2750345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94EEDE3-9942-4A66-B4F6-5B4A9C8539C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12" name="think-cell Slide" r:id="rId4" imgW="395" imgH="396" progId="TCLayout.ActiveDocument.1">
                  <p:embed/>
                </p:oleObj>
              </mc:Choice>
              <mc:Fallback>
                <p:oleObj name="think-cell Slide" r:id="rId4" imgW="395" imgH="396" progId="TCLayout.ActiveDocument.1">
                  <p:embed/>
                  <p:pic>
                    <p:nvPicPr>
                      <p:cNvPr id="5" name="Object 4" hidden="1">
                        <a:extLst>
                          <a:ext uri="{FF2B5EF4-FFF2-40B4-BE49-F238E27FC236}">
                            <a16:creationId xmlns:a16="http://schemas.microsoft.com/office/drawing/2014/main" id="{C94EEDE3-9942-4A66-B4F6-5B4A9C8539C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Rectangle 8">
            <a:extLst>
              <a:ext uri="{FF2B5EF4-FFF2-40B4-BE49-F238E27FC236}">
                <a16:creationId xmlns:a16="http://schemas.microsoft.com/office/drawing/2014/main" id="{8B567ACB-44FC-44B8-A031-75BD65F80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useBgFill="1">
        <p:nvSpPr>
          <p:cNvPr id="11" name="Rectangle 10">
            <a:extLst>
              <a:ext uri="{FF2B5EF4-FFF2-40B4-BE49-F238E27FC236}">
                <a16:creationId xmlns:a16="http://schemas.microsoft.com/office/drawing/2014/main" id="{F09C18AC-EFAA-4C60-A84E-ECED43E3E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2" name="Title 1">
            <a:extLst>
              <a:ext uri="{FF2B5EF4-FFF2-40B4-BE49-F238E27FC236}">
                <a16:creationId xmlns:a16="http://schemas.microsoft.com/office/drawing/2014/main" id="{B19B09B5-6648-4ED0-B75B-ECBB560382B7}"/>
              </a:ext>
            </a:extLst>
          </p:cNvPr>
          <p:cNvSpPr>
            <a:spLocks noGrp="1"/>
          </p:cNvSpPr>
          <p:nvPr>
            <p:ph type="title"/>
          </p:nvPr>
        </p:nvSpPr>
        <p:spPr>
          <a:xfrm>
            <a:off x="1371600" y="1073834"/>
            <a:ext cx="9486900" cy="900332"/>
          </a:xfrm>
        </p:spPr>
        <p:txBody>
          <a:bodyPr vert="horz" anchor="ctr">
            <a:normAutofit/>
          </a:bodyPr>
          <a:lstStyle/>
          <a:p>
            <a:pPr algn="ctr"/>
            <a:r>
              <a:rPr lang="en-US" sz="2800" b="1" cap="all" spc="300" dirty="0"/>
              <a:t>Dataset schema</a:t>
            </a:r>
            <a:endParaRPr lang="en-IN" sz="2600" b="1" dirty="0"/>
          </a:p>
        </p:txBody>
      </p:sp>
      <p:graphicFrame>
        <p:nvGraphicFramePr>
          <p:cNvPr id="7" name="Object 6">
            <a:extLst>
              <a:ext uri="{FF2B5EF4-FFF2-40B4-BE49-F238E27FC236}">
                <a16:creationId xmlns:a16="http://schemas.microsoft.com/office/drawing/2014/main" id="{35CCD684-1728-43D2-894A-39720CD5AB6B}"/>
              </a:ext>
            </a:extLst>
          </p:cNvPr>
          <p:cNvGraphicFramePr>
            <a:graphicFrameLocks noChangeAspect="1"/>
          </p:cNvGraphicFramePr>
          <p:nvPr/>
        </p:nvGraphicFramePr>
        <p:xfrm>
          <a:off x="9275976" y="746759"/>
          <a:ext cx="2143967" cy="468746"/>
        </p:xfrm>
        <a:graphic>
          <a:graphicData uri="http://schemas.openxmlformats.org/presentationml/2006/ole">
            <mc:AlternateContent xmlns:mc="http://schemas.openxmlformats.org/markup-compatibility/2006">
              <mc:Choice xmlns:v="urn:schemas-microsoft-com:vml" Requires="v">
                <p:oleObj spid="_x0000_s17413" name="Image" r:id="rId6" imgW="9206280" imgH="1993320" progId="Photoshop.Image.13">
                  <p:embed/>
                </p:oleObj>
              </mc:Choice>
              <mc:Fallback>
                <p:oleObj name="Image" r:id="rId6" imgW="9206280" imgH="1993320" progId="Photoshop.Image.13">
                  <p:embed/>
                  <p:pic>
                    <p:nvPicPr>
                      <p:cNvPr id="7" name="Object 6">
                        <a:extLst>
                          <a:ext uri="{FF2B5EF4-FFF2-40B4-BE49-F238E27FC236}">
                            <a16:creationId xmlns:a16="http://schemas.microsoft.com/office/drawing/2014/main" id="{35CCD684-1728-43D2-894A-39720CD5AB6B}"/>
                          </a:ext>
                        </a:extLst>
                      </p:cNvPr>
                      <p:cNvPicPr/>
                      <p:nvPr/>
                    </p:nvPicPr>
                    <p:blipFill>
                      <a:blip r:embed="rId7"/>
                      <a:stretch>
                        <a:fillRect/>
                      </a:stretch>
                    </p:blipFill>
                    <p:spPr>
                      <a:xfrm>
                        <a:off x="9275976" y="746759"/>
                        <a:ext cx="2143967" cy="468746"/>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04EDAE80-42AE-4996-88D9-E8DCC5D281B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300" normalizeH="0" baseline="0" noProof="0">
                <a:ln>
                  <a:noFill/>
                </a:ln>
                <a:solidFill>
                  <a:srgbClr val="1D242E">
                    <a:lumMod val="75000"/>
                    <a:lumOff val="25000"/>
                  </a:srgbClr>
                </a:solidFill>
                <a:effectLst/>
                <a:uLnTx/>
                <a:uFillTx/>
                <a:latin typeface="Gill Sans MT"/>
                <a:ea typeface="+mn-ea"/>
                <a:cs typeface="+mn-cs"/>
              </a:rPr>
              <a:t>IIDS Datathon and Data Science Summit 2021</a:t>
            </a:r>
          </a:p>
        </p:txBody>
      </p:sp>
      <p:sp>
        <p:nvSpPr>
          <p:cNvPr id="12" name="Slide Number Placeholder 11">
            <a:extLst>
              <a:ext uri="{FF2B5EF4-FFF2-40B4-BE49-F238E27FC236}">
                <a16:creationId xmlns:a16="http://schemas.microsoft.com/office/drawing/2014/main" id="{1A17DFCD-C727-4EE3-AB3C-48A76EF4052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E28480-1C08-4458-AD97-0283E6FFD09D}" type="slidenum">
              <a:rPr kumimoji="0" lang="en-US" sz="900" b="0" i="0" u="none" strike="noStrike" kern="1200" cap="none" spc="300" normalizeH="0" baseline="0" noProof="0" smtClean="0">
                <a:ln>
                  <a:noFill/>
                </a:ln>
                <a:solidFill>
                  <a:srgbClr val="FFFFFF"/>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900" b="0" i="0" u="none" strike="noStrike" kern="1200" cap="none" spc="300" normalizeH="0" baseline="0" noProof="0" dirty="0">
              <a:ln>
                <a:noFill/>
              </a:ln>
              <a:solidFill>
                <a:srgbClr val="FFFFFF"/>
              </a:solidFill>
              <a:effectLst/>
              <a:uLnTx/>
              <a:uFillTx/>
              <a:latin typeface="Gill Sans MT"/>
              <a:ea typeface="+mn-ea"/>
              <a:cs typeface="+mn-cs"/>
            </a:endParaRPr>
          </a:p>
        </p:txBody>
      </p:sp>
      <p:pic>
        <p:nvPicPr>
          <p:cNvPr id="14" name="Graphic 13" descr="Database with solid fill">
            <a:extLst>
              <a:ext uri="{FF2B5EF4-FFF2-40B4-BE49-F238E27FC236}">
                <a16:creationId xmlns:a16="http://schemas.microsoft.com/office/drawing/2014/main" id="{C6913DE2-C3BC-4EC8-8EF2-62FD80361CE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79922" y="2612922"/>
            <a:ext cx="1632155" cy="1632155"/>
          </a:xfrm>
          <a:prstGeom prst="rect">
            <a:avLst/>
          </a:prstGeom>
        </p:spPr>
      </p:pic>
      <p:pic>
        <p:nvPicPr>
          <p:cNvPr id="15" name="Graphic 14" descr="Database with solid fill">
            <a:extLst>
              <a:ext uri="{FF2B5EF4-FFF2-40B4-BE49-F238E27FC236}">
                <a16:creationId xmlns:a16="http://schemas.microsoft.com/office/drawing/2014/main" id="{DD3DCE7F-2809-40CB-AA6E-C717137D023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848464" y="2610463"/>
            <a:ext cx="1632155" cy="1632155"/>
          </a:xfrm>
          <a:prstGeom prst="rect">
            <a:avLst/>
          </a:prstGeom>
        </p:spPr>
      </p:pic>
      <p:pic>
        <p:nvPicPr>
          <p:cNvPr id="16" name="Graphic 15" descr="Database with solid fill">
            <a:extLst>
              <a:ext uri="{FF2B5EF4-FFF2-40B4-BE49-F238E27FC236}">
                <a16:creationId xmlns:a16="http://schemas.microsoft.com/office/drawing/2014/main" id="{C030359F-C425-42EF-A151-FBFB8195894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711380" y="2612922"/>
            <a:ext cx="1632155" cy="1632155"/>
          </a:xfrm>
          <a:prstGeom prst="rect">
            <a:avLst/>
          </a:prstGeom>
        </p:spPr>
      </p:pic>
      <p:sp>
        <p:nvSpPr>
          <p:cNvPr id="17" name="TextBox 16">
            <a:extLst>
              <a:ext uri="{FF2B5EF4-FFF2-40B4-BE49-F238E27FC236}">
                <a16:creationId xmlns:a16="http://schemas.microsoft.com/office/drawing/2014/main" id="{F7A23350-09EF-4EB4-B915-1A443EB93DE5}"/>
              </a:ext>
            </a:extLst>
          </p:cNvPr>
          <p:cNvSpPr txBox="1"/>
          <p:nvPr/>
        </p:nvSpPr>
        <p:spPr>
          <a:xfrm>
            <a:off x="5279921" y="4222333"/>
            <a:ext cx="163215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Gill Sans MT"/>
                <a:ea typeface="+mn-ea"/>
                <a:cs typeface="+mn-cs"/>
              </a:rPr>
              <a:t>sales.csv</a:t>
            </a:r>
          </a:p>
        </p:txBody>
      </p:sp>
      <p:sp>
        <p:nvSpPr>
          <p:cNvPr id="18" name="TextBox 17">
            <a:extLst>
              <a:ext uri="{FF2B5EF4-FFF2-40B4-BE49-F238E27FC236}">
                <a16:creationId xmlns:a16="http://schemas.microsoft.com/office/drawing/2014/main" id="{E505BF1F-ECA0-449E-B778-CEEB63712EB4}"/>
              </a:ext>
            </a:extLst>
          </p:cNvPr>
          <p:cNvSpPr txBox="1"/>
          <p:nvPr/>
        </p:nvSpPr>
        <p:spPr>
          <a:xfrm>
            <a:off x="1516624" y="4222333"/>
            <a:ext cx="229583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Gill Sans MT"/>
                <a:ea typeface="+mn-ea"/>
                <a:cs typeface="+mn-cs"/>
              </a:rPr>
              <a:t>product_hierarchy.csv</a:t>
            </a:r>
          </a:p>
        </p:txBody>
      </p:sp>
      <p:sp>
        <p:nvSpPr>
          <p:cNvPr id="19" name="TextBox 18">
            <a:extLst>
              <a:ext uri="{FF2B5EF4-FFF2-40B4-BE49-F238E27FC236}">
                <a16:creationId xmlns:a16="http://schemas.microsoft.com/office/drawing/2014/main" id="{76C187E5-A2CC-4E64-B45C-37BA7673947D}"/>
              </a:ext>
            </a:extLst>
          </p:cNvPr>
          <p:cNvSpPr txBox="1"/>
          <p:nvPr/>
        </p:nvSpPr>
        <p:spPr>
          <a:xfrm>
            <a:off x="8711380" y="4222333"/>
            <a:ext cx="163215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Gill Sans MT"/>
                <a:ea typeface="+mn-ea"/>
                <a:cs typeface="+mn-cs"/>
              </a:rPr>
              <a:t>store_cities.csv</a:t>
            </a:r>
          </a:p>
        </p:txBody>
      </p:sp>
      <p:cxnSp>
        <p:nvCxnSpPr>
          <p:cNvPr id="20" name="Straight Arrow Connector 19">
            <a:extLst>
              <a:ext uri="{FF2B5EF4-FFF2-40B4-BE49-F238E27FC236}">
                <a16:creationId xmlns:a16="http://schemas.microsoft.com/office/drawing/2014/main" id="{7477394A-8602-40A9-8985-C16F19F2E445}"/>
              </a:ext>
            </a:extLst>
          </p:cNvPr>
          <p:cNvCxnSpPr>
            <a:stCxn id="15" idx="3"/>
            <a:endCxn id="14" idx="1"/>
          </p:cNvCxnSpPr>
          <p:nvPr/>
        </p:nvCxnSpPr>
        <p:spPr>
          <a:xfrm>
            <a:off x="3480619" y="3426541"/>
            <a:ext cx="1799303" cy="24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2E5469C-9A30-4DC9-8B8E-6B19B8EB842C}"/>
              </a:ext>
            </a:extLst>
          </p:cNvPr>
          <p:cNvCxnSpPr>
            <a:stCxn id="14" idx="3"/>
            <a:endCxn id="16" idx="1"/>
          </p:cNvCxnSpPr>
          <p:nvPr/>
        </p:nvCxnSpPr>
        <p:spPr>
          <a:xfrm>
            <a:off x="6912077" y="3429000"/>
            <a:ext cx="179930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7F3804C-A3D1-45E5-91C5-B9D33DB66C66}"/>
              </a:ext>
            </a:extLst>
          </p:cNvPr>
          <p:cNvSpPr txBox="1"/>
          <p:nvPr/>
        </p:nvSpPr>
        <p:spPr>
          <a:xfrm>
            <a:off x="3701845" y="3052916"/>
            <a:ext cx="135685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Gill Sans MT"/>
                <a:ea typeface="+mn-ea"/>
                <a:cs typeface="+mn-cs"/>
              </a:rPr>
              <a:t>product_id</a:t>
            </a:r>
            <a:endParaRPr kumimoji="0" lang="en-IN" sz="1800" b="0" i="0" u="none" strike="noStrike" kern="1200" cap="none" spc="0" normalizeH="0" baseline="0" noProof="0" dirty="0">
              <a:ln>
                <a:noFill/>
              </a:ln>
              <a:solidFill>
                <a:srgbClr val="000000"/>
              </a:solidFill>
              <a:effectLst/>
              <a:uLnTx/>
              <a:uFillTx/>
              <a:latin typeface="Gill Sans MT"/>
              <a:ea typeface="+mn-ea"/>
              <a:cs typeface="+mn-cs"/>
            </a:endParaRPr>
          </a:p>
        </p:txBody>
      </p:sp>
      <p:sp>
        <p:nvSpPr>
          <p:cNvPr id="23" name="TextBox 22">
            <a:extLst>
              <a:ext uri="{FF2B5EF4-FFF2-40B4-BE49-F238E27FC236}">
                <a16:creationId xmlns:a16="http://schemas.microsoft.com/office/drawing/2014/main" id="{5A8352E3-3C87-4157-9996-1E1EE75A019C}"/>
              </a:ext>
            </a:extLst>
          </p:cNvPr>
          <p:cNvSpPr txBox="1"/>
          <p:nvPr/>
        </p:nvSpPr>
        <p:spPr>
          <a:xfrm>
            <a:off x="6995651" y="3052916"/>
            <a:ext cx="163215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Gill Sans MT"/>
                <a:ea typeface="+mn-ea"/>
                <a:cs typeface="+mn-cs"/>
              </a:rPr>
              <a:t>store_id</a:t>
            </a:r>
          </a:p>
        </p:txBody>
      </p:sp>
    </p:spTree>
    <p:extLst>
      <p:ext uri="{BB962C8B-B14F-4D97-AF65-F5344CB8AC3E}">
        <p14:creationId xmlns:p14="http://schemas.microsoft.com/office/powerpoint/2010/main" val="763370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94EEDE3-9942-4A66-B4F6-5B4A9C8539C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36" name="think-cell Slide" r:id="rId4" imgW="395" imgH="396" progId="TCLayout.ActiveDocument.1">
                  <p:embed/>
                </p:oleObj>
              </mc:Choice>
              <mc:Fallback>
                <p:oleObj name="think-cell Slide" r:id="rId4" imgW="395" imgH="396" progId="TCLayout.ActiveDocument.1">
                  <p:embed/>
                  <p:pic>
                    <p:nvPicPr>
                      <p:cNvPr id="5" name="Object 4" hidden="1">
                        <a:extLst>
                          <a:ext uri="{FF2B5EF4-FFF2-40B4-BE49-F238E27FC236}">
                            <a16:creationId xmlns:a16="http://schemas.microsoft.com/office/drawing/2014/main" id="{C94EEDE3-9942-4A66-B4F6-5B4A9C8539C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Rectangle 8">
            <a:extLst>
              <a:ext uri="{FF2B5EF4-FFF2-40B4-BE49-F238E27FC236}">
                <a16:creationId xmlns:a16="http://schemas.microsoft.com/office/drawing/2014/main" id="{8B567ACB-44FC-44B8-A031-75BD65F80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useBgFill="1">
        <p:nvSpPr>
          <p:cNvPr id="11" name="Rectangle 10">
            <a:extLst>
              <a:ext uri="{FF2B5EF4-FFF2-40B4-BE49-F238E27FC236}">
                <a16:creationId xmlns:a16="http://schemas.microsoft.com/office/drawing/2014/main" id="{F09C18AC-EFAA-4C60-A84E-ECED43E3E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2" name="Title 1">
            <a:extLst>
              <a:ext uri="{FF2B5EF4-FFF2-40B4-BE49-F238E27FC236}">
                <a16:creationId xmlns:a16="http://schemas.microsoft.com/office/drawing/2014/main" id="{B19B09B5-6648-4ED0-B75B-ECBB560382B7}"/>
              </a:ext>
            </a:extLst>
          </p:cNvPr>
          <p:cNvSpPr>
            <a:spLocks noGrp="1"/>
          </p:cNvSpPr>
          <p:nvPr>
            <p:ph type="title"/>
          </p:nvPr>
        </p:nvSpPr>
        <p:spPr>
          <a:xfrm>
            <a:off x="1371600" y="1073834"/>
            <a:ext cx="9486900" cy="900332"/>
          </a:xfrm>
        </p:spPr>
        <p:txBody>
          <a:bodyPr vert="horz" anchor="ctr">
            <a:normAutofit/>
          </a:bodyPr>
          <a:lstStyle/>
          <a:p>
            <a:pPr algn="ctr"/>
            <a:r>
              <a:rPr lang="en-US" sz="2800" dirty="0"/>
              <a:t>Outline of the dataset</a:t>
            </a:r>
            <a:endParaRPr lang="en-IN" sz="2600" b="1" dirty="0"/>
          </a:p>
        </p:txBody>
      </p:sp>
      <p:graphicFrame>
        <p:nvGraphicFramePr>
          <p:cNvPr id="7" name="Object 6">
            <a:extLst>
              <a:ext uri="{FF2B5EF4-FFF2-40B4-BE49-F238E27FC236}">
                <a16:creationId xmlns:a16="http://schemas.microsoft.com/office/drawing/2014/main" id="{35CCD684-1728-43D2-894A-39720CD5AB6B}"/>
              </a:ext>
            </a:extLst>
          </p:cNvPr>
          <p:cNvGraphicFramePr>
            <a:graphicFrameLocks noChangeAspect="1"/>
          </p:cNvGraphicFramePr>
          <p:nvPr/>
        </p:nvGraphicFramePr>
        <p:xfrm>
          <a:off x="9275976" y="746759"/>
          <a:ext cx="2143967" cy="468746"/>
        </p:xfrm>
        <a:graphic>
          <a:graphicData uri="http://schemas.openxmlformats.org/presentationml/2006/ole">
            <mc:AlternateContent xmlns:mc="http://schemas.openxmlformats.org/markup-compatibility/2006">
              <mc:Choice xmlns:v="urn:schemas-microsoft-com:vml" Requires="v">
                <p:oleObj spid="_x0000_s18437" name="Image" r:id="rId6" imgW="9206280" imgH="1993320" progId="Photoshop.Image.13">
                  <p:embed/>
                </p:oleObj>
              </mc:Choice>
              <mc:Fallback>
                <p:oleObj name="Image" r:id="rId6" imgW="9206280" imgH="1993320" progId="Photoshop.Image.13">
                  <p:embed/>
                  <p:pic>
                    <p:nvPicPr>
                      <p:cNvPr id="7" name="Object 6">
                        <a:extLst>
                          <a:ext uri="{FF2B5EF4-FFF2-40B4-BE49-F238E27FC236}">
                            <a16:creationId xmlns:a16="http://schemas.microsoft.com/office/drawing/2014/main" id="{35CCD684-1728-43D2-894A-39720CD5AB6B}"/>
                          </a:ext>
                        </a:extLst>
                      </p:cNvPr>
                      <p:cNvPicPr/>
                      <p:nvPr/>
                    </p:nvPicPr>
                    <p:blipFill>
                      <a:blip r:embed="rId7"/>
                      <a:stretch>
                        <a:fillRect/>
                      </a:stretch>
                    </p:blipFill>
                    <p:spPr>
                      <a:xfrm>
                        <a:off x="9275976" y="746759"/>
                        <a:ext cx="2143967" cy="468746"/>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04EDAE80-42AE-4996-88D9-E8DCC5D281B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300" normalizeH="0" baseline="0" noProof="0">
                <a:ln>
                  <a:noFill/>
                </a:ln>
                <a:solidFill>
                  <a:srgbClr val="1D242E">
                    <a:lumMod val="75000"/>
                    <a:lumOff val="25000"/>
                  </a:srgbClr>
                </a:solidFill>
                <a:effectLst/>
                <a:uLnTx/>
                <a:uFillTx/>
                <a:latin typeface="Gill Sans MT"/>
                <a:ea typeface="+mn-ea"/>
                <a:cs typeface="+mn-cs"/>
              </a:rPr>
              <a:t>IIDS Datathon and Data Science Summit 2021</a:t>
            </a:r>
          </a:p>
        </p:txBody>
      </p:sp>
      <p:sp>
        <p:nvSpPr>
          <p:cNvPr id="12" name="Slide Number Placeholder 11">
            <a:extLst>
              <a:ext uri="{FF2B5EF4-FFF2-40B4-BE49-F238E27FC236}">
                <a16:creationId xmlns:a16="http://schemas.microsoft.com/office/drawing/2014/main" id="{1A17DFCD-C727-4EE3-AB3C-48A76EF4052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E28480-1C08-4458-AD97-0283E6FFD09D}" type="slidenum">
              <a:rPr kumimoji="0" lang="en-US" sz="900" b="0" i="0" u="none" strike="noStrike" kern="1200" cap="none" spc="300" normalizeH="0" baseline="0" noProof="0" smtClean="0">
                <a:ln>
                  <a:noFill/>
                </a:ln>
                <a:solidFill>
                  <a:srgbClr val="FFFFFF"/>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900" b="0" i="0" u="none" strike="noStrike" kern="1200" cap="none" spc="300" normalizeH="0" baseline="0" noProof="0" dirty="0">
              <a:ln>
                <a:noFill/>
              </a:ln>
              <a:solidFill>
                <a:srgbClr val="FFFFFF"/>
              </a:solidFill>
              <a:effectLst/>
              <a:uLnTx/>
              <a:uFillTx/>
              <a:latin typeface="Gill Sans MT"/>
              <a:ea typeface="+mn-ea"/>
              <a:cs typeface="+mn-cs"/>
            </a:endParaRPr>
          </a:p>
        </p:txBody>
      </p:sp>
      <p:sp>
        <p:nvSpPr>
          <p:cNvPr id="6" name="Content Placeholder 5">
            <a:extLst>
              <a:ext uri="{FF2B5EF4-FFF2-40B4-BE49-F238E27FC236}">
                <a16:creationId xmlns:a16="http://schemas.microsoft.com/office/drawing/2014/main" id="{6E1CC38F-2EE3-457A-B203-369D60C2EC60}"/>
              </a:ext>
            </a:extLst>
          </p:cNvPr>
          <p:cNvSpPr>
            <a:spLocks noGrp="1"/>
          </p:cNvSpPr>
          <p:nvPr>
            <p:ph idx="1"/>
          </p:nvPr>
        </p:nvSpPr>
        <p:spPr>
          <a:xfrm>
            <a:off x="1371600" y="2114133"/>
            <a:ext cx="9486901" cy="3546438"/>
          </a:xfrm>
        </p:spPr>
        <p:txBody>
          <a:bodyPr>
            <a:normAutofit/>
          </a:bodyPr>
          <a:lstStyle/>
          <a:p>
            <a:r>
              <a:rPr lang="en-US" dirty="0"/>
              <a:t>No. of datapoints: 19454837</a:t>
            </a:r>
          </a:p>
          <a:p>
            <a:r>
              <a:rPr lang="en-US" dirty="0"/>
              <a:t>No. of features: 13</a:t>
            </a:r>
          </a:p>
          <a:p>
            <a:r>
              <a:rPr lang="en-US" dirty="0"/>
              <a:t>Approx. memory consumption: 2GB</a:t>
            </a:r>
          </a:p>
          <a:p>
            <a:r>
              <a:rPr lang="en-IN" dirty="0"/>
              <a:t>No. of products involved: 699</a:t>
            </a:r>
          </a:p>
          <a:p>
            <a:r>
              <a:rPr lang="en-IN" dirty="0"/>
              <a:t>No. of stores involved: 144</a:t>
            </a:r>
          </a:p>
          <a:p>
            <a:r>
              <a:rPr lang="en-IN" dirty="0"/>
              <a:t>No. of days for which data is collected: 1092</a:t>
            </a:r>
          </a:p>
          <a:p>
            <a:r>
              <a:rPr lang="en-IN" dirty="0"/>
              <a:t>Missing values: Yes</a:t>
            </a:r>
          </a:p>
          <a:p>
            <a:pPr marL="0" indent="0">
              <a:buNone/>
            </a:pPr>
            <a:endParaRPr lang="en-IN" dirty="0"/>
          </a:p>
        </p:txBody>
      </p:sp>
    </p:spTree>
    <p:extLst>
      <p:ext uri="{BB962C8B-B14F-4D97-AF65-F5344CB8AC3E}">
        <p14:creationId xmlns:p14="http://schemas.microsoft.com/office/powerpoint/2010/main" val="2905234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D949742-730C-4F7B-88BE-E4E69F6D1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C5C0732-01DA-4A7C-ABF5-56B3C5B039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801" y="685801"/>
            <a:ext cx="47244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Question mark on green pastel background">
            <a:extLst>
              <a:ext uri="{FF2B5EF4-FFF2-40B4-BE49-F238E27FC236}">
                <a16:creationId xmlns:a16="http://schemas.microsoft.com/office/drawing/2014/main" id="{F6829EAA-4A51-4264-9616-F2DF37E0011A}"/>
              </a:ext>
            </a:extLst>
          </p:cNvPr>
          <p:cNvPicPr>
            <a:picLocks noChangeAspect="1"/>
          </p:cNvPicPr>
          <p:nvPr/>
        </p:nvPicPr>
        <p:blipFill rotWithShape="1">
          <a:blip r:embed="rId2"/>
          <a:srcRect l="33333"/>
          <a:stretch/>
        </p:blipFill>
        <p:spPr>
          <a:xfrm>
            <a:off x="20" y="10"/>
            <a:ext cx="6095980" cy="6857990"/>
          </a:xfrm>
          <a:prstGeom prst="rect">
            <a:avLst/>
          </a:prstGeom>
        </p:spPr>
      </p:pic>
      <p:sp>
        <p:nvSpPr>
          <p:cNvPr id="3" name="Content Placeholder 2">
            <a:extLst>
              <a:ext uri="{FF2B5EF4-FFF2-40B4-BE49-F238E27FC236}">
                <a16:creationId xmlns:a16="http://schemas.microsoft.com/office/drawing/2014/main" id="{CD7BB59C-403A-4EB3-B085-99FD364E2672}"/>
              </a:ext>
            </a:extLst>
          </p:cNvPr>
          <p:cNvSpPr>
            <a:spLocks noGrp="1"/>
          </p:cNvSpPr>
          <p:nvPr>
            <p:ph idx="1"/>
          </p:nvPr>
        </p:nvSpPr>
        <p:spPr>
          <a:xfrm>
            <a:off x="7357731" y="2893320"/>
            <a:ext cx="3572540" cy="1293061"/>
          </a:xfrm>
        </p:spPr>
        <p:txBody>
          <a:bodyPr>
            <a:normAutofit/>
          </a:bodyPr>
          <a:lstStyle/>
          <a:p>
            <a:r>
              <a:rPr lang="en-US" sz="5400" dirty="0"/>
              <a:t>Questions?</a:t>
            </a:r>
            <a:endParaRPr lang="en-IN" sz="5400" dirty="0"/>
          </a:p>
        </p:txBody>
      </p:sp>
    </p:spTree>
    <p:extLst>
      <p:ext uri="{BB962C8B-B14F-4D97-AF65-F5344CB8AC3E}">
        <p14:creationId xmlns:p14="http://schemas.microsoft.com/office/powerpoint/2010/main" val="643422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C5A5BBC-4597-4CBA-BBCB-79541E0CAA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529F55D-4421-4BCB-B1BB-2E7CBB9971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60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692D11F-7AB7-49BD-AC94-D0335756E621}"/>
              </a:ext>
            </a:extLst>
          </p:cNvPr>
          <p:cNvSpPr>
            <a:spLocks noGrp="1"/>
          </p:cNvSpPr>
          <p:nvPr>
            <p:ph type="title"/>
          </p:nvPr>
        </p:nvSpPr>
        <p:spPr>
          <a:xfrm>
            <a:off x="994118" y="685801"/>
            <a:ext cx="4183742" cy="3126544"/>
          </a:xfrm>
        </p:spPr>
        <p:txBody>
          <a:bodyPr vert="horz" lIns="91440" tIns="45720" rIns="91440" bIns="45720" rtlCol="0" anchor="b">
            <a:normAutofit/>
          </a:bodyPr>
          <a:lstStyle/>
          <a:p>
            <a:r>
              <a:rPr lang="en-US" sz="3600" kern="1200" cap="all" spc="300" baseline="0" dirty="0" err="1">
                <a:solidFill>
                  <a:srgbClr val="FFFF00"/>
                </a:solidFill>
                <a:latin typeface="+mj-lt"/>
                <a:ea typeface="+mj-ea"/>
                <a:cs typeface="+mj-cs"/>
              </a:rPr>
              <a:t>Datathon</a:t>
            </a:r>
            <a:r>
              <a:rPr lang="en-US" sz="3600" kern="1200" cap="all" spc="300" baseline="0" dirty="0">
                <a:solidFill>
                  <a:srgbClr val="FFFF00"/>
                </a:solidFill>
                <a:latin typeface="+mj-lt"/>
                <a:ea typeface="+mj-ea"/>
                <a:cs typeface="+mj-cs"/>
              </a:rPr>
              <a:t> Overview</a:t>
            </a:r>
          </a:p>
        </p:txBody>
      </p:sp>
      <p:sp>
        <p:nvSpPr>
          <p:cNvPr id="5" name="Text Placeholder 4">
            <a:extLst>
              <a:ext uri="{FF2B5EF4-FFF2-40B4-BE49-F238E27FC236}">
                <a16:creationId xmlns:a16="http://schemas.microsoft.com/office/drawing/2014/main" id="{B986842E-D43D-41EC-988E-73AC6A61DF60}"/>
              </a:ext>
            </a:extLst>
          </p:cNvPr>
          <p:cNvSpPr>
            <a:spLocks noGrp="1"/>
          </p:cNvSpPr>
          <p:nvPr>
            <p:ph type="body" idx="1"/>
          </p:nvPr>
        </p:nvSpPr>
        <p:spPr>
          <a:xfrm>
            <a:off x="994118" y="3995225"/>
            <a:ext cx="4183742" cy="2176975"/>
          </a:xfrm>
        </p:spPr>
        <p:txBody>
          <a:bodyPr vert="horz" lIns="91440" tIns="45720" rIns="91440" bIns="45720" rtlCol="0">
            <a:normAutofit/>
          </a:bodyPr>
          <a:lstStyle/>
          <a:p>
            <a:r>
              <a:rPr lang="en-US" i="1" kern="1200" dirty="0">
                <a:solidFill>
                  <a:schemeClr val="bg1"/>
                </a:solidFill>
                <a:latin typeface="+mj-lt"/>
                <a:ea typeface="+mn-ea"/>
                <a:cs typeface="+mn-cs"/>
              </a:rPr>
              <a:t>Program Details</a:t>
            </a:r>
          </a:p>
        </p:txBody>
      </p:sp>
      <p:pic>
        <p:nvPicPr>
          <p:cNvPr id="7" name="Picture 6" descr="Magnifying glass showing decling performance">
            <a:extLst>
              <a:ext uri="{FF2B5EF4-FFF2-40B4-BE49-F238E27FC236}">
                <a16:creationId xmlns:a16="http://schemas.microsoft.com/office/drawing/2014/main" id="{8A4D507F-5029-4367-9B26-4549A05A7663}"/>
              </a:ext>
            </a:extLst>
          </p:cNvPr>
          <p:cNvPicPr>
            <a:picLocks noChangeAspect="1"/>
          </p:cNvPicPr>
          <p:nvPr/>
        </p:nvPicPr>
        <p:blipFill rotWithShape="1">
          <a:blip r:embed="rId2"/>
          <a:srcRect l="6017" r="36503" b="-2"/>
          <a:stretch/>
        </p:blipFill>
        <p:spPr>
          <a:xfrm>
            <a:off x="6781800" y="685801"/>
            <a:ext cx="4724400" cy="5486399"/>
          </a:xfrm>
          <a:prstGeom prst="rect">
            <a:avLst/>
          </a:prstGeom>
        </p:spPr>
      </p:pic>
    </p:spTree>
    <p:extLst>
      <p:ext uri="{BB962C8B-B14F-4D97-AF65-F5344CB8AC3E}">
        <p14:creationId xmlns:p14="http://schemas.microsoft.com/office/powerpoint/2010/main" val="3546395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4213817-6F89-4276-B3EA-C4E6F8CEA5BB}"/>
              </a:ext>
            </a:extLst>
          </p:cNvPr>
          <p:cNvGraphicFramePr>
            <a:graphicFrameLocks noChangeAspect="1"/>
          </p:cNvGraphicFramePr>
          <p:nvPr>
            <p:custDataLst>
              <p:tags r:id="rId2"/>
            </p:custDataLst>
            <p:extLst>
              <p:ext uri="{D42A27DB-BD31-4B8C-83A1-F6EECF244321}">
                <p14:modId xmlns:p14="http://schemas.microsoft.com/office/powerpoint/2010/main" val="567356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2" name="think-cell Slide" r:id="rId4" imgW="395" imgH="396" progId="TCLayout.ActiveDocument.1">
                  <p:embed/>
                </p:oleObj>
              </mc:Choice>
              <mc:Fallback>
                <p:oleObj name="think-cell Slide" r:id="rId4" imgW="395" imgH="396" progId="TCLayout.ActiveDocument.1">
                  <p:embed/>
                  <p:pic>
                    <p:nvPicPr>
                      <p:cNvPr id="5" name="Object 4" hidden="1">
                        <a:extLst>
                          <a:ext uri="{FF2B5EF4-FFF2-40B4-BE49-F238E27FC236}">
                            <a16:creationId xmlns:a16="http://schemas.microsoft.com/office/drawing/2014/main" id="{B4213817-6F89-4276-B3EA-C4E6F8CEA5B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4FD9A-134D-40DA-94DE-E3C183D93F14}"/>
              </a:ext>
            </a:extLst>
          </p:cNvPr>
          <p:cNvSpPr>
            <a:spLocks noGrp="1"/>
          </p:cNvSpPr>
          <p:nvPr>
            <p:ph type="title"/>
          </p:nvPr>
        </p:nvSpPr>
        <p:spPr>
          <a:xfrm>
            <a:off x="1371599" y="1010097"/>
            <a:ext cx="9486901" cy="770859"/>
          </a:xfrm>
        </p:spPr>
        <p:txBody>
          <a:bodyPr vert="horz" anchor="b">
            <a:normAutofit/>
          </a:bodyPr>
          <a:lstStyle/>
          <a:p>
            <a:pPr algn="ctr"/>
            <a:r>
              <a:rPr lang="en-IN" b="1" dirty="0" err="1"/>
              <a:t>DataTHON</a:t>
            </a:r>
            <a:endParaRPr lang="en-IN" b="1" dirty="0"/>
          </a:p>
        </p:txBody>
      </p:sp>
      <p:sp>
        <p:nvSpPr>
          <p:cNvPr id="3" name="Content Placeholder 2">
            <a:extLst>
              <a:ext uri="{FF2B5EF4-FFF2-40B4-BE49-F238E27FC236}">
                <a16:creationId xmlns:a16="http://schemas.microsoft.com/office/drawing/2014/main" id="{A4332BBB-A597-477E-8F37-B07C282DD0C8}"/>
              </a:ext>
            </a:extLst>
          </p:cNvPr>
          <p:cNvSpPr>
            <a:spLocks noGrp="1"/>
          </p:cNvSpPr>
          <p:nvPr>
            <p:ph idx="1"/>
          </p:nvPr>
        </p:nvSpPr>
        <p:spPr>
          <a:xfrm>
            <a:off x="1371600" y="2206257"/>
            <a:ext cx="9486901" cy="1068166"/>
          </a:xfrm>
        </p:spPr>
        <p:txBody>
          <a:bodyPr>
            <a:normAutofit/>
          </a:bodyPr>
          <a:lstStyle/>
          <a:p>
            <a:pPr>
              <a:lnSpc>
                <a:spcPct val="90000"/>
              </a:lnSpc>
              <a:spcAft>
                <a:spcPts val="800"/>
              </a:spcAft>
            </a:pPr>
            <a:r>
              <a:rPr lang="en-IN" sz="2200" dirty="0">
                <a:effectLst/>
                <a:ea typeface="Calibri" panose="020F0502020204030204" pitchFamily="34" charset="0"/>
                <a:cs typeface="Times New Roman" panose="02020603050405020304" pitchFamily="18" charset="0"/>
              </a:rPr>
              <a:t>ISB’s Institute of Data Science is excited to host the inaugural </a:t>
            </a:r>
          </a:p>
          <a:p>
            <a:pPr marL="0" indent="0" algn="ctr">
              <a:lnSpc>
                <a:spcPct val="90000"/>
              </a:lnSpc>
              <a:spcAft>
                <a:spcPts val="800"/>
              </a:spcAft>
              <a:buNone/>
            </a:pPr>
            <a:r>
              <a:rPr lang="en-IN" sz="2200" dirty="0">
                <a:solidFill>
                  <a:srgbClr val="0070C0"/>
                </a:solidFill>
                <a:effectLst/>
                <a:ea typeface="Calibri" panose="020F0502020204030204" pitchFamily="34" charset="0"/>
                <a:cs typeface="Times New Roman" panose="02020603050405020304" pitchFamily="18" charset="0"/>
              </a:rPr>
              <a:t>Business Analytics </a:t>
            </a:r>
            <a:r>
              <a:rPr lang="en-IN" sz="2200" dirty="0" err="1">
                <a:solidFill>
                  <a:srgbClr val="0070C0"/>
                </a:solidFill>
                <a:effectLst/>
                <a:ea typeface="Calibri" panose="020F0502020204030204" pitchFamily="34" charset="0"/>
                <a:cs typeface="Times New Roman" panose="02020603050405020304" pitchFamily="18" charset="0"/>
              </a:rPr>
              <a:t>Datathon</a:t>
            </a:r>
            <a:endParaRPr lang="en-IN" sz="2200" dirty="0">
              <a:solidFill>
                <a:srgbClr val="0070C0"/>
              </a:solidFill>
              <a:effectLst/>
              <a:ea typeface="Calibri" panose="020F0502020204030204" pitchFamily="34" charset="0"/>
              <a:cs typeface="Times New Roman" panose="02020603050405020304" pitchFamily="18" charset="0"/>
            </a:endParaRPr>
          </a:p>
          <a:p>
            <a:pPr>
              <a:lnSpc>
                <a:spcPct val="90000"/>
              </a:lnSpc>
              <a:spcAft>
                <a:spcPts val="800"/>
              </a:spcAft>
            </a:pPr>
            <a:endParaRPr lang="en-IN" sz="2200" dirty="0">
              <a:ea typeface="Calibri" panose="020F0502020204030204" pitchFamily="34" charset="0"/>
              <a:cs typeface="Times New Roman" panose="02020603050405020304" pitchFamily="18" charset="0"/>
            </a:endParaRPr>
          </a:p>
          <a:p>
            <a:pPr>
              <a:lnSpc>
                <a:spcPct val="90000"/>
              </a:lnSpc>
              <a:spcAft>
                <a:spcPts val="800"/>
              </a:spcAft>
            </a:pPr>
            <a:endParaRPr lang="en-IN" sz="2200" dirty="0">
              <a:effectLst/>
              <a:ea typeface="Calibri" panose="020F0502020204030204" pitchFamily="34" charset="0"/>
              <a:cs typeface="Times New Roman" panose="02020603050405020304" pitchFamily="18" charset="0"/>
            </a:endParaRPr>
          </a:p>
        </p:txBody>
      </p:sp>
      <p:graphicFrame>
        <p:nvGraphicFramePr>
          <p:cNvPr id="9" name="Object 8">
            <a:extLst>
              <a:ext uri="{FF2B5EF4-FFF2-40B4-BE49-F238E27FC236}">
                <a16:creationId xmlns:a16="http://schemas.microsoft.com/office/drawing/2014/main" id="{EAC78EF9-A51F-44B2-9A8C-9FB9A6B5101E}"/>
              </a:ext>
            </a:extLst>
          </p:cNvPr>
          <p:cNvGraphicFramePr>
            <a:graphicFrameLocks noChangeAspect="1"/>
          </p:cNvGraphicFramePr>
          <p:nvPr>
            <p:extLst>
              <p:ext uri="{D42A27DB-BD31-4B8C-83A1-F6EECF244321}">
                <p14:modId xmlns:p14="http://schemas.microsoft.com/office/powerpoint/2010/main" val="2243609415"/>
              </p:ext>
            </p:extLst>
          </p:nvPr>
        </p:nvGraphicFramePr>
        <p:xfrm>
          <a:off x="9275976" y="746759"/>
          <a:ext cx="2143967" cy="468746"/>
        </p:xfrm>
        <a:graphic>
          <a:graphicData uri="http://schemas.openxmlformats.org/presentationml/2006/ole">
            <mc:AlternateContent xmlns:mc="http://schemas.openxmlformats.org/markup-compatibility/2006">
              <mc:Choice xmlns:v="urn:schemas-microsoft-com:vml" Requires="v">
                <p:oleObj spid="_x0000_s4103" name="Image" r:id="rId6" imgW="9206280" imgH="1993320" progId="Photoshop.Image.13">
                  <p:embed/>
                </p:oleObj>
              </mc:Choice>
              <mc:Fallback>
                <p:oleObj name="Image" r:id="rId6" imgW="9206280" imgH="1993320" progId="Photoshop.Image.13">
                  <p:embed/>
                  <p:pic>
                    <p:nvPicPr>
                      <p:cNvPr id="9" name="Object 8">
                        <a:extLst>
                          <a:ext uri="{FF2B5EF4-FFF2-40B4-BE49-F238E27FC236}">
                            <a16:creationId xmlns:a16="http://schemas.microsoft.com/office/drawing/2014/main" id="{EAC78EF9-A51F-44B2-9A8C-9FB9A6B5101E}"/>
                          </a:ext>
                        </a:extLst>
                      </p:cNvPr>
                      <p:cNvPicPr/>
                      <p:nvPr/>
                    </p:nvPicPr>
                    <p:blipFill>
                      <a:blip r:embed="rId7"/>
                      <a:stretch>
                        <a:fillRect/>
                      </a:stretch>
                    </p:blipFill>
                    <p:spPr>
                      <a:xfrm>
                        <a:off x="9275976" y="746759"/>
                        <a:ext cx="2143967" cy="468746"/>
                      </a:xfrm>
                      <a:prstGeom prst="rect">
                        <a:avLst/>
                      </a:prstGeom>
                    </p:spPr>
                  </p:pic>
                </p:oleObj>
              </mc:Fallback>
            </mc:AlternateContent>
          </a:graphicData>
        </a:graphic>
      </p:graphicFrame>
      <p:sp>
        <p:nvSpPr>
          <p:cNvPr id="7" name="Footer Placeholder 6">
            <a:extLst>
              <a:ext uri="{FF2B5EF4-FFF2-40B4-BE49-F238E27FC236}">
                <a16:creationId xmlns:a16="http://schemas.microsoft.com/office/drawing/2014/main" id="{10997443-4557-4A85-A52E-D08500AD036C}"/>
              </a:ext>
            </a:extLst>
          </p:cNvPr>
          <p:cNvSpPr>
            <a:spLocks noGrp="1"/>
          </p:cNvSpPr>
          <p:nvPr>
            <p:ph type="ftr" sz="quarter" idx="11"/>
          </p:nvPr>
        </p:nvSpPr>
        <p:spPr/>
        <p:txBody>
          <a:bodyPr/>
          <a:lstStyle/>
          <a:p>
            <a:r>
              <a:rPr lang="en-US"/>
              <a:t>IIDS Datathon and Data Science Summit 2021</a:t>
            </a:r>
          </a:p>
        </p:txBody>
      </p:sp>
      <p:sp>
        <p:nvSpPr>
          <p:cNvPr id="11" name="Slide Number Placeholder 10">
            <a:extLst>
              <a:ext uri="{FF2B5EF4-FFF2-40B4-BE49-F238E27FC236}">
                <a16:creationId xmlns:a16="http://schemas.microsoft.com/office/drawing/2014/main" id="{321AEDE9-CAF7-4293-A63A-DF984D284B73}"/>
              </a:ext>
            </a:extLst>
          </p:cNvPr>
          <p:cNvSpPr>
            <a:spLocks noGrp="1"/>
          </p:cNvSpPr>
          <p:nvPr>
            <p:ph type="sldNum" sz="quarter" idx="12"/>
          </p:nvPr>
        </p:nvSpPr>
        <p:spPr/>
        <p:txBody>
          <a:bodyPr/>
          <a:lstStyle/>
          <a:p>
            <a:fld id="{F8E28480-1C08-4458-AD97-0283E6FFD09D}" type="slidenum">
              <a:rPr lang="en-US" smtClean="0">
                <a:solidFill>
                  <a:schemeClr val="bg1"/>
                </a:solidFill>
              </a:rPr>
              <a:t>3</a:t>
            </a:fld>
            <a:endParaRPr lang="en-US" dirty="0">
              <a:solidFill>
                <a:schemeClr val="bg1"/>
              </a:solidFill>
            </a:endParaRPr>
          </a:p>
        </p:txBody>
      </p:sp>
      <p:sp>
        <p:nvSpPr>
          <p:cNvPr id="13" name="TextBox 12">
            <a:extLst>
              <a:ext uri="{FF2B5EF4-FFF2-40B4-BE49-F238E27FC236}">
                <a16:creationId xmlns:a16="http://schemas.microsoft.com/office/drawing/2014/main" id="{5E2D8E4B-4067-4DD4-A5FE-E1E7BAE3354F}"/>
              </a:ext>
            </a:extLst>
          </p:cNvPr>
          <p:cNvSpPr txBox="1"/>
          <p:nvPr/>
        </p:nvSpPr>
        <p:spPr>
          <a:xfrm>
            <a:off x="1802674" y="3699724"/>
            <a:ext cx="8586652" cy="1192121"/>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lnSpc>
                <a:spcPct val="90000"/>
              </a:lnSpc>
              <a:spcAft>
                <a:spcPts val="800"/>
              </a:spcAft>
            </a:pPr>
            <a:r>
              <a:rPr lang="en-IN" sz="1800" dirty="0">
                <a:effectLst/>
                <a:ea typeface="Calibri" panose="020F0502020204030204" pitchFamily="34" charset="0"/>
                <a:cs typeface="Times New Roman" panose="02020603050405020304" pitchFamily="18" charset="0"/>
              </a:rPr>
              <a:t>The </a:t>
            </a:r>
            <a:r>
              <a:rPr lang="en-IN" sz="1800" dirty="0" err="1">
                <a:effectLst/>
                <a:ea typeface="Calibri" panose="020F0502020204030204" pitchFamily="34" charset="0"/>
                <a:cs typeface="Times New Roman" panose="02020603050405020304" pitchFamily="18" charset="0"/>
              </a:rPr>
              <a:t>Datathon</a:t>
            </a:r>
            <a:r>
              <a:rPr lang="en-IN" sz="1800" dirty="0">
                <a:effectLst/>
                <a:ea typeface="Calibri" panose="020F0502020204030204" pitchFamily="34" charset="0"/>
                <a:cs typeface="Times New Roman" panose="02020603050405020304" pitchFamily="18" charset="0"/>
              </a:rPr>
              <a:t> will offer the corporate and student teams an opportunity to leverage the knowledge of Advanced Analytics &amp; Data Science to provide business solutions that encourage ‘Transformational decision-making’.</a:t>
            </a:r>
          </a:p>
          <a:p>
            <a:pPr>
              <a:lnSpc>
                <a:spcPct val="90000"/>
              </a:lnSpc>
              <a:spcAft>
                <a:spcPts val="800"/>
              </a:spcAft>
            </a:pPr>
            <a:endParaRPr lang="en-IN"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1173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4213817-6F89-4276-B3EA-C4E6F8CEA5B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0" name="think-cell Slide" r:id="rId4" imgW="395" imgH="396" progId="TCLayout.ActiveDocument.1">
                  <p:embed/>
                </p:oleObj>
              </mc:Choice>
              <mc:Fallback>
                <p:oleObj name="think-cell Slide" r:id="rId4" imgW="395" imgH="396" progId="TCLayout.ActiveDocument.1">
                  <p:embed/>
                  <p:pic>
                    <p:nvPicPr>
                      <p:cNvPr id="5" name="Object 4" hidden="1">
                        <a:extLst>
                          <a:ext uri="{FF2B5EF4-FFF2-40B4-BE49-F238E27FC236}">
                            <a16:creationId xmlns:a16="http://schemas.microsoft.com/office/drawing/2014/main" id="{B4213817-6F89-4276-B3EA-C4E6F8CEA5B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4FD9A-134D-40DA-94DE-E3C183D93F14}"/>
              </a:ext>
            </a:extLst>
          </p:cNvPr>
          <p:cNvSpPr>
            <a:spLocks noGrp="1"/>
          </p:cNvSpPr>
          <p:nvPr>
            <p:ph type="title"/>
          </p:nvPr>
        </p:nvSpPr>
        <p:spPr>
          <a:xfrm>
            <a:off x="1371599" y="1010097"/>
            <a:ext cx="9486901" cy="770859"/>
          </a:xfrm>
        </p:spPr>
        <p:txBody>
          <a:bodyPr vert="horz" anchor="b">
            <a:normAutofit/>
          </a:bodyPr>
          <a:lstStyle/>
          <a:p>
            <a:pPr algn="ctr"/>
            <a:r>
              <a:rPr lang="en-IN" b="1" dirty="0" err="1"/>
              <a:t>DataTHON</a:t>
            </a:r>
            <a:endParaRPr lang="en-IN" b="1" dirty="0"/>
          </a:p>
        </p:txBody>
      </p:sp>
      <p:sp>
        <p:nvSpPr>
          <p:cNvPr id="3" name="Content Placeholder 2">
            <a:extLst>
              <a:ext uri="{FF2B5EF4-FFF2-40B4-BE49-F238E27FC236}">
                <a16:creationId xmlns:a16="http://schemas.microsoft.com/office/drawing/2014/main" id="{A4332BBB-A597-477E-8F37-B07C282DD0C8}"/>
              </a:ext>
            </a:extLst>
          </p:cNvPr>
          <p:cNvSpPr>
            <a:spLocks noGrp="1"/>
          </p:cNvSpPr>
          <p:nvPr>
            <p:ph idx="1"/>
          </p:nvPr>
        </p:nvSpPr>
        <p:spPr>
          <a:xfrm>
            <a:off x="1371600" y="2206257"/>
            <a:ext cx="9486901" cy="2496372"/>
          </a:xfrm>
        </p:spPr>
        <p:style>
          <a:lnRef idx="0">
            <a:schemeClr val="accent1"/>
          </a:lnRef>
          <a:fillRef idx="3">
            <a:schemeClr val="accent1"/>
          </a:fillRef>
          <a:effectRef idx="3">
            <a:schemeClr val="accent1"/>
          </a:effectRef>
          <a:fontRef idx="minor">
            <a:schemeClr val="lt1"/>
          </a:fontRef>
        </p:style>
        <p:txBody>
          <a:bodyPr>
            <a:normAutofit/>
          </a:bodyPr>
          <a:lstStyle/>
          <a:p>
            <a:pPr>
              <a:lnSpc>
                <a:spcPct val="90000"/>
              </a:lnSpc>
              <a:spcAft>
                <a:spcPts val="800"/>
              </a:spcAft>
            </a:pPr>
            <a:endParaRPr lang="en-IN" sz="2200" dirty="0">
              <a:ea typeface="Calibri" panose="020F0502020204030204" pitchFamily="34" charset="0"/>
              <a:cs typeface="Times New Roman" panose="02020603050405020304" pitchFamily="18" charset="0"/>
            </a:endParaRPr>
          </a:p>
          <a:p>
            <a:pPr>
              <a:lnSpc>
                <a:spcPct val="90000"/>
              </a:lnSpc>
              <a:spcAft>
                <a:spcPts val="800"/>
              </a:spcAft>
            </a:pPr>
            <a:r>
              <a:rPr lang="en-IN" sz="2200" dirty="0">
                <a:effectLst/>
                <a:ea typeface="Calibri" panose="020F0502020204030204" pitchFamily="34" charset="0"/>
                <a:cs typeface="Times New Roman" panose="02020603050405020304" pitchFamily="18" charset="0"/>
              </a:rPr>
              <a:t>The short-listed teams of </a:t>
            </a:r>
            <a:r>
              <a:rPr lang="en-IN" sz="2200" dirty="0" err="1">
                <a:effectLst/>
                <a:ea typeface="Calibri" panose="020F0502020204030204" pitchFamily="34" charset="0"/>
                <a:cs typeface="Times New Roman" panose="02020603050405020304" pitchFamily="18" charset="0"/>
              </a:rPr>
              <a:t>Datathon</a:t>
            </a:r>
            <a:r>
              <a:rPr lang="en-IN" sz="2200" dirty="0">
                <a:effectLst/>
                <a:ea typeface="Calibri" panose="020F0502020204030204" pitchFamily="34" charset="0"/>
                <a:cs typeface="Times New Roman" panose="02020603050405020304" pitchFamily="18" charset="0"/>
              </a:rPr>
              <a:t> will get an opportunity to pitch their final solutions before the top 200+ senior executives in the field of Analytics and Data Science. The </a:t>
            </a:r>
            <a:r>
              <a:rPr lang="en-IN" sz="2200" b="1" dirty="0">
                <a:solidFill>
                  <a:schemeClr val="accent4">
                    <a:lumMod val="40000"/>
                    <a:lumOff val="60000"/>
                  </a:schemeClr>
                </a:solidFill>
                <a:effectLst/>
                <a:ea typeface="Calibri" panose="020F0502020204030204" pitchFamily="34" charset="0"/>
                <a:cs typeface="Times New Roman" panose="02020603050405020304" pitchFamily="18" charset="0"/>
              </a:rPr>
              <a:t>finale of the</a:t>
            </a:r>
            <a:r>
              <a:rPr lang="en-IN" sz="2200" dirty="0">
                <a:solidFill>
                  <a:schemeClr val="accent4">
                    <a:lumMod val="40000"/>
                    <a:lumOff val="60000"/>
                  </a:schemeClr>
                </a:solidFill>
                <a:effectLst/>
                <a:ea typeface="Calibri" panose="020F0502020204030204" pitchFamily="34" charset="0"/>
                <a:cs typeface="Times New Roman" panose="02020603050405020304" pitchFamily="18" charset="0"/>
              </a:rPr>
              <a:t> </a:t>
            </a:r>
            <a:r>
              <a:rPr lang="en-IN" sz="2200" b="1" dirty="0" err="1">
                <a:solidFill>
                  <a:schemeClr val="accent4">
                    <a:lumMod val="40000"/>
                    <a:lumOff val="60000"/>
                  </a:schemeClr>
                </a:solidFill>
                <a:effectLst/>
                <a:ea typeface="Calibri" panose="020F0502020204030204" pitchFamily="34" charset="0"/>
                <a:cs typeface="Times New Roman" panose="02020603050405020304" pitchFamily="18" charset="0"/>
              </a:rPr>
              <a:t>Datathon</a:t>
            </a:r>
            <a:r>
              <a:rPr lang="en-IN" sz="2200" dirty="0">
                <a:solidFill>
                  <a:schemeClr val="accent4">
                    <a:lumMod val="40000"/>
                    <a:lumOff val="60000"/>
                  </a:schemeClr>
                </a:solidFill>
                <a:effectLst/>
                <a:ea typeface="Calibri" panose="020F0502020204030204" pitchFamily="34" charset="0"/>
                <a:cs typeface="Times New Roman" panose="02020603050405020304" pitchFamily="18" charset="0"/>
              </a:rPr>
              <a:t> </a:t>
            </a:r>
            <a:r>
              <a:rPr lang="en-IN" sz="2200" dirty="0">
                <a:effectLst/>
                <a:ea typeface="Calibri" panose="020F0502020204030204" pitchFamily="34" charset="0"/>
                <a:cs typeface="Times New Roman" panose="02020603050405020304" pitchFamily="18" charset="0"/>
              </a:rPr>
              <a:t>will be on the </a:t>
            </a:r>
            <a:r>
              <a:rPr lang="en-IN" sz="2200" dirty="0">
                <a:solidFill>
                  <a:schemeClr val="accent4">
                    <a:lumMod val="40000"/>
                    <a:lumOff val="60000"/>
                  </a:schemeClr>
                </a:solidFill>
                <a:effectLst/>
                <a:ea typeface="Calibri" panose="020F0502020204030204" pitchFamily="34" charset="0"/>
                <a:cs typeface="Times New Roman" panose="02020603050405020304" pitchFamily="18" charset="0"/>
              </a:rPr>
              <a:t>4th December,2021</a:t>
            </a:r>
            <a:r>
              <a:rPr lang="en-IN" sz="2200" dirty="0">
                <a:effectLst/>
                <a:ea typeface="Calibri" panose="020F0502020204030204" pitchFamily="34" charset="0"/>
                <a:cs typeface="Times New Roman" panose="02020603050405020304" pitchFamily="18" charset="0"/>
              </a:rPr>
              <a:t>, at the ‘</a:t>
            </a:r>
            <a:r>
              <a:rPr lang="en-IN" sz="2200" dirty="0">
                <a:solidFill>
                  <a:schemeClr val="accent4">
                    <a:lumMod val="40000"/>
                    <a:lumOff val="60000"/>
                  </a:schemeClr>
                </a:solidFill>
                <a:effectLst/>
                <a:ea typeface="Calibri" panose="020F0502020204030204" pitchFamily="34" charset="0"/>
                <a:cs typeface="Times New Roman" panose="02020603050405020304" pitchFamily="18" charset="0"/>
              </a:rPr>
              <a:t>Data Science Summit 2021</a:t>
            </a:r>
            <a:r>
              <a:rPr lang="en-IN" sz="2200" dirty="0">
                <a:effectLst/>
                <a:ea typeface="Calibri" panose="020F0502020204030204" pitchFamily="34" charset="0"/>
                <a:cs typeface="Times New Roman" panose="02020603050405020304" pitchFamily="18" charset="0"/>
              </a:rPr>
              <a:t>’.</a:t>
            </a:r>
          </a:p>
          <a:p>
            <a:pPr>
              <a:lnSpc>
                <a:spcPct val="90000"/>
              </a:lnSpc>
              <a:spcAft>
                <a:spcPts val="800"/>
              </a:spcAft>
            </a:pPr>
            <a:endParaRPr lang="en-IN" sz="2200" dirty="0">
              <a:effectLst/>
              <a:ea typeface="Calibri" panose="020F0502020204030204" pitchFamily="34" charset="0"/>
              <a:cs typeface="Times New Roman" panose="02020603050405020304" pitchFamily="18" charset="0"/>
            </a:endParaRPr>
          </a:p>
        </p:txBody>
      </p:sp>
      <p:graphicFrame>
        <p:nvGraphicFramePr>
          <p:cNvPr id="9" name="Object 8">
            <a:extLst>
              <a:ext uri="{FF2B5EF4-FFF2-40B4-BE49-F238E27FC236}">
                <a16:creationId xmlns:a16="http://schemas.microsoft.com/office/drawing/2014/main" id="{EAC78EF9-A51F-44B2-9A8C-9FB9A6B5101E}"/>
              </a:ext>
            </a:extLst>
          </p:cNvPr>
          <p:cNvGraphicFramePr>
            <a:graphicFrameLocks noChangeAspect="1"/>
          </p:cNvGraphicFramePr>
          <p:nvPr/>
        </p:nvGraphicFramePr>
        <p:xfrm>
          <a:off x="9275976" y="746759"/>
          <a:ext cx="2143967" cy="468746"/>
        </p:xfrm>
        <a:graphic>
          <a:graphicData uri="http://schemas.openxmlformats.org/presentationml/2006/ole">
            <mc:AlternateContent xmlns:mc="http://schemas.openxmlformats.org/markup-compatibility/2006">
              <mc:Choice xmlns:v="urn:schemas-microsoft-com:vml" Requires="v">
                <p:oleObj spid="_x0000_s9221" name="Image" r:id="rId6" imgW="9206280" imgH="1993320" progId="Photoshop.Image.13">
                  <p:embed/>
                </p:oleObj>
              </mc:Choice>
              <mc:Fallback>
                <p:oleObj name="Image" r:id="rId6" imgW="9206280" imgH="1993320" progId="Photoshop.Image.13">
                  <p:embed/>
                  <p:pic>
                    <p:nvPicPr>
                      <p:cNvPr id="9" name="Object 8">
                        <a:extLst>
                          <a:ext uri="{FF2B5EF4-FFF2-40B4-BE49-F238E27FC236}">
                            <a16:creationId xmlns:a16="http://schemas.microsoft.com/office/drawing/2014/main" id="{EAC78EF9-A51F-44B2-9A8C-9FB9A6B5101E}"/>
                          </a:ext>
                        </a:extLst>
                      </p:cNvPr>
                      <p:cNvPicPr/>
                      <p:nvPr/>
                    </p:nvPicPr>
                    <p:blipFill>
                      <a:blip r:embed="rId7"/>
                      <a:stretch>
                        <a:fillRect/>
                      </a:stretch>
                    </p:blipFill>
                    <p:spPr>
                      <a:xfrm>
                        <a:off x="9275976" y="746759"/>
                        <a:ext cx="2143967" cy="468746"/>
                      </a:xfrm>
                      <a:prstGeom prst="rect">
                        <a:avLst/>
                      </a:prstGeom>
                    </p:spPr>
                  </p:pic>
                </p:oleObj>
              </mc:Fallback>
            </mc:AlternateContent>
          </a:graphicData>
        </a:graphic>
      </p:graphicFrame>
      <p:sp>
        <p:nvSpPr>
          <p:cNvPr id="7" name="Footer Placeholder 6">
            <a:extLst>
              <a:ext uri="{FF2B5EF4-FFF2-40B4-BE49-F238E27FC236}">
                <a16:creationId xmlns:a16="http://schemas.microsoft.com/office/drawing/2014/main" id="{10997443-4557-4A85-A52E-D08500AD036C}"/>
              </a:ext>
            </a:extLst>
          </p:cNvPr>
          <p:cNvSpPr>
            <a:spLocks noGrp="1"/>
          </p:cNvSpPr>
          <p:nvPr>
            <p:ph type="ftr" sz="quarter" idx="11"/>
          </p:nvPr>
        </p:nvSpPr>
        <p:spPr/>
        <p:txBody>
          <a:bodyPr/>
          <a:lstStyle/>
          <a:p>
            <a:r>
              <a:rPr lang="en-US"/>
              <a:t>IIDS Datathon and Data Science Summit 2021</a:t>
            </a:r>
          </a:p>
        </p:txBody>
      </p:sp>
      <p:sp>
        <p:nvSpPr>
          <p:cNvPr id="11" name="Slide Number Placeholder 10">
            <a:extLst>
              <a:ext uri="{FF2B5EF4-FFF2-40B4-BE49-F238E27FC236}">
                <a16:creationId xmlns:a16="http://schemas.microsoft.com/office/drawing/2014/main" id="{321AEDE9-CAF7-4293-A63A-DF984D284B73}"/>
              </a:ext>
            </a:extLst>
          </p:cNvPr>
          <p:cNvSpPr>
            <a:spLocks noGrp="1"/>
          </p:cNvSpPr>
          <p:nvPr>
            <p:ph type="sldNum" sz="quarter" idx="12"/>
          </p:nvPr>
        </p:nvSpPr>
        <p:spPr/>
        <p:txBody>
          <a:bodyPr/>
          <a:lstStyle/>
          <a:p>
            <a:fld id="{F8E28480-1C08-4458-AD97-0283E6FFD09D}" type="slidenum">
              <a:rPr lang="en-US" smtClean="0">
                <a:solidFill>
                  <a:schemeClr val="bg1"/>
                </a:solidFill>
              </a:rPr>
              <a:t>4</a:t>
            </a:fld>
            <a:endParaRPr lang="en-US" dirty="0">
              <a:solidFill>
                <a:schemeClr val="bg1"/>
              </a:solidFill>
            </a:endParaRPr>
          </a:p>
        </p:txBody>
      </p:sp>
    </p:spTree>
    <p:extLst>
      <p:ext uri="{BB962C8B-B14F-4D97-AF65-F5344CB8AC3E}">
        <p14:creationId xmlns:p14="http://schemas.microsoft.com/office/powerpoint/2010/main" val="1388326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EA7C84-9A2A-464A-9F26-D3C67911E3E1}"/>
              </a:ext>
            </a:extLst>
          </p:cNvPr>
          <p:cNvGraphicFramePr>
            <a:graphicFrameLocks noChangeAspect="1"/>
          </p:cNvGraphicFramePr>
          <p:nvPr>
            <p:custDataLst>
              <p:tags r:id="rId2"/>
            </p:custDataLst>
            <p:extLst>
              <p:ext uri="{D42A27DB-BD31-4B8C-83A1-F6EECF244321}">
                <p14:modId xmlns:p14="http://schemas.microsoft.com/office/powerpoint/2010/main" val="39218037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6" name="think-cell Slide" r:id="rId4" imgW="395" imgH="396" progId="TCLayout.ActiveDocument.1">
                  <p:embed/>
                </p:oleObj>
              </mc:Choice>
              <mc:Fallback>
                <p:oleObj name="think-cell Slide" r:id="rId4" imgW="395" imgH="396" progId="TCLayout.ActiveDocument.1">
                  <p:embed/>
                  <p:pic>
                    <p:nvPicPr>
                      <p:cNvPr id="4" name="Object 3" hidden="1">
                        <a:extLst>
                          <a:ext uri="{FF2B5EF4-FFF2-40B4-BE49-F238E27FC236}">
                            <a16:creationId xmlns:a16="http://schemas.microsoft.com/office/drawing/2014/main" id="{1FEA7C84-9A2A-464A-9F26-D3C67911E3E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5D1B27-778A-4B9E-B469-AEAB38A700FB}"/>
              </a:ext>
            </a:extLst>
          </p:cNvPr>
          <p:cNvSpPr>
            <a:spLocks noGrp="1"/>
          </p:cNvSpPr>
          <p:nvPr>
            <p:ph type="title"/>
          </p:nvPr>
        </p:nvSpPr>
        <p:spPr>
          <a:xfrm>
            <a:off x="1371599" y="879565"/>
            <a:ext cx="9486901" cy="566463"/>
          </a:xfrm>
        </p:spPr>
        <p:txBody>
          <a:bodyPr vert="horz" anchor="b">
            <a:normAutofit/>
          </a:bodyPr>
          <a:lstStyle/>
          <a:p>
            <a:pPr algn="ctr"/>
            <a:r>
              <a:rPr lang="en-IN" sz="2600" b="1" dirty="0" err="1"/>
              <a:t>DataTHON</a:t>
            </a:r>
            <a:endParaRPr lang="en-IN" sz="2600" dirty="0"/>
          </a:p>
        </p:txBody>
      </p:sp>
      <p:sp>
        <p:nvSpPr>
          <p:cNvPr id="3" name="Content Placeholder 2">
            <a:extLst>
              <a:ext uri="{FF2B5EF4-FFF2-40B4-BE49-F238E27FC236}">
                <a16:creationId xmlns:a16="http://schemas.microsoft.com/office/drawing/2014/main" id="{7E33F620-D8D1-46A3-87C0-6B895A3F5667}"/>
              </a:ext>
            </a:extLst>
          </p:cNvPr>
          <p:cNvSpPr>
            <a:spLocks noGrp="1"/>
          </p:cNvSpPr>
          <p:nvPr>
            <p:ph idx="1"/>
          </p:nvPr>
        </p:nvSpPr>
        <p:spPr>
          <a:xfrm>
            <a:off x="1371600" y="1639793"/>
            <a:ext cx="9486901" cy="4338642"/>
          </a:xfrm>
        </p:spPr>
        <p:txBody>
          <a:bodyPr>
            <a:normAutofit fontScale="92500" lnSpcReduction="10000"/>
          </a:bodyPr>
          <a:lstStyle/>
          <a:p>
            <a:pPr>
              <a:lnSpc>
                <a:spcPct val="90000"/>
              </a:lnSpc>
            </a:pPr>
            <a:r>
              <a:rPr lang="en-US" sz="2200" b="1" dirty="0">
                <a:effectLst/>
                <a:ea typeface="Times New Roman" panose="02020603050405020304" pitchFamily="18" charset="0"/>
                <a:cs typeface="Times New Roman" panose="02020603050405020304" pitchFamily="18" charset="0"/>
              </a:rPr>
              <a:t>Who can participate?</a:t>
            </a:r>
            <a:r>
              <a:rPr lang="en-US" sz="2200" dirty="0">
                <a:effectLst/>
                <a:ea typeface="Times New Roman" panose="02020603050405020304" pitchFamily="18" charset="0"/>
                <a:cs typeface="Times New Roman" panose="02020603050405020304" pitchFamily="18" charset="0"/>
              </a:rPr>
              <a:t> </a:t>
            </a:r>
            <a:endParaRPr lang="en-IN" sz="2200" dirty="0">
              <a:effectLst/>
              <a:ea typeface="Calibri" panose="020F0502020204030204" pitchFamily="34" charset="0"/>
              <a:cs typeface="Times New Roman" panose="02020603050405020304" pitchFamily="18" charset="0"/>
            </a:endParaRPr>
          </a:p>
          <a:p>
            <a:pPr lvl="1">
              <a:lnSpc>
                <a:spcPct val="90000"/>
              </a:lnSpc>
              <a:spcAft>
                <a:spcPts val="800"/>
              </a:spcAft>
            </a:pPr>
            <a:r>
              <a:rPr lang="en-US" sz="1800" dirty="0">
                <a:effectLst/>
                <a:ea typeface="Times New Roman" panose="02020603050405020304" pitchFamily="18" charset="0"/>
                <a:cs typeface="Times New Roman" panose="02020603050405020304" pitchFamily="18" charset="0"/>
              </a:rPr>
              <a:t>Team of </a:t>
            </a:r>
            <a:r>
              <a:rPr lang="en-US" sz="1800" dirty="0">
                <a:solidFill>
                  <a:schemeClr val="accent5">
                    <a:lumMod val="75000"/>
                  </a:schemeClr>
                </a:solidFill>
                <a:effectLst/>
                <a:ea typeface="Times New Roman" panose="02020603050405020304" pitchFamily="18" charset="0"/>
                <a:cs typeface="Times New Roman" panose="02020603050405020304" pitchFamily="18" charset="0"/>
              </a:rPr>
              <a:t>3-4</a:t>
            </a:r>
            <a:r>
              <a:rPr lang="en-US" sz="1800" dirty="0">
                <a:effectLst/>
                <a:ea typeface="Times New Roman" panose="02020603050405020304" pitchFamily="18" charset="0"/>
                <a:cs typeface="Times New Roman" panose="02020603050405020304" pitchFamily="18" charset="0"/>
              </a:rPr>
              <a:t> participants each. </a:t>
            </a:r>
          </a:p>
          <a:p>
            <a:pPr lvl="1">
              <a:lnSpc>
                <a:spcPct val="90000"/>
              </a:lnSpc>
              <a:spcAft>
                <a:spcPts val="800"/>
              </a:spcAft>
            </a:pPr>
            <a:r>
              <a:rPr lang="en-US" sz="1800" dirty="0">
                <a:effectLst/>
                <a:ea typeface="Times New Roman" panose="02020603050405020304" pitchFamily="18" charset="0"/>
                <a:cs typeface="Times New Roman" panose="02020603050405020304" pitchFamily="18" charset="0"/>
              </a:rPr>
              <a:t>The </a:t>
            </a:r>
            <a:r>
              <a:rPr lang="en-US" sz="1800" dirty="0" err="1">
                <a:effectLst/>
                <a:ea typeface="Times New Roman" panose="02020603050405020304" pitchFamily="18" charset="0"/>
                <a:cs typeface="Times New Roman" panose="02020603050405020304" pitchFamily="18" charset="0"/>
              </a:rPr>
              <a:t>Datathon</a:t>
            </a:r>
            <a:r>
              <a:rPr lang="en-US" sz="1800" dirty="0">
                <a:effectLst/>
                <a:ea typeface="Times New Roman" panose="02020603050405020304" pitchFamily="18" charset="0"/>
                <a:cs typeface="Times New Roman" panose="02020603050405020304" pitchFamily="18" charset="0"/>
              </a:rPr>
              <a:t> will run from </a:t>
            </a:r>
            <a:r>
              <a:rPr lang="en-US" sz="1800" dirty="0">
                <a:solidFill>
                  <a:schemeClr val="accent5">
                    <a:lumMod val="75000"/>
                  </a:schemeClr>
                </a:solidFill>
                <a:effectLst/>
                <a:ea typeface="Times New Roman" panose="02020603050405020304" pitchFamily="18" charset="0"/>
                <a:cs typeface="Times New Roman" panose="02020603050405020304" pitchFamily="18" charset="0"/>
              </a:rPr>
              <a:t>November,2021 - December,2021</a:t>
            </a:r>
            <a:r>
              <a:rPr lang="en-US" sz="1800" dirty="0">
                <a:effectLst/>
                <a:ea typeface="Times New Roman" panose="02020603050405020304" pitchFamily="18" charset="0"/>
                <a:cs typeface="Times New Roman" panose="02020603050405020304" pitchFamily="18" charset="0"/>
              </a:rPr>
              <a:t>.  </a:t>
            </a:r>
            <a:endParaRPr lang="en-IN" sz="1800" dirty="0">
              <a:effectLst/>
              <a:ea typeface="Calibri" panose="020F0502020204030204" pitchFamily="34" charset="0"/>
              <a:cs typeface="Times New Roman" panose="02020603050405020304" pitchFamily="18" charset="0"/>
            </a:endParaRPr>
          </a:p>
          <a:p>
            <a:pPr>
              <a:lnSpc>
                <a:spcPct val="90000"/>
              </a:lnSpc>
              <a:spcAft>
                <a:spcPts val="800"/>
              </a:spcAft>
            </a:pPr>
            <a:r>
              <a:rPr lang="en-US" sz="2200" b="1" dirty="0">
                <a:effectLst/>
                <a:ea typeface="Times New Roman" panose="02020603050405020304" pitchFamily="18" charset="0"/>
                <a:cs typeface="Times New Roman" panose="02020603050405020304" pitchFamily="18" charset="0"/>
              </a:rPr>
              <a:t>How it works? </a:t>
            </a:r>
            <a:endParaRPr lang="en-IN" sz="2200" dirty="0">
              <a:effectLst/>
              <a:ea typeface="Calibri" panose="020F0502020204030204" pitchFamily="34" charset="0"/>
              <a:cs typeface="Times New Roman" panose="02020603050405020304" pitchFamily="18" charset="0"/>
            </a:endParaRPr>
          </a:p>
          <a:p>
            <a:pPr lvl="1">
              <a:lnSpc>
                <a:spcPct val="90000"/>
              </a:lnSpc>
              <a:spcAft>
                <a:spcPts val="800"/>
              </a:spcAft>
            </a:pPr>
            <a:r>
              <a:rPr lang="en-US" sz="1800" dirty="0">
                <a:effectLst/>
                <a:ea typeface="Times New Roman" panose="02020603050405020304" pitchFamily="18" charset="0"/>
                <a:cs typeface="Times New Roman" panose="02020603050405020304" pitchFamily="18" charset="0"/>
              </a:rPr>
              <a:t>A problem statement will be given to each participating team. The center will provide data sets for model development of the business problem. The participating teams will be required to load their models on the given ISB platform. </a:t>
            </a:r>
          </a:p>
          <a:p>
            <a:pPr lvl="1">
              <a:lnSpc>
                <a:spcPct val="90000"/>
              </a:lnSpc>
              <a:spcAft>
                <a:spcPts val="800"/>
              </a:spcAft>
            </a:pPr>
            <a:r>
              <a:rPr lang="en-US" sz="1800" dirty="0">
                <a:effectLst/>
                <a:ea typeface="Times New Roman" panose="02020603050405020304" pitchFamily="18" charset="0"/>
                <a:cs typeface="Times New Roman" panose="02020603050405020304" pitchFamily="18" charset="0"/>
              </a:rPr>
              <a:t>Each team will get a chance to upload the solution </a:t>
            </a:r>
            <a:r>
              <a:rPr lang="en-US" sz="1800" dirty="0">
                <a:solidFill>
                  <a:srgbClr val="FF0000"/>
                </a:solidFill>
                <a:effectLst/>
                <a:ea typeface="Times New Roman" panose="02020603050405020304" pitchFamily="18" charset="0"/>
                <a:cs typeface="Times New Roman" panose="02020603050405020304" pitchFamily="18" charset="0"/>
              </a:rPr>
              <a:t>twice</a:t>
            </a:r>
            <a:r>
              <a:rPr lang="en-US" sz="1800" dirty="0">
                <a:effectLst/>
                <a:ea typeface="Times New Roman" panose="02020603050405020304" pitchFamily="18" charset="0"/>
                <a:cs typeface="Times New Roman" panose="02020603050405020304" pitchFamily="18" charset="0"/>
              </a:rPr>
              <a:t>. </a:t>
            </a:r>
            <a:r>
              <a:rPr lang="en-US" sz="1800" dirty="0">
                <a:solidFill>
                  <a:srgbClr val="FF0000"/>
                </a:solidFill>
                <a:effectLst/>
                <a:ea typeface="Times New Roman" panose="02020603050405020304" pitchFamily="18" charset="0"/>
                <a:cs typeface="Times New Roman" panose="02020603050405020304" pitchFamily="18" charset="0"/>
              </a:rPr>
              <a:t>November 25</a:t>
            </a:r>
            <a:r>
              <a:rPr lang="en-US" sz="1800" baseline="30000" dirty="0">
                <a:solidFill>
                  <a:srgbClr val="FF0000"/>
                </a:solidFill>
                <a:effectLst/>
                <a:ea typeface="Times New Roman" panose="02020603050405020304" pitchFamily="18" charset="0"/>
                <a:cs typeface="Times New Roman" panose="02020603050405020304" pitchFamily="18" charset="0"/>
              </a:rPr>
              <a:t>th</a:t>
            </a:r>
            <a:r>
              <a:rPr lang="en-US" sz="1800" dirty="0">
                <a:solidFill>
                  <a:srgbClr val="FF0000"/>
                </a:solidFill>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and final solution on </a:t>
            </a:r>
            <a:r>
              <a:rPr lang="en-US" sz="1800" dirty="0">
                <a:solidFill>
                  <a:srgbClr val="FF0000"/>
                </a:solidFill>
                <a:effectLst/>
                <a:ea typeface="Times New Roman" panose="02020603050405020304" pitchFamily="18" charset="0"/>
                <a:cs typeface="Times New Roman" panose="02020603050405020304" pitchFamily="18" charset="0"/>
              </a:rPr>
              <a:t>November 30</a:t>
            </a:r>
            <a:r>
              <a:rPr lang="en-US" sz="1800" baseline="30000" dirty="0">
                <a:solidFill>
                  <a:srgbClr val="FF0000"/>
                </a:solidFill>
                <a:effectLst/>
                <a:ea typeface="Times New Roman" panose="02020603050405020304" pitchFamily="18" charset="0"/>
                <a:cs typeface="Times New Roman" panose="02020603050405020304" pitchFamily="18" charset="0"/>
              </a:rPr>
              <a:t>th</a:t>
            </a:r>
            <a:r>
              <a:rPr lang="en-US" sz="1800" dirty="0">
                <a:effectLst/>
                <a:ea typeface="Times New Roman" panose="02020603050405020304" pitchFamily="18" charset="0"/>
                <a:cs typeface="Times New Roman" panose="02020603050405020304" pitchFamily="18" charset="0"/>
              </a:rPr>
              <a:t>. </a:t>
            </a:r>
          </a:p>
          <a:p>
            <a:pPr lvl="1">
              <a:lnSpc>
                <a:spcPct val="90000"/>
              </a:lnSpc>
              <a:spcAft>
                <a:spcPts val="800"/>
              </a:spcAft>
            </a:pPr>
            <a:r>
              <a:rPr lang="en-US" sz="1800" dirty="0">
                <a:solidFill>
                  <a:srgbClr val="FF0000"/>
                </a:solidFill>
                <a:effectLst/>
                <a:ea typeface="Times New Roman" panose="02020603050405020304" pitchFamily="18" charset="0"/>
                <a:cs typeface="Times New Roman" panose="02020603050405020304" pitchFamily="18" charset="0"/>
              </a:rPr>
              <a:t>Leader board </a:t>
            </a:r>
            <a:r>
              <a:rPr lang="en-US" sz="1800" dirty="0">
                <a:effectLst/>
                <a:ea typeface="Times New Roman" panose="02020603050405020304" pitchFamily="18" charset="0"/>
                <a:cs typeface="Times New Roman" panose="02020603050405020304" pitchFamily="18" charset="0"/>
              </a:rPr>
              <a:t>will be shared after the first submission, on </a:t>
            </a:r>
            <a:r>
              <a:rPr lang="en-US" sz="1800" dirty="0">
                <a:solidFill>
                  <a:srgbClr val="FF0000"/>
                </a:solidFill>
                <a:effectLst/>
                <a:ea typeface="Times New Roman" panose="02020603050405020304" pitchFamily="18" charset="0"/>
                <a:cs typeface="Times New Roman" panose="02020603050405020304" pitchFamily="18" charset="0"/>
              </a:rPr>
              <a:t>November 26</a:t>
            </a:r>
            <a:r>
              <a:rPr lang="en-US" sz="1800" baseline="30000" dirty="0">
                <a:solidFill>
                  <a:srgbClr val="FF0000"/>
                </a:solidFill>
                <a:effectLst/>
                <a:ea typeface="Times New Roman" panose="02020603050405020304" pitchFamily="18" charset="0"/>
                <a:cs typeface="Times New Roman" panose="02020603050405020304" pitchFamily="18" charset="0"/>
              </a:rPr>
              <a:t>th</a:t>
            </a:r>
            <a:r>
              <a:rPr lang="en-US" sz="1800" dirty="0">
                <a:solidFill>
                  <a:srgbClr val="FF0000"/>
                </a:solidFill>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for participant’s reference. </a:t>
            </a:r>
          </a:p>
          <a:p>
            <a:pPr lvl="1">
              <a:lnSpc>
                <a:spcPct val="90000"/>
              </a:lnSpc>
              <a:spcAft>
                <a:spcPts val="800"/>
              </a:spcAft>
            </a:pPr>
            <a:r>
              <a:rPr lang="en-US" sz="1800" dirty="0">
                <a:solidFill>
                  <a:srgbClr val="FF0000"/>
                </a:solidFill>
                <a:ea typeface="Times New Roman" panose="02020603050405020304" pitchFamily="18" charset="0"/>
                <a:cs typeface="Times New Roman" panose="02020603050405020304" pitchFamily="18" charset="0"/>
              </a:rPr>
              <a:t>Top 5 teams</a:t>
            </a:r>
            <a:r>
              <a:rPr lang="en-US" sz="1800" dirty="0">
                <a:solidFill>
                  <a:srgbClr val="FF0000"/>
                </a:solidFill>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of the </a:t>
            </a:r>
            <a:r>
              <a:rPr lang="en-US" sz="1800" dirty="0" err="1">
                <a:effectLst/>
                <a:ea typeface="Times New Roman" panose="02020603050405020304" pitchFamily="18" charset="0"/>
                <a:cs typeface="Times New Roman" panose="02020603050405020304" pitchFamily="18" charset="0"/>
              </a:rPr>
              <a:t>Datathon</a:t>
            </a:r>
            <a:r>
              <a:rPr lang="en-US" sz="1800" dirty="0">
                <a:effectLst/>
                <a:ea typeface="Times New Roman" panose="02020603050405020304" pitchFamily="18" charset="0"/>
                <a:cs typeface="Times New Roman" panose="02020603050405020304" pitchFamily="18" charset="0"/>
              </a:rPr>
              <a:t> will be determined on the basis of model accuracy and efficiency</a:t>
            </a:r>
            <a:r>
              <a:rPr lang="en-US" sz="1800" dirty="0">
                <a:ea typeface="Times New Roman" panose="02020603050405020304" pitchFamily="18" charset="0"/>
                <a:cs typeface="Times New Roman" panose="02020603050405020304" pitchFamily="18" charset="0"/>
              </a:rPr>
              <a:t>, further details on exact criteria will be emailed to all participants. </a:t>
            </a:r>
          </a:p>
          <a:p>
            <a:pPr lvl="1">
              <a:lnSpc>
                <a:spcPct val="90000"/>
              </a:lnSpc>
              <a:spcAft>
                <a:spcPts val="800"/>
              </a:spcAft>
            </a:pPr>
            <a:r>
              <a:rPr lang="en-US" sz="1800" dirty="0">
                <a:effectLst/>
                <a:ea typeface="Times New Roman" panose="02020603050405020304" pitchFamily="18" charset="0"/>
                <a:cs typeface="Times New Roman" panose="02020603050405020304" pitchFamily="18" charset="0"/>
              </a:rPr>
              <a:t>Winner will be announced after the presentation by the </a:t>
            </a:r>
            <a:r>
              <a:rPr lang="en-US" sz="1800" dirty="0" err="1">
                <a:effectLst/>
                <a:ea typeface="Times New Roman" panose="02020603050405020304" pitchFamily="18" charset="0"/>
                <a:cs typeface="Times New Roman" panose="02020603050405020304" pitchFamily="18" charset="0"/>
              </a:rPr>
              <a:t>Datathon</a:t>
            </a:r>
            <a:r>
              <a:rPr lang="en-US" sz="1800" dirty="0">
                <a:effectLst/>
                <a:ea typeface="Times New Roman" panose="02020603050405020304" pitchFamily="18" charset="0"/>
                <a:cs typeface="Times New Roman" panose="02020603050405020304" pitchFamily="18" charset="0"/>
              </a:rPr>
              <a:t> panel.</a:t>
            </a:r>
          </a:p>
          <a:p>
            <a:pPr lvl="1">
              <a:lnSpc>
                <a:spcPct val="90000"/>
              </a:lnSpc>
              <a:spcAft>
                <a:spcPts val="800"/>
              </a:spcAft>
            </a:pPr>
            <a:endParaRPr lang="en-IN" sz="1800" dirty="0">
              <a:effectLst/>
              <a:ea typeface="Calibri" panose="020F0502020204030204" pitchFamily="34" charset="0"/>
              <a:cs typeface="Times New Roman" panose="02020603050405020304" pitchFamily="18" charset="0"/>
            </a:endParaRPr>
          </a:p>
          <a:p>
            <a:pPr>
              <a:lnSpc>
                <a:spcPct val="90000"/>
              </a:lnSpc>
            </a:pPr>
            <a:endParaRPr lang="en-IN" sz="2200" dirty="0"/>
          </a:p>
        </p:txBody>
      </p:sp>
      <p:graphicFrame>
        <p:nvGraphicFramePr>
          <p:cNvPr id="9" name="Object 8">
            <a:extLst>
              <a:ext uri="{FF2B5EF4-FFF2-40B4-BE49-F238E27FC236}">
                <a16:creationId xmlns:a16="http://schemas.microsoft.com/office/drawing/2014/main" id="{00BE711A-7017-4352-97CA-74CF426D372D}"/>
              </a:ext>
            </a:extLst>
          </p:cNvPr>
          <p:cNvGraphicFramePr>
            <a:graphicFrameLocks noChangeAspect="1"/>
          </p:cNvGraphicFramePr>
          <p:nvPr>
            <p:extLst>
              <p:ext uri="{D42A27DB-BD31-4B8C-83A1-F6EECF244321}">
                <p14:modId xmlns:p14="http://schemas.microsoft.com/office/powerpoint/2010/main" val="2213132269"/>
              </p:ext>
            </p:extLst>
          </p:nvPr>
        </p:nvGraphicFramePr>
        <p:xfrm>
          <a:off x="9275976" y="746759"/>
          <a:ext cx="2143967" cy="468746"/>
        </p:xfrm>
        <a:graphic>
          <a:graphicData uri="http://schemas.openxmlformats.org/presentationml/2006/ole">
            <mc:AlternateContent xmlns:mc="http://schemas.openxmlformats.org/markup-compatibility/2006">
              <mc:Choice xmlns:v="urn:schemas-microsoft-com:vml" Requires="v">
                <p:oleObj spid="_x0000_s5127" name="Image" r:id="rId6" imgW="9206280" imgH="1993320" progId="Photoshop.Image.13">
                  <p:embed/>
                </p:oleObj>
              </mc:Choice>
              <mc:Fallback>
                <p:oleObj name="Image" r:id="rId6" imgW="9206280" imgH="1993320" progId="Photoshop.Image.13">
                  <p:embed/>
                  <p:pic>
                    <p:nvPicPr>
                      <p:cNvPr id="9" name="Object 8">
                        <a:extLst>
                          <a:ext uri="{FF2B5EF4-FFF2-40B4-BE49-F238E27FC236}">
                            <a16:creationId xmlns:a16="http://schemas.microsoft.com/office/drawing/2014/main" id="{00BE711A-7017-4352-97CA-74CF426D372D}"/>
                          </a:ext>
                        </a:extLst>
                      </p:cNvPr>
                      <p:cNvPicPr/>
                      <p:nvPr/>
                    </p:nvPicPr>
                    <p:blipFill>
                      <a:blip r:embed="rId7"/>
                      <a:stretch>
                        <a:fillRect/>
                      </a:stretch>
                    </p:blipFill>
                    <p:spPr>
                      <a:xfrm>
                        <a:off x="9275976" y="746759"/>
                        <a:ext cx="2143967" cy="468746"/>
                      </a:xfrm>
                      <a:prstGeom prst="rect">
                        <a:avLst/>
                      </a:prstGeom>
                    </p:spPr>
                  </p:pic>
                </p:oleObj>
              </mc:Fallback>
            </mc:AlternateContent>
          </a:graphicData>
        </a:graphic>
      </p:graphicFrame>
      <p:sp>
        <p:nvSpPr>
          <p:cNvPr id="13" name="Footer Placeholder 12">
            <a:extLst>
              <a:ext uri="{FF2B5EF4-FFF2-40B4-BE49-F238E27FC236}">
                <a16:creationId xmlns:a16="http://schemas.microsoft.com/office/drawing/2014/main" id="{96CB2F53-228E-4AE9-842D-9DE204C91C71}"/>
              </a:ext>
            </a:extLst>
          </p:cNvPr>
          <p:cNvSpPr>
            <a:spLocks noGrp="1"/>
          </p:cNvSpPr>
          <p:nvPr>
            <p:ph type="ftr" sz="quarter" idx="11"/>
          </p:nvPr>
        </p:nvSpPr>
        <p:spPr/>
        <p:txBody>
          <a:bodyPr/>
          <a:lstStyle/>
          <a:p>
            <a:r>
              <a:rPr lang="en-US"/>
              <a:t>IIDS Datathon and Data Science Summit 2021</a:t>
            </a:r>
          </a:p>
        </p:txBody>
      </p:sp>
      <p:sp>
        <p:nvSpPr>
          <p:cNvPr id="14" name="Slide Number Placeholder 13">
            <a:extLst>
              <a:ext uri="{FF2B5EF4-FFF2-40B4-BE49-F238E27FC236}">
                <a16:creationId xmlns:a16="http://schemas.microsoft.com/office/drawing/2014/main" id="{E7C5ACAC-7B55-49A9-A467-21ADAC54A817}"/>
              </a:ext>
            </a:extLst>
          </p:cNvPr>
          <p:cNvSpPr>
            <a:spLocks noGrp="1"/>
          </p:cNvSpPr>
          <p:nvPr>
            <p:ph type="sldNum" sz="quarter" idx="12"/>
          </p:nvPr>
        </p:nvSpPr>
        <p:spPr/>
        <p:txBody>
          <a:bodyPr/>
          <a:lstStyle/>
          <a:p>
            <a:fld id="{F8E28480-1C08-4458-AD97-0283E6FFD09D}" type="slidenum">
              <a:rPr lang="en-US" smtClean="0">
                <a:solidFill>
                  <a:schemeClr val="bg1"/>
                </a:solidFill>
              </a:rPr>
              <a:t>5</a:t>
            </a:fld>
            <a:endParaRPr lang="en-US" dirty="0">
              <a:solidFill>
                <a:schemeClr val="bg1"/>
              </a:solidFill>
            </a:endParaRPr>
          </a:p>
        </p:txBody>
      </p:sp>
    </p:spTree>
    <p:extLst>
      <p:ext uri="{BB962C8B-B14F-4D97-AF65-F5344CB8AC3E}">
        <p14:creationId xmlns:p14="http://schemas.microsoft.com/office/powerpoint/2010/main" val="1867649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C88A71C-1A47-40AC-9F6D-3EC9D9C40A75}"/>
              </a:ext>
            </a:extLst>
          </p:cNvPr>
          <p:cNvGraphicFramePr>
            <a:graphicFrameLocks noChangeAspect="1"/>
          </p:cNvGraphicFramePr>
          <p:nvPr>
            <p:custDataLst>
              <p:tags r:id="rId2"/>
            </p:custDataLst>
            <p:extLst>
              <p:ext uri="{D42A27DB-BD31-4B8C-83A1-F6EECF244321}">
                <p14:modId xmlns:p14="http://schemas.microsoft.com/office/powerpoint/2010/main" val="36146402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50" name="think-cell Slide" r:id="rId4" imgW="395" imgH="396" progId="TCLayout.ActiveDocument.1">
                  <p:embed/>
                </p:oleObj>
              </mc:Choice>
              <mc:Fallback>
                <p:oleObj name="think-cell Slide" r:id="rId4" imgW="395" imgH="396" progId="TCLayout.ActiveDocument.1">
                  <p:embed/>
                  <p:pic>
                    <p:nvPicPr>
                      <p:cNvPr id="4" name="Object 3" hidden="1">
                        <a:extLst>
                          <a:ext uri="{FF2B5EF4-FFF2-40B4-BE49-F238E27FC236}">
                            <a16:creationId xmlns:a16="http://schemas.microsoft.com/office/drawing/2014/main" id="{FC88A71C-1A47-40AC-9F6D-3EC9D9C40A7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8CD457-409E-4E0C-8A3F-E14F0B4779ED}"/>
              </a:ext>
            </a:extLst>
          </p:cNvPr>
          <p:cNvSpPr>
            <a:spLocks noGrp="1"/>
          </p:cNvSpPr>
          <p:nvPr>
            <p:ph type="title"/>
          </p:nvPr>
        </p:nvSpPr>
        <p:spPr>
          <a:xfrm>
            <a:off x="1371600" y="862457"/>
            <a:ext cx="9486901" cy="583572"/>
          </a:xfrm>
        </p:spPr>
        <p:txBody>
          <a:bodyPr vert="horz" anchor="b">
            <a:normAutofit/>
          </a:bodyPr>
          <a:lstStyle/>
          <a:p>
            <a:pPr algn="ctr"/>
            <a:r>
              <a:rPr lang="en-IN" sz="2600" b="1" dirty="0" err="1"/>
              <a:t>DataTHON</a:t>
            </a:r>
            <a:r>
              <a:rPr lang="en-IN" sz="2600" b="1" dirty="0"/>
              <a:t> </a:t>
            </a:r>
            <a:r>
              <a:rPr lang="en-US" sz="2600" b="1" dirty="0">
                <a:solidFill>
                  <a:srgbClr val="000000"/>
                </a:solidFill>
                <a:effectLst/>
                <a:ea typeface="Times New Roman" panose="02020603050405020304" pitchFamily="18" charset="0"/>
                <a:cs typeface="Times New Roman" panose="02020603050405020304" pitchFamily="18" charset="0"/>
              </a:rPr>
              <a:t>Schedule</a:t>
            </a:r>
            <a:r>
              <a:rPr lang="en-US" sz="2600" dirty="0">
                <a:solidFill>
                  <a:srgbClr val="000000"/>
                </a:solidFill>
                <a:effectLst/>
                <a:ea typeface="Times New Roman" panose="02020603050405020304" pitchFamily="18" charset="0"/>
                <a:cs typeface="Times New Roman" panose="02020603050405020304" pitchFamily="18" charset="0"/>
              </a:rPr>
              <a:t> </a:t>
            </a:r>
            <a:endParaRPr lang="en-IN" sz="2600" dirty="0"/>
          </a:p>
        </p:txBody>
      </p:sp>
      <p:sp>
        <p:nvSpPr>
          <p:cNvPr id="3" name="Content Placeholder 2">
            <a:extLst>
              <a:ext uri="{FF2B5EF4-FFF2-40B4-BE49-F238E27FC236}">
                <a16:creationId xmlns:a16="http://schemas.microsoft.com/office/drawing/2014/main" id="{80FDC525-4826-4FD2-A978-4F18596366D0}"/>
              </a:ext>
            </a:extLst>
          </p:cNvPr>
          <p:cNvSpPr>
            <a:spLocks noGrp="1"/>
          </p:cNvSpPr>
          <p:nvPr>
            <p:ph idx="1"/>
          </p:nvPr>
        </p:nvSpPr>
        <p:spPr>
          <a:xfrm>
            <a:off x="1371600" y="1561727"/>
            <a:ext cx="9486901" cy="4549514"/>
          </a:xfrm>
        </p:spPr>
        <p:txBody>
          <a:bodyPr>
            <a:noAutofit/>
          </a:bodyPr>
          <a:lstStyle/>
          <a:p>
            <a:pPr marL="342900" lvl="0" indent="-342900" algn="just">
              <a:lnSpc>
                <a:spcPct val="150000"/>
              </a:lnSpc>
              <a:spcAft>
                <a:spcPts val="800"/>
              </a:spcAft>
              <a:buFont typeface="+mj-lt"/>
              <a:buAutoNum type="arabicPeriod"/>
              <a:tabLst>
                <a:tab pos="457200" algn="l"/>
              </a:tabLst>
            </a:pPr>
            <a:r>
              <a:rPr lang="en-US" sz="1800" dirty="0">
                <a:solidFill>
                  <a:srgbClr val="000000"/>
                </a:solidFill>
                <a:effectLst/>
                <a:ea typeface="Times New Roman" panose="02020603050405020304" pitchFamily="18" charset="0"/>
                <a:cs typeface="Times New Roman" panose="02020603050405020304" pitchFamily="18" charset="0"/>
              </a:rPr>
              <a:t>Registration of teams. </a:t>
            </a:r>
          </a:p>
          <a:p>
            <a:pPr marL="342900" lvl="0" indent="-342900" algn="just">
              <a:lnSpc>
                <a:spcPct val="150000"/>
              </a:lnSpc>
              <a:spcAft>
                <a:spcPts val="800"/>
              </a:spcAft>
              <a:buFont typeface="+mj-lt"/>
              <a:buAutoNum type="arabicPeriod"/>
              <a:tabLst>
                <a:tab pos="457200" algn="l"/>
              </a:tabLst>
            </a:pPr>
            <a:r>
              <a:rPr lang="en-US" sz="1800" dirty="0">
                <a:solidFill>
                  <a:srgbClr val="FF0000"/>
                </a:solidFill>
                <a:effectLst/>
                <a:ea typeface="Times New Roman" panose="02020603050405020304" pitchFamily="18" charset="0"/>
                <a:cs typeface="Times New Roman" panose="02020603050405020304" pitchFamily="18" charset="0"/>
              </a:rPr>
              <a:t>Conducting </a:t>
            </a:r>
            <a:r>
              <a:rPr lang="en-US" sz="1800" dirty="0">
                <a:solidFill>
                  <a:srgbClr val="FF0000"/>
                </a:solidFill>
                <a:ea typeface="Times New Roman" panose="02020603050405020304" pitchFamily="18" charset="0"/>
                <a:cs typeface="Times New Roman" panose="02020603050405020304" pitchFamily="18" charset="0"/>
              </a:rPr>
              <a:t>w</a:t>
            </a:r>
            <a:r>
              <a:rPr lang="en-US" sz="1800" dirty="0">
                <a:solidFill>
                  <a:srgbClr val="FF0000"/>
                </a:solidFill>
                <a:effectLst/>
                <a:ea typeface="Times New Roman" panose="02020603050405020304" pitchFamily="18" charset="0"/>
                <a:cs typeface="Times New Roman" panose="02020603050405020304" pitchFamily="18" charset="0"/>
              </a:rPr>
              <a:t>orkshop for understanding the problem statement. </a:t>
            </a:r>
            <a:endParaRPr lang="en-IN" sz="1800" dirty="0">
              <a:solidFill>
                <a:srgbClr val="FF0000"/>
              </a:solidFill>
              <a:effectLst/>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tabLst>
                <a:tab pos="457200" algn="l"/>
              </a:tabLst>
            </a:pPr>
            <a:r>
              <a:rPr lang="en-US" sz="1800" dirty="0">
                <a:solidFill>
                  <a:srgbClr val="000000"/>
                </a:solidFill>
                <a:effectLst/>
                <a:ea typeface="Times New Roman" panose="02020603050405020304" pitchFamily="18" charset="0"/>
                <a:cs typeface="Times New Roman" panose="02020603050405020304" pitchFamily="18" charset="0"/>
              </a:rPr>
              <a:t>Release of masked data set.  </a:t>
            </a:r>
            <a:endParaRPr lang="en-IN" sz="1800" dirty="0">
              <a:effectLst/>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tabLst>
                <a:tab pos="457200" algn="l"/>
              </a:tabLst>
            </a:pPr>
            <a:r>
              <a:rPr lang="en-US" sz="1800" dirty="0">
                <a:solidFill>
                  <a:srgbClr val="000000"/>
                </a:solidFill>
                <a:effectLst/>
                <a:ea typeface="Times New Roman" panose="02020603050405020304" pitchFamily="18" charset="0"/>
                <a:cs typeface="Times New Roman" panose="02020603050405020304" pitchFamily="18" charset="0"/>
              </a:rPr>
              <a:t>Submission of solutions by participating teams on ISB platform.</a:t>
            </a:r>
            <a:endParaRPr lang="en-IN" sz="1800" dirty="0">
              <a:effectLst/>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tabLst>
                <a:tab pos="457200" algn="l"/>
              </a:tabLst>
            </a:pPr>
            <a:r>
              <a:rPr lang="en-US" sz="1800" dirty="0">
                <a:solidFill>
                  <a:srgbClr val="000000"/>
                </a:solidFill>
                <a:effectLst/>
                <a:ea typeface="Times New Roman" panose="02020603050405020304" pitchFamily="18" charset="0"/>
                <a:cs typeface="Times New Roman" panose="02020603050405020304" pitchFamily="18" charset="0"/>
              </a:rPr>
              <a:t>Shortlisting of top 5 teams for presentation.</a:t>
            </a:r>
            <a:endParaRPr lang="en-IN" sz="1800" dirty="0">
              <a:effectLst/>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tabLst>
                <a:tab pos="457200" algn="l"/>
              </a:tabLst>
            </a:pPr>
            <a:r>
              <a:rPr lang="en-US" sz="1800" dirty="0">
                <a:solidFill>
                  <a:srgbClr val="000000"/>
                </a:solidFill>
                <a:effectLst/>
                <a:ea typeface="Times New Roman" panose="02020603050405020304" pitchFamily="18" charset="0"/>
                <a:cs typeface="Times New Roman" panose="02020603050405020304" pitchFamily="18" charset="0"/>
              </a:rPr>
              <a:t>Teams’ presentation of the business problem solution during Data Science Summit (2021)</a:t>
            </a:r>
            <a:endParaRPr lang="en-IN" sz="1800" dirty="0">
              <a:effectLst/>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tabLst>
                <a:tab pos="457200" algn="l"/>
              </a:tabLst>
            </a:pPr>
            <a:r>
              <a:rPr lang="en-IN" sz="1800" dirty="0">
                <a:solidFill>
                  <a:srgbClr val="000000"/>
                </a:solidFill>
                <a:effectLst/>
                <a:ea typeface="Times New Roman" panose="02020603050405020304" pitchFamily="18" charset="0"/>
                <a:cs typeface="Times New Roman" panose="02020603050405020304" pitchFamily="18" charset="0"/>
              </a:rPr>
              <a:t>Announcement of the winner.</a:t>
            </a:r>
            <a:endParaRPr lang="en-IN" sz="1800" dirty="0">
              <a:effectLst/>
              <a:ea typeface="Calibri" panose="020F0502020204030204" pitchFamily="34" charset="0"/>
              <a:cs typeface="Times New Roman" panose="02020603050405020304" pitchFamily="18" charset="0"/>
            </a:endParaRPr>
          </a:p>
        </p:txBody>
      </p:sp>
      <p:graphicFrame>
        <p:nvGraphicFramePr>
          <p:cNvPr id="9" name="Object 8">
            <a:extLst>
              <a:ext uri="{FF2B5EF4-FFF2-40B4-BE49-F238E27FC236}">
                <a16:creationId xmlns:a16="http://schemas.microsoft.com/office/drawing/2014/main" id="{CBCC2983-3A62-47D8-8100-C46CE84F05A7}"/>
              </a:ext>
            </a:extLst>
          </p:cNvPr>
          <p:cNvGraphicFramePr>
            <a:graphicFrameLocks noChangeAspect="1"/>
          </p:cNvGraphicFramePr>
          <p:nvPr>
            <p:extLst>
              <p:ext uri="{D42A27DB-BD31-4B8C-83A1-F6EECF244321}">
                <p14:modId xmlns:p14="http://schemas.microsoft.com/office/powerpoint/2010/main" val="919591206"/>
              </p:ext>
            </p:extLst>
          </p:nvPr>
        </p:nvGraphicFramePr>
        <p:xfrm>
          <a:off x="9275976" y="746759"/>
          <a:ext cx="2143967" cy="468746"/>
        </p:xfrm>
        <a:graphic>
          <a:graphicData uri="http://schemas.openxmlformats.org/presentationml/2006/ole">
            <mc:AlternateContent xmlns:mc="http://schemas.openxmlformats.org/markup-compatibility/2006">
              <mc:Choice xmlns:v="urn:schemas-microsoft-com:vml" Requires="v">
                <p:oleObj spid="_x0000_s6151" name="Image" r:id="rId6" imgW="9206280" imgH="1993320" progId="Photoshop.Image.13">
                  <p:embed/>
                </p:oleObj>
              </mc:Choice>
              <mc:Fallback>
                <p:oleObj name="Image" r:id="rId6" imgW="9206280" imgH="1993320" progId="Photoshop.Image.13">
                  <p:embed/>
                  <p:pic>
                    <p:nvPicPr>
                      <p:cNvPr id="9" name="Object 8">
                        <a:extLst>
                          <a:ext uri="{FF2B5EF4-FFF2-40B4-BE49-F238E27FC236}">
                            <a16:creationId xmlns:a16="http://schemas.microsoft.com/office/drawing/2014/main" id="{CBCC2983-3A62-47D8-8100-C46CE84F05A7}"/>
                          </a:ext>
                        </a:extLst>
                      </p:cNvPr>
                      <p:cNvPicPr/>
                      <p:nvPr/>
                    </p:nvPicPr>
                    <p:blipFill>
                      <a:blip r:embed="rId7"/>
                      <a:stretch>
                        <a:fillRect/>
                      </a:stretch>
                    </p:blipFill>
                    <p:spPr>
                      <a:xfrm>
                        <a:off x="9275976" y="746759"/>
                        <a:ext cx="2143967" cy="468746"/>
                      </a:xfrm>
                      <a:prstGeom prst="rect">
                        <a:avLst/>
                      </a:prstGeom>
                    </p:spPr>
                  </p:pic>
                </p:oleObj>
              </mc:Fallback>
            </mc:AlternateContent>
          </a:graphicData>
        </a:graphic>
      </p:graphicFrame>
      <p:sp>
        <p:nvSpPr>
          <p:cNvPr id="13" name="Footer Placeholder 12">
            <a:extLst>
              <a:ext uri="{FF2B5EF4-FFF2-40B4-BE49-F238E27FC236}">
                <a16:creationId xmlns:a16="http://schemas.microsoft.com/office/drawing/2014/main" id="{3CC97A73-5D37-43E7-BE36-EE2B2E5117C7}"/>
              </a:ext>
            </a:extLst>
          </p:cNvPr>
          <p:cNvSpPr>
            <a:spLocks noGrp="1"/>
          </p:cNvSpPr>
          <p:nvPr>
            <p:ph type="ftr" sz="quarter" idx="11"/>
          </p:nvPr>
        </p:nvSpPr>
        <p:spPr/>
        <p:txBody>
          <a:bodyPr/>
          <a:lstStyle/>
          <a:p>
            <a:r>
              <a:rPr lang="en-US"/>
              <a:t>IIDS Datathon and Data Science Summit 2021</a:t>
            </a:r>
          </a:p>
        </p:txBody>
      </p:sp>
      <p:sp>
        <p:nvSpPr>
          <p:cNvPr id="14" name="Slide Number Placeholder 13">
            <a:extLst>
              <a:ext uri="{FF2B5EF4-FFF2-40B4-BE49-F238E27FC236}">
                <a16:creationId xmlns:a16="http://schemas.microsoft.com/office/drawing/2014/main" id="{77C60321-189B-400A-8ADD-38C1C9508CEE}"/>
              </a:ext>
            </a:extLst>
          </p:cNvPr>
          <p:cNvSpPr>
            <a:spLocks noGrp="1"/>
          </p:cNvSpPr>
          <p:nvPr>
            <p:ph type="sldNum" sz="quarter" idx="12"/>
          </p:nvPr>
        </p:nvSpPr>
        <p:spPr/>
        <p:txBody>
          <a:bodyPr/>
          <a:lstStyle/>
          <a:p>
            <a:fld id="{F8E28480-1C08-4458-AD97-0283E6FFD09D}" type="slidenum">
              <a:rPr lang="en-US" smtClean="0">
                <a:solidFill>
                  <a:schemeClr val="bg1"/>
                </a:solidFill>
              </a:rPr>
              <a:t>6</a:t>
            </a:fld>
            <a:endParaRPr lang="en-US" dirty="0">
              <a:solidFill>
                <a:schemeClr val="bg1"/>
              </a:solidFill>
            </a:endParaRPr>
          </a:p>
        </p:txBody>
      </p:sp>
    </p:spTree>
    <p:extLst>
      <p:ext uri="{BB962C8B-B14F-4D97-AF65-F5344CB8AC3E}">
        <p14:creationId xmlns:p14="http://schemas.microsoft.com/office/powerpoint/2010/main" val="82618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94EEDE3-9942-4A66-B4F6-5B4A9C8539C4}"/>
              </a:ext>
            </a:extLst>
          </p:cNvPr>
          <p:cNvGraphicFramePr>
            <a:graphicFrameLocks noChangeAspect="1"/>
          </p:cNvGraphicFramePr>
          <p:nvPr>
            <p:custDataLst>
              <p:tags r:id="rId2"/>
            </p:custDataLst>
            <p:extLst>
              <p:ext uri="{D42A27DB-BD31-4B8C-83A1-F6EECF244321}">
                <p14:modId xmlns:p14="http://schemas.microsoft.com/office/powerpoint/2010/main" val="12567616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4" name="think-cell Slide" r:id="rId4" imgW="395" imgH="396" progId="TCLayout.ActiveDocument.1">
                  <p:embed/>
                </p:oleObj>
              </mc:Choice>
              <mc:Fallback>
                <p:oleObj name="think-cell Slide" r:id="rId4" imgW="395" imgH="396" progId="TCLayout.ActiveDocument.1">
                  <p:embed/>
                  <p:pic>
                    <p:nvPicPr>
                      <p:cNvPr id="5" name="Object 4" hidden="1">
                        <a:extLst>
                          <a:ext uri="{FF2B5EF4-FFF2-40B4-BE49-F238E27FC236}">
                            <a16:creationId xmlns:a16="http://schemas.microsoft.com/office/drawing/2014/main" id="{C94EEDE3-9942-4A66-B4F6-5B4A9C8539C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Rectangle 8">
            <a:extLst>
              <a:ext uri="{FF2B5EF4-FFF2-40B4-BE49-F238E27FC236}">
                <a16:creationId xmlns:a16="http://schemas.microsoft.com/office/drawing/2014/main" id="{8B567ACB-44FC-44B8-A031-75BD65F80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F09C18AC-EFAA-4C60-A84E-ECED43E3E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9B09B5-6648-4ED0-B75B-ECBB560382B7}"/>
              </a:ext>
            </a:extLst>
          </p:cNvPr>
          <p:cNvSpPr>
            <a:spLocks noGrp="1"/>
          </p:cNvSpPr>
          <p:nvPr>
            <p:ph type="title"/>
          </p:nvPr>
        </p:nvSpPr>
        <p:spPr>
          <a:xfrm>
            <a:off x="1371600" y="1073834"/>
            <a:ext cx="9486900" cy="900332"/>
          </a:xfrm>
        </p:spPr>
        <p:txBody>
          <a:bodyPr vert="horz" anchor="ctr">
            <a:normAutofit/>
          </a:bodyPr>
          <a:lstStyle/>
          <a:p>
            <a:pPr algn="ctr"/>
            <a:r>
              <a:rPr lang="en-IN" sz="2600" b="1" dirty="0" err="1"/>
              <a:t>Datathon</a:t>
            </a:r>
            <a:r>
              <a:rPr lang="en-IN" sz="2600" b="1" dirty="0"/>
              <a:t> timeline</a:t>
            </a:r>
          </a:p>
        </p:txBody>
      </p:sp>
      <p:graphicFrame>
        <p:nvGraphicFramePr>
          <p:cNvPr id="4" name="Content Placeholder 3">
            <a:extLst>
              <a:ext uri="{FF2B5EF4-FFF2-40B4-BE49-F238E27FC236}">
                <a16:creationId xmlns:a16="http://schemas.microsoft.com/office/drawing/2014/main" id="{57228E08-8BFA-4759-A774-1B78C401422D}"/>
              </a:ext>
            </a:extLst>
          </p:cNvPr>
          <p:cNvGraphicFramePr>
            <a:graphicFrameLocks noGrp="1"/>
          </p:cNvGraphicFramePr>
          <p:nvPr>
            <p:ph idx="1"/>
            <p:extLst>
              <p:ext uri="{D42A27DB-BD31-4B8C-83A1-F6EECF244321}">
                <p14:modId xmlns:p14="http://schemas.microsoft.com/office/powerpoint/2010/main" val="3481910417"/>
              </p:ext>
            </p:extLst>
          </p:nvPr>
        </p:nvGraphicFramePr>
        <p:xfrm>
          <a:off x="999241" y="2236763"/>
          <a:ext cx="10218656" cy="2502070"/>
        </p:xfrm>
        <a:graphic>
          <a:graphicData uri="http://schemas.openxmlformats.org/drawingml/2006/table">
            <a:tbl>
              <a:tblPr firstRow="1" firstCol="1" bandRow="1">
                <a:noFill/>
                <a:tableStyleId>{5C22544A-7EE6-4342-B048-85BDC9FD1C3A}</a:tableStyleId>
              </a:tblPr>
              <a:tblGrid>
                <a:gridCol w="8296582">
                  <a:extLst>
                    <a:ext uri="{9D8B030D-6E8A-4147-A177-3AD203B41FA5}">
                      <a16:colId xmlns:a16="http://schemas.microsoft.com/office/drawing/2014/main" val="306126197"/>
                    </a:ext>
                  </a:extLst>
                </a:gridCol>
                <a:gridCol w="1922074">
                  <a:extLst>
                    <a:ext uri="{9D8B030D-6E8A-4147-A177-3AD203B41FA5}">
                      <a16:colId xmlns:a16="http://schemas.microsoft.com/office/drawing/2014/main" val="3821541338"/>
                    </a:ext>
                  </a:extLst>
                </a:gridCol>
              </a:tblGrid>
              <a:tr h="410395">
                <a:tc gridSpan="2">
                  <a:txBody>
                    <a:bodyPr/>
                    <a:lstStyle/>
                    <a:p>
                      <a:pPr algn="just">
                        <a:lnSpc>
                          <a:spcPct val="150000"/>
                        </a:lnSpc>
                        <a:spcAft>
                          <a:spcPts val="800"/>
                        </a:spcAft>
                      </a:pPr>
                      <a:endParaRPr lang="en-IN" sz="1400" b="0" cap="none" spc="0" dirty="0">
                        <a:solidFill>
                          <a:schemeClr val="tx1"/>
                        </a:solidFill>
                        <a:effectLst/>
                        <a:latin typeface="+mj-lt"/>
                        <a:ea typeface="Calibri" panose="020F0502020204030204" pitchFamily="34" charset="0"/>
                        <a:cs typeface="Times New Roman" panose="02020603050405020304" pitchFamily="18" charset="0"/>
                      </a:endParaRPr>
                    </a:p>
                  </a:txBody>
                  <a:tcPr marL="0" marR="59549" marT="15880" marB="79399" anchor="b">
                    <a:lnL w="12700" cmpd="sng">
                      <a:noFill/>
                    </a:lnL>
                    <a:lnR w="12700" cmpd="sng">
                      <a:noFill/>
                    </a:lnR>
                    <a:lnT w="9525" cap="flat" cmpd="sng" algn="ctr">
                      <a:noFill/>
                      <a:prstDash val="solid"/>
                    </a:lnT>
                    <a:lnB w="38100" cmpd="sng">
                      <a:noFill/>
                    </a:lnB>
                    <a:noFill/>
                  </a:tcPr>
                </a:tc>
                <a:tc hMerge="1">
                  <a:txBody>
                    <a:bodyPr/>
                    <a:lstStyle/>
                    <a:p>
                      <a:endParaRPr lang="en-IN"/>
                    </a:p>
                  </a:txBody>
                  <a:tcPr/>
                </a:tc>
                <a:extLst>
                  <a:ext uri="{0D108BD9-81ED-4DB2-BD59-A6C34878D82A}">
                    <a16:rowId xmlns:a16="http://schemas.microsoft.com/office/drawing/2014/main" val="223676629"/>
                  </a:ext>
                </a:extLst>
              </a:tr>
              <a:tr h="418335">
                <a:tc>
                  <a:txBody>
                    <a:bodyPr/>
                    <a:lstStyle/>
                    <a:p>
                      <a:pPr algn="just">
                        <a:lnSpc>
                          <a:spcPct val="150000"/>
                        </a:lnSpc>
                        <a:spcAft>
                          <a:spcPts val="800"/>
                        </a:spcAft>
                      </a:pPr>
                      <a:r>
                        <a:rPr lang="en-IN" sz="1400" b="1" cap="none" spc="0" dirty="0">
                          <a:solidFill>
                            <a:schemeClr val="tx1"/>
                          </a:solidFill>
                          <a:effectLst/>
                          <a:latin typeface="+mj-lt"/>
                        </a:rPr>
                        <a:t>Details</a:t>
                      </a:r>
                      <a:endParaRPr lang="en-IN" sz="1400" b="1" cap="none" spc="0" dirty="0">
                        <a:solidFill>
                          <a:schemeClr val="tx1"/>
                        </a:solidFill>
                        <a:effectLst/>
                        <a:latin typeface="+mj-lt"/>
                        <a:ea typeface="Calibri" panose="020F0502020204030204" pitchFamily="34" charset="0"/>
                        <a:cs typeface="Times New Roman" panose="02020603050405020304" pitchFamily="18" charset="0"/>
                      </a:endParaRPr>
                    </a:p>
                  </a:txBody>
                  <a:tcPr marL="0" marR="59549" marT="23820" marB="79399" anchor="b">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just">
                        <a:lnSpc>
                          <a:spcPct val="150000"/>
                        </a:lnSpc>
                        <a:spcAft>
                          <a:spcPts val="800"/>
                        </a:spcAft>
                      </a:pPr>
                      <a:r>
                        <a:rPr lang="en-IN" sz="1400" b="1" cap="none" spc="0" dirty="0">
                          <a:solidFill>
                            <a:schemeClr val="tx1"/>
                          </a:solidFill>
                          <a:effectLst/>
                          <a:latin typeface="+mj-lt"/>
                        </a:rPr>
                        <a:t>Date</a:t>
                      </a:r>
                      <a:endParaRPr lang="en-IN" sz="1400" b="1" cap="none" spc="0" dirty="0">
                        <a:solidFill>
                          <a:schemeClr val="tx1"/>
                        </a:solidFill>
                        <a:effectLst/>
                        <a:latin typeface="+mj-lt"/>
                        <a:ea typeface="Calibri" panose="020F0502020204030204" pitchFamily="34" charset="0"/>
                        <a:cs typeface="Times New Roman" panose="02020603050405020304" pitchFamily="18" charset="0"/>
                      </a:endParaRPr>
                    </a:p>
                  </a:txBody>
                  <a:tcPr marL="0" marR="59549" marT="23820" marB="79399" anchor="b">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362260375"/>
                  </a:ext>
                </a:extLst>
              </a:tr>
              <a:tr h="418335">
                <a:tc>
                  <a:txBody>
                    <a:bodyPr/>
                    <a:lstStyle/>
                    <a:p>
                      <a:pPr algn="just">
                        <a:lnSpc>
                          <a:spcPct val="150000"/>
                        </a:lnSpc>
                        <a:spcAft>
                          <a:spcPts val="800"/>
                        </a:spcAft>
                      </a:pPr>
                      <a:r>
                        <a:rPr lang="en-IN" sz="1400" b="0" cap="none" spc="0" dirty="0">
                          <a:solidFill>
                            <a:schemeClr val="tx1"/>
                          </a:solidFill>
                          <a:effectLst/>
                          <a:latin typeface="+mj-lt"/>
                        </a:rPr>
                        <a:t>Workshop for Understanding the Problem Statement. </a:t>
                      </a:r>
                      <a:endParaRPr lang="en-IN" sz="1400" b="0" cap="none" spc="0" dirty="0">
                        <a:solidFill>
                          <a:schemeClr val="tx1"/>
                        </a:solidFill>
                        <a:effectLst/>
                        <a:latin typeface="+mj-lt"/>
                        <a:ea typeface="Calibri" panose="020F0502020204030204" pitchFamily="34" charset="0"/>
                        <a:cs typeface="Times New Roman" panose="02020603050405020304" pitchFamily="18" charset="0"/>
                      </a:endParaRPr>
                    </a:p>
                  </a:txBody>
                  <a:tcPr marL="0" marR="59549" marT="23820" marB="79399"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tc>
                  <a:txBody>
                    <a:bodyPr/>
                    <a:lstStyle/>
                    <a:p>
                      <a:pPr algn="just">
                        <a:lnSpc>
                          <a:spcPct val="150000"/>
                        </a:lnSpc>
                        <a:spcAft>
                          <a:spcPts val="800"/>
                        </a:spcAft>
                      </a:pPr>
                      <a:r>
                        <a:rPr lang="en-IN" sz="1400" cap="none" spc="0" dirty="0">
                          <a:solidFill>
                            <a:schemeClr val="tx1"/>
                          </a:solidFill>
                          <a:effectLst/>
                          <a:latin typeface="+mj-lt"/>
                        </a:rPr>
                        <a:t>20-11-2021</a:t>
                      </a:r>
                      <a:endParaRPr lang="en-IN" sz="1400" cap="none" spc="0" dirty="0">
                        <a:solidFill>
                          <a:schemeClr val="tx1"/>
                        </a:solidFill>
                        <a:effectLst/>
                        <a:latin typeface="+mj-lt"/>
                        <a:ea typeface="Calibri" panose="020F0502020204030204" pitchFamily="34" charset="0"/>
                        <a:cs typeface="Times New Roman" panose="02020603050405020304" pitchFamily="18" charset="0"/>
                      </a:endParaRPr>
                    </a:p>
                  </a:txBody>
                  <a:tcPr marL="0" marR="59549" marT="23820" marB="79399"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extLst>
                  <a:ext uri="{0D108BD9-81ED-4DB2-BD59-A6C34878D82A}">
                    <a16:rowId xmlns:a16="http://schemas.microsoft.com/office/drawing/2014/main" val="562054187"/>
                  </a:ext>
                </a:extLst>
              </a:tr>
              <a:tr h="418335">
                <a:tc>
                  <a:txBody>
                    <a:bodyPr/>
                    <a:lstStyle/>
                    <a:p>
                      <a:pPr algn="just">
                        <a:lnSpc>
                          <a:spcPct val="150000"/>
                        </a:lnSpc>
                        <a:spcAft>
                          <a:spcPts val="800"/>
                        </a:spcAft>
                      </a:pPr>
                      <a:r>
                        <a:rPr lang="en-IN" sz="1400" b="0" cap="none" spc="0" dirty="0">
                          <a:solidFill>
                            <a:schemeClr val="tx1"/>
                          </a:solidFill>
                          <a:effectLst/>
                          <a:latin typeface="+mj-lt"/>
                        </a:rPr>
                        <a:t>Release of Masked Data Set  </a:t>
                      </a:r>
                      <a:endParaRPr lang="en-IN" sz="1400" b="0" cap="none" spc="0" dirty="0">
                        <a:solidFill>
                          <a:schemeClr val="tx1"/>
                        </a:solidFill>
                        <a:effectLst/>
                        <a:latin typeface="+mj-lt"/>
                        <a:ea typeface="Calibri" panose="020F0502020204030204" pitchFamily="34" charset="0"/>
                        <a:cs typeface="Times New Roman" panose="02020603050405020304" pitchFamily="18" charset="0"/>
                      </a:endParaRPr>
                    </a:p>
                  </a:txBody>
                  <a:tcPr marL="0" marR="59549" marT="23820" marB="79399" anchor="b">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just">
                        <a:lnSpc>
                          <a:spcPct val="150000"/>
                        </a:lnSpc>
                        <a:spcAft>
                          <a:spcPts val="800"/>
                        </a:spcAft>
                      </a:pPr>
                      <a:r>
                        <a:rPr lang="en-IN" sz="1400" cap="none" spc="0" dirty="0">
                          <a:solidFill>
                            <a:schemeClr val="tx1"/>
                          </a:solidFill>
                          <a:effectLst/>
                          <a:latin typeface="+mj-lt"/>
                        </a:rPr>
                        <a:t>20-11-2021</a:t>
                      </a:r>
                      <a:endParaRPr lang="en-IN" sz="1400" cap="none" spc="0" dirty="0">
                        <a:solidFill>
                          <a:schemeClr val="tx1"/>
                        </a:solidFill>
                        <a:effectLst/>
                        <a:latin typeface="+mj-lt"/>
                        <a:ea typeface="Calibri" panose="020F0502020204030204" pitchFamily="34" charset="0"/>
                        <a:cs typeface="Times New Roman" panose="02020603050405020304" pitchFamily="18" charset="0"/>
                      </a:endParaRPr>
                    </a:p>
                  </a:txBody>
                  <a:tcPr marL="0" marR="59549" marT="23820" marB="79399" anchor="b">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763556814"/>
                  </a:ext>
                </a:extLst>
              </a:tr>
              <a:tr h="418335">
                <a:tc>
                  <a:txBody>
                    <a:bodyPr/>
                    <a:lstStyle/>
                    <a:p>
                      <a:pPr algn="just">
                        <a:lnSpc>
                          <a:spcPct val="150000"/>
                        </a:lnSpc>
                        <a:spcAft>
                          <a:spcPts val="800"/>
                        </a:spcAft>
                      </a:pPr>
                      <a:r>
                        <a:rPr lang="en-IN" sz="1400" b="0" cap="none" spc="0" dirty="0">
                          <a:solidFill>
                            <a:schemeClr val="tx1"/>
                          </a:solidFill>
                          <a:effectLst/>
                          <a:latin typeface="+mj-lt"/>
                        </a:rPr>
                        <a:t>Submission of Solution</a:t>
                      </a:r>
                      <a:endParaRPr lang="en-IN" sz="1400" b="0" cap="none" spc="0" dirty="0">
                        <a:solidFill>
                          <a:schemeClr val="tx1"/>
                        </a:solidFill>
                        <a:effectLst/>
                        <a:latin typeface="+mj-lt"/>
                        <a:ea typeface="Calibri" panose="020F0502020204030204" pitchFamily="34" charset="0"/>
                        <a:cs typeface="Times New Roman" panose="02020603050405020304" pitchFamily="18" charset="0"/>
                      </a:endParaRPr>
                    </a:p>
                  </a:txBody>
                  <a:tcPr marL="0" marR="59549" marT="23820" marB="79399" anchor="b">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just">
                        <a:lnSpc>
                          <a:spcPct val="150000"/>
                        </a:lnSpc>
                        <a:spcAft>
                          <a:spcPts val="800"/>
                        </a:spcAft>
                      </a:pPr>
                      <a:r>
                        <a:rPr lang="en-IN" sz="1400" cap="none" spc="0">
                          <a:solidFill>
                            <a:schemeClr val="tx1"/>
                          </a:solidFill>
                          <a:effectLst/>
                          <a:latin typeface="+mj-lt"/>
                        </a:rPr>
                        <a:t>30-11-2021</a:t>
                      </a:r>
                      <a:endParaRPr lang="en-IN" sz="1400" cap="none" spc="0">
                        <a:solidFill>
                          <a:schemeClr val="tx1"/>
                        </a:solidFill>
                        <a:effectLst/>
                        <a:latin typeface="+mj-lt"/>
                        <a:ea typeface="Calibri" panose="020F0502020204030204" pitchFamily="34" charset="0"/>
                        <a:cs typeface="Times New Roman" panose="02020603050405020304" pitchFamily="18" charset="0"/>
                      </a:endParaRPr>
                    </a:p>
                  </a:txBody>
                  <a:tcPr marL="0" marR="59549" marT="23820" marB="79399" anchor="b">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472441368"/>
                  </a:ext>
                </a:extLst>
              </a:tr>
              <a:tr h="418335">
                <a:tc>
                  <a:txBody>
                    <a:bodyPr/>
                    <a:lstStyle/>
                    <a:p>
                      <a:pPr algn="just">
                        <a:lnSpc>
                          <a:spcPct val="150000"/>
                        </a:lnSpc>
                        <a:spcAft>
                          <a:spcPts val="800"/>
                        </a:spcAft>
                      </a:pPr>
                      <a:r>
                        <a:rPr lang="en-IN" sz="1400" b="0" cap="none" spc="0" dirty="0" err="1">
                          <a:solidFill>
                            <a:schemeClr val="tx1"/>
                          </a:solidFill>
                          <a:effectLst/>
                          <a:latin typeface="+mj-lt"/>
                        </a:rPr>
                        <a:t>Datathon</a:t>
                      </a:r>
                      <a:r>
                        <a:rPr lang="en-IN" sz="1400" b="0" cap="none" spc="0" dirty="0">
                          <a:solidFill>
                            <a:schemeClr val="tx1"/>
                          </a:solidFill>
                          <a:effectLst/>
                          <a:latin typeface="+mj-lt"/>
                        </a:rPr>
                        <a:t> Finale</a:t>
                      </a:r>
                      <a:endParaRPr lang="en-IN" sz="1400" b="0" cap="none" spc="0" dirty="0">
                        <a:solidFill>
                          <a:schemeClr val="tx1"/>
                        </a:solidFill>
                        <a:effectLst/>
                        <a:latin typeface="+mj-lt"/>
                        <a:ea typeface="Calibri" panose="020F0502020204030204" pitchFamily="34" charset="0"/>
                        <a:cs typeface="Times New Roman" panose="02020603050405020304" pitchFamily="18" charset="0"/>
                      </a:endParaRPr>
                    </a:p>
                  </a:txBody>
                  <a:tcPr marL="0" marR="59549" marT="23820" marB="79399" anchor="b">
                    <a:lnL w="12700" cmpd="sng">
                      <a:noFill/>
                      <a:prstDash val="solid"/>
                    </a:lnL>
                    <a:lnR w="12700" cmpd="sng">
                      <a:noFill/>
                      <a:prstDash val="solid"/>
                    </a:lnR>
                    <a:lnT w="12700" cmpd="sng">
                      <a:noFill/>
                      <a:prstDash val="solid"/>
                    </a:lnT>
                    <a:lnB w="12700" cmpd="sng">
                      <a:noFill/>
                      <a:prstDash val="solid"/>
                    </a:lnB>
                    <a:noFill/>
                  </a:tcPr>
                </a:tc>
                <a:tc>
                  <a:txBody>
                    <a:bodyPr/>
                    <a:lstStyle/>
                    <a:p>
                      <a:pPr algn="just">
                        <a:lnSpc>
                          <a:spcPct val="150000"/>
                        </a:lnSpc>
                        <a:spcAft>
                          <a:spcPts val="800"/>
                        </a:spcAft>
                      </a:pPr>
                      <a:r>
                        <a:rPr lang="en-IN" sz="1400" cap="none" spc="0" dirty="0">
                          <a:solidFill>
                            <a:schemeClr val="tx1"/>
                          </a:solidFill>
                          <a:effectLst/>
                          <a:latin typeface="+mj-lt"/>
                        </a:rPr>
                        <a:t>04-12-2021</a:t>
                      </a:r>
                      <a:endParaRPr lang="en-IN" sz="1400" cap="none" spc="0" dirty="0">
                        <a:solidFill>
                          <a:schemeClr val="tx1"/>
                        </a:solidFill>
                        <a:effectLst/>
                        <a:latin typeface="+mj-lt"/>
                        <a:ea typeface="Calibri" panose="020F0502020204030204" pitchFamily="34" charset="0"/>
                        <a:cs typeface="Times New Roman" panose="02020603050405020304" pitchFamily="18" charset="0"/>
                      </a:endParaRPr>
                    </a:p>
                  </a:txBody>
                  <a:tcPr marL="0" marR="59549" marT="23820" marB="79399"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611108907"/>
                  </a:ext>
                </a:extLst>
              </a:tr>
            </a:tbl>
          </a:graphicData>
        </a:graphic>
      </p:graphicFrame>
      <p:graphicFrame>
        <p:nvGraphicFramePr>
          <p:cNvPr id="7" name="Object 6">
            <a:extLst>
              <a:ext uri="{FF2B5EF4-FFF2-40B4-BE49-F238E27FC236}">
                <a16:creationId xmlns:a16="http://schemas.microsoft.com/office/drawing/2014/main" id="{35CCD684-1728-43D2-894A-39720CD5AB6B}"/>
              </a:ext>
            </a:extLst>
          </p:cNvPr>
          <p:cNvGraphicFramePr>
            <a:graphicFrameLocks noChangeAspect="1"/>
          </p:cNvGraphicFramePr>
          <p:nvPr>
            <p:extLst>
              <p:ext uri="{D42A27DB-BD31-4B8C-83A1-F6EECF244321}">
                <p14:modId xmlns:p14="http://schemas.microsoft.com/office/powerpoint/2010/main" val="3357863162"/>
              </p:ext>
            </p:extLst>
          </p:nvPr>
        </p:nvGraphicFramePr>
        <p:xfrm>
          <a:off x="9275976" y="746759"/>
          <a:ext cx="2143967" cy="468746"/>
        </p:xfrm>
        <a:graphic>
          <a:graphicData uri="http://schemas.openxmlformats.org/presentationml/2006/ole">
            <mc:AlternateContent xmlns:mc="http://schemas.openxmlformats.org/markup-compatibility/2006">
              <mc:Choice xmlns:v="urn:schemas-microsoft-com:vml" Requires="v">
                <p:oleObj spid="_x0000_s7175" name="Image" r:id="rId6" imgW="9206280" imgH="1993320" progId="Photoshop.Image.13">
                  <p:embed/>
                </p:oleObj>
              </mc:Choice>
              <mc:Fallback>
                <p:oleObj name="Image" r:id="rId6" imgW="9206280" imgH="1993320" progId="Photoshop.Image.13">
                  <p:embed/>
                  <p:pic>
                    <p:nvPicPr>
                      <p:cNvPr id="7" name="Object 6">
                        <a:extLst>
                          <a:ext uri="{FF2B5EF4-FFF2-40B4-BE49-F238E27FC236}">
                            <a16:creationId xmlns:a16="http://schemas.microsoft.com/office/drawing/2014/main" id="{35CCD684-1728-43D2-894A-39720CD5AB6B}"/>
                          </a:ext>
                        </a:extLst>
                      </p:cNvPr>
                      <p:cNvPicPr/>
                      <p:nvPr/>
                    </p:nvPicPr>
                    <p:blipFill>
                      <a:blip r:embed="rId7"/>
                      <a:stretch>
                        <a:fillRect/>
                      </a:stretch>
                    </p:blipFill>
                    <p:spPr>
                      <a:xfrm>
                        <a:off x="9275976" y="746759"/>
                        <a:ext cx="2143967" cy="468746"/>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04EDAE80-42AE-4996-88D9-E8DCC5D281B4}"/>
              </a:ext>
            </a:extLst>
          </p:cNvPr>
          <p:cNvSpPr>
            <a:spLocks noGrp="1"/>
          </p:cNvSpPr>
          <p:nvPr>
            <p:ph type="ftr" sz="quarter" idx="11"/>
          </p:nvPr>
        </p:nvSpPr>
        <p:spPr/>
        <p:txBody>
          <a:bodyPr/>
          <a:lstStyle/>
          <a:p>
            <a:r>
              <a:rPr lang="en-US"/>
              <a:t>IIDS Datathon and Data Science Summit 2021</a:t>
            </a:r>
          </a:p>
        </p:txBody>
      </p:sp>
      <p:sp>
        <p:nvSpPr>
          <p:cNvPr id="12" name="Slide Number Placeholder 11">
            <a:extLst>
              <a:ext uri="{FF2B5EF4-FFF2-40B4-BE49-F238E27FC236}">
                <a16:creationId xmlns:a16="http://schemas.microsoft.com/office/drawing/2014/main" id="{1A17DFCD-C727-4EE3-AB3C-48A76EF40522}"/>
              </a:ext>
            </a:extLst>
          </p:cNvPr>
          <p:cNvSpPr>
            <a:spLocks noGrp="1"/>
          </p:cNvSpPr>
          <p:nvPr>
            <p:ph type="sldNum" sz="quarter" idx="12"/>
          </p:nvPr>
        </p:nvSpPr>
        <p:spPr/>
        <p:txBody>
          <a:bodyPr/>
          <a:lstStyle/>
          <a:p>
            <a:fld id="{F8E28480-1C08-4458-AD97-0283E6FFD09D}" type="slidenum">
              <a:rPr lang="en-US" smtClean="0">
                <a:solidFill>
                  <a:schemeClr val="bg1"/>
                </a:solidFill>
              </a:rPr>
              <a:t>7</a:t>
            </a:fld>
            <a:endParaRPr lang="en-US" dirty="0">
              <a:solidFill>
                <a:schemeClr val="bg1"/>
              </a:solidFill>
            </a:endParaRPr>
          </a:p>
        </p:txBody>
      </p:sp>
    </p:spTree>
    <p:extLst>
      <p:ext uri="{BB962C8B-B14F-4D97-AF65-F5344CB8AC3E}">
        <p14:creationId xmlns:p14="http://schemas.microsoft.com/office/powerpoint/2010/main" val="1824088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E433CB3-EAB2-4842-A1DD-7BC051B55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Many question marks on black background">
            <a:extLst>
              <a:ext uri="{FF2B5EF4-FFF2-40B4-BE49-F238E27FC236}">
                <a16:creationId xmlns:a16="http://schemas.microsoft.com/office/drawing/2014/main" id="{3CD4D2BF-413B-467D-9E18-E254BE9B5E91}"/>
              </a:ext>
            </a:extLst>
          </p:cNvPr>
          <p:cNvPicPr>
            <a:picLocks noChangeAspect="1"/>
          </p:cNvPicPr>
          <p:nvPr/>
        </p:nvPicPr>
        <p:blipFill rotWithShape="1">
          <a:blip r:embed="rId2"/>
          <a:srcRect t="7787"/>
          <a:stretch/>
        </p:blipFill>
        <p:spPr>
          <a:xfrm>
            <a:off x="1" y="10"/>
            <a:ext cx="12192000" cy="6857990"/>
          </a:xfrm>
          <a:prstGeom prst="rect">
            <a:avLst/>
          </a:prstGeom>
        </p:spPr>
      </p:pic>
      <p:sp>
        <p:nvSpPr>
          <p:cNvPr id="13" name="Rectangle 12">
            <a:extLst>
              <a:ext uri="{FF2B5EF4-FFF2-40B4-BE49-F238E27FC236}">
                <a16:creationId xmlns:a16="http://schemas.microsoft.com/office/drawing/2014/main" id="{ADB75148-2791-4D20-8938-D7554D86B9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20343"/>
            <a:ext cx="12192000" cy="1937657"/>
          </a:xfrm>
          <a:prstGeom prst="rect">
            <a:avLst/>
          </a:prstGeom>
          <a:gradFill>
            <a:gsLst>
              <a:gs pos="47000">
                <a:srgbClr val="000000">
                  <a:alpha val="18000"/>
                </a:srgbClr>
              </a:gs>
              <a:gs pos="0">
                <a:schemeClr val="tx1">
                  <a:alpha val="0"/>
                </a:schemeClr>
              </a:gs>
              <a:gs pos="100000">
                <a:srgbClr val="000000">
                  <a:alpha val="33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CDB026D-2D8B-4D26-91CC-9D304CBE1AF0}"/>
              </a:ext>
            </a:extLst>
          </p:cNvPr>
          <p:cNvSpPr>
            <a:spLocks noGrp="1"/>
          </p:cNvSpPr>
          <p:nvPr>
            <p:ph type="title"/>
          </p:nvPr>
        </p:nvSpPr>
        <p:spPr>
          <a:xfrm>
            <a:off x="611841" y="5670550"/>
            <a:ext cx="7446131" cy="685800"/>
          </a:xfrm>
        </p:spPr>
        <p:txBody>
          <a:bodyPr vert="horz" lIns="91440" tIns="45720" rIns="91440" bIns="45720" rtlCol="0" anchor="ctr">
            <a:normAutofit/>
          </a:bodyPr>
          <a:lstStyle/>
          <a:p>
            <a:pPr algn="l"/>
            <a:r>
              <a:rPr lang="en-US" sz="3200" kern="1200" cap="all" spc="300" baseline="0" dirty="0">
                <a:solidFill>
                  <a:schemeClr val="accent2">
                    <a:lumMod val="60000"/>
                    <a:lumOff val="40000"/>
                  </a:schemeClr>
                </a:solidFill>
                <a:latin typeface="+mj-lt"/>
                <a:ea typeface="+mj-ea"/>
                <a:cs typeface="+mj-cs"/>
              </a:rPr>
              <a:t>Problem Statement</a:t>
            </a:r>
          </a:p>
        </p:txBody>
      </p:sp>
      <p:sp>
        <p:nvSpPr>
          <p:cNvPr id="5" name="Text Placeholder 4">
            <a:extLst>
              <a:ext uri="{FF2B5EF4-FFF2-40B4-BE49-F238E27FC236}">
                <a16:creationId xmlns:a16="http://schemas.microsoft.com/office/drawing/2014/main" id="{28E17922-37BE-488F-AB5C-C6DCF0B5B1A6}"/>
              </a:ext>
            </a:extLst>
          </p:cNvPr>
          <p:cNvSpPr>
            <a:spLocks noGrp="1"/>
          </p:cNvSpPr>
          <p:nvPr>
            <p:ph type="body" idx="1"/>
          </p:nvPr>
        </p:nvSpPr>
        <p:spPr>
          <a:xfrm>
            <a:off x="8153400" y="5670548"/>
            <a:ext cx="3498772" cy="685801"/>
          </a:xfrm>
        </p:spPr>
        <p:txBody>
          <a:bodyPr vert="horz" lIns="91440" tIns="45720" rIns="91440" bIns="45720" rtlCol="0" anchor="ctr">
            <a:normAutofit/>
          </a:bodyPr>
          <a:lstStyle/>
          <a:p>
            <a:pPr algn="r"/>
            <a:r>
              <a:rPr lang="en-US" sz="2000" i="1" kern="1200" dirty="0">
                <a:solidFill>
                  <a:srgbClr val="FFFFFF"/>
                </a:solidFill>
                <a:latin typeface="+mj-lt"/>
                <a:ea typeface="+mn-ea"/>
                <a:cs typeface="+mn-cs"/>
              </a:rPr>
              <a:t>Main questions</a:t>
            </a:r>
          </a:p>
        </p:txBody>
      </p:sp>
    </p:spTree>
    <p:extLst>
      <p:ext uri="{BB962C8B-B14F-4D97-AF65-F5344CB8AC3E}">
        <p14:creationId xmlns:p14="http://schemas.microsoft.com/office/powerpoint/2010/main" val="140227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4213817-6F89-4276-B3EA-C4E6F8CEA5B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4" name="think-cell Slide" r:id="rId4" imgW="395" imgH="396" progId="TCLayout.ActiveDocument.1">
                  <p:embed/>
                </p:oleObj>
              </mc:Choice>
              <mc:Fallback>
                <p:oleObj name="think-cell Slide" r:id="rId4" imgW="395" imgH="396" progId="TCLayout.ActiveDocument.1">
                  <p:embed/>
                  <p:pic>
                    <p:nvPicPr>
                      <p:cNvPr id="5" name="Object 4" hidden="1">
                        <a:extLst>
                          <a:ext uri="{FF2B5EF4-FFF2-40B4-BE49-F238E27FC236}">
                            <a16:creationId xmlns:a16="http://schemas.microsoft.com/office/drawing/2014/main" id="{B4213817-6F89-4276-B3EA-C4E6F8CEA5B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4FD9A-134D-40DA-94DE-E3C183D93F14}"/>
              </a:ext>
            </a:extLst>
          </p:cNvPr>
          <p:cNvSpPr>
            <a:spLocks noGrp="1"/>
          </p:cNvSpPr>
          <p:nvPr>
            <p:ph type="title"/>
          </p:nvPr>
        </p:nvSpPr>
        <p:spPr>
          <a:xfrm>
            <a:off x="1352549" y="785381"/>
            <a:ext cx="9486901" cy="770859"/>
          </a:xfrm>
        </p:spPr>
        <p:txBody>
          <a:bodyPr vert="horz" anchor="b">
            <a:normAutofit/>
          </a:bodyPr>
          <a:lstStyle/>
          <a:p>
            <a:pPr algn="ctr"/>
            <a:r>
              <a:rPr lang="en-IN" b="1" dirty="0"/>
              <a:t>Problem statement</a:t>
            </a:r>
          </a:p>
        </p:txBody>
      </p:sp>
      <p:sp>
        <p:nvSpPr>
          <p:cNvPr id="3" name="Content Placeholder 2">
            <a:extLst>
              <a:ext uri="{FF2B5EF4-FFF2-40B4-BE49-F238E27FC236}">
                <a16:creationId xmlns:a16="http://schemas.microsoft.com/office/drawing/2014/main" id="{A4332BBB-A597-477E-8F37-B07C282DD0C8}"/>
              </a:ext>
            </a:extLst>
          </p:cNvPr>
          <p:cNvSpPr>
            <a:spLocks noGrp="1"/>
          </p:cNvSpPr>
          <p:nvPr>
            <p:ph idx="1"/>
          </p:nvPr>
        </p:nvSpPr>
        <p:spPr>
          <a:xfrm>
            <a:off x="1371599" y="1901305"/>
            <a:ext cx="9486901" cy="1721309"/>
          </a:xfrm>
        </p:spPr>
        <p:style>
          <a:lnRef idx="0">
            <a:schemeClr val="accent1"/>
          </a:lnRef>
          <a:fillRef idx="3">
            <a:schemeClr val="accent1"/>
          </a:fillRef>
          <a:effectRef idx="3">
            <a:schemeClr val="accent1"/>
          </a:effectRef>
          <a:fontRef idx="minor">
            <a:schemeClr val="lt1"/>
          </a:fontRef>
        </p:style>
        <p:txBody>
          <a:bodyPr anchor="ctr">
            <a:normAutofit/>
          </a:bodyPr>
          <a:lstStyle/>
          <a:p>
            <a:pPr marL="0" indent="0">
              <a:lnSpc>
                <a:spcPct val="90000"/>
              </a:lnSpc>
              <a:spcAft>
                <a:spcPts val="800"/>
              </a:spcAft>
              <a:buNone/>
            </a:pPr>
            <a:r>
              <a:rPr lang="en-IN" sz="2200" dirty="0">
                <a:effectLst/>
                <a:ea typeface="Calibri" panose="020F0502020204030204" pitchFamily="34" charset="0"/>
                <a:cs typeface="Times New Roman" panose="02020603050405020304" pitchFamily="18" charset="0"/>
              </a:rPr>
              <a:t>Estimating and predicting sales is an important and key challenge in retail analytics.  </a:t>
            </a:r>
            <a:r>
              <a:rPr lang="en-IN" sz="2200" dirty="0">
                <a:ea typeface="Calibri" panose="020F0502020204030204" pitchFamily="34" charset="0"/>
                <a:cs typeface="Times New Roman" panose="02020603050405020304" pitchFamily="18" charset="0"/>
              </a:rPr>
              <a:t>Analysis in this area is plagued by issues related to sparseness of the sales data and multiple </a:t>
            </a:r>
            <a:r>
              <a:rPr lang="en-IN" sz="2200" dirty="0" err="1">
                <a:ea typeface="Calibri" panose="020F0502020204030204" pitchFamily="34" charset="0"/>
                <a:cs typeface="Times New Roman" panose="02020603050405020304" pitchFamily="18" charset="0"/>
              </a:rPr>
              <a:t>skus</a:t>
            </a:r>
            <a:r>
              <a:rPr lang="en-IN" sz="2200" dirty="0">
                <a:ea typeface="Calibri" panose="020F0502020204030204" pitchFamily="34" charset="0"/>
                <a:cs typeface="Times New Roman" panose="02020603050405020304" pitchFamily="18" charset="0"/>
              </a:rPr>
              <a:t> and categories. We will address this challenge directly in this </a:t>
            </a:r>
            <a:r>
              <a:rPr lang="en-IN" sz="2200" dirty="0" err="1">
                <a:ea typeface="Calibri" panose="020F0502020204030204" pitchFamily="34" charset="0"/>
                <a:cs typeface="Times New Roman" panose="02020603050405020304" pitchFamily="18" charset="0"/>
              </a:rPr>
              <a:t>datathon</a:t>
            </a:r>
            <a:r>
              <a:rPr lang="en-IN" sz="2200" dirty="0">
                <a:ea typeface="Calibri" panose="020F0502020204030204" pitchFamily="34" charset="0"/>
                <a:cs typeface="Times New Roman" panose="02020603050405020304" pitchFamily="18" charset="0"/>
              </a:rPr>
              <a:t>.</a:t>
            </a:r>
            <a:endParaRPr lang="en-IN" sz="2200" dirty="0">
              <a:effectLst/>
              <a:ea typeface="Calibri" panose="020F0502020204030204" pitchFamily="34" charset="0"/>
              <a:cs typeface="Times New Roman" panose="02020603050405020304" pitchFamily="18" charset="0"/>
            </a:endParaRPr>
          </a:p>
          <a:p>
            <a:pPr>
              <a:lnSpc>
                <a:spcPct val="90000"/>
              </a:lnSpc>
              <a:spcAft>
                <a:spcPts val="800"/>
              </a:spcAft>
            </a:pPr>
            <a:endParaRPr lang="en-IN" sz="2200" dirty="0">
              <a:effectLst/>
              <a:ea typeface="Calibri" panose="020F0502020204030204" pitchFamily="34" charset="0"/>
              <a:cs typeface="Times New Roman" panose="02020603050405020304" pitchFamily="18" charset="0"/>
            </a:endParaRPr>
          </a:p>
        </p:txBody>
      </p:sp>
      <p:graphicFrame>
        <p:nvGraphicFramePr>
          <p:cNvPr id="9" name="Object 8">
            <a:extLst>
              <a:ext uri="{FF2B5EF4-FFF2-40B4-BE49-F238E27FC236}">
                <a16:creationId xmlns:a16="http://schemas.microsoft.com/office/drawing/2014/main" id="{EAC78EF9-A51F-44B2-9A8C-9FB9A6B5101E}"/>
              </a:ext>
            </a:extLst>
          </p:cNvPr>
          <p:cNvGraphicFramePr>
            <a:graphicFrameLocks noChangeAspect="1"/>
          </p:cNvGraphicFramePr>
          <p:nvPr/>
        </p:nvGraphicFramePr>
        <p:xfrm>
          <a:off x="9275976" y="746759"/>
          <a:ext cx="2143967" cy="468746"/>
        </p:xfrm>
        <a:graphic>
          <a:graphicData uri="http://schemas.openxmlformats.org/presentationml/2006/ole">
            <mc:AlternateContent xmlns:mc="http://schemas.openxmlformats.org/markup-compatibility/2006">
              <mc:Choice xmlns:v="urn:schemas-microsoft-com:vml" Requires="v">
                <p:oleObj spid="_x0000_s10245" name="Image" r:id="rId6" imgW="9206280" imgH="1993320" progId="Photoshop.Image.13">
                  <p:embed/>
                </p:oleObj>
              </mc:Choice>
              <mc:Fallback>
                <p:oleObj name="Image" r:id="rId6" imgW="9206280" imgH="1993320" progId="Photoshop.Image.13">
                  <p:embed/>
                  <p:pic>
                    <p:nvPicPr>
                      <p:cNvPr id="9" name="Object 8">
                        <a:extLst>
                          <a:ext uri="{FF2B5EF4-FFF2-40B4-BE49-F238E27FC236}">
                            <a16:creationId xmlns:a16="http://schemas.microsoft.com/office/drawing/2014/main" id="{EAC78EF9-A51F-44B2-9A8C-9FB9A6B5101E}"/>
                          </a:ext>
                        </a:extLst>
                      </p:cNvPr>
                      <p:cNvPicPr/>
                      <p:nvPr/>
                    </p:nvPicPr>
                    <p:blipFill>
                      <a:blip r:embed="rId7"/>
                      <a:stretch>
                        <a:fillRect/>
                      </a:stretch>
                    </p:blipFill>
                    <p:spPr>
                      <a:xfrm>
                        <a:off x="9275976" y="746759"/>
                        <a:ext cx="2143967" cy="468746"/>
                      </a:xfrm>
                      <a:prstGeom prst="rect">
                        <a:avLst/>
                      </a:prstGeom>
                    </p:spPr>
                  </p:pic>
                </p:oleObj>
              </mc:Fallback>
            </mc:AlternateContent>
          </a:graphicData>
        </a:graphic>
      </p:graphicFrame>
      <p:sp>
        <p:nvSpPr>
          <p:cNvPr id="7" name="Footer Placeholder 6">
            <a:extLst>
              <a:ext uri="{FF2B5EF4-FFF2-40B4-BE49-F238E27FC236}">
                <a16:creationId xmlns:a16="http://schemas.microsoft.com/office/drawing/2014/main" id="{10997443-4557-4A85-A52E-D08500AD036C}"/>
              </a:ext>
            </a:extLst>
          </p:cNvPr>
          <p:cNvSpPr>
            <a:spLocks noGrp="1"/>
          </p:cNvSpPr>
          <p:nvPr>
            <p:ph type="ftr" sz="quarter" idx="11"/>
          </p:nvPr>
        </p:nvSpPr>
        <p:spPr/>
        <p:txBody>
          <a:bodyPr/>
          <a:lstStyle/>
          <a:p>
            <a:r>
              <a:rPr lang="en-US"/>
              <a:t>IIDS Datathon and Data Science Summit 2021</a:t>
            </a:r>
          </a:p>
        </p:txBody>
      </p:sp>
      <p:sp>
        <p:nvSpPr>
          <p:cNvPr id="11" name="Slide Number Placeholder 10">
            <a:extLst>
              <a:ext uri="{FF2B5EF4-FFF2-40B4-BE49-F238E27FC236}">
                <a16:creationId xmlns:a16="http://schemas.microsoft.com/office/drawing/2014/main" id="{321AEDE9-CAF7-4293-A63A-DF984D284B73}"/>
              </a:ext>
            </a:extLst>
          </p:cNvPr>
          <p:cNvSpPr>
            <a:spLocks noGrp="1"/>
          </p:cNvSpPr>
          <p:nvPr>
            <p:ph type="sldNum" sz="quarter" idx="12"/>
          </p:nvPr>
        </p:nvSpPr>
        <p:spPr/>
        <p:txBody>
          <a:bodyPr/>
          <a:lstStyle/>
          <a:p>
            <a:fld id="{F8E28480-1C08-4458-AD97-0283E6FFD09D}" type="slidenum">
              <a:rPr lang="en-US" smtClean="0">
                <a:solidFill>
                  <a:schemeClr val="bg1"/>
                </a:solidFill>
              </a:rPr>
              <a:t>9</a:t>
            </a:fld>
            <a:endParaRPr lang="en-US" dirty="0">
              <a:solidFill>
                <a:schemeClr val="bg1"/>
              </a:solidFill>
            </a:endParaRPr>
          </a:p>
        </p:txBody>
      </p:sp>
      <p:sp>
        <p:nvSpPr>
          <p:cNvPr id="4" name="TextBox 3">
            <a:extLst>
              <a:ext uri="{FF2B5EF4-FFF2-40B4-BE49-F238E27FC236}">
                <a16:creationId xmlns:a16="http://schemas.microsoft.com/office/drawing/2014/main" id="{B9DA7748-A13A-4341-B0A5-9378723A7483}"/>
              </a:ext>
            </a:extLst>
          </p:cNvPr>
          <p:cNvSpPr txBox="1"/>
          <p:nvPr/>
        </p:nvSpPr>
        <p:spPr>
          <a:xfrm>
            <a:off x="1624147" y="4009073"/>
            <a:ext cx="9234353" cy="1477328"/>
          </a:xfrm>
          <a:prstGeom prst="rect">
            <a:avLst/>
          </a:prstGeom>
          <a:noFill/>
        </p:spPr>
        <p:txBody>
          <a:bodyPr wrap="square" rtlCol="0">
            <a:spAutoFit/>
          </a:bodyPr>
          <a:lstStyle/>
          <a:p>
            <a:pPr marL="342900" indent="-342900">
              <a:buAutoNum type="arabicPeriod"/>
            </a:pPr>
            <a:r>
              <a:rPr lang="en-US" sz="2400" dirty="0"/>
              <a:t>Predict weekly store sales for each product in a given store </a:t>
            </a:r>
            <a:r>
              <a:rPr lang="en-US" sz="2400" dirty="0">
                <a:solidFill>
                  <a:srgbClr val="FF0000"/>
                </a:solidFill>
              </a:rPr>
              <a:t>(80% weightage)</a:t>
            </a:r>
          </a:p>
          <a:p>
            <a:pPr marL="342900" indent="-342900">
              <a:buAutoNum type="arabicPeriod"/>
            </a:pPr>
            <a:r>
              <a:rPr lang="en-US" sz="2400" dirty="0"/>
              <a:t>Identify categories and stores that move together </a:t>
            </a:r>
            <a:r>
              <a:rPr lang="en-US" sz="2400" dirty="0">
                <a:solidFill>
                  <a:srgbClr val="FF0000"/>
                </a:solidFill>
              </a:rPr>
              <a:t>(20% weightage)</a:t>
            </a:r>
          </a:p>
          <a:p>
            <a:pPr marL="342900" indent="-342900">
              <a:buAutoNum type="arabicPeriod"/>
            </a:pPr>
            <a:endParaRPr lang="en-IN" dirty="0"/>
          </a:p>
        </p:txBody>
      </p:sp>
    </p:spTree>
    <p:extLst>
      <p:ext uri="{BB962C8B-B14F-4D97-AF65-F5344CB8AC3E}">
        <p14:creationId xmlns:p14="http://schemas.microsoft.com/office/powerpoint/2010/main" val="546151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lassicFram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ppt/theme/theme2.xml><?xml version="1.0" encoding="utf-8"?>
<a:theme xmlns:a="http://schemas.openxmlformats.org/drawingml/2006/main" name="1_ClassicFram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6957</TotalTime>
  <Words>978</Words>
  <Application>Microsoft Office PowerPoint</Application>
  <PresentationFormat>Widescreen</PresentationFormat>
  <Paragraphs>133</Paragraphs>
  <Slides>19</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2</vt:i4>
      </vt:variant>
      <vt:variant>
        <vt:lpstr>Slide Titles</vt:lpstr>
      </vt:variant>
      <vt:variant>
        <vt:i4>19</vt:i4>
      </vt:variant>
    </vt:vector>
  </HeadingPairs>
  <TitlesOfParts>
    <vt:vector size="28" baseType="lpstr">
      <vt:lpstr>Arial</vt:lpstr>
      <vt:lpstr>Calibri</vt:lpstr>
      <vt:lpstr>Gill Sans MT</vt:lpstr>
      <vt:lpstr>Goudy Old Style</vt:lpstr>
      <vt:lpstr>Times New Roman</vt:lpstr>
      <vt:lpstr>ClassicFrameVTI</vt:lpstr>
      <vt:lpstr>1_ClassicFrameVTI</vt:lpstr>
      <vt:lpstr>think-cell Slide</vt:lpstr>
      <vt:lpstr>Image</vt:lpstr>
      <vt:lpstr>ISB Institute of Data Science   Business Analytics Datathon Case competition  </vt:lpstr>
      <vt:lpstr>Datathon Overview</vt:lpstr>
      <vt:lpstr>DataTHON</vt:lpstr>
      <vt:lpstr>DataTHON</vt:lpstr>
      <vt:lpstr>DataTHON</vt:lpstr>
      <vt:lpstr>DataTHON Schedule </vt:lpstr>
      <vt:lpstr>Datathon timeline</vt:lpstr>
      <vt:lpstr>Problem Statement</vt:lpstr>
      <vt:lpstr>Problem statement</vt:lpstr>
      <vt:lpstr>Evaluation</vt:lpstr>
      <vt:lpstr>Dataset Description</vt:lpstr>
      <vt:lpstr>Dataset overview</vt:lpstr>
      <vt:lpstr>File descriptions</vt:lpstr>
      <vt:lpstr>Feature descriptions-sales.csv</vt:lpstr>
      <vt:lpstr>Feature descriptions-product_hierarchy.csv</vt:lpstr>
      <vt:lpstr>Feature descriptions-product_hierarchy.csv</vt:lpstr>
      <vt:lpstr>Dataset schema</vt:lpstr>
      <vt:lpstr>Outline of the dataset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ISB Institute Data Science’s   Business Analytics Datathon and Data Science Summit</dc:title>
  <dc:creator>Yogesh MD</dc:creator>
  <cp:lastModifiedBy>Madhu Viswanathan</cp:lastModifiedBy>
  <cp:revision>4</cp:revision>
  <dcterms:created xsi:type="dcterms:W3CDTF">2021-10-06T12:18:53Z</dcterms:created>
  <dcterms:modified xsi:type="dcterms:W3CDTF">2021-11-20T10:14:13Z</dcterms:modified>
</cp:coreProperties>
</file>