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7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113" d="100"/>
          <a:sy n="113" d="100"/>
        </p:scale>
        <p:origin x="51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4C7BEA-7F52-4424-A79C-EA79FC982251}"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33009B-EB6B-40D0-8D19-14428ECB2B6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896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4C7BEA-7F52-4424-A79C-EA79FC982251}"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33009B-EB6B-40D0-8D19-14428ECB2B64}" type="slidenum">
              <a:rPr lang="en-IN" smtClean="0"/>
              <a:t>‹#›</a:t>
            </a:fld>
            <a:endParaRPr lang="en-IN"/>
          </a:p>
        </p:txBody>
      </p:sp>
    </p:spTree>
    <p:extLst>
      <p:ext uri="{BB962C8B-B14F-4D97-AF65-F5344CB8AC3E}">
        <p14:creationId xmlns:p14="http://schemas.microsoft.com/office/powerpoint/2010/main" val="1499443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4C7BEA-7F52-4424-A79C-EA79FC982251}"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33009B-EB6B-40D0-8D19-14428ECB2B64}" type="slidenum">
              <a:rPr lang="en-IN" smtClean="0"/>
              <a:t>‹#›</a:t>
            </a:fld>
            <a:endParaRPr lang="en-IN"/>
          </a:p>
        </p:txBody>
      </p:sp>
    </p:spTree>
    <p:extLst>
      <p:ext uri="{BB962C8B-B14F-4D97-AF65-F5344CB8AC3E}">
        <p14:creationId xmlns:p14="http://schemas.microsoft.com/office/powerpoint/2010/main" val="2048047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4C7BEA-7F52-4424-A79C-EA79FC982251}"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33009B-EB6B-40D0-8D19-14428ECB2B64}" type="slidenum">
              <a:rPr lang="en-IN" smtClean="0"/>
              <a:t>‹#›</a:t>
            </a:fld>
            <a:endParaRPr lang="en-IN"/>
          </a:p>
        </p:txBody>
      </p:sp>
    </p:spTree>
    <p:extLst>
      <p:ext uri="{BB962C8B-B14F-4D97-AF65-F5344CB8AC3E}">
        <p14:creationId xmlns:p14="http://schemas.microsoft.com/office/powerpoint/2010/main" val="240338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4C7BEA-7F52-4424-A79C-EA79FC982251}"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33009B-EB6B-40D0-8D19-14428ECB2B6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8592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4C7BEA-7F52-4424-A79C-EA79FC982251}"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33009B-EB6B-40D0-8D19-14428ECB2B64}" type="slidenum">
              <a:rPr lang="en-IN" smtClean="0"/>
              <a:t>‹#›</a:t>
            </a:fld>
            <a:endParaRPr lang="en-IN"/>
          </a:p>
        </p:txBody>
      </p:sp>
    </p:spTree>
    <p:extLst>
      <p:ext uri="{BB962C8B-B14F-4D97-AF65-F5344CB8AC3E}">
        <p14:creationId xmlns:p14="http://schemas.microsoft.com/office/powerpoint/2010/main" val="2048004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4C7BEA-7F52-4424-A79C-EA79FC982251}" type="datetimeFigureOut">
              <a:rPr lang="en-IN" smtClean="0"/>
              <a:t>08-11-2022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33009B-EB6B-40D0-8D19-14428ECB2B64}" type="slidenum">
              <a:rPr lang="en-IN" smtClean="0"/>
              <a:t>‹#›</a:t>
            </a:fld>
            <a:endParaRPr lang="en-IN"/>
          </a:p>
        </p:txBody>
      </p:sp>
    </p:spTree>
    <p:extLst>
      <p:ext uri="{BB962C8B-B14F-4D97-AF65-F5344CB8AC3E}">
        <p14:creationId xmlns:p14="http://schemas.microsoft.com/office/powerpoint/2010/main" val="2437580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4C7BEA-7F52-4424-A79C-EA79FC982251}" type="datetimeFigureOut">
              <a:rPr lang="en-IN" smtClean="0"/>
              <a:t>08-11-2022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33009B-EB6B-40D0-8D19-14428ECB2B64}" type="slidenum">
              <a:rPr lang="en-IN" smtClean="0"/>
              <a:t>‹#›</a:t>
            </a:fld>
            <a:endParaRPr lang="en-IN"/>
          </a:p>
        </p:txBody>
      </p:sp>
    </p:spTree>
    <p:extLst>
      <p:ext uri="{BB962C8B-B14F-4D97-AF65-F5344CB8AC3E}">
        <p14:creationId xmlns:p14="http://schemas.microsoft.com/office/powerpoint/2010/main" val="3489613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94C7BEA-7F52-4424-A79C-EA79FC982251}" type="datetimeFigureOut">
              <a:rPr lang="en-IN" smtClean="0"/>
              <a:t>08-11-2022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733009B-EB6B-40D0-8D19-14428ECB2B64}" type="slidenum">
              <a:rPr lang="en-IN" smtClean="0"/>
              <a:t>‹#›</a:t>
            </a:fld>
            <a:endParaRPr lang="en-IN"/>
          </a:p>
        </p:txBody>
      </p:sp>
    </p:spTree>
    <p:extLst>
      <p:ext uri="{BB962C8B-B14F-4D97-AF65-F5344CB8AC3E}">
        <p14:creationId xmlns:p14="http://schemas.microsoft.com/office/powerpoint/2010/main" val="327992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94C7BEA-7F52-4424-A79C-EA79FC982251}" type="datetimeFigureOut">
              <a:rPr lang="en-IN" smtClean="0"/>
              <a:t>08-11-2022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733009B-EB6B-40D0-8D19-14428ECB2B64}" type="slidenum">
              <a:rPr lang="en-IN" smtClean="0"/>
              <a:t>‹#›</a:t>
            </a:fld>
            <a:endParaRPr lang="en-IN"/>
          </a:p>
        </p:txBody>
      </p:sp>
    </p:spTree>
    <p:extLst>
      <p:ext uri="{BB962C8B-B14F-4D97-AF65-F5344CB8AC3E}">
        <p14:creationId xmlns:p14="http://schemas.microsoft.com/office/powerpoint/2010/main" val="3127350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4C7BEA-7F52-4424-A79C-EA79FC982251}"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33009B-EB6B-40D0-8D19-14428ECB2B64}" type="slidenum">
              <a:rPr lang="en-IN" smtClean="0"/>
              <a:t>‹#›</a:t>
            </a:fld>
            <a:endParaRPr lang="en-IN"/>
          </a:p>
        </p:txBody>
      </p:sp>
    </p:spTree>
    <p:extLst>
      <p:ext uri="{BB962C8B-B14F-4D97-AF65-F5344CB8AC3E}">
        <p14:creationId xmlns:p14="http://schemas.microsoft.com/office/powerpoint/2010/main" val="132559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94C7BEA-7F52-4424-A79C-EA79FC982251}" type="datetimeFigureOut">
              <a:rPr lang="en-IN" smtClean="0"/>
              <a:t>08-11-2022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733009B-EB6B-40D0-8D19-14428ECB2B6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8295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D7B08-5F0C-96F3-B8A2-05D8CBC90681}"/>
              </a:ext>
            </a:extLst>
          </p:cNvPr>
          <p:cNvSpPr>
            <a:spLocks noGrp="1"/>
          </p:cNvSpPr>
          <p:nvPr>
            <p:ph type="ctrTitle"/>
          </p:nvPr>
        </p:nvSpPr>
        <p:spPr>
          <a:xfrm>
            <a:off x="1097280" y="3039532"/>
            <a:ext cx="10058400" cy="1285579"/>
          </a:xfrm>
        </p:spPr>
        <p:txBody>
          <a:bodyPr>
            <a:normAutofit/>
          </a:bodyPr>
          <a:lstStyle/>
          <a:p>
            <a:pPr algn="ctr"/>
            <a:r>
              <a:rPr lang="en-IN" sz="7000" dirty="0"/>
              <a:t>Apache Kafka</a:t>
            </a:r>
          </a:p>
        </p:txBody>
      </p:sp>
      <p:sp>
        <p:nvSpPr>
          <p:cNvPr id="3" name="Subtitle 2">
            <a:extLst>
              <a:ext uri="{FF2B5EF4-FFF2-40B4-BE49-F238E27FC236}">
                <a16:creationId xmlns:a16="http://schemas.microsoft.com/office/drawing/2014/main" id="{C25A01F7-3873-F119-D2B2-031ECC4A8F64}"/>
              </a:ext>
            </a:extLst>
          </p:cNvPr>
          <p:cNvSpPr>
            <a:spLocks noGrp="1"/>
          </p:cNvSpPr>
          <p:nvPr>
            <p:ph type="subTitle" idx="1"/>
          </p:nvPr>
        </p:nvSpPr>
        <p:spPr/>
        <p:txBody>
          <a:bodyPr/>
          <a:lstStyle/>
          <a:p>
            <a:pPr algn="ctr"/>
            <a:r>
              <a:rPr lang="en-IN" dirty="0"/>
              <a:t>aakash</a:t>
            </a:r>
          </a:p>
          <a:p>
            <a:pPr algn="ctr"/>
            <a:r>
              <a:rPr lang="en-IN" dirty="0"/>
              <a:t>mohit</a:t>
            </a:r>
          </a:p>
        </p:txBody>
      </p:sp>
      <p:pic>
        <p:nvPicPr>
          <p:cNvPr id="4" name="Picture 3">
            <a:extLst>
              <a:ext uri="{FF2B5EF4-FFF2-40B4-BE49-F238E27FC236}">
                <a16:creationId xmlns:a16="http://schemas.microsoft.com/office/drawing/2014/main" id="{24647E31-5E62-19F4-A843-20D7EAB2BC19}"/>
              </a:ext>
            </a:extLst>
          </p:cNvPr>
          <p:cNvPicPr>
            <a:picLocks noChangeAspect="1"/>
          </p:cNvPicPr>
          <p:nvPr/>
        </p:nvPicPr>
        <p:blipFill>
          <a:blip r:embed="rId2"/>
          <a:stretch>
            <a:fillRect/>
          </a:stretch>
        </p:blipFill>
        <p:spPr>
          <a:xfrm>
            <a:off x="2927812" y="-216936"/>
            <a:ext cx="6397336" cy="3362702"/>
          </a:xfrm>
          <a:prstGeom prst="rect">
            <a:avLst/>
          </a:prstGeom>
        </p:spPr>
      </p:pic>
    </p:spTree>
    <p:extLst>
      <p:ext uri="{BB962C8B-B14F-4D97-AF65-F5344CB8AC3E}">
        <p14:creationId xmlns:p14="http://schemas.microsoft.com/office/powerpoint/2010/main" val="2406821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799EE-71B8-0599-8889-76BA10323B7C}"/>
              </a:ext>
            </a:extLst>
          </p:cNvPr>
          <p:cNvSpPr>
            <a:spLocks noGrp="1"/>
          </p:cNvSpPr>
          <p:nvPr>
            <p:ph type="title"/>
          </p:nvPr>
        </p:nvSpPr>
        <p:spPr/>
        <p:txBody>
          <a:bodyPr/>
          <a:lstStyle/>
          <a:p>
            <a:r>
              <a:rPr lang="en-IN" dirty="0"/>
              <a:t>Kafka Brokers</a:t>
            </a:r>
          </a:p>
        </p:txBody>
      </p:sp>
      <p:pic>
        <p:nvPicPr>
          <p:cNvPr id="5" name="Picture 4">
            <a:extLst>
              <a:ext uri="{FF2B5EF4-FFF2-40B4-BE49-F238E27FC236}">
                <a16:creationId xmlns:a16="http://schemas.microsoft.com/office/drawing/2014/main" id="{1175208D-D39E-F28A-E2CF-78F2B87B6549}"/>
              </a:ext>
            </a:extLst>
          </p:cNvPr>
          <p:cNvPicPr>
            <a:picLocks noChangeAspect="1"/>
          </p:cNvPicPr>
          <p:nvPr/>
        </p:nvPicPr>
        <p:blipFill>
          <a:blip r:embed="rId2"/>
          <a:stretch>
            <a:fillRect/>
          </a:stretch>
        </p:blipFill>
        <p:spPr>
          <a:xfrm>
            <a:off x="2116667" y="2134316"/>
            <a:ext cx="7958666" cy="3912077"/>
          </a:xfrm>
          <a:prstGeom prst="rect">
            <a:avLst/>
          </a:prstGeom>
        </p:spPr>
      </p:pic>
    </p:spTree>
    <p:extLst>
      <p:ext uri="{BB962C8B-B14F-4D97-AF65-F5344CB8AC3E}">
        <p14:creationId xmlns:p14="http://schemas.microsoft.com/office/powerpoint/2010/main" val="3411075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37DC-E7EE-D00C-EF06-3F838EDF320D}"/>
              </a:ext>
            </a:extLst>
          </p:cNvPr>
          <p:cNvSpPr>
            <a:spLocks noGrp="1"/>
          </p:cNvSpPr>
          <p:nvPr>
            <p:ph type="title"/>
          </p:nvPr>
        </p:nvSpPr>
        <p:spPr/>
        <p:txBody>
          <a:bodyPr/>
          <a:lstStyle/>
          <a:p>
            <a:r>
              <a:rPr lang="en-IN" dirty="0"/>
              <a:t>Consumers</a:t>
            </a:r>
          </a:p>
        </p:txBody>
      </p:sp>
      <p:pic>
        <p:nvPicPr>
          <p:cNvPr id="5" name="Picture 4">
            <a:extLst>
              <a:ext uri="{FF2B5EF4-FFF2-40B4-BE49-F238E27FC236}">
                <a16:creationId xmlns:a16="http://schemas.microsoft.com/office/drawing/2014/main" id="{88D981AA-F1A3-3447-9744-9C232200927E}"/>
              </a:ext>
            </a:extLst>
          </p:cNvPr>
          <p:cNvPicPr>
            <a:picLocks noChangeAspect="1"/>
          </p:cNvPicPr>
          <p:nvPr/>
        </p:nvPicPr>
        <p:blipFill>
          <a:blip r:embed="rId2"/>
          <a:stretch>
            <a:fillRect/>
          </a:stretch>
        </p:blipFill>
        <p:spPr>
          <a:xfrm>
            <a:off x="1857884" y="2037239"/>
            <a:ext cx="8476232" cy="3889428"/>
          </a:xfrm>
          <a:prstGeom prst="rect">
            <a:avLst/>
          </a:prstGeom>
        </p:spPr>
      </p:pic>
    </p:spTree>
    <p:extLst>
      <p:ext uri="{BB962C8B-B14F-4D97-AF65-F5344CB8AC3E}">
        <p14:creationId xmlns:p14="http://schemas.microsoft.com/office/powerpoint/2010/main" val="2146705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1D73A-0B52-ADAD-98AE-82C83BB8895A}"/>
              </a:ext>
            </a:extLst>
          </p:cNvPr>
          <p:cNvSpPr>
            <a:spLocks noGrp="1"/>
          </p:cNvSpPr>
          <p:nvPr>
            <p:ph type="title"/>
          </p:nvPr>
        </p:nvSpPr>
        <p:spPr/>
        <p:txBody>
          <a:bodyPr/>
          <a:lstStyle/>
          <a:p>
            <a:r>
              <a:rPr lang="en-IN" dirty="0"/>
              <a:t>Kafka Architecture</a:t>
            </a:r>
          </a:p>
        </p:txBody>
      </p:sp>
      <p:pic>
        <p:nvPicPr>
          <p:cNvPr id="7" name="Picture 6">
            <a:extLst>
              <a:ext uri="{FF2B5EF4-FFF2-40B4-BE49-F238E27FC236}">
                <a16:creationId xmlns:a16="http://schemas.microsoft.com/office/drawing/2014/main" id="{6614ED5A-5718-6C77-54B7-EE6E4FA9DD83}"/>
              </a:ext>
            </a:extLst>
          </p:cNvPr>
          <p:cNvPicPr>
            <a:picLocks noChangeAspect="1"/>
          </p:cNvPicPr>
          <p:nvPr/>
        </p:nvPicPr>
        <p:blipFill>
          <a:blip r:embed="rId2"/>
          <a:stretch>
            <a:fillRect/>
          </a:stretch>
        </p:blipFill>
        <p:spPr>
          <a:xfrm>
            <a:off x="1818216" y="1949027"/>
            <a:ext cx="8555567" cy="4112432"/>
          </a:xfrm>
          <a:prstGeom prst="rect">
            <a:avLst/>
          </a:prstGeom>
        </p:spPr>
      </p:pic>
    </p:spTree>
    <p:extLst>
      <p:ext uri="{BB962C8B-B14F-4D97-AF65-F5344CB8AC3E}">
        <p14:creationId xmlns:p14="http://schemas.microsoft.com/office/powerpoint/2010/main" val="3156902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7901-1A40-AF4E-611E-CC0C0EFB71AE}"/>
              </a:ext>
            </a:extLst>
          </p:cNvPr>
          <p:cNvSpPr>
            <a:spLocks noGrp="1"/>
          </p:cNvSpPr>
          <p:nvPr>
            <p:ph type="title"/>
          </p:nvPr>
        </p:nvSpPr>
        <p:spPr/>
        <p:txBody>
          <a:bodyPr/>
          <a:lstStyle/>
          <a:p>
            <a:r>
              <a:rPr lang="en-IN" dirty="0"/>
              <a:t>Topics</a:t>
            </a:r>
          </a:p>
        </p:txBody>
      </p:sp>
      <p:pic>
        <p:nvPicPr>
          <p:cNvPr id="10" name="Picture 9">
            <a:extLst>
              <a:ext uri="{FF2B5EF4-FFF2-40B4-BE49-F238E27FC236}">
                <a16:creationId xmlns:a16="http://schemas.microsoft.com/office/drawing/2014/main" id="{F8E10CCA-C3C1-F229-0E87-E5B3B71D76CB}"/>
              </a:ext>
            </a:extLst>
          </p:cNvPr>
          <p:cNvPicPr>
            <a:picLocks noChangeAspect="1"/>
          </p:cNvPicPr>
          <p:nvPr/>
        </p:nvPicPr>
        <p:blipFill>
          <a:blip r:embed="rId2"/>
          <a:stretch>
            <a:fillRect/>
          </a:stretch>
        </p:blipFill>
        <p:spPr>
          <a:xfrm>
            <a:off x="2128284" y="1880886"/>
            <a:ext cx="7935432" cy="4315427"/>
          </a:xfrm>
          <a:prstGeom prst="rect">
            <a:avLst/>
          </a:prstGeom>
        </p:spPr>
      </p:pic>
    </p:spTree>
    <p:extLst>
      <p:ext uri="{BB962C8B-B14F-4D97-AF65-F5344CB8AC3E}">
        <p14:creationId xmlns:p14="http://schemas.microsoft.com/office/powerpoint/2010/main" val="1548814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F772B-ED03-CC57-D154-045BD4A3C3EA}"/>
              </a:ext>
            </a:extLst>
          </p:cNvPr>
          <p:cNvSpPr>
            <a:spLocks noGrp="1"/>
          </p:cNvSpPr>
          <p:nvPr>
            <p:ph type="title"/>
          </p:nvPr>
        </p:nvSpPr>
        <p:spPr/>
        <p:txBody>
          <a:bodyPr/>
          <a:lstStyle/>
          <a:p>
            <a:r>
              <a:rPr lang="en-IN" dirty="0"/>
              <a:t>Partitions</a:t>
            </a:r>
          </a:p>
        </p:txBody>
      </p:sp>
      <p:pic>
        <p:nvPicPr>
          <p:cNvPr id="5" name="Picture 4">
            <a:extLst>
              <a:ext uri="{FF2B5EF4-FFF2-40B4-BE49-F238E27FC236}">
                <a16:creationId xmlns:a16="http://schemas.microsoft.com/office/drawing/2014/main" id="{467E91DF-BF96-85E9-0A4A-02F95458064C}"/>
              </a:ext>
            </a:extLst>
          </p:cNvPr>
          <p:cNvPicPr>
            <a:picLocks noChangeAspect="1"/>
          </p:cNvPicPr>
          <p:nvPr/>
        </p:nvPicPr>
        <p:blipFill>
          <a:blip r:embed="rId2"/>
          <a:stretch>
            <a:fillRect/>
          </a:stretch>
        </p:blipFill>
        <p:spPr>
          <a:xfrm>
            <a:off x="786985" y="2339241"/>
            <a:ext cx="10618029" cy="3240293"/>
          </a:xfrm>
          <a:prstGeom prst="rect">
            <a:avLst/>
          </a:prstGeom>
        </p:spPr>
      </p:pic>
    </p:spTree>
    <p:extLst>
      <p:ext uri="{BB962C8B-B14F-4D97-AF65-F5344CB8AC3E}">
        <p14:creationId xmlns:p14="http://schemas.microsoft.com/office/powerpoint/2010/main" val="2360640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784BF-1566-BCF5-0268-95A65CA4D9BF}"/>
              </a:ext>
            </a:extLst>
          </p:cNvPr>
          <p:cNvSpPr>
            <a:spLocks noGrp="1"/>
          </p:cNvSpPr>
          <p:nvPr>
            <p:ph type="title"/>
          </p:nvPr>
        </p:nvSpPr>
        <p:spPr/>
        <p:txBody>
          <a:bodyPr/>
          <a:lstStyle/>
          <a:p>
            <a:r>
              <a:rPr lang="en-IN" dirty="0"/>
              <a:t>How many Partitions?</a:t>
            </a:r>
          </a:p>
        </p:txBody>
      </p:sp>
      <p:pic>
        <p:nvPicPr>
          <p:cNvPr id="5" name="Picture 4">
            <a:extLst>
              <a:ext uri="{FF2B5EF4-FFF2-40B4-BE49-F238E27FC236}">
                <a16:creationId xmlns:a16="http://schemas.microsoft.com/office/drawing/2014/main" id="{9454AF66-894F-A916-D911-CABD9F269ECC}"/>
              </a:ext>
            </a:extLst>
          </p:cNvPr>
          <p:cNvPicPr>
            <a:picLocks noChangeAspect="1"/>
          </p:cNvPicPr>
          <p:nvPr/>
        </p:nvPicPr>
        <p:blipFill>
          <a:blip r:embed="rId2"/>
          <a:stretch>
            <a:fillRect/>
          </a:stretch>
        </p:blipFill>
        <p:spPr>
          <a:xfrm>
            <a:off x="1528125" y="2308511"/>
            <a:ext cx="9135750" cy="3477110"/>
          </a:xfrm>
          <a:prstGeom prst="rect">
            <a:avLst/>
          </a:prstGeom>
        </p:spPr>
      </p:pic>
    </p:spTree>
    <p:extLst>
      <p:ext uri="{BB962C8B-B14F-4D97-AF65-F5344CB8AC3E}">
        <p14:creationId xmlns:p14="http://schemas.microsoft.com/office/powerpoint/2010/main" val="1514423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EDAAD-5F22-48FC-1BAB-D03511B9A670}"/>
              </a:ext>
            </a:extLst>
          </p:cNvPr>
          <p:cNvSpPr>
            <a:spLocks noGrp="1"/>
          </p:cNvSpPr>
          <p:nvPr>
            <p:ph type="title"/>
          </p:nvPr>
        </p:nvSpPr>
        <p:spPr/>
        <p:txBody>
          <a:bodyPr/>
          <a:lstStyle/>
          <a:p>
            <a:r>
              <a:rPr lang="en-IN" dirty="0"/>
              <a:t>How many Partitions?</a:t>
            </a:r>
          </a:p>
        </p:txBody>
      </p:sp>
      <p:pic>
        <p:nvPicPr>
          <p:cNvPr id="5" name="Picture 4">
            <a:extLst>
              <a:ext uri="{FF2B5EF4-FFF2-40B4-BE49-F238E27FC236}">
                <a16:creationId xmlns:a16="http://schemas.microsoft.com/office/drawing/2014/main" id="{CCDF93EF-4AB1-1225-2A3D-B98A873EE85E}"/>
              </a:ext>
            </a:extLst>
          </p:cNvPr>
          <p:cNvPicPr>
            <a:picLocks noChangeAspect="1"/>
          </p:cNvPicPr>
          <p:nvPr/>
        </p:nvPicPr>
        <p:blipFill>
          <a:blip r:embed="rId2"/>
          <a:stretch>
            <a:fillRect/>
          </a:stretch>
        </p:blipFill>
        <p:spPr>
          <a:xfrm>
            <a:off x="1220420" y="2250283"/>
            <a:ext cx="9812119" cy="3762900"/>
          </a:xfrm>
          <a:prstGeom prst="rect">
            <a:avLst/>
          </a:prstGeom>
        </p:spPr>
      </p:pic>
    </p:spTree>
    <p:extLst>
      <p:ext uri="{BB962C8B-B14F-4D97-AF65-F5344CB8AC3E}">
        <p14:creationId xmlns:p14="http://schemas.microsoft.com/office/powerpoint/2010/main" val="900728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40B20-1150-AC5E-3535-EB2F82396143}"/>
              </a:ext>
            </a:extLst>
          </p:cNvPr>
          <p:cNvSpPr>
            <a:spLocks noGrp="1"/>
          </p:cNvSpPr>
          <p:nvPr>
            <p:ph type="title"/>
          </p:nvPr>
        </p:nvSpPr>
        <p:spPr/>
        <p:txBody>
          <a:bodyPr/>
          <a:lstStyle/>
          <a:p>
            <a:r>
              <a:rPr lang="en-IN" dirty="0"/>
              <a:t>Consumer Group</a:t>
            </a:r>
          </a:p>
        </p:txBody>
      </p:sp>
      <p:pic>
        <p:nvPicPr>
          <p:cNvPr id="5" name="Picture 4">
            <a:extLst>
              <a:ext uri="{FF2B5EF4-FFF2-40B4-BE49-F238E27FC236}">
                <a16:creationId xmlns:a16="http://schemas.microsoft.com/office/drawing/2014/main" id="{DC11AABA-FC2A-DBF2-AC09-F264FB5E99D2}"/>
              </a:ext>
            </a:extLst>
          </p:cNvPr>
          <p:cNvPicPr>
            <a:picLocks noChangeAspect="1"/>
          </p:cNvPicPr>
          <p:nvPr/>
        </p:nvPicPr>
        <p:blipFill>
          <a:blip r:embed="rId2"/>
          <a:stretch>
            <a:fillRect/>
          </a:stretch>
        </p:blipFill>
        <p:spPr>
          <a:xfrm>
            <a:off x="1437618" y="2026886"/>
            <a:ext cx="9316764" cy="4173215"/>
          </a:xfrm>
          <a:prstGeom prst="rect">
            <a:avLst/>
          </a:prstGeom>
        </p:spPr>
      </p:pic>
    </p:spTree>
    <p:extLst>
      <p:ext uri="{BB962C8B-B14F-4D97-AF65-F5344CB8AC3E}">
        <p14:creationId xmlns:p14="http://schemas.microsoft.com/office/powerpoint/2010/main" val="2939101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93575-4EBD-79ED-F5F3-395F6E26DFF4}"/>
              </a:ext>
            </a:extLst>
          </p:cNvPr>
          <p:cNvSpPr>
            <a:spLocks noGrp="1"/>
          </p:cNvSpPr>
          <p:nvPr>
            <p:ph type="title"/>
          </p:nvPr>
        </p:nvSpPr>
        <p:spPr/>
        <p:txBody>
          <a:bodyPr/>
          <a:lstStyle/>
          <a:p>
            <a:r>
              <a:rPr lang="en-IN" dirty="0"/>
              <a:t>Consumer Group</a:t>
            </a:r>
          </a:p>
        </p:txBody>
      </p:sp>
      <p:pic>
        <p:nvPicPr>
          <p:cNvPr id="5" name="Picture 4">
            <a:extLst>
              <a:ext uri="{FF2B5EF4-FFF2-40B4-BE49-F238E27FC236}">
                <a16:creationId xmlns:a16="http://schemas.microsoft.com/office/drawing/2014/main" id="{C20CA90A-8288-990E-E68C-66C7FE22DA88}"/>
              </a:ext>
            </a:extLst>
          </p:cNvPr>
          <p:cNvPicPr>
            <a:picLocks noChangeAspect="1"/>
          </p:cNvPicPr>
          <p:nvPr/>
        </p:nvPicPr>
        <p:blipFill>
          <a:blip r:embed="rId2"/>
          <a:stretch>
            <a:fillRect/>
          </a:stretch>
        </p:blipFill>
        <p:spPr>
          <a:xfrm>
            <a:off x="1317495" y="1881295"/>
            <a:ext cx="9557010" cy="4243088"/>
          </a:xfrm>
          <a:prstGeom prst="rect">
            <a:avLst/>
          </a:prstGeom>
        </p:spPr>
      </p:pic>
    </p:spTree>
    <p:extLst>
      <p:ext uri="{BB962C8B-B14F-4D97-AF65-F5344CB8AC3E}">
        <p14:creationId xmlns:p14="http://schemas.microsoft.com/office/powerpoint/2010/main" val="3662044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F8130-6529-CCDC-A907-1B9574A43840}"/>
              </a:ext>
            </a:extLst>
          </p:cNvPr>
          <p:cNvSpPr>
            <a:spLocks noGrp="1"/>
          </p:cNvSpPr>
          <p:nvPr>
            <p:ph type="title"/>
          </p:nvPr>
        </p:nvSpPr>
        <p:spPr/>
        <p:txBody>
          <a:bodyPr/>
          <a:lstStyle/>
          <a:p>
            <a:r>
              <a:rPr lang="en-IN" dirty="0"/>
              <a:t>Kafka Streaming</a:t>
            </a:r>
          </a:p>
        </p:txBody>
      </p:sp>
      <p:pic>
        <p:nvPicPr>
          <p:cNvPr id="5" name="Picture 4">
            <a:extLst>
              <a:ext uri="{FF2B5EF4-FFF2-40B4-BE49-F238E27FC236}">
                <a16:creationId xmlns:a16="http://schemas.microsoft.com/office/drawing/2014/main" id="{71FEA147-44F3-39AE-FB15-DB9C3279C705}"/>
              </a:ext>
            </a:extLst>
          </p:cNvPr>
          <p:cNvPicPr>
            <a:picLocks noChangeAspect="1"/>
          </p:cNvPicPr>
          <p:nvPr/>
        </p:nvPicPr>
        <p:blipFill>
          <a:blip r:embed="rId2"/>
          <a:stretch>
            <a:fillRect/>
          </a:stretch>
        </p:blipFill>
        <p:spPr>
          <a:xfrm>
            <a:off x="1733972" y="2170319"/>
            <a:ext cx="8724055" cy="3569287"/>
          </a:xfrm>
          <a:prstGeom prst="rect">
            <a:avLst/>
          </a:prstGeom>
        </p:spPr>
      </p:pic>
    </p:spTree>
    <p:extLst>
      <p:ext uri="{BB962C8B-B14F-4D97-AF65-F5344CB8AC3E}">
        <p14:creationId xmlns:p14="http://schemas.microsoft.com/office/powerpoint/2010/main" val="3653023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C8C6D-95AB-DD41-6512-2873AF865D77}"/>
              </a:ext>
            </a:extLst>
          </p:cNvPr>
          <p:cNvSpPr>
            <a:spLocks noGrp="1"/>
          </p:cNvSpPr>
          <p:nvPr>
            <p:ph type="title"/>
          </p:nvPr>
        </p:nvSpPr>
        <p:spPr/>
        <p:txBody>
          <a:bodyPr/>
          <a:lstStyle/>
          <a:p>
            <a:r>
              <a:rPr lang="en-IN" dirty="0"/>
              <a:t>Request Driven Messaging (HTTP)</a:t>
            </a:r>
          </a:p>
        </p:txBody>
      </p:sp>
      <p:sp>
        <p:nvSpPr>
          <p:cNvPr id="3" name="Content Placeholder 2">
            <a:extLst>
              <a:ext uri="{FF2B5EF4-FFF2-40B4-BE49-F238E27FC236}">
                <a16:creationId xmlns:a16="http://schemas.microsoft.com/office/drawing/2014/main" id="{35218890-F06A-7E57-AD91-38FB246D730C}"/>
              </a:ext>
            </a:extLst>
          </p:cNvPr>
          <p:cNvSpPr>
            <a:spLocks noGrp="1"/>
          </p:cNvSpPr>
          <p:nvPr>
            <p:ph idx="1"/>
          </p:nvPr>
        </p:nvSpPr>
        <p:spPr/>
        <p:txBody>
          <a:bodyPr/>
          <a:lstStyle/>
          <a:p>
            <a:pPr algn="l">
              <a:buFont typeface="Arial" panose="020B0604020202020204" pitchFamily="34" charset="0"/>
              <a:buChar char="•"/>
            </a:pPr>
            <a:endParaRPr lang="en-US" b="0" i="0" dirty="0">
              <a:solidFill>
                <a:srgbClr val="121416"/>
              </a:solidFill>
              <a:effectLst/>
              <a:latin typeface="Lato" panose="020B0604020202020204" pitchFamily="34" charset="0"/>
            </a:endParaRPr>
          </a:p>
          <a:p>
            <a:pPr algn="l">
              <a:buFont typeface="Arial" panose="020B0604020202020204" pitchFamily="34" charset="0"/>
              <a:buChar char="•"/>
            </a:pPr>
            <a:r>
              <a:rPr lang="en-US" b="0" i="0" dirty="0">
                <a:solidFill>
                  <a:srgbClr val="121416"/>
                </a:solidFill>
                <a:effectLst/>
                <a:latin typeface="Lato" panose="020B0604020202020204" pitchFamily="34" charset="0"/>
              </a:rPr>
              <a:t>Typically synchronous</a:t>
            </a:r>
          </a:p>
          <a:p>
            <a:pPr algn="l">
              <a:buFont typeface="Arial" panose="020B0604020202020204" pitchFamily="34" charset="0"/>
              <a:buChar char="•"/>
            </a:pPr>
            <a:r>
              <a:rPr lang="en-US" b="0" i="0" dirty="0">
                <a:solidFill>
                  <a:srgbClr val="121416"/>
                </a:solidFill>
                <a:effectLst/>
                <a:latin typeface="Lato" panose="020B0604020202020204" pitchFamily="34" charset="0"/>
              </a:rPr>
              <a:t>Point to point</a:t>
            </a:r>
          </a:p>
          <a:p>
            <a:pPr algn="l">
              <a:buFont typeface="Arial" panose="020B0604020202020204" pitchFamily="34" charset="0"/>
              <a:buChar char="•"/>
            </a:pPr>
            <a:r>
              <a:rPr lang="en-US" b="0" i="0" dirty="0">
                <a:solidFill>
                  <a:srgbClr val="121416"/>
                </a:solidFill>
                <a:effectLst/>
                <a:latin typeface="Lato" panose="020B0604020202020204" pitchFamily="34" charset="0"/>
              </a:rPr>
              <a:t>High latency (compared to data streaming)</a:t>
            </a:r>
          </a:p>
          <a:p>
            <a:pPr algn="l">
              <a:buFont typeface="Arial" panose="020B0604020202020204" pitchFamily="34" charset="0"/>
              <a:buChar char="•"/>
            </a:pPr>
            <a:r>
              <a:rPr lang="en-US" b="0" i="0" dirty="0">
                <a:solidFill>
                  <a:srgbClr val="121416"/>
                </a:solidFill>
                <a:effectLst/>
                <a:latin typeface="Lato" panose="020B0604020202020204" pitchFamily="34" charset="0"/>
              </a:rPr>
              <a:t>Pre-defined API</a:t>
            </a:r>
          </a:p>
          <a:p>
            <a:pPr marL="0" indent="0">
              <a:buNone/>
            </a:pPr>
            <a:endParaRPr lang="en-IN" dirty="0"/>
          </a:p>
        </p:txBody>
      </p:sp>
      <p:pic>
        <p:nvPicPr>
          <p:cNvPr id="7" name="Picture 6">
            <a:extLst>
              <a:ext uri="{FF2B5EF4-FFF2-40B4-BE49-F238E27FC236}">
                <a16:creationId xmlns:a16="http://schemas.microsoft.com/office/drawing/2014/main" id="{39A370AA-0297-B255-57B3-04BCA3DB70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40956" y="3522133"/>
            <a:ext cx="7797324" cy="268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1052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F8130-6529-CCDC-A907-1B9574A43840}"/>
              </a:ext>
            </a:extLst>
          </p:cNvPr>
          <p:cNvSpPr>
            <a:spLocks noGrp="1"/>
          </p:cNvSpPr>
          <p:nvPr>
            <p:ph type="title"/>
          </p:nvPr>
        </p:nvSpPr>
        <p:spPr/>
        <p:txBody>
          <a:bodyPr/>
          <a:lstStyle/>
          <a:p>
            <a:r>
              <a:rPr lang="en-IN" dirty="0"/>
              <a:t>Kafka Streaming</a:t>
            </a:r>
          </a:p>
        </p:txBody>
      </p:sp>
      <p:pic>
        <p:nvPicPr>
          <p:cNvPr id="4" name="Picture 3">
            <a:extLst>
              <a:ext uri="{FF2B5EF4-FFF2-40B4-BE49-F238E27FC236}">
                <a16:creationId xmlns:a16="http://schemas.microsoft.com/office/drawing/2014/main" id="{B08EE540-5E05-756B-CC91-6F07644501FA}"/>
              </a:ext>
            </a:extLst>
          </p:cNvPr>
          <p:cNvPicPr>
            <a:picLocks noChangeAspect="1"/>
          </p:cNvPicPr>
          <p:nvPr/>
        </p:nvPicPr>
        <p:blipFill>
          <a:blip r:embed="rId2"/>
          <a:stretch>
            <a:fillRect/>
          </a:stretch>
        </p:blipFill>
        <p:spPr>
          <a:xfrm>
            <a:off x="2075480" y="2142787"/>
            <a:ext cx="8041040" cy="3861516"/>
          </a:xfrm>
          <a:prstGeom prst="rect">
            <a:avLst/>
          </a:prstGeom>
        </p:spPr>
      </p:pic>
    </p:spTree>
    <p:extLst>
      <p:ext uri="{BB962C8B-B14F-4D97-AF65-F5344CB8AC3E}">
        <p14:creationId xmlns:p14="http://schemas.microsoft.com/office/powerpoint/2010/main" val="30563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F8130-6529-CCDC-A907-1B9574A43840}"/>
              </a:ext>
            </a:extLst>
          </p:cNvPr>
          <p:cNvSpPr>
            <a:spLocks noGrp="1"/>
          </p:cNvSpPr>
          <p:nvPr>
            <p:ph type="title"/>
          </p:nvPr>
        </p:nvSpPr>
        <p:spPr/>
        <p:txBody>
          <a:bodyPr/>
          <a:lstStyle/>
          <a:p>
            <a:r>
              <a:rPr lang="en-IN" dirty="0"/>
              <a:t>Kafka Streaming</a:t>
            </a:r>
          </a:p>
        </p:txBody>
      </p:sp>
      <p:pic>
        <p:nvPicPr>
          <p:cNvPr id="5" name="Picture 4">
            <a:extLst>
              <a:ext uri="{FF2B5EF4-FFF2-40B4-BE49-F238E27FC236}">
                <a16:creationId xmlns:a16="http://schemas.microsoft.com/office/drawing/2014/main" id="{D93C1D14-EC0C-D80C-AED8-D4A2031081E6}"/>
              </a:ext>
            </a:extLst>
          </p:cNvPr>
          <p:cNvPicPr>
            <a:picLocks noChangeAspect="1"/>
          </p:cNvPicPr>
          <p:nvPr/>
        </p:nvPicPr>
        <p:blipFill>
          <a:blip r:embed="rId2"/>
          <a:stretch>
            <a:fillRect/>
          </a:stretch>
        </p:blipFill>
        <p:spPr>
          <a:xfrm>
            <a:off x="1538912" y="2078767"/>
            <a:ext cx="9114176" cy="3833065"/>
          </a:xfrm>
          <a:prstGeom prst="rect">
            <a:avLst/>
          </a:prstGeom>
        </p:spPr>
      </p:pic>
    </p:spTree>
    <p:extLst>
      <p:ext uri="{BB962C8B-B14F-4D97-AF65-F5344CB8AC3E}">
        <p14:creationId xmlns:p14="http://schemas.microsoft.com/office/powerpoint/2010/main" val="2403606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F8130-6529-CCDC-A907-1B9574A43840}"/>
              </a:ext>
            </a:extLst>
          </p:cNvPr>
          <p:cNvSpPr>
            <a:spLocks noGrp="1"/>
          </p:cNvSpPr>
          <p:nvPr>
            <p:ph type="title"/>
          </p:nvPr>
        </p:nvSpPr>
        <p:spPr/>
        <p:txBody>
          <a:bodyPr/>
          <a:lstStyle/>
          <a:p>
            <a:r>
              <a:rPr lang="en-IN" dirty="0"/>
              <a:t>Kafka Streaming</a:t>
            </a:r>
          </a:p>
        </p:txBody>
      </p:sp>
      <p:pic>
        <p:nvPicPr>
          <p:cNvPr id="4" name="Picture 3">
            <a:extLst>
              <a:ext uri="{FF2B5EF4-FFF2-40B4-BE49-F238E27FC236}">
                <a16:creationId xmlns:a16="http://schemas.microsoft.com/office/drawing/2014/main" id="{E05B2E43-991F-D35A-723E-23C578146502}"/>
              </a:ext>
            </a:extLst>
          </p:cNvPr>
          <p:cNvPicPr>
            <a:picLocks noChangeAspect="1"/>
          </p:cNvPicPr>
          <p:nvPr/>
        </p:nvPicPr>
        <p:blipFill>
          <a:blip r:embed="rId2"/>
          <a:stretch>
            <a:fillRect/>
          </a:stretch>
        </p:blipFill>
        <p:spPr>
          <a:xfrm>
            <a:off x="2027329" y="2082417"/>
            <a:ext cx="8137342" cy="4039815"/>
          </a:xfrm>
          <a:prstGeom prst="rect">
            <a:avLst/>
          </a:prstGeom>
        </p:spPr>
      </p:pic>
    </p:spTree>
    <p:extLst>
      <p:ext uri="{BB962C8B-B14F-4D97-AF65-F5344CB8AC3E}">
        <p14:creationId xmlns:p14="http://schemas.microsoft.com/office/powerpoint/2010/main" val="185977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E2E2-02D4-4B2D-F7C1-592BD3D3CB40}"/>
              </a:ext>
            </a:extLst>
          </p:cNvPr>
          <p:cNvSpPr>
            <a:spLocks noGrp="1"/>
          </p:cNvSpPr>
          <p:nvPr>
            <p:ph type="title"/>
          </p:nvPr>
        </p:nvSpPr>
        <p:spPr/>
        <p:txBody>
          <a:bodyPr/>
          <a:lstStyle/>
          <a:p>
            <a:r>
              <a:rPr lang="en-IN" dirty="0"/>
              <a:t>Kafka Advantages</a:t>
            </a:r>
          </a:p>
        </p:txBody>
      </p:sp>
      <p:sp>
        <p:nvSpPr>
          <p:cNvPr id="3" name="Content Placeholder 2">
            <a:extLst>
              <a:ext uri="{FF2B5EF4-FFF2-40B4-BE49-F238E27FC236}">
                <a16:creationId xmlns:a16="http://schemas.microsoft.com/office/drawing/2014/main" id="{2982FE00-43E4-2756-5ADC-2F5202FC9DE7}"/>
              </a:ext>
            </a:extLst>
          </p:cNvPr>
          <p:cNvSpPr>
            <a:spLocks noGrp="1"/>
          </p:cNvSpPr>
          <p:nvPr>
            <p:ph idx="1"/>
          </p:nvPr>
        </p:nvSpPr>
        <p:spPr>
          <a:xfrm>
            <a:off x="1097280" y="2116666"/>
            <a:ext cx="10058400" cy="3752427"/>
          </a:xfrm>
        </p:spPr>
        <p:txBody>
          <a:bodyPr/>
          <a:lstStyle/>
          <a:p>
            <a:pPr marL="457200" indent="-457200">
              <a:buFont typeface="+mj-lt"/>
              <a:buAutoNum type="arabicPeriod"/>
            </a:pPr>
            <a:r>
              <a:rPr lang="en-IN" dirty="0"/>
              <a:t>Low Latency</a:t>
            </a:r>
          </a:p>
          <a:p>
            <a:pPr marL="457200" indent="-457200">
              <a:buFont typeface="+mj-lt"/>
              <a:buAutoNum type="arabicPeriod"/>
            </a:pPr>
            <a:r>
              <a:rPr lang="en-IN" dirty="0"/>
              <a:t>High Throughput</a:t>
            </a:r>
          </a:p>
          <a:p>
            <a:pPr marL="457200" indent="-457200">
              <a:buFont typeface="+mj-lt"/>
              <a:buAutoNum type="arabicPeriod"/>
            </a:pPr>
            <a:r>
              <a:rPr lang="en-IN" dirty="0"/>
              <a:t>Fault Tolerance</a:t>
            </a:r>
          </a:p>
          <a:p>
            <a:pPr marL="457200" indent="-457200">
              <a:buFont typeface="+mj-lt"/>
              <a:buAutoNum type="arabicPeriod"/>
            </a:pPr>
            <a:r>
              <a:rPr lang="en-IN" dirty="0"/>
              <a:t>Scalability</a:t>
            </a:r>
          </a:p>
          <a:p>
            <a:pPr marL="457200" indent="-457200">
              <a:buFont typeface="+mj-lt"/>
              <a:buAutoNum type="arabicPeriod"/>
            </a:pPr>
            <a:r>
              <a:rPr lang="en-IN" dirty="0"/>
              <a:t>Open Source</a:t>
            </a:r>
          </a:p>
        </p:txBody>
      </p:sp>
    </p:spTree>
    <p:extLst>
      <p:ext uri="{BB962C8B-B14F-4D97-AF65-F5344CB8AC3E}">
        <p14:creationId xmlns:p14="http://schemas.microsoft.com/office/powerpoint/2010/main" val="1115860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5D995-7692-5BE5-407A-FE2F4F8F9781}"/>
              </a:ext>
            </a:extLst>
          </p:cNvPr>
          <p:cNvSpPr>
            <a:spLocks noGrp="1"/>
          </p:cNvSpPr>
          <p:nvPr>
            <p:ph type="title"/>
          </p:nvPr>
        </p:nvSpPr>
        <p:spPr/>
        <p:txBody>
          <a:bodyPr/>
          <a:lstStyle/>
          <a:p>
            <a:r>
              <a:rPr lang="en-IN" dirty="0"/>
              <a:t>Companies that use Kafka</a:t>
            </a:r>
          </a:p>
        </p:txBody>
      </p:sp>
      <p:sp>
        <p:nvSpPr>
          <p:cNvPr id="3" name="Content Placeholder 2">
            <a:extLst>
              <a:ext uri="{FF2B5EF4-FFF2-40B4-BE49-F238E27FC236}">
                <a16:creationId xmlns:a16="http://schemas.microsoft.com/office/drawing/2014/main" id="{360366E9-3EAA-E67B-2A45-EF1AFC2636A1}"/>
              </a:ext>
            </a:extLst>
          </p:cNvPr>
          <p:cNvSpPr>
            <a:spLocks noGrp="1"/>
          </p:cNvSpPr>
          <p:nvPr>
            <p:ph idx="1"/>
          </p:nvPr>
        </p:nvSpPr>
        <p:spPr>
          <a:xfrm>
            <a:off x="1097280" y="2082800"/>
            <a:ext cx="10058400" cy="3786294"/>
          </a:xfrm>
        </p:spPr>
        <p:txBody>
          <a:bodyPr/>
          <a:lstStyle/>
          <a:p>
            <a:pPr marL="201168" lvl="1" indent="0">
              <a:buNone/>
            </a:pPr>
            <a:r>
              <a:rPr lang="en-US" b="0" i="1" dirty="0">
                <a:solidFill>
                  <a:srgbClr val="000000"/>
                </a:solidFill>
                <a:effectLst/>
              </a:rPr>
              <a:t>More than </a:t>
            </a:r>
            <a:r>
              <a:rPr lang="en-US" b="1" i="1" dirty="0">
                <a:effectLst/>
              </a:rPr>
              <a:t>80% of all Fortune 100 companies </a:t>
            </a:r>
            <a:r>
              <a:rPr lang="en-US" b="0" i="1" dirty="0">
                <a:solidFill>
                  <a:srgbClr val="000000"/>
                </a:solidFill>
                <a:effectLst/>
              </a:rPr>
              <a:t>trust, and use Kafka.</a:t>
            </a:r>
          </a:p>
          <a:p>
            <a:pPr marL="457200" indent="-457200">
              <a:buFont typeface="+mj-lt"/>
              <a:buAutoNum type="arabicPeriod"/>
            </a:pPr>
            <a:r>
              <a:rPr lang="en-US" b="0" i="0" dirty="0">
                <a:solidFill>
                  <a:srgbClr val="404040"/>
                </a:solidFill>
                <a:effectLst/>
              </a:rPr>
              <a:t>Uber – Gather a user, taxi, and trip data in real-time to compute and forecast demand and compute surge pricing in real-time</a:t>
            </a:r>
          </a:p>
          <a:p>
            <a:pPr marL="457200" indent="-457200">
              <a:buFont typeface="+mj-lt"/>
              <a:buAutoNum type="arabicPeriod"/>
            </a:pPr>
            <a:r>
              <a:rPr lang="en-US" b="0" i="0" dirty="0">
                <a:solidFill>
                  <a:srgbClr val="404040"/>
                </a:solidFill>
                <a:effectLst/>
              </a:rPr>
              <a:t>LinkedIn – Prevents spam and collects user interactions to make better connection recommendations in real-time</a:t>
            </a:r>
          </a:p>
          <a:p>
            <a:pPr marL="457200" indent="-457200">
              <a:buFont typeface="+mj-lt"/>
              <a:buAutoNum type="arabicPeriod"/>
            </a:pPr>
            <a:r>
              <a:rPr lang="en-US" dirty="0">
                <a:solidFill>
                  <a:srgbClr val="000000"/>
                </a:solidFill>
              </a:rPr>
              <a:t>Twitter</a:t>
            </a:r>
          </a:p>
          <a:p>
            <a:pPr marL="457200" indent="-457200">
              <a:buFont typeface="+mj-lt"/>
              <a:buAutoNum type="arabicPeriod"/>
            </a:pPr>
            <a:r>
              <a:rPr lang="en-US" dirty="0">
                <a:solidFill>
                  <a:srgbClr val="000000"/>
                </a:solidFill>
              </a:rPr>
              <a:t>Spotify</a:t>
            </a:r>
          </a:p>
          <a:p>
            <a:pPr marL="457200" indent="-457200">
              <a:buFont typeface="+mj-lt"/>
              <a:buAutoNum type="arabicPeriod"/>
            </a:pPr>
            <a:r>
              <a:rPr lang="en-US" dirty="0">
                <a:solidFill>
                  <a:srgbClr val="000000"/>
                </a:solidFill>
              </a:rPr>
              <a:t>Airbnb, </a:t>
            </a:r>
            <a:r>
              <a:rPr lang="en-US" i="1" dirty="0">
                <a:solidFill>
                  <a:srgbClr val="000000"/>
                </a:solidFill>
              </a:rPr>
              <a:t>and many more.</a:t>
            </a:r>
            <a:endParaRPr lang="en-IN" dirty="0"/>
          </a:p>
        </p:txBody>
      </p:sp>
    </p:spTree>
    <p:extLst>
      <p:ext uri="{BB962C8B-B14F-4D97-AF65-F5344CB8AC3E}">
        <p14:creationId xmlns:p14="http://schemas.microsoft.com/office/powerpoint/2010/main" val="3540869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4EDF9-5770-5B83-5168-3FF3028A3F84}"/>
              </a:ext>
            </a:extLst>
          </p:cNvPr>
          <p:cNvSpPr>
            <a:spLocks noGrp="1"/>
          </p:cNvSpPr>
          <p:nvPr>
            <p:ph type="title"/>
          </p:nvPr>
        </p:nvSpPr>
        <p:spPr/>
        <p:txBody>
          <a:bodyPr/>
          <a:lstStyle/>
          <a:p>
            <a:r>
              <a:rPr lang="en-IN" dirty="0"/>
              <a:t>Kafka QuickStart</a:t>
            </a:r>
          </a:p>
        </p:txBody>
      </p:sp>
      <p:sp>
        <p:nvSpPr>
          <p:cNvPr id="3" name="Content Placeholder 2">
            <a:extLst>
              <a:ext uri="{FF2B5EF4-FFF2-40B4-BE49-F238E27FC236}">
                <a16:creationId xmlns:a16="http://schemas.microsoft.com/office/drawing/2014/main" id="{5615B968-8286-3E7D-6298-39C24E94ADD0}"/>
              </a:ext>
            </a:extLst>
          </p:cNvPr>
          <p:cNvSpPr>
            <a:spLocks noGrp="1"/>
          </p:cNvSpPr>
          <p:nvPr>
            <p:ph idx="1"/>
          </p:nvPr>
        </p:nvSpPr>
        <p:spPr>
          <a:xfrm>
            <a:off x="1097280" y="2159000"/>
            <a:ext cx="10058400" cy="3710093"/>
          </a:xfrm>
        </p:spPr>
        <p:txBody>
          <a:bodyPr/>
          <a:lstStyle/>
          <a:p>
            <a:pPr marL="457200" indent="-457200">
              <a:buFont typeface="+mj-lt"/>
              <a:buAutoNum type="arabicPeriod"/>
            </a:pPr>
            <a:r>
              <a:rPr lang="en-US" dirty="0"/>
              <a:t>Download Kafka, creating a console-based consumer/producer.</a:t>
            </a:r>
          </a:p>
          <a:p>
            <a:pPr marL="457200" indent="-457200">
              <a:buFont typeface="+mj-lt"/>
              <a:buAutoNum type="arabicPeriod"/>
            </a:pPr>
            <a:r>
              <a:rPr lang="en-US" dirty="0"/>
              <a:t>Requires ZooKeeper to be installed and running.</a:t>
            </a:r>
          </a:p>
          <a:p>
            <a:pPr marL="457200" indent="-457200">
              <a:buFont typeface="+mj-lt"/>
              <a:buAutoNum type="arabicPeriod"/>
            </a:pPr>
            <a:r>
              <a:rPr lang="en-US" dirty="0"/>
              <a:t>Create a topic as required by the project.</a:t>
            </a:r>
          </a:p>
          <a:p>
            <a:pPr marL="457200" indent="-457200">
              <a:buFont typeface="+mj-lt"/>
              <a:buAutoNum type="arabicPeriod"/>
            </a:pPr>
            <a:r>
              <a:rPr lang="en-US" dirty="0"/>
              <a:t>Create a project with the required dependencies.</a:t>
            </a:r>
          </a:p>
          <a:p>
            <a:endParaRPr lang="en-IN" dirty="0"/>
          </a:p>
        </p:txBody>
      </p:sp>
    </p:spTree>
    <p:extLst>
      <p:ext uri="{BB962C8B-B14F-4D97-AF65-F5344CB8AC3E}">
        <p14:creationId xmlns:p14="http://schemas.microsoft.com/office/powerpoint/2010/main" val="3163782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2C940-58C6-EAB2-513E-7A3F127E1001}"/>
              </a:ext>
            </a:extLst>
          </p:cNvPr>
          <p:cNvSpPr>
            <a:spLocks noGrp="1"/>
          </p:cNvSpPr>
          <p:nvPr>
            <p:ph type="title"/>
          </p:nvPr>
        </p:nvSpPr>
        <p:spPr/>
        <p:txBody>
          <a:bodyPr>
            <a:normAutofit/>
          </a:bodyPr>
          <a:lstStyle/>
          <a:p>
            <a:r>
              <a:rPr lang="en-IN" sz="5000" dirty="0"/>
              <a:t>Asynchronous Messaging</a:t>
            </a:r>
          </a:p>
        </p:txBody>
      </p:sp>
      <p:sp>
        <p:nvSpPr>
          <p:cNvPr id="3" name="Content Placeholder 2">
            <a:extLst>
              <a:ext uri="{FF2B5EF4-FFF2-40B4-BE49-F238E27FC236}">
                <a16:creationId xmlns:a16="http://schemas.microsoft.com/office/drawing/2014/main" id="{55E0B5D0-337B-433A-B7D6-47F7B95C459E}"/>
              </a:ext>
            </a:extLst>
          </p:cNvPr>
          <p:cNvSpPr>
            <a:spLocks noGrp="1"/>
          </p:cNvSpPr>
          <p:nvPr>
            <p:ph idx="1"/>
          </p:nvPr>
        </p:nvSpPr>
        <p:spPr>
          <a:xfrm>
            <a:off x="1097280" y="2065866"/>
            <a:ext cx="10058400" cy="3803227"/>
          </a:xfrm>
        </p:spPr>
        <p:txBody>
          <a:bodyPr>
            <a:normAutofit/>
          </a:bodyPr>
          <a:lstStyle/>
          <a:p>
            <a:r>
              <a:rPr lang="en-US" dirty="0">
                <a:solidFill>
                  <a:srgbClr val="161616"/>
                </a:solidFill>
              </a:rPr>
              <a:t>In asynchronous messaging, t</a:t>
            </a:r>
            <a:r>
              <a:rPr lang="en-US" b="0" i="0" dirty="0">
                <a:solidFill>
                  <a:srgbClr val="161616"/>
                </a:solidFill>
                <a:effectLst/>
              </a:rPr>
              <a:t>he sender does not need to know anything about the receiver; the receiver does not need to know anything about the sender. Instead, the sender and the receiver need to know only which message format and which destination to use. The non-blocking nature of this communication allows recipients to only consume resources while active, which ultimately leads to less system overhead.</a:t>
            </a:r>
            <a:endParaRPr lang="en-IN" dirty="0"/>
          </a:p>
        </p:txBody>
      </p:sp>
    </p:spTree>
    <p:extLst>
      <p:ext uri="{BB962C8B-B14F-4D97-AF65-F5344CB8AC3E}">
        <p14:creationId xmlns:p14="http://schemas.microsoft.com/office/powerpoint/2010/main" val="1908491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6959D-A027-5C4B-C273-A8F110E44C1C}"/>
              </a:ext>
            </a:extLst>
          </p:cNvPr>
          <p:cNvSpPr>
            <a:spLocks noGrp="1"/>
          </p:cNvSpPr>
          <p:nvPr>
            <p:ph type="title"/>
          </p:nvPr>
        </p:nvSpPr>
        <p:spPr/>
        <p:txBody>
          <a:bodyPr>
            <a:normAutofit/>
          </a:bodyPr>
          <a:lstStyle/>
          <a:p>
            <a:r>
              <a:rPr lang="en-US" sz="5000" dirty="0"/>
              <a:t>What tools are available to help achieve this?</a:t>
            </a:r>
            <a:endParaRPr lang="en-IN" sz="5000" dirty="0"/>
          </a:p>
        </p:txBody>
      </p:sp>
      <p:sp>
        <p:nvSpPr>
          <p:cNvPr id="3" name="Content Placeholder 2">
            <a:extLst>
              <a:ext uri="{FF2B5EF4-FFF2-40B4-BE49-F238E27FC236}">
                <a16:creationId xmlns:a16="http://schemas.microsoft.com/office/drawing/2014/main" id="{AA8BF054-3BB0-F0E5-E80C-2322EB8A9E93}"/>
              </a:ext>
            </a:extLst>
          </p:cNvPr>
          <p:cNvSpPr>
            <a:spLocks noGrp="1"/>
          </p:cNvSpPr>
          <p:nvPr>
            <p:ph idx="1"/>
          </p:nvPr>
        </p:nvSpPr>
        <p:spPr>
          <a:xfrm>
            <a:off x="1097280" y="2040466"/>
            <a:ext cx="10058400" cy="3828627"/>
          </a:xfrm>
        </p:spPr>
        <p:txBody>
          <a:bodyPr/>
          <a:lstStyle/>
          <a:p>
            <a:r>
              <a:rPr lang="en-US" dirty="0">
                <a:solidFill>
                  <a:srgbClr val="161616"/>
                </a:solidFill>
              </a:rPr>
              <a:t>There are many tools available to help you set up an asynchronous message-driven backbone for your reactive applications. The two main variations are Kafka and IBM MQ(Messaging Queue).</a:t>
            </a:r>
            <a:endParaRPr lang="en-IN" dirty="0">
              <a:solidFill>
                <a:srgbClr val="161616"/>
              </a:solidFill>
            </a:endParaRPr>
          </a:p>
        </p:txBody>
      </p:sp>
    </p:spTree>
    <p:extLst>
      <p:ext uri="{BB962C8B-B14F-4D97-AF65-F5344CB8AC3E}">
        <p14:creationId xmlns:p14="http://schemas.microsoft.com/office/powerpoint/2010/main" val="1969091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2D264-BFE9-D5BF-7137-3109D1170394}"/>
              </a:ext>
            </a:extLst>
          </p:cNvPr>
          <p:cNvSpPr>
            <a:spLocks noGrp="1"/>
          </p:cNvSpPr>
          <p:nvPr>
            <p:ph type="title"/>
          </p:nvPr>
        </p:nvSpPr>
        <p:spPr/>
        <p:txBody>
          <a:bodyPr>
            <a:normAutofit/>
          </a:bodyPr>
          <a:lstStyle/>
          <a:p>
            <a:r>
              <a:rPr lang="en-IN" sz="5000" dirty="0"/>
              <a:t>Apache Kafka</a:t>
            </a:r>
          </a:p>
        </p:txBody>
      </p:sp>
      <p:sp>
        <p:nvSpPr>
          <p:cNvPr id="3" name="Content Placeholder 2">
            <a:extLst>
              <a:ext uri="{FF2B5EF4-FFF2-40B4-BE49-F238E27FC236}">
                <a16:creationId xmlns:a16="http://schemas.microsoft.com/office/drawing/2014/main" id="{F29BDE91-2A39-ED9B-60E7-A462ADAAD1A5}"/>
              </a:ext>
            </a:extLst>
          </p:cNvPr>
          <p:cNvSpPr>
            <a:spLocks noGrp="1"/>
          </p:cNvSpPr>
          <p:nvPr>
            <p:ph idx="1"/>
          </p:nvPr>
        </p:nvSpPr>
        <p:spPr>
          <a:xfrm>
            <a:off x="1097280" y="2040466"/>
            <a:ext cx="10058400" cy="3828627"/>
          </a:xfrm>
        </p:spPr>
        <p:txBody>
          <a:bodyPr/>
          <a:lstStyle/>
          <a:p>
            <a:r>
              <a:rPr lang="en-US" dirty="0">
                <a:solidFill>
                  <a:srgbClr val="161616"/>
                </a:solidFill>
              </a:rPr>
              <a:t>Apache Kafka is a distributed publish-subscribe messaging system  that can handle a high volume of data and is designed to be fault-tolerant, scalable, high-throughput, and low-latency.</a:t>
            </a:r>
          </a:p>
        </p:txBody>
      </p:sp>
      <p:pic>
        <p:nvPicPr>
          <p:cNvPr id="5" name="Picture 4">
            <a:extLst>
              <a:ext uri="{FF2B5EF4-FFF2-40B4-BE49-F238E27FC236}">
                <a16:creationId xmlns:a16="http://schemas.microsoft.com/office/drawing/2014/main" id="{2BC769F6-918C-322C-8DB7-A0A0157F26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7497" y="2900702"/>
            <a:ext cx="8757006" cy="3284958"/>
          </a:xfrm>
          <a:prstGeom prst="rect">
            <a:avLst/>
          </a:prstGeom>
        </p:spPr>
      </p:pic>
    </p:spTree>
    <p:extLst>
      <p:ext uri="{BB962C8B-B14F-4D97-AF65-F5344CB8AC3E}">
        <p14:creationId xmlns:p14="http://schemas.microsoft.com/office/powerpoint/2010/main" val="2663556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0CED1-97AD-A4F1-E441-11728D8742F2}"/>
              </a:ext>
            </a:extLst>
          </p:cNvPr>
          <p:cNvSpPr>
            <a:spLocks noGrp="1"/>
          </p:cNvSpPr>
          <p:nvPr>
            <p:ph type="title"/>
          </p:nvPr>
        </p:nvSpPr>
        <p:spPr/>
        <p:txBody>
          <a:bodyPr/>
          <a:lstStyle/>
          <a:p>
            <a:r>
              <a:rPr lang="en-IN" dirty="0"/>
              <a:t>Why Kafka?</a:t>
            </a:r>
          </a:p>
        </p:txBody>
      </p:sp>
      <p:pic>
        <p:nvPicPr>
          <p:cNvPr id="4" name="Content Placeholder 4">
            <a:extLst>
              <a:ext uri="{FF2B5EF4-FFF2-40B4-BE49-F238E27FC236}">
                <a16:creationId xmlns:a16="http://schemas.microsoft.com/office/drawing/2014/main" id="{C09454B5-E0D4-1A57-444F-1D58423E77B7}"/>
              </a:ext>
            </a:extLst>
          </p:cNvPr>
          <p:cNvPicPr>
            <a:picLocks noGrp="1" noChangeAspect="1"/>
          </p:cNvPicPr>
          <p:nvPr/>
        </p:nvPicPr>
        <p:blipFill>
          <a:blip r:embed="rId2"/>
          <a:stretch>
            <a:fillRect/>
          </a:stretch>
        </p:blipFill>
        <p:spPr>
          <a:xfrm>
            <a:off x="2170006" y="2048934"/>
            <a:ext cx="7851987" cy="3912333"/>
          </a:xfrm>
          <a:prstGeom prst="rect">
            <a:avLst/>
          </a:prstGeom>
        </p:spPr>
      </p:pic>
    </p:spTree>
    <p:extLst>
      <p:ext uri="{BB962C8B-B14F-4D97-AF65-F5344CB8AC3E}">
        <p14:creationId xmlns:p14="http://schemas.microsoft.com/office/powerpoint/2010/main" val="2371639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D5A8C-FA29-E4A9-F324-40C97DAEEA0D}"/>
              </a:ext>
            </a:extLst>
          </p:cNvPr>
          <p:cNvSpPr>
            <a:spLocks noGrp="1"/>
          </p:cNvSpPr>
          <p:nvPr>
            <p:ph type="title"/>
          </p:nvPr>
        </p:nvSpPr>
        <p:spPr/>
        <p:txBody>
          <a:bodyPr/>
          <a:lstStyle/>
          <a:p>
            <a:r>
              <a:rPr lang="en-IN" dirty="0"/>
              <a:t>Why Kafka?</a:t>
            </a:r>
          </a:p>
        </p:txBody>
      </p:sp>
      <p:pic>
        <p:nvPicPr>
          <p:cNvPr id="4" name="Content Placeholder 4">
            <a:extLst>
              <a:ext uri="{FF2B5EF4-FFF2-40B4-BE49-F238E27FC236}">
                <a16:creationId xmlns:a16="http://schemas.microsoft.com/office/drawing/2014/main" id="{BF0D752F-CB0B-F130-F409-6D5A4A08E883}"/>
              </a:ext>
            </a:extLst>
          </p:cNvPr>
          <p:cNvPicPr>
            <a:picLocks noGrp="1" noChangeAspect="1"/>
          </p:cNvPicPr>
          <p:nvPr/>
        </p:nvPicPr>
        <p:blipFill>
          <a:blip r:embed="rId2"/>
          <a:stretch>
            <a:fillRect/>
          </a:stretch>
        </p:blipFill>
        <p:spPr>
          <a:xfrm>
            <a:off x="2197926" y="2129668"/>
            <a:ext cx="7796147" cy="3788532"/>
          </a:xfrm>
          <a:prstGeom prst="rect">
            <a:avLst/>
          </a:prstGeom>
        </p:spPr>
      </p:pic>
    </p:spTree>
    <p:extLst>
      <p:ext uri="{BB962C8B-B14F-4D97-AF65-F5344CB8AC3E}">
        <p14:creationId xmlns:p14="http://schemas.microsoft.com/office/powerpoint/2010/main" val="737625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6BA3C-4F35-08AD-7630-640A7A4B9D2C}"/>
              </a:ext>
            </a:extLst>
          </p:cNvPr>
          <p:cNvSpPr>
            <a:spLocks noGrp="1"/>
          </p:cNvSpPr>
          <p:nvPr>
            <p:ph type="title"/>
          </p:nvPr>
        </p:nvSpPr>
        <p:spPr/>
        <p:txBody>
          <a:bodyPr/>
          <a:lstStyle/>
          <a:p>
            <a:r>
              <a:rPr lang="en-IN" dirty="0"/>
              <a:t>The World Produces Data</a:t>
            </a:r>
          </a:p>
        </p:txBody>
      </p:sp>
      <p:pic>
        <p:nvPicPr>
          <p:cNvPr id="5" name="Picture 4">
            <a:extLst>
              <a:ext uri="{FF2B5EF4-FFF2-40B4-BE49-F238E27FC236}">
                <a16:creationId xmlns:a16="http://schemas.microsoft.com/office/drawing/2014/main" id="{E3D1FCB6-8F33-2443-736F-88BEBB1B450F}"/>
              </a:ext>
            </a:extLst>
          </p:cNvPr>
          <p:cNvPicPr>
            <a:picLocks noChangeAspect="1"/>
          </p:cNvPicPr>
          <p:nvPr/>
        </p:nvPicPr>
        <p:blipFill>
          <a:blip r:embed="rId2"/>
          <a:stretch>
            <a:fillRect/>
          </a:stretch>
        </p:blipFill>
        <p:spPr>
          <a:xfrm>
            <a:off x="1559856" y="2112249"/>
            <a:ext cx="9072288" cy="3814418"/>
          </a:xfrm>
          <a:prstGeom prst="rect">
            <a:avLst/>
          </a:prstGeom>
        </p:spPr>
      </p:pic>
    </p:spTree>
    <p:extLst>
      <p:ext uri="{BB962C8B-B14F-4D97-AF65-F5344CB8AC3E}">
        <p14:creationId xmlns:p14="http://schemas.microsoft.com/office/powerpoint/2010/main" val="4047691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EC684-E20F-72D0-0BB2-A5FBE5706265}"/>
              </a:ext>
            </a:extLst>
          </p:cNvPr>
          <p:cNvSpPr>
            <a:spLocks noGrp="1"/>
          </p:cNvSpPr>
          <p:nvPr>
            <p:ph type="title"/>
          </p:nvPr>
        </p:nvSpPr>
        <p:spPr/>
        <p:txBody>
          <a:bodyPr/>
          <a:lstStyle/>
          <a:p>
            <a:r>
              <a:rPr lang="en-IN" dirty="0"/>
              <a:t>Producers</a:t>
            </a:r>
          </a:p>
        </p:txBody>
      </p:sp>
      <p:pic>
        <p:nvPicPr>
          <p:cNvPr id="4" name="Picture 3">
            <a:extLst>
              <a:ext uri="{FF2B5EF4-FFF2-40B4-BE49-F238E27FC236}">
                <a16:creationId xmlns:a16="http://schemas.microsoft.com/office/drawing/2014/main" id="{3A53E4E1-85CF-DD54-1CAB-381F27A0EF93}"/>
              </a:ext>
            </a:extLst>
          </p:cNvPr>
          <p:cNvPicPr>
            <a:picLocks noChangeAspect="1"/>
          </p:cNvPicPr>
          <p:nvPr/>
        </p:nvPicPr>
        <p:blipFill>
          <a:blip r:embed="rId2"/>
          <a:stretch>
            <a:fillRect/>
          </a:stretch>
        </p:blipFill>
        <p:spPr>
          <a:xfrm>
            <a:off x="1323211" y="2217485"/>
            <a:ext cx="9545577" cy="3717647"/>
          </a:xfrm>
          <a:prstGeom prst="rect">
            <a:avLst/>
          </a:prstGeom>
        </p:spPr>
      </p:pic>
    </p:spTree>
    <p:extLst>
      <p:ext uri="{BB962C8B-B14F-4D97-AF65-F5344CB8AC3E}">
        <p14:creationId xmlns:p14="http://schemas.microsoft.com/office/powerpoint/2010/main" val="64328843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161</TotalTime>
  <Words>323</Words>
  <Application>Microsoft Office PowerPoint</Application>
  <PresentationFormat>Widescreen</PresentationFormat>
  <Paragraphs>50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Lato</vt:lpstr>
      <vt:lpstr>Retrospect</vt:lpstr>
      <vt:lpstr>Apache Kafka</vt:lpstr>
      <vt:lpstr>Request Driven Messaging (HTTP)</vt:lpstr>
      <vt:lpstr>Asynchronous Messaging</vt:lpstr>
      <vt:lpstr>What tools are available to help achieve this?</vt:lpstr>
      <vt:lpstr>Apache Kafka</vt:lpstr>
      <vt:lpstr>Why Kafka?</vt:lpstr>
      <vt:lpstr>Why Kafka?</vt:lpstr>
      <vt:lpstr>The World Produces Data</vt:lpstr>
      <vt:lpstr>Producers</vt:lpstr>
      <vt:lpstr>Kafka Brokers</vt:lpstr>
      <vt:lpstr>Consumers</vt:lpstr>
      <vt:lpstr>Kafka Architecture</vt:lpstr>
      <vt:lpstr>Topics</vt:lpstr>
      <vt:lpstr>Partitions</vt:lpstr>
      <vt:lpstr>How many Partitions?</vt:lpstr>
      <vt:lpstr>How many Partitions?</vt:lpstr>
      <vt:lpstr>Consumer Group</vt:lpstr>
      <vt:lpstr>Consumer Group</vt:lpstr>
      <vt:lpstr>Kafka Streaming</vt:lpstr>
      <vt:lpstr>Kafka Streaming</vt:lpstr>
      <vt:lpstr>Kafka Streaming</vt:lpstr>
      <vt:lpstr>Kafka Streaming</vt:lpstr>
      <vt:lpstr>Kafka Advantages</vt:lpstr>
      <vt:lpstr>Companies that use Kafka</vt:lpstr>
      <vt:lpstr>Kafka QuickStart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Kafka</dc:title>
  <dc:creator>Mohit Pandey</dc:creator>
  <cp:lastModifiedBy>Mohit Pandey</cp:lastModifiedBy>
  <cp:revision>3</cp:revision>
  <dcterms:created xsi:type="dcterms:W3CDTF">2022-11-07T15:46:45Z</dcterms:created>
  <dcterms:modified xsi:type="dcterms:W3CDTF">2022-11-08T05:00:47Z</dcterms:modified>
</cp:coreProperties>
</file>