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jJk8ccNEPYkO0CxuDDBwKZKGu9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ebedf78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ebedf7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0"/>
          <p:cNvGrpSpPr/>
          <p:nvPr/>
        </p:nvGrpSpPr>
        <p:grpSpPr>
          <a:xfrm>
            <a:off x="0" y="-6350"/>
            <a:ext cx="9144000" cy="5149850"/>
            <a:chOff x="0" y="-8467"/>
            <a:chExt cx="12192000" cy="6866467"/>
          </a:xfrm>
        </p:grpSpPr>
        <p:cxnSp>
          <p:nvCxnSpPr>
            <p:cNvPr id="24" name="Google Shape;24;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0"/>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2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9"/>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p:nvPr>
            <p:ph idx="2" type="pic"/>
          </p:nvPr>
        </p:nvSpPr>
        <p:spPr>
          <a:xfrm>
            <a:off x="508001" y="457200"/>
            <a:ext cx="6447501" cy="2884289"/>
          </a:xfrm>
          <a:prstGeom prst="rect">
            <a:avLst/>
          </a:prstGeom>
          <a:noFill/>
          <a:ln>
            <a:noFill/>
          </a:ln>
        </p:spPr>
      </p:sp>
      <p:sp>
        <p:nvSpPr>
          <p:cNvPr id="90" name="Google Shape;90;p29"/>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1" name="Google Shape;91;p2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0"/>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97" name="Google Shape;97;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1"/>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3" name="Google Shape;103;p31"/>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4" name="Google Shape;104;p3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1"/>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
        <p:nvSpPr>
          <p:cNvPr id="108" name="Google Shape;108;p31"/>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sz="13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2"/>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2" name="Google Shape;112;p3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8" name="Google Shape;118;p33"/>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9" name="Google Shape;119;p3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
        <p:nvSpPr>
          <p:cNvPr id="123" name="Google Shape;123;p3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4"/>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34"/>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3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3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3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2" name="Google Shape;42;p2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7" name="Google Shape;4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48" name="Google Shape;4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52" name="Google Shape;52;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8" name="Google Shape;58;p24"/>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9" name="Google Shape;59;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5" name="Google Shape;65;p25"/>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6" name="Google Shape;66;p25"/>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7" name="Google Shape;67;p25"/>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8" name="Google Shape;68;p2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8"/>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3" name="Google Shape;83;p28"/>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4" name="Google Shape;84;p2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9"/>
          <p:cNvGrpSpPr/>
          <p:nvPr/>
        </p:nvGrpSpPr>
        <p:grpSpPr>
          <a:xfrm>
            <a:off x="0" y="-6350"/>
            <a:ext cx="9144000" cy="5149850"/>
            <a:chOff x="0" y="-8467"/>
            <a:chExt cx="12192000" cy="6866467"/>
          </a:xfrm>
        </p:grpSpPr>
        <p:cxnSp>
          <p:nvCxnSpPr>
            <p:cNvPr id="7" name="Google Shape;7;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9"/>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233992" y="3226677"/>
            <a:ext cx="6747642" cy="746234"/>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chemeClr val="accent1"/>
              </a:buClr>
              <a:buSzPts val="3600"/>
              <a:buFont typeface="Trebuchet MS"/>
              <a:buNone/>
            </a:pPr>
            <a:r>
              <a:rPr b="1" lang="en-US" sz="3600"/>
              <a:t>Business Strategy of Patanjali</a:t>
            </a:r>
            <a:endParaRPr/>
          </a:p>
        </p:txBody>
      </p:sp>
      <p:sp>
        <p:nvSpPr>
          <p:cNvPr id="148" name="Google Shape;148;p1"/>
          <p:cNvSpPr txBox="1"/>
          <p:nvPr>
            <p:ph idx="1" type="subTitle"/>
          </p:nvPr>
        </p:nvSpPr>
        <p:spPr>
          <a:xfrm>
            <a:off x="798786" y="3972911"/>
            <a:ext cx="6619244" cy="409904"/>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SzPts val="1040"/>
              <a:buNone/>
            </a:pPr>
            <a:r>
              <a:rPr lang="en-US"/>
              <a:t>Masai school’s project</a:t>
            </a:r>
            <a:endParaRPr/>
          </a:p>
        </p:txBody>
      </p:sp>
      <p:pic>
        <p:nvPicPr>
          <p:cNvPr id="149" name="Google Shape;149;p1"/>
          <p:cNvPicPr preferRelativeResize="0"/>
          <p:nvPr/>
        </p:nvPicPr>
        <p:blipFill rotWithShape="1">
          <a:blip r:embed="rId3">
            <a:alphaModFix/>
          </a:blip>
          <a:srcRect b="0" l="0" r="0" t="0"/>
          <a:stretch/>
        </p:blipFill>
        <p:spPr>
          <a:xfrm>
            <a:off x="798786" y="153805"/>
            <a:ext cx="1321491" cy="445285"/>
          </a:xfrm>
          <a:prstGeom prst="rect">
            <a:avLst/>
          </a:prstGeom>
          <a:noFill/>
          <a:ln>
            <a:noFill/>
          </a:ln>
        </p:spPr>
      </p:pic>
      <p:pic>
        <p:nvPicPr>
          <p:cNvPr descr="patanjali pvt ltd company profile" id="150" name="Google Shape;150;p1"/>
          <p:cNvPicPr preferRelativeResize="0"/>
          <p:nvPr/>
        </p:nvPicPr>
        <p:blipFill rotWithShape="1">
          <a:blip r:embed="rId4">
            <a:alphaModFix/>
          </a:blip>
          <a:srcRect b="0" l="0" r="0" t="0"/>
          <a:stretch/>
        </p:blipFill>
        <p:spPr>
          <a:xfrm>
            <a:off x="2022728" y="700986"/>
            <a:ext cx="5159122" cy="26613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5226"/>
              <a:buFont typeface="Trebuchet MS"/>
              <a:buNone/>
            </a:pPr>
            <a:r>
              <a:t/>
            </a:r>
            <a:endParaRPr/>
          </a:p>
        </p:txBody>
      </p:sp>
      <p:sp>
        <p:nvSpPr>
          <p:cNvPr id="214" name="Google Shape;2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US" sz="2400"/>
              <a:t>Failure Cause and Effect Analysis</a:t>
            </a:r>
            <a:endParaRPr sz="2400"/>
          </a:p>
        </p:txBody>
      </p:sp>
      <p:sp>
        <p:nvSpPr>
          <p:cNvPr id="220" name="Google Shape;22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Clr>
                <a:schemeClr val="dk1"/>
              </a:buClr>
              <a:buSzPts val="1100"/>
              <a:buFont typeface="Arial"/>
              <a:buNone/>
            </a:pPr>
            <a:r>
              <a:rPr b="1" lang="en-US" sz="1400">
                <a:solidFill>
                  <a:schemeClr val="dk1"/>
                </a:solidFill>
                <a:latin typeface="Arial"/>
                <a:ea typeface="Arial"/>
                <a:cs typeface="Arial"/>
                <a:sym typeface="Arial"/>
              </a:rPr>
              <a:t>Socioeconomic factors faced by Patanjali</a:t>
            </a:r>
            <a:endParaRPr b="1"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Arial"/>
                <a:ea typeface="Arial"/>
                <a:cs typeface="Arial"/>
                <a:sym typeface="Arial"/>
              </a:rPr>
              <a:t>Economic Factors:</a:t>
            </a:r>
            <a:endParaRPr b="1" sz="12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Arial"/>
                <a:ea typeface="Arial"/>
                <a:cs typeface="Arial"/>
                <a:sym typeface="Arial"/>
              </a:rPr>
              <a:t>·</a:t>
            </a:r>
            <a:r>
              <a:rPr lang="en-US" sz="700">
                <a:solidFill>
                  <a:schemeClr val="dk1"/>
                </a:solidFill>
                <a:latin typeface="Times New Roman"/>
                <a:ea typeface="Times New Roman"/>
                <a:cs typeface="Times New Roman"/>
                <a:sym typeface="Times New Roman"/>
              </a:rPr>
              <a:t>         </a:t>
            </a:r>
            <a:r>
              <a:rPr lang="en-US" sz="1100">
                <a:solidFill>
                  <a:schemeClr val="dk1"/>
                </a:solidFill>
                <a:latin typeface="Arial"/>
                <a:ea typeface="Arial"/>
                <a:cs typeface="Arial"/>
                <a:sym typeface="Arial"/>
              </a:rPr>
              <a:t>Patanjali is recognized as an affordable brand in the lower middle class and middle class segment and would like to remain the same. The GST introduced in India has been a great boon for Patanjali.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Arial"/>
                <a:ea typeface="Arial"/>
                <a:cs typeface="Arial"/>
                <a:sym typeface="Arial"/>
              </a:rPr>
              <a:t>·</a:t>
            </a:r>
            <a:r>
              <a:rPr lang="en-US" sz="700">
                <a:solidFill>
                  <a:schemeClr val="dk1"/>
                </a:solidFill>
                <a:latin typeface="Times New Roman"/>
                <a:ea typeface="Times New Roman"/>
                <a:cs typeface="Times New Roman"/>
                <a:sym typeface="Times New Roman"/>
              </a:rPr>
              <a:t>         </a:t>
            </a:r>
            <a:r>
              <a:rPr lang="en-US" sz="1100">
                <a:solidFill>
                  <a:schemeClr val="dk1"/>
                </a:solidFill>
                <a:latin typeface="Arial"/>
                <a:ea typeface="Arial"/>
                <a:cs typeface="Arial"/>
                <a:sym typeface="Arial"/>
              </a:rPr>
              <a:t>The increased income potential of the middle class in India has been an advantage for Patanjali.</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Arial"/>
                <a:ea typeface="Arial"/>
                <a:cs typeface="Arial"/>
                <a:sym typeface="Arial"/>
              </a:rPr>
              <a:t>Social Factors:</a:t>
            </a:r>
            <a:endParaRPr b="1" sz="12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Arial"/>
                <a:ea typeface="Arial"/>
                <a:cs typeface="Arial"/>
                <a:sym typeface="Arial"/>
              </a:rPr>
              <a:t>·</a:t>
            </a:r>
            <a:r>
              <a:rPr lang="en-US" sz="700">
                <a:solidFill>
                  <a:schemeClr val="dk1"/>
                </a:solidFill>
                <a:latin typeface="Times New Roman"/>
                <a:ea typeface="Times New Roman"/>
                <a:cs typeface="Times New Roman"/>
                <a:sym typeface="Times New Roman"/>
              </a:rPr>
              <a:t>         </a:t>
            </a:r>
            <a:r>
              <a:rPr lang="en-US" sz="1100">
                <a:solidFill>
                  <a:schemeClr val="dk1"/>
                </a:solidFill>
                <a:latin typeface="Arial"/>
                <a:ea typeface="Arial"/>
                <a:cs typeface="Arial"/>
                <a:sym typeface="Arial"/>
              </a:rPr>
              <a:t>Populations around the world, as a whole, are becoming more health conscious. Patanjali as a brand is Ayurvedic and hence side effect free. The products are considered healthy as they are mineral and herbal.</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Arial"/>
                <a:ea typeface="Arial"/>
                <a:cs typeface="Arial"/>
                <a:sym typeface="Arial"/>
              </a:rPr>
              <a:t>·</a:t>
            </a:r>
            <a:r>
              <a:rPr lang="en-US" sz="700">
                <a:solidFill>
                  <a:schemeClr val="dk1"/>
                </a:solidFill>
                <a:latin typeface="Times New Roman"/>
                <a:ea typeface="Times New Roman"/>
                <a:cs typeface="Times New Roman"/>
                <a:sym typeface="Times New Roman"/>
              </a:rPr>
              <a:t>         </a:t>
            </a:r>
            <a:r>
              <a:rPr lang="en-US" sz="1100">
                <a:solidFill>
                  <a:schemeClr val="dk1"/>
                </a:solidFill>
                <a:latin typeface="Arial"/>
                <a:ea typeface="Arial"/>
                <a:cs typeface="Arial"/>
                <a:sym typeface="Arial"/>
              </a:rPr>
              <a:t>Baba Ramdev is a very well-known and established face in India He has conducted yoga camps all over India From time to time he also expressed his nationalist sentiments through the media and this is the reason why people want to believe in his brand.</a:t>
            </a:r>
            <a:endParaRPr sz="1100">
              <a:solidFill>
                <a:schemeClr val="dk1"/>
              </a:solidFill>
              <a:latin typeface="Arial"/>
              <a:ea typeface="Arial"/>
              <a:cs typeface="Arial"/>
              <a:sym typeface="Arial"/>
            </a:endParaRPr>
          </a:p>
          <a:p>
            <a:pPr indent="0" lvl="1" marL="300038" rtl="0" algn="l">
              <a:spcBef>
                <a:spcPts val="1200"/>
              </a:spcBef>
              <a:spcAft>
                <a:spcPts val="0"/>
              </a:spcAft>
              <a:buSzPts val="1400"/>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nvSpPr>
        <p:spPr>
          <a:xfrm>
            <a:off x="0" y="0"/>
            <a:ext cx="8196900" cy="34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a:solidFill>
                  <a:schemeClr val="dk1"/>
                </a:solidFill>
              </a:rPr>
              <a:t>Position of Patanjali in the market compared to other competitors</a:t>
            </a:r>
            <a:endParaRPr b="1">
              <a:solidFill>
                <a:schemeClr val="dk1"/>
              </a:solidFill>
            </a:endParaRPr>
          </a:p>
          <a:p>
            <a:pPr indent="-228600" lvl="0" marL="457200" rtl="0" algn="l">
              <a:lnSpc>
                <a:spcPct val="115000"/>
              </a:lnSpc>
              <a:spcBef>
                <a:spcPts val="1200"/>
              </a:spcBef>
              <a:spcAft>
                <a:spcPts val="0"/>
              </a:spcAft>
              <a:buNone/>
            </a:pPr>
            <a:r>
              <a:rPr lang="en-US" sz="1100">
                <a:solidFill>
                  <a:schemeClr val="dk1"/>
                </a:solidFill>
              </a:rPr>
              <a:t>·</a:t>
            </a:r>
            <a:r>
              <a:rPr lang="en-US" sz="700">
                <a:solidFill>
                  <a:schemeClr val="dk1"/>
                </a:solidFill>
                <a:latin typeface="Times New Roman"/>
                <a:ea typeface="Times New Roman"/>
                <a:cs typeface="Times New Roman"/>
                <a:sym typeface="Times New Roman"/>
              </a:rPr>
              <a:t>        </a:t>
            </a:r>
            <a:r>
              <a:rPr lang="en-US" sz="1100">
                <a:solidFill>
                  <a:schemeClr val="dk1"/>
                </a:solidFill>
              </a:rPr>
              <a:t>With the brand face of Baba Ramdev, the vast variety of herbal and ayurvedic products (approx. 900 products as of now) and on the back of patriotism Patanjali entered the market with a boom.</a:t>
            </a:r>
            <a:endParaRPr sz="1100">
              <a:solidFill>
                <a:schemeClr val="dk1"/>
              </a:solidFill>
            </a:endParaRPr>
          </a:p>
          <a:p>
            <a:pPr indent="-228600" lvl="0" marL="457200" rtl="0" algn="l">
              <a:lnSpc>
                <a:spcPct val="115000"/>
              </a:lnSpc>
              <a:spcBef>
                <a:spcPts val="1200"/>
              </a:spcBef>
              <a:spcAft>
                <a:spcPts val="0"/>
              </a:spcAft>
              <a:buNone/>
            </a:pPr>
            <a:r>
              <a:rPr lang="en-US" sz="1100">
                <a:solidFill>
                  <a:schemeClr val="dk1"/>
                </a:solidFill>
              </a:rPr>
              <a:t>·</a:t>
            </a:r>
            <a:r>
              <a:rPr lang="en-US" sz="700">
                <a:solidFill>
                  <a:schemeClr val="dk1"/>
                </a:solidFill>
                <a:latin typeface="Times New Roman"/>
                <a:ea typeface="Times New Roman"/>
                <a:cs typeface="Times New Roman"/>
                <a:sym typeface="Times New Roman"/>
              </a:rPr>
              <a:t>        </a:t>
            </a:r>
            <a:r>
              <a:rPr lang="en-US" sz="1100">
                <a:solidFill>
                  <a:schemeClr val="dk1"/>
                </a:solidFill>
              </a:rPr>
              <a:t>Patanjali hampered the sales of various big brands like Colgate Palmolive, HUL, P&amp;G, Dabur etc. It’s toothpaste brand “Dant Kanti” gave a strong fight to Colgate’s toothpaste, Patanjali honey get into straight fight with Dabur honey.</a:t>
            </a:r>
            <a:endParaRPr sz="1100">
              <a:solidFill>
                <a:schemeClr val="dk1"/>
              </a:solidFill>
            </a:endParaRPr>
          </a:p>
          <a:p>
            <a:pPr indent="-228600" lvl="0" marL="457200" rtl="0" algn="l">
              <a:lnSpc>
                <a:spcPct val="115000"/>
              </a:lnSpc>
              <a:spcBef>
                <a:spcPts val="1200"/>
              </a:spcBef>
              <a:spcAft>
                <a:spcPts val="0"/>
              </a:spcAft>
              <a:buNone/>
            </a:pPr>
            <a:r>
              <a:rPr lang="en-US" sz="1100">
                <a:solidFill>
                  <a:schemeClr val="dk1"/>
                </a:solidFill>
              </a:rPr>
              <a:t>·</a:t>
            </a:r>
            <a:r>
              <a:rPr lang="en-US" sz="700">
                <a:solidFill>
                  <a:schemeClr val="dk1"/>
                </a:solidFill>
                <a:latin typeface="Times New Roman"/>
                <a:ea typeface="Times New Roman"/>
                <a:cs typeface="Times New Roman"/>
                <a:sym typeface="Times New Roman"/>
              </a:rPr>
              <a:t>        </a:t>
            </a:r>
            <a:r>
              <a:rPr lang="en-US" sz="1100">
                <a:solidFill>
                  <a:schemeClr val="dk1"/>
                </a:solidFill>
              </a:rPr>
              <a:t>In 2013-14 year Patanjali had revenue of about Rs. 1,184 Cr which nearly doubled to Rs. 2006 Cr in 2014-15.</a:t>
            </a:r>
            <a:endParaRPr sz="1100">
              <a:solidFill>
                <a:schemeClr val="dk1"/>
              </a:solidFill>
            </a:endParaRPr>
          </a:p>
          <a:p>
            <a:pPr indent="-228600" lvl="0" marL="457200" rtl="0" algn="l">
              <a:lnSpc>
                <a:spcPct val="115000"/>
              </a:lnSpc>
              <a:spcBef>
                <a:spcPts val="1200"/>
              </a:spcBef>
              <a:spcAft>
                <a:spcPts val="0"/>
              </a:spcAft>
              <a:buNone/>
            </a:pPr>
            <a:r>
              <a:rPr lang="en-US" sz="1100">
                <a:solidFill>
                  <a:schemeClr val="dk1"/>
                </a:solidFill>
              </a:rPr>
              <a:t>·</a:t>
            </a:r>
            <a:r>
              <a:rPr lang="en-US" sz="700">
                <a:solidFill>
                  <a:schemeClr val="dk1"/>
                </a:solidFill>
                <a:latin typeface="Times New Roman"/>
                <a:ea typeface="Times New Roman"/>
                <a:cs typeface="Times New Roman"/>
                <a:sym typeface="Times New Roman"/>
              </a:rPr>
              <a:t>        </a:t>
            </a:r>
            <a:r>
              <a:rPr lang="en-US" sz="1100">
                <a:solidFill>
                  <a:schemeClr val="dk1"/>
                </a:solidFill>
              </a:rPr>
              <a:t>Most successful year of the company was the year 2016-17 in which the company garnered a staggering revenue of about Rs.10,561 Cr which is more than double of its previous year revenue.</a:t>
            </a:r>
            <a:endParaRPr sz="1100">
              <a:solidFill>
                <a:schemeClr val="dk1"/>
              </a:solidFill>
            </a:endParaRPr>
          </a:p>
          <a:p>
            <a:pPr indent="-228600" lvl="0" marL="457200" rtl="0" algn="l">
              <a:lnSpc>
                <a:spcPct val="115000"/>
              </a:lnSpc>
              <a:spcBef>
                <a:spcPts val="1200"/>
              </a:spcBef>
              <a:spcAft>
                <a:spcPts val="0"/>
              </a:spcAft>
              <a:buNone/>
            </a:pPr>
            <a:r>
              <a:rPr lang="en-US" sz="1100">
                <a:solidFill>
                  <a:schemeClr val="dk1"/>
                </a:solidFill>
              </a:rPr>
              <a:t>·</a:t>
            </a:r>
            <a:r>
              <a:rPr lang="en-US" sz="700">
                <a:solidFill>
                  <a:schemeClr val="dk1"/>
                </a:solidFill>
                <a:latin typeface="Times New Roman"/>
                <a:ea typeface="Times New Roman"/>
                <a:cs typeface="Times New Roman"/>
                <a:sym typeface="Times New Roman"/>
              </a:rPr>
              <a:t>        </a:t>
            </a:r>
            <a:r>
              <a:rPr lang="en-US" sz="1100">
                <a:solidFill>
                  <a:schemeClr val="dk1"/>
                </a:solidFill>
              </a:rPr>
              <a:t>Company entered the Rs.10,000 Cr club in just six years of establishment.</a:t>
            </a:r>
            <a:endParaRPr sz="1100">
              <a:solidFill>
                <a:schemeClr val="dk1"/>
              </a:solidFill>
            </a:endParaRPr>
          </a:p>
          <a:p>
            <a:pPr indent="-22860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rPr lang="en-US" sz="1100">
                <a:solidFill>
                  <a:schemeClr val="dk1"/>
                </a:solidFill>
              </a:rPr>
              <a:t> </a:t>
            </a:r>
            <a:endParaRPr sz="1100">
              <a:solidFill>
                <a:schemeClr val="dk1"/>
              </a:solidFill>
            </a:endParaRPr>
          </a:p>
        </p:txBody>
      </p:sp>
      <p:pic>
        <p:nvPicPr>
          <p:cNvPr id="226" name="Google Shape;226;p13"/>
          <p:cNvPicPr preferRelativeResize="0"/>
          <p:nvPr/>
        </p:nvPicPr>
        <p:blipFill>
          <a:blip r:embed="rId3">
            <a:alphaModFix/>
          </a:blip>
          <a:stretch>
            <a:fillRect/>
          </a:stretch>
        </p:blipFill>
        <p:spPr>
          <a:xfrm>
            <a:off x="916450" y="2457675"/>
            <a:ext cx="5555799" cy="25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15ebedf786_2_5"/>
          <p:cNvSpPr txBox="1"/>
          <p:nvPr/>
        </p:nvSpPr>
        <p:spPr>
          <a:xfrm>
            <a:off x="76200" y="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200">
                <a:solidFill>
                  <a:schemeClr val="dk1"/>
                </a:solidFill>
              </a:rPr>
              <a:t>PR</a:t>
            </a:r>
            <a:r>
              <a:rPr lang="en-US" sz="1200">
                <a:solidFill>
                  <a:schemeClr val="dk1"/>
                </a:solidFill>
              </a:rPr>
              <a:t> </a:t>
            </a:r>
            <a:r>
              <a:rPr b="1" lang="en-US" sz="1200">
                <a:solidFill>
                  <a:schemeClr val="dk1"/>
                </a:solidFill>
              </a:rPr>
              <a:t>(Public Relations) and Media</a:t>
            </a:r>
            <a:endParaRPr b="1" sz="1200">
              <a:solidFill>
                <a:schemeClr val="dk1"/>
              </a:solidFill>
            </a:endParaRPr>
          </a:p>
        </p:txBody>
      </p:sp>
      <p:sp>
        <p:nvSpPr>
          <p:cNvPr id="232" name="Google Shape;232;g215ebedf786_2_5"/>
          <p:cNvSpPr txBox="1"/>
          <p:nvPr/>
        </p:nvSpPr>
        <p:spPr>
          <a:xfrm>
            <a:off x="459225" y="659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US" sz="2400"/>
              <a:t>What could go Wrong ?</a:t>
            </a:r>
            <a:endParaRPr sz="2400"/>
          </a:p>
        </p:txBody>
      </p:sp>
      <p:sp>
        <p:nvSpPr>
          <p:cNvPr id="238" name="Google Shape;23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1" marL="300038" rtl="0" algn="l">
              <a:spcBef>
                <a:spcPts val="0"/>
              </a:spcBef>
              <a:spcAft>
                <a:spcPts val="0"/>
              </a:spcAft>
              <a:buSzPts val="1400"/>
              <a:buNone/>
            </a:pPr>
            <a:r>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5226"/>
              <a:buFont typeface="Trebuchet MS"/>
              <a:buNone/>
            </a:pPr>
            <a:r>
              <a:t/>
            </a:r>
            <a:endParaRPr/>
          </a:p>
        </p:txBody>
      </p:sp>
      <p:sp>
        <p:nvSpPr>
          <p:cNvPr id="244" name="Google Shape;24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US" sz="2400"/>
              <a:t>Growth Opportunities in Current Scenario</a:t>
            </a:r>
            <a:endParaRPr sz="2400"/>
          </a:p>
        </p:txBody>
      </p:sp>
      <p:sp>
        <p:nvSpPr>
          <p:cNvPr id="250" name="Google Shape;25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1" marL="300038" rtl="0" algn="l">
              <a:spcBef>
                <a:spcPts val="0"/>
              </a:spcBef>
              <a:spcAft>
                <a:spcPts val="0"/>
              </a:spcAft>
              <a:buSzPts val="1400"/>
              <a:buNone/>
            </a:pPr>
            <a:r>
              <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5226"/>
              <a:buFont typeface="Trebuchet MS"/>
              <a:buNone/>
            </a:pPr>
            <a:r>
              <a:t/>
            </a:r>
            <a:endParaRPr/>
          </a:p>
        </p:txBody>
      </p:sp>
      <p:sp>
        <p:nvSpPr>
          <p:cNvPr id="256" name="Google Shape;25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idx="1" type="body"/>
          </p:nvPr>
        </p:nvSpPr>
        <p:spPr>
          <a:xfrm>
            <a:off x="2702475" y="2105024"/>
            <a:ext cx="3726900" cy="895351"/>
          </a:xfrm>
          <a:prstGeom prst="rect">
            <a:avLst/>
          </a:prstGeom>
          <a:noFill/>
          <a:ln>
            <a:noFill/>
          </a:ln>
        </p:spPr>
        <p:txBody>
          <a:bodyPr anchorCtr="0" anchor="t" bIns="91425" lIns="91425" spcFirstLastPara="1" rIns="91425" wrap="square" tIns="91425">
            <a:normAutofit lnSpcReduction="10000"/>
          </a:bodyPr>
          <a:lstStyle/>
          <a:p>
            <a:pPr indent="0" lvl="0" marL="114300" rtl="0" algn="l">
              <a:spcBef>
                <a:spcPts val="0"/>
              </a:spcBef>
              <a:spcAft>
                <a:spcPts val="0"/>
              </a:spcAft>
              <a:buSzPts val="1800"/>
              <a:buNone/>
            </a:pPr>
            <a:r>
              <a:rPr lang="en-US" sz="4800">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515113" y="510683"/>
            <a:ext cx="1847087" cy="43229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lgerian"/>
              <a:buNone/>
            </a:pPr>
            <a:r>
              <a:rPr lang="en-US" sz="2400">
                <a:latin typeface="Algerian"/>
                <a:ea typeface="Algerian"/>
                <a:cs typeface="Algerian"/>
                <a:sym typeface="Algerian"/>
              </a:rPr>
              <a:t>Content</a:t>
            </a:r>
            <a:endParaRPr sz="2400">
              <a:latin typeface="Algerian"/>
              <a:ea typeface="Algerian"/>
              <a:cs typeface="Algerian"/>
              <a:sym typeface="Algerian"/>
            </a:endParaRPr>
          </a:p>
        </p:txBody>
      </p:sp>
      <p:sp>
        <p:nvSpPr>
          <p:cNvPr id="156" name="Google Shape;156;p2"/>
          <p:cNvSpPr txBox="1"/>
          <p:nvPr>
            <p:ph idx="1" type="body"/>
          </p:nvPr>
        </p:nvSpPr>
        <p:spPr>
          <a:xfrm>
            <a:off x="515113" y="830340"/>
            <a:ext cx="7265827" cy="2590800"/>
          </a:xfrm>
          <a:prstGeom prst="rect">
            <a:avLst/>
          </a:prstGeom>
          <a:noFill/>
          <a:ln>
            <a:noFill/>
          </a:ln>
        </p:spPr>
        <p:txBody>
          <a:bodyPr anchorCtr="0" anchor="t" bIns="45700" lIns="91425" spcFirstLastPara="1" rIns="91425" wrap="square" tIns="45700">
            <a:noAutofit/>
          </a:bodyPr>
          <a:lstStyle/>
          <a:p>
            <a:pPr indent="-206375" lvl="0" marL="257175" rtl="0" algn="l">
              <a:spcBef>
                <a:spcPts val="0"/>
              </a:spcBef>
              <a:spcAft>
                <a:spcPts val="0"/>
              </a:spcAft>
              <a:buSzPts val="800"/>
              <a:buNone/>
            </a:pPr>
            <a:r>
              <a:t/>
            </a:r>
            <a:endParaRPr sz="1000"/>
          </a:p>
          <a:p>
            <a:pPr indent="-257175" lvl="0" marL="257175" rtl="0" algn="l">
              <a:spcBef>
                <a:spcPts val="750"/>
              </a:spcBef>
              <a:spcAft>
                <a:spcPts val="0"/>
              </a:spcAft>
              <a:buSzPts val="1440"/>
              <a:buChar char="►"/>
            </a:pPr>
            <a:r>
              <a:rPr lang="en-US" sz="1800"/>
              <a:t>About Patanjali</a:t>
            </a:r>
            <a:endParaRPr/>
          </a:p>
          <a:p>
            <a:pPr indent="-257175" lvl="0" marL="257175" rtl="0" algn="l">
              <a:spcBef>
                <a:spcPts val="750"/>
              </a:spcBef>
              <a:spcAft>
                <a:spcPts val="0"/>
              </a:spcAft>
              <a:buSzPts val="1440"/>
              <a:buChar char="►"/>
            </a:pPr>
            <a:r>
              <a:rPr lang="en-US" sz="1800"/>
              <a:t>About Market</a:t>
            </a:r>
            <a:endParaRPr/>
          </a:p>
          <a:p>
            <a:pPr indent="-257175" lvl="0" marL="257175" rtl="0" algn="l">
              <a:spcBef>
                <a:spcPts val="750"/>
              </a:spcBef>
              <a:spcAft>
                <a:spcPts val="0"/>
              </a:spcAft>
              <a:buSzPts val="1440"/>
              <a:buChar char="►"/>
            </a:pPr>
            <a:r>
              <a:rPr lang="en-US" sz="1800"/>
              <a:t>Failure Cause and Effect Analysis</a:t>
            </a:r>
            <a:endParaRPr/>
          </a:p>
          <a:p>
            <a:pPr indent="-257175" lvl="0" marL="257175" rtl="0" algn="l">
              <a:spcBef>
                <a:spcPts val="750"/>
              </a:spcBef>
              <a:spcAft>
                <a:spcPts val="0"/>
              </a:spcAft>
              <a:buSzPts val="1440"/>
              <a:buChar char="►"/>
            </a:pPr>
            <a:r>
              <a:rPr lang="en-US" sz="1800"/>
              <a:t>What could go Wrong ?</a:t>
            </a:r>
            <a:endParaRPr/>
          </a:p>
          <a:p>
            <a:pPr indent="-257175" lvl="0" marL="257175" rtl="0" algn="l">
              <a:spcBef>
                <a:spcPts val="750"/>
              </a:spcBef>
              <a:spcAft>
                <a:spcPts val="0"/>
              </a:spcAft>
              <a:buSzPts val="1440"/>
              <a:buChar char="►"/>
            </a:pPr>
            <a:r>
              <a:rPr lang="en-US" sz="1800"/>
              <a:t>Growth Opportunities in Current Scenario</a:t>
            </a:r>
            <a:endParaRPr/>
          </a:p>
          <a:p>
            <a:pPr indent="-206375" lvl="0" marL="257175" rtl="0" algn="l">
              <a:spcBef>
                <a:spcPts val="750"/>
              </a:spcBef>
              <a:spcAft>
                <a:spcPts val="0"/>
              </a:spcAft>
              <a:buSzPts val="800"/>
              <a:buNone/>
            </a:pPr>
            <a:r>
              <a:t/>
            </a:r>
            <a:endParaRPr sz="1000"/>
          </a:p>
          <a:p>
            <a:pPr indent="-206375" lvl="0" marL="257175" rtl="0" algn="l">
              <a:spcBef>
                <a:spcPts val="750"/>
              </a:spcBef>
              <a:spcAft>
                <a:spcPts val="0"/>
              </a:spcAft>
              <a:buSzPts val="800"/>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311700" y="445025"/>
            <a:ext cx="3069675"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accent1"/>
              </a:buClr>
              <a:buSzPts val="2800"/>
              <a:buFont typeface="Algerian"/>
              <a:buNone/>
            </a:pPr>
            <a:r>
              <a:rPr lang="en-US" sz="2400">
                <a:latin typeface="Algerian"/>
                <a:ea typeface="Algerian"/>
                <a:cs typeface="Algerian"/>
                <a:sym typeface="Algerian"/>
              </a:rPr>
              <a:t>About Patanjali</a:t>
            </a:r>
            <a:endParaRPr sz="2400">
              <a:latin typeface="Algerian"/>
              <a:ea typeface="Algerian"/>
              <a:cs typeface="Algerian"/>
              <a:sym typeface="Algerian"/>
            </a:endParaRPr>
          </a:p>
        </p:txBody>
      </p:sp>
      <p:sp>
        <p:nvSpPr>
          <p:cNvPr id="162" name="Google Shape;162;p3"/>
          <p:cNvSpPr txBox="1"/>
          <p:nvPr/>
        </p:nvSpPr>
        <p:spPr>
          <a:xfrm>
            <a:off x="501853" y="1420908"/>
            <a:ext cx="16466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Company size</a:t>
            </a:r>
            <a:endParaRPr sz="1800">
              <a:solidFill>
                <a:schemeClr val="dk1"/>
              </a:solidFill>
              <a:latin typeface="Arial"/>
              <a:ea typeface="Arial"/>
              <a:cs typeface="Arial"/>
              <a:sym typeface="Arial"/>
            </a:endParaRPr>
          </a:p>
        </p:txBody>
      </p:sp>
      <p:sp>
        <p:nvSpPr>
          <p:cNvPr id="163" name="Google Shape;163;p3"/>
          <p:cNvSpPr txBox="1"/>
          <p:nvPr/>
        </p:nvSpPr>
        <p:spPr>
          <a:xfrm>
            <a:off x="485597" y="1823164"/>
            <a:ext cx="1800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Revenue model</a:t>
            </a:r>
            <a:endParaRPr sz="1800">
              <a:solidFill>
                <a:schemeClr val="dk1"/>
              </a:solidFill>
              <a:latin typeface="Arial"/>
              <a:ea typeface="Arial"/>
              <a:cs typeface="Arial"/>
              <a:sym typeface="Arial"/>
            </a:endParaRPr>
          </a:p>
        </p:txBody>
      </p:sp>
      <p:sp>
        <p:nvSpPr>
          <p:cNvPr id="164" name="Google Shape;164;p3"/>
          <p:cNvSpPr txBox="1"/>
          <p:nvPr/>
        </p:nvSpPr>
        <p:spPr>
          <a:xfrm>
            <a:off x="485597" y="2232221"/>
            <a:ext cx="2146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Marketing strategy </a:t>
            </a:r>
            <a:endParaRPr/>
          </a:p>
        </p:txBody>
      </p:sp>
      <p:sp>
        <p:nvSpPr>
          <p:cNvPr id="165" name="Google Shape;165;p3"/>
          <p:cNvSpPr txBox="1"/>
          <p:nvPr/>
        </p:nvSpPr>
        <p:spPr>
          <a:xfrm>
            <a:off x="501853" y="2663785"/>
            <a:ext cx="2146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Customer analysis </a:t>
            </a:r>
            <a:endParaRPr/>
          </a:p>
        </p:txBody>
      </p:sp>
      <p:sp>
        <p:nvSpPr>
          <p:cNvPr id="166" name="Google Shape;166;p3"/>
          <p:cNvSpPr txBox="1"/>
          <p:nvPr/>
        </p:nvSpPr>
        <p:spPr>
          <a:xfrm>
            <a:off x="485597" y="3070584"/>
            <a:ext cx="27751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Product/Service analysis </a:t>
            </a:r>
            <a:endParaRPr sz="1800">
              <a:solidFill>
                <a:schemeClr val="dk1"/>
              </a:solidFill>
              <a:latin typeface="Arial"/>
              <a:ea typeface="Arial"/>
              <a:cs typeface="Arial"/>
              <a:sym typeface="Arial"/>
            </a:endParaRPr>
          </a:p>
        </p:txBody>
      </p:sp>
      <p:sp>
        <p:nvSpPr>
          <p:cNvPr id="167" name="Google Shape;167;p3"/>
          <p:cNvSpPr/>
          <p:nvPr/>
        </p:nvSpPr>
        <p:spPr>
          <a:xfrm>
            <a:off x="501853" y="1011851"/>
            <a:ext cx="1069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Patanjali</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673650" y="532675"/>
            <a:ext cx="2303284"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Algerian"/>
              <a:buNone/>
            </a:pPr>
            <a:r>
              <a:rPr lang="en-US" sz="2400">
                <a:latin typeface="Algerian"/>
                <a:ea typeface="Algerian"/>
                <a:cs typeface="Algerian"/>
                <a:sym typeface="Algerian"/>
              </a:rPr>
              <a:t>Patanjali</a:t>
            </a:r>
            <a:endParaRPr sz="2400">
              <a:latin typeface="Algerian"/>
              <a:ea typeface="Algerian"/>
              <a:cs typeface="Algerian"/>
              <a:sym typeface="Algerian"/>
            </a:endParaRPr>
          </a:p>
        </p:txBody>
      </p:sp>
      <p:sp>
        <p:nvSpPr>
          <p:cNvPr id="173" name="Google Shape;173;p4"/>
          <p:cNvSpPr txBox="1"/>
          <p:nvPr>
            <p:ph idx="1" type="body"/>
          </p:nvPr>
        </p:nvSpPr>
        <p:spPr>
          <a:xfrm>
            <a:off x="311700" y="1152475"/>
            <a:ext cx="8520600" cy="819200"/>
          </a:xfrm>
          <a:prstGeom prst="rect">
            <a:avLst/>
          </a:prstGeom>
          <a:noFill/>
          <a:ln>
            <a:noFill/>
          </a:ln>
        </p:spPr>
        <p:txBody>
          <a:bodyPr anchorCtr="0" anchor="t" bIns="91425" lIns="91425" spcFirstLastPara="1" rIns="91425" wrap="square" tIns="91425">
            <a:normAutofit lnSpcReduction="10000"/>
          </a:bodyPr>
          <a:lstStyle/>
          <a:p>
            <a:pPr indent="-171449" lvl="1" marL="471488" rtl="0" algn="l">
              <a:spcBef>
                <a:spcPts val="0"/>
              </a:spcBef>
              <a:spcAft>
                <a:spcPts val="0"/>
              </a:spcAft>
              <a:buSzPts val="1400"/>
              <a:buFont typeface="Noto Sans Symbols"/>
              <a:buChar char="▪"/>
            </a:pPr>
            <a:r>
              <a:rPr lang="en-US" sz="1400">
                <a:latin typeface="Arial"/>
                <a:ea typeface="Arial"/>
                <a:cs typeface="Arial"/>
                <a:sym typeface="Arial"/>
              </a:rPr>
              <a:t>Multinational consumer products manufacturer</a:t>
            </a:r>
            <a:endParaRPr/>
          </a:p>
          <a:p>
            <a:pPr indent="-171449" lvl="1" marL="471488" rtl="0" algn="l">
              <a:spcBef>
                <a:spcPts val="0"/>
              </a:spcBef>
              <a:spcAft>
                <a:spcPts val="0"/>
              </a:spcAft>
              <a:buSzPts val="1400"/>
              <a:buFont typeface="Noto Sans Symbols"/>
              <a:buChar char="▪"/>
            </a:pPr>
            <a:r>
              <a:rPr lang="en-US" sz="1400">
                <a:latin typeface="Arial"/>
                <a:ea typeface="Arial"/>
                <a:cs typeface="Arial"/>
                <a:sym typeface="Arial"/>
              </a:rPr>
              <a:t>In Haridwar (Uttarakhand)</a:t>
            </a:r>
            <a:endParaRPr/>
          </a:p>
          <a:p>
            <a:pPr indent="-171449" lvl="1" marL="471488" rtl="0" algn="l">
              <a:spcBef>
                <a:spcPts val="0"/>
              </a:spcBef>
              <a:spcAft>
                <a:spcPts val="0"/>
              </a:spcAft>
              <a:buSzPts val="1400"/>
              <a:buFont typeface="Noto Sans Symbols"/>
              <a:buChar char="▪"/>
            </a:pPr>
            <a:r>
              <a:rPr lang="en-US" sz="1400">
                <a:latin typeface="Arial"/>
                <a:ea typeface="Arial"/>
                <a:cs typeface="Arial"/>
                <a:sym typeface="Arial"/>
              </a:rPr>
              <a:t>Formed in 2006 by Baba Ramdev  and Acharya Balkrishna</a:t>
            </a:r>
            <a:endParaRPr sz="1400">
              <a:latin typeface="Arial"/>
              <a:ea typeface="Arial"/>
              <a:cs typeface="Arial"/>
              <a:sym typeface="Arial"/>
            </a:endParaRPr>
          </a:p>
          <a:p>
            <a:pPr indent="0" lvl="1" marL="300038" rtl="0" algn="l">
              <a:spcBef>
                <a:spcPts val="0"/>
              </a:spcBef>
              <a:spcAft>
                <a:spcPts val="0"/>
              </a:spcAft>
              <a:buSzPts val="1400"/>
              <a:buNone/>
            </a:pPr>
            <a:r>
              <a:t/>
            </a:r>
            <a:endParaRPr sz="1000"/>
          </a:p>
        </p:txBody>
      </p:sp>
      <p:pic>
        <p:nvPicPr>
          <p:cNvPr descr="Image result for patanjali pvt ltd " id="174" name="Google Shape;174;p4"/>
          <p:cNvPicPr preferRelativeResize="0"/>
          <p:nvPr/>
        </p:nvPicPr>
        <p:blipFill rotWithShape="1">
          <a:blip r:embed="rId3">
            <a:alphaModFix/>
          </a:blip>
          <a:srcRect b="0" l="0" r="0" t="0"/>
          <a:stretch/>
        </p:blipFill>
        <p:spPr>
          <a:xfrm>
            <a:off x="3422761" y="2586713"/>
            <a:ext cx="1400175" cy="1428750"/>
          </a:xfrm>
          <a:prstGeom prst="rect">
            <a:avLst/>
          </a:prstGeom>
          <a:noFill/>
          <a:ln>
            <a:noFill/>
          </a:ln>
        </p:spPr>
      </p:pic>
      <p:pic>
        <p:nvPicPr>
          <p:cNvPr descr="Court seeks action taken report on plea seeking FIR against Ramdev ..." id="175" name="Google Shape;175;p4"/>
          <p:cNvPicPr preferRelativeResize="0"/>
          <p:nvPr/>
        </p:nvPicPr>
        <p:blipFill rotWithShape="1">
          <a:blip r:embed="rId4">
            <a:alphaModFix/>
          </a:blip>
          <a:srcRect b="0" l="0" r="0" t="0"/>
          <a:stretch/>
        </p:blipFill>
        <p:spPr>
          <a:xfrm>
            <a:off x="1122801" y="2591475"/>
            <a:ext cx="2120833" cy="1423988"/>
          </a:xfrm>
          <a:prstGeom prst="rect">
            <a:avLst/>
          </a:prstGeom>
          <a:noFill/>
          <a:ln>
            <a:noFill/>
          </a:ln>
        </p:spPr>
      </p:pic>
      <p:pic>
        <p:nvPicPr>
          <p:cNvPr descr="Patanjali CEO Acharya Balkrishna Among Top 10 Richest Indians With ..." id="176" name="Google Shape;176;p4"/>
          <p:cNvPicPr preferRelativeResize="0"/>
          <p:nvPr/>
        </p:nvPicPr>
        <p:blipFill rotWithShape="1">
          <a:blip r:embed="rId5">
            <a:alphaModFix/>
          </a:blip>
          <a:srcRect b="0" l="0" r="0" t="0"/>
          <a:stretch/>
        </p:blipFill>
        <p:spPr>
          <a:xfrm>
            <a:off x="5002063" y="2586713"/>
            <a:ext cx="2160737" cy="1428750"/>
          </a:xfrm>
          <a:prstGeom prst="rect">
            <a:avLst/>
          </a:prstGeom>
          <a:noFill/>
          <a:ln>
            <a:noFill/>
          </a:ln>
        </p:spPr>
      </p:pic>
      <p:sp>
        <p:nvSpPr>
          <p:cNvPr id="177" name="Google Shape;177;p4"/>
          <p:cNvSpPr/>
          <p:nvPr/>
        </p:nvSpPr>
        <p:spPr>
          <a:xfrm>
            <a:off x="1368938" y="4015463"/>
            <a:ext cx="18036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Baba Ramdev</a:t>
            </a:r>
            <a:endParaRPr sz="1800">
              <a:solidFill>
                <a:schemeClr val="dk1"/>
              </a:solidFill>
              <a:latin typeface="Trebuchet MS"/>
              <a:ea typeface="Trebuchet MS"/>
              <a:cs typeface="Trebuchet MS"/>
              <a:sym typeface="Trebuchet MS"/>
            </a:endParaRPr>
          </a:p>
        </p:txBody>
      </p:sp>
      <p:sp>
        <p:nvSpPr>
          <p:cNvPr id="178" name="Google Shape;178;p4"/>
          <p:cNvSpPr/>
          <p:nvPr/>
        </p:nvSpPr>
        <p:spPr>
          <a:xfrm>
            <a:off x="4925704" y="4026833"/>
            <a:ext cx="23134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Acharya Balkrishna</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634850" y="464075"/>
            <a:ext cx="2488650" cy="57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accent1"/>
              </a:buClr>
              <a:buSzPts val="2800"/>
              <a:buFont typeface="Algerian"/>
              <a:buNone/>
            </a:pPr>
            <a:r>
              <a:rPr lang="en-US" sz="2400">
                <a:latin typeface="Algerian"/>
                <a:ea typeface="Algerian"/>
                <a:cs typeface="Algerian"/>
                <a:sym typeface="Algerian"/>
              </a:rPr>
              <a:t>Company size</a:t>
            </a:r>
            <a:endParaRPr/>
          </a:p>
        </p:txBody>
      </p:sp>
      <p:sp>
        <p:nvSpPr>
          <p:cNvPr id="184" name="Google Shape;184;p5"/>
          <p:cNvSpPr txBox="1"/>
          <p:nvPr>
            <p:ph idx="1" type="body"/>
          </p:nvPr>
        </p:nvSpPr>
        <p:spPr>
          <a:xfrm>
            <a:off x="843350" y="1200100"/>
            <a:ext cx="7356600" cy="2165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oto Sans Symbols"/>
              <a:buChar char="▪"/>
            </a:pPr>
            <a:r>
              <a:rPr lang="en-US"/>
              <a:t>Financial : Patanjali estimated its annual turnover for the 2016–17 fiscal year at ₹10,216 crore (US$1.3 billion).</a:t>
            </a:r>
            <a:endParaRPr/>
          </a:p>
          <a:p>
            <a:pPr indent="-342900" lvl="0" marL="457200" rtl="0" algn="l">
              <a:lnSpc>
                <a:spcPct val="115000"/>
              </a:lnSpc>
              <a:spcBef>
                <a:spcPts val="0"/>
              </a:spcBef>
              <a:spcAft>
                <a:spcPts val="0"/>
              </a:spcAft>
              <a:buSzPts val="1800"/>
              <a:buChar char="▪"/>
            </a:pPr>
            <a:r>
              <a:rPr lang="en-US"/>
              <a:t>Employees : </a:t>
            </a:r>
            <a:r>
              <a:rPr lang="en-US" sz="1100">
                <a:solidFill>
                  <a:srgbClr val="111111"/>
                </a:solidFill>
                <a:highlight>
                  <a:srgbClr val="FFFFFF"/>
                </a:highlight>
                <a:latin typeface="Arial"/>
                <a:ea typeface="Arial"/>
                <a:cs typeface="Arial"/>
                <a:sym typeface="Arial"/>
              </a:rPr>
              <a:t>Patanjali has</a:t>
            </a:r>
            <a:r>
              <a:rPr b="1" lang="en-US" sz="1100">
                <a:solidFill>
                  <a:srgbClr val="111111"/>
                </a:solidFill>
                <a:highlight>
                  <a:srgbClr val="FFFFFF"/>
                </a:highlight>
                <a:latin typeface="Arial"/>
                <a:ea typeface="Arial"/>
                <a:cs typeface="Arial"/>
                <a:sym typeface="Arial"/>
              </a:rPr>
              <a:t> 25,000 employees</a:t>
            </a:r>
            <a:endParaRPr/>
          </a:p>
          <a:p>
            <a:pPr indent="-342900" lvl="0" marL="457200" rtl="0" algn="l">
              <a:spcBef>
                <a:spcPts val="0"/>
              </a:spcBef>
              <a:spcAft>
                <a:spcPts val="0"/>
              </a:spcAft>
              <a:buSzPts val="1800"/>
              <a:buFont typeface="Noto Sans Symbols"/>
              <a:buChar char="▪"/>
            </a:pPr>
            <a:r>
              <a:rPr lang="en-US"/>
              <a:t>Investors : Patanjali Shareholders NRI Couple Sunita and sarwan Poddar, a follower of Ramdev, gave the Balakrishnan the first loans to kickstart the business. They have 3 % shareholding in the Ayurveda business whereas Balakrishnan holds the 94% stake in Patanjali.</a:t>
            </a:r>
            <a:endParaRPr/>
          </a:p>
          <a:p>
            <a:pPr indent="-342900" lvl="0" marL="457200" rtl="0" algn="l">
              <a:spcBef>
                <a:spcPts val="0"/>
              </a:spcBef>
              <a:spcAft>
                <a:spcPts val="0"/>
              </a:spcAft>
              <a:buSzPts val="1800"/>
              <a:buFont typeface="Noto Sans Symbols"/>
              <a:buChar char="▪"/>
            </a:pPr>
            <a:r>
              <a:rPr lang="en-US"/>
              <a:t>Stakeholders : Acharya Balkrishna is </a:t>
            </a:r>
            <a:r>
              <a:rPr lang="en-US"/>
              <a:t>managing director</a:t>
            </a:r>
            <a:r>
              <a:rPr lang="en-US"/>
              <a:t> and 6 other director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483150" y="445025"/>
            <a:ext cx="290775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Algerian"/>
              <a:buNone/>
            </a:pPr>
            <a:r>
              <a:rPr lang="en-US" sz="2400">
                <a:latin typeface="Algerian"/>
                <a:ea typeface="Algerian"/>
                <a:cs typeface="Algerian"/>
                <a:sym typeface="Algerian"/>
              </a:rPr>
              <a:t>Revenue model</a:t>
            </a:r>
            <a:endParaRPr sz="2400">
              <a:latin typeface="Algerian"/>
              <a:ea typeface="Algerian"/>
              <a:cs typeface="Algerian"/>
              <a:sym typeface="Algerian"/>
            </a:endParaRPr>
          </a:p>
        </p:txBody>
      </p:sp>
      <p:sp>
        <p:nvSpPr>
          <p:cNvPr id="190" name="Google Shape;190;p6"/>
          <p:cNvSpPr txBox="1"/>
          <p:nvPr>
            <p:ph idx="1" type="body"/>
          </p:nvPr>
        </p:nvSpPr>
        <p:spPr>
          <a:xfrm>
            <a:off x="483150" y="1152475"/>
            <a:ext cx="8349000" cy="1811400"/>
          </a:xfrm>
          <a:prstGeom prst="rect">
            <a:avLst/>
          </a:prstGeom>
          <a:noFill/>
          <a:ln>
            <a:noFill/>
          </a:ln>
        </p:spPr>
        <p:txBody>
          <a:bodyPr anchorCtr="0" anchor="t" bIns="91425" lIns="91425" spcFirstLastPara="1" rIns="91425" wrap="square" tIns="91425">
            <a:normAutofit/>
          </a:bodyPr>
          <a:lstStyle/>
          <a:p>
            <a:pPr indent="0" lvl="0" marL="228600" rtl="0" algn="l">
              <a:lnSpc>
                <a:spcPct val="115000"/>
              </a:lnSpc>
              <a:spcBef>
                <a:spcPts val="0"/>
              </a:spcBef>
              <a:spcAft>
                <a:spcPts val="0"/>
              </a:spcAft>
              <a:buClr>
                <a:schemeClr val="dk1"/>
              </a:buClr>
              <a:buSzPts val="1100"/>
              <a:buFont typeface="Arial"/>
              <a:buNone/>
            </a:pPr>
            <a:r>
              <a:rPr lang="en-US" sz="1200">
                <a:latin typeface="Arial"/>
                <a:ea typeface="Arial"/>
                <a:cs typeface="Arial"/>
                <a:sym typeface="Arial"/>
              </a:rPr>
              <a:t>Patanjali has a huge loyal customer base with great marketing strategies in hand.</a:t>
            </a:r>
            <a:endParaRPr sz="1200">
              <a:latin typeface="Arial"/>
              <a:ea typeface="Arial"/>
              <a:cs typeface="Arial"/>
              <a:sym typeface="Arial"/>
            </a:endParaRPr>
          </a:p>
          <a:p>
            <a:pPr indent="0" lvl="0" marL="228600" rtl="0" algn="l">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company includes several distribution strategies including:</a:t>
            </a:r>
            <a:endParaRPr sz="1200">
              <a:solidFill>
                <a:schemeClr val="dk1"/>
              </a:solidFill>
              <a:latin typeface="Arial"/>
              <a:ea typeface="Arial"/>
              <a:cs typeface="Arial"/>
              <a:sym typeface="Arial"/>
            </a:endParaRPr>
          </a:p>
          <a:p>
            <a:pPr indent="0" lvl="0" marL="228600" rtl="0" algn="l">
              <a:lnSpc>
                <a:spcPct val="115000"/>
              </a:lnSpc>
              <a:spcBef>
                <a:spcPts val="0"/>
              </a:spcBef>
              <a:spcAft>
                <a:spcPts val="0"/>
              </a:spcAft>
              <a:buClr>
                <a:schemeClr val="dk1"/>
              </a:buClr>
              <a:buSzPts val="1100"/>
              <a:buFont typeface="Arial"/>
              <a:buNone/>
            </a:pPr>
            <a:r>
              <a:rPr b="1" lang="en-US" sz="1200">
                <a:solidFill>
                  <a:srgbClr val="333333"/>
                </a:solidFill>
                <a:latin typeface="Arial"/>
                <a:ea typeface="Arial"/>
                <a:cs typeface="Arial"/>
                <a:sym typeface="Arial"/>
              </a:rPr>
              <a:t>1. Patanjali Chikitsalaya:</a:t>
            </a:r>
            <a:r>
              <a:rPr lang="en-US" sz="1200">
                <a:solidFill>
                  <a:schemeClr val="dk1"/>
                </a:solidFill>
                <a:latin typeface="Arial"/>
                <a:ea typeface="Arial"/>
                <a:cs typeface="Arial"/>
                <a:sym typeface="Arial"/>
              </a:rPr>
              <a:t> Doctors checkup the health of patients without any charge and recommend Patanjali's Ayurvedic medicine.</a:t>
            </a:r>
            <a:endParaRPr sz="1200">
              <a:solidFill>
                <a:schemeClr val="dk1"/>
              </a:solidFill>
              <a:latin typeface="Arial"/>
              <a:ea typeface="Arial"/>
              <a:cs typeface="Arial"/>
              <a:sym typeface="Arial"/>
            </a:endParaRPr>
          </a:p>
          <a:p>
            <a:pPr indent="0" lvl="0" marL="228600" rtl="0" algn="l">
              <a:lnSpc>
                <a:spcPct val="115000"/>
              </a:lnSpc>
              <a:spcBef>
                <a:spcPts val="0"/>
              </a:spcBef>
              <a:spcAft>
                <a:spcPts val="0"/>
              </a:spcAft>
              <a:buClr>
                <a:schemeClr val="dk1"/>
              </a:buClr>
              <a:buSzPts val="1100"/>
              <a:buFont typeface="Arial"/>
              <a:buNone/>
            </a:pPr>
            <a:r>
              <a:rPr b="1" lang="en-US" sz="1200">
                <a:solidFill>
                  <a:srgbClr val="333333"/>
                </a:solidFill>
                <a:latin typeface="Arial"/>
                <a:ea typeface="Arial"/>
                <a:cs typeface="Arial"/>
                <a:sym typeface="Arial"/>
              </a:rPr>
              <a:t>2. Swadeshi Kendra:</a:t>
            </a:r>
            <a:r>
              <a:rPr lang="en-US" sz="1200">
                <a:solidFill>
                  <a:schemeClr val="dk1"/>
                </a:solidFill>
                <a:latin typeface="Arial"/>
                <a:ea typeface="Arial"/>
                <a:cs typeface="Arial"/>
                <a:sym typeface="Arial"/>
              </a:rPr>
              <a:t> The outlets of Patanjali where you can find all the household and non-medicine products.</a:t>
            </a:r>
            <a:endParaRPr sz="1200">
              <a:solidFill>
                <a:schemeClr val="dk1"/>
              </a:solidFill>
              <a:latin typeface="Arial"/>
              <a:ea typeface="Arial"/>
              <a:cs typeface="Arial"/>
              <a:sym typeface="Arial"/>
            </a:endParaRPr>
          </a:p>
          <a:p>
            <a:pPr indent="0" lvl="0" marL="228600" rtl="0" algn="l">
              <a:lnSpc>
                <a:spcPct val="115000"/>
              </a:lnSpc>
              <a:spcBef>
                <a:spcPts val="0"/>
              </a:spcBef>
              <a:spcAft>
                <a:spcPts val="0"/>
              </a:spcAft>
              <a:buClr>
                <a:schemeClr val="dk1"/>
              </a:buClr>
              <a:buSzPts val="1100"/>
              <a:buFont typeface="Arial"/>
              <a:buNone/>
            </a:pPr>
            <a:r>
              <a:rPr b="1" lang="en-US" sz="1200">
                <a:solidFill>
                  <a:srgbClr val="333333"/>
                </a:solidFill>
                <a:latin typeface="Arial"/>
                <a:ea typeface="Arial"/>
                <a:cs typeface="Arial"/>
                <a:sym typeface="Arial"/>
              </a:rPr>
              <a:t>3. Patanjali Arogya Kendra:</a:t>
            </a:r>
            <a:r>
              <a:rPr lang="en-US" sz="1200">
                <a:solidFill>
                  <a:schemeClr val="dk1"/>
                </a:solidFill>
                <a:latin typeface="Arial"/>
                <a:ea typeface="Arial"/>
                <a:cs typeface="Arial"/>
                <a:sym typeface="Arial"/>
              </a:rPr>
              <a:t> Yoga experts guides for yoga exercises and fitness tips and training for the customers. Also, they suggest various Ayurvedic medicines.</a:t>
            </a:r>
            <a:endParaRPr sz="1200">
              <a:solidFill>
                <a:schemeClr val="dk1"/>
              </a:solidFill>
              <a:latin typeface="Arial"/>
              <a:ea typeface="Arial"/>
              <a:cs typeface="Arial"/>
              <a:sym typeface="Arial"/>
            </a:endParaRPr>
          </a:p>
          <a:p>
            <a:pPr indent="0" lvl="1" marL="300038" rtl="0" algn="l">
              <a:spcBef>
                <a:spcPts val="0"/>
              </a:spcBef>
              <a:spcAft>
                <a:spcPts val="0"/>
              </a:spcAft>
              <a:buSzPts val="1400"/>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406950" y="435500"/>
            <a:ext cx="4165050" cy="53605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5226"/>
              <a:buFont typeface="Algerian"/>
              <a:buNone/>
            </a:pPr>
            <a:r>
              <a:rPr lang="en-US" sz="2700">
                <a:latin typeface="Algerian"/>
                <a:ea typeface="Algerian"/>
                <a:cs typeface="Algerian"/>
                <a:sym typeface="Algerian"/>
              </a:rPr>
              <a:t>Marketing strategy </a:t>
            </a:r>
            <a:br>
              <a:rPr lang="en-US">
                <a:latin typeface="Arial"/>
                <a:ea typeface="Arial"/>
                <a:cs typeface="Arial"/>
                <a:sym typeface="Arial"/>
              </a:rPr>
            </a:br>
            <a:endParaRPr/>
          </a:p>
        </p:txBody>
      </p:sp>
      <p:sp>
        <p:nvSpPr>
          <p:cNvPr id="196" name="Google Shape;19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311700" y="445025"/>
            <a:ext cx="4622250" cy="53605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1111"/>
              <a:buFont typeface="Algerian"/>
              <a:buNone/>
            </a:pPr>
            <a:r>
              <a:rPr lang="en-US" sz="2800">
                <a:latin typeface="Algerian"/>
                <a:ea typeface="Algerian"/>
                <a:cs typeface="Algerian"/>
                <a:sym typeface="Algerian"/>
              </a:rPr>
              <a:t>Customer analysis </a:t>
            </a:r>
            <a:endParaRPr sz="2800">
              <a:latin typeface="Algerian"/>
              <a:ea typeface="Algerian"/>
              <a:cs typeface="Algerian"/>
              <a:sym typeface="Algerian"/>
            </a:endParaRPr>
          </a:p>
        </p:txBody>
      </p:sp>
      <p:sp>
        <p:nvSpPr>
          <p:cNvPr id="202" name="Google Shape;20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311700" y="416450"/>
            <a:ext cx="5174700" cy="53605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1111"/>
              <a:buFont typeface="Algerian"/>
              <a:buNone/>
            </a:pPr>
            <a:r>
              <a:rPr lang="en-US" sz="2800">
                <a:latin typeface="Algerian"/>
                <a:ea typeface="Algerian"/>
                <a:cs typeface="Algerian"/>
                <a:sym typeface="Algerian"/>
              </a:rPr>
              <a:t>Product/Service analysis </a:t>
            </a:r>
            <a:endParaRPr sz="2800">
              <a:latin typeface="Algerian"/>
              <a:ea typeface="Algerian"/>
              <a:cs typeface="Algerian"/>
              <a:sym typeface="Algerian"/>
            </a:endParaRPr>
          </a:p>
        </p:txBody>
      </p:sp>
      <p:sp>
        <p:nvSpPr>
          <p:cNvPr id="208" name="Google Shape;208;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