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Average"/>
      <p:regular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8417CA-C2C9-4ABF-B151-37B56C6C3DE2}">
  <a:tblStyle styleId="{DA8417CA-C2C9-4ABF-B151-37B56C6C3DE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86a4e06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86a4e06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17ab45b2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17ab45b2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f17ab45b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f17ab45b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f17ab45b2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f17ab45b2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01eebd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201eebd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01eebd4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201eebd4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01eebd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01eebd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01eebd4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01eebd4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201eebd4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201eebd4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01eebd4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201eebd4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201eebd4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201eebd4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868864f1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868864f1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201eebd4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201eebd4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201eebd4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201eebd4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201eebd4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201eebd4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868864f1f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868864f1f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868864f1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868864f1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868864f1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868864f1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868864f1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868864f1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868864f1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868864f1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86a4e062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86a4e062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868864f1f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868864f1f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f17ab45b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f17ab45b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311700" y="5974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Agro Analytics</a:t>
            </a:r>
            <a:endParaRPr sz="4000"/>
          </a:p>
        </p:txBody>
      </p:sp>
      <p:graphicFrame>
        <p:nvGraphicFramePr>
          <p:cNvPr id="60" name="Google Shape;60;p13"/>
          <p:cNvGraphicFramePr/>
          <p:nvPr/>
        </p:nvGraphicFramePr>
        <p:xfrm>
          <a:off x="952500" y="1831175"/>
          <a:ext cx="3000000" cy="3000000"/>
        </p:xfrm>
        <a:graphic>
          <a:graphicData uri="http://schemas.openxmlformats.org/drawingml/2006/table">
            <a:tbl>
              <a:tblPr>
                <a:noFill/>
                <a:tableStyleId>{DA8417CA-C2C9-4ABF-B151-37B56C6C3DE2}</a:tableStyleId>
              </a:tblPr>
              <a:tblGrid>
                <a:gridCol w="3619500"/>
                <a:gridCol w="3619500"/>
              </a:tblGrid>
              <a:tr h="381000">
                <a:tc>
                  <a:txBody>
                    <a:bodyPr/>
                    <a:lstStyle/>
                    <a:p>
                      <a:pPr indent="0" lvl="0" marL="0" rtl="0" algn="ctr">
                        <a:spcBef>
                          <a:spcPts val="0"/>
                        </a:spcBef>
                        <a:spcAft>
                          <a:spcPts val="0"/>
                        </a:spcAft>
                        <a:buNone/>
                      </a:pPr>
                      <a:r>
                        <a:rPr lang="en">
                          <a:solidFill>
                            <a:srgbClr val="FFFFFF"/>
                          </a:solidFill>
                        </a:rPr>
                        <a:t>Mohit Shah</a:t>
                      </a:r>
                      <a:endParaRPr>
                        <a:solidFill>
                          <a:srgbClr val="FFFFFF"/>
                        </a:solidFill>
                      </a:endParaRPr>
                    </a:p>
                  </a:txBody>
                  <a:tcPr marT="91425" marB="91425" marR="91425" marL="91425">
                    <a:lnL cap="flat" cmpd="sng" w="9525">
                      <a:solidFill>
                        <a:srgbClr val="00FF00">
                          <a:alpha val="0"/>
                        </a:srgbClr>
                      </a:solidFill>
                      <a:prstDash val="solid"/>
                      <a:round/>
                      <a:headEnd len="sm" w="sm" type="none"/>
                      <a:tailEnd len="sm" w="sm" type="none"/>
                    </a:lnL>
                    <a:lnR cap="flat" cmpd="sng" w="9525">
                      <a:solidFill>
                        <a:srgbClr val="00FF00">
                          <a:alpha val="0"/>
                        </a:srgbClr>
                      </a:solidFill>
                      <a:prstDash val="solid"/>
                      <a:round/>
                      <a:headEnd len="sm" w="sm" type="none"/>
                      <a:tailEnd len="sm" w="sm" type="none"/>
                    </a:lnR>
                    <a:lnT cap="flat" cmpd="sng" w="9525">
                      <a:solidFill>
                        <a:srgbClr val="00FF00">
                          <a:alpha val="0"/>
                        </a:srgbClr>
                      </a:solidFill>
                      <a:prstDash val="solid"/>
                      <a:round/>
                      <a:headEnd len="sm" w="sm" type="none"/>
                      <a:tailEnd len="sm" w="sm" type="none"/>
                    </a:lnT>
                    <a:lnB cap="flat" cmpd="sng" w="9525">
                      <a:solidFill>
                        <a:srgbClr val="00FF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60004130094</a:t>
                      </a:r>
                      <a:endParaRPr>
                        <a:solidFill>
                          <a:srgbClr val="FFFFFF"/>
                        </a:solidFill>
                      </a:endParaRPr>
                    </a:p>
                  </a:txBody>
                  <a:tcPr marT="91425" marB="91425" marR="91425" marL="91425">
                    <a:lnL cap="flat" cmpd="sng" w="9525">
                      <a:solidFill>
                        <a:srgbClr val="00FF00">
                          <a:alpha val="0"/>
                        </a:srgbClr>
                      </a:solidFill>
                      <a:prstDash val="solid"/>
                      <a:round/>
                      <a:headEnd len="sm" w="sm" type="none"/>
                      <a:tailEnd len="sm" w="sm" type="none"/>
                    </a:lnL>
                    <a:lnR cap="flat" cmpd="sng" w="9525">
                      <a:solidFill>
                        <a:srgbClr val="00FF00">
                          <a:alpha val="0"/>
                        </a:srgbClr>
                      </a:solidFill>
                      <a:prstDash val="solid"/>
                      <a:round/>
                      <a:headEnd len="sm" w="sm" type="none"/>
                      <a:tailEnd len="sm" w="sm" type="none"/>
                    </a:lnR>
                    <a:lnT cap="flat" cmpd="sng" w="9525">
                      <a:solidFill>
                        <a:srgbClr val="00FF00">
                          <a:alpha val="0"/>
                        </a:srgbClr>
                      </a:solidFill>
                      <a:prstDash val="solid"/>
                      <a:round/>
                      <a:headEnd len="sm" w="sm" type="none"/>
                      <a:tailEnd len="sm" w="sm" type="none"/>
                    </a:lnT>
                    <a:lnB cap="flat" cmpd="sng" w="9525">
                      <a:solidFill>
                        <a:srgbClr val="00FF00">
                          <a:alpha val="0"/>
                        </a:srgbClr>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rgbClr val="FFFFFF"/>
                          </a:solidFill>
                        </a:rPr>
                        <a:t>Mihin Sumaria</a:t>
                      </a:r>
                      <a:endParaRPr>
                        <a:solidFill>
                          <a:srgbClr val="FFFFFF"/>
                        </a:solidFill>
                      </a:endParaRPr>
                    </a:p>
                  </a:txBody>
                  <a:tcPr marT="91425" marB="91425" marR="91425" marL="91425">
                    <a:lnL cap="flat" cmpd="sng" w="9525">
                      <a:solidFill>
                        <a:srgbClr val="00FF00">
                          <a:alpha val="0"/>
                        </a:srgbClr>
                      </a:solidFill>
                      <a:prstDash val="solid"/>
                      <a:round/>
                      <a:headEnd len="sm" w="sm" type="none"/>
                      <a:tailEnd len="sm" w="sm" type="none"/>
                    </a:lnL>
                    <a:lnR cap="flat" cmpd="sng" w="9525">
                      <a:solidFill>
                        <a:srgbClr val="00FF00">
                          <a:alpha val="0"/>
                        </a:srgbClr>
                      </a:solidFill>
                      <a:prstDash val="solid"/>
                      <a:round/>
                      <a:headEnd len="sm" w="sm" type="none"/>
                      <a:tailEnd len="sm" w="sm" type="none"/>
                    </a:lnR>
                    <a:lnT cap="flat" cmpd="sng" w="9525">
                      <a:solidFill>
                        <a:srgbClr val="00FF00">
                          <a:alpha val="0"/>
                        </a:srgbClr>
                      </a:solidFill>
                      <a:prstDash val="solid"/>
                      <a:round/>
                      <a:headEnd len="sm" w="sm" type="none"/>
                      <a:tailEnd len="sm" w="sm" type="none"/>
                    </a:lnT>
                    <a:lnB cap="flat" cmpd="sng" w="9525">
                      <a:solidFill>
                        <a:srgbClr val="00FF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60004130110</a:t>
                      </a:r>
                      <a:endParaRPr>
                        <a:solidFill>
                          <a:srgbClr val="FFFFFF"/>
                        </a:solidFill>
                      </a:endParaRPr>
                    </a:p>
                  </a:txBody>
                  <a:tcPr marT="91425" marB="91425" marR="91425" marL="91425">
                    <a:lnL cap="flat" cmpd="sng" w="9525">
                      <a:solidFill>
                        <a:srgbClr val="00FF00">
                          <a:alpha val="0"/>
                        </a:srgbClr>
                      </a:solidFill>
                      <a:prstDash val="solid"/>
                      <a:round/>
                      <a:headEnd len="sm" w="sm" type="none"/>
                      <a:tailEnd len="sm" w="sm" type="none"/>
                    </a:lnL>
                    <a:lnR cap="flat" cmpd="sng" w="9525">
                      <a:solidFill>
                        <a:srgbClr val="00FF00">
                          <a:alpha val="0"/>
                        </a:srgbClr>
                      </a:solidFill>
                      <a:prstDash val="solid"/>
                      <a:round/>
                      <a:headEnd len="sm" w="sm" type="none"/>
                      <a:tailEnd len="sm" w="sm" type="none"/>
                    </a:lnR>
                    <a:lnT cap="flat" cmpd="sng" w="9525">
                      <a:solidFill>
                        <a:srgbClr val="00FF00">
                          <a:alpha val="0"/>
                        </a:srgbClr>
                      </a:solidFill>
                      <a:prstDash val="solid"/>
                      <a:round/>
                      <a:headEnd len="sm" w="sm" type="none"/>
                      <a:tailEnd len="sm" w="sm" type="none"/>
                    </a:lnT>
                    <a:lnB cap="flat" cmpd="sng" w="9525">
                      <a:solidFill>
                        <a:srgbClr val="00FF00">
                          <a:alpha val="0"/>
                        </a:srgbClr>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rgbClr val="FFFFFF"/>
                          </a:solidFill>
                        </a:rPr>
                        <a:t>Manan Shah</a:t>
                      </a:r>
                      <a:endParaRPr>
                        <a:solidFill>
                          <a:srgbClr val="FFFFFF"/>
                        </a:solidFill>
                      </a:endParaRPr>
                    </a:p>
                  </a:txBody>
                  <a:tcPr marT="91425" marB="91425" marR="91425" marL="91425">
                    <a:lnL cap="flat" cmpd="sng" w="9525">
                      <a:solidFill>
                        <a:srgbClr val="00FF00">
                          <a:alpha val="0"/>
                        </a:srgbClr>
                      </a:solidFill>
                      <a:prstDash val="solid"/>
                      <a:round/>
                      <a:headEnd len="sm" w="sm" type="none"/>
                      <a:tailEnd len="sm" w="sm" type="none"/>
                    </a:lnL>
                    <a:lnR cap="flat" cmpd="sng" w="9525">
                      <a:solidFill>
                        <a:srgbClr val="00FF00">
                          <a:alpha val="0"/>
                        </a:srgbClr>
                      </a:solidFill>
                      <a:prstDash val="solid"/>
                      <a:round/>
                      <a:headEnd len="sm" w="sm" type="none"/>
                      <a:tailEnd len="sm" w="sm" type="none"/>
                    </a:lnR>
                    <a:lnT cap="flat" cmpd="sng" w="9525">
                      <a:solidFill>
                        <a:srgbClr val="00FF00">
                          <a:alpha val="0"/>
                        </a:srgbClr>
                      </a:solidFill>
                      <a:prstDash val="solid"/>
                      <a:round/>
                      <a:headEnd len="sm" w="sm" type="none"/>
                      <a:tailEnd len="sm" w="sm" type="none"/>
                    </a:lnT>
                    <a:lnB cap="flat" cmpd="sng" w="9525">
                      <a:solidFill>
                        <a:srgbClr val="00FF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60004148019</a:t>
                      </a:r>
                      <a:endParaRPr>
                        <a:solidFill>
                          <a:srgbClr val="FFFFFF"/>
                        </a:solidFill>
                      </a:endParaRPr>
                    </a:p>
                  </a:txBody>
                  <a:tcPr marT="91425" marB="91425" marR="91425" marL="91425">
                    <a:lnL cap="flat" cmpd="sng" w="9525">
                      <a:solidFill>
                        <a:srgbClr val="00FF00">
                          <a:alpha val="0"/>
                        </a:srgbClr>
                      </a:solidFill>
                      <a:prstDash val="solid"/>
                      <a:round/>
                      <a:headEnd len="sm" w="sm" type="none"/>
                      <a:tailEnd len="sm" w="sm" type="none"/>
                    </a:lnL>
                    <a:lnR cap="flat" cmpd="sng" w="9525">
                      <a:solidFill>
                        <a:srgbClr val="00FF00">
                          <a:alpha val="0"/>
                        </a:srgbClr>
                      </a:solidFill>
                      <a:prstDash val="solid"/>
                      <a:round/>
                      <a:headEnd len="sm" w="sm" type="none"/>
                      <a:tailEnd len="sm" w="sm" type="none"/>
                    </a:lnR>
                    <a:lnT cap="flat" cmpd="sng" w="9525">
                      <a:solidFill>
                        <a:srgbClr val="00FF00">
                          <a:alpha val="0"/>
                        </a:srgbClr>
                      </a:solidFill>
                      <a:prstDash val="solid"/>
                      <a:round/>
                      <a:headEnd len="sm" w="sm" type="none"/>
                      <a:tailEnd len="sm" w="sm" type="none"/>
                    </a:lnT>
                    <a:lnB cap="flat" cmpd="sng" w="9525">
                      <a:solidFill>
                        <a:srgbClr val="00FF00">
                          <a:alpha val="0"/>
                        </a:srgbClr>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rgbClr val="FFFFFF"/>
                        </a:solidFill>
                      </a:endParaRPr>
                    </a:p>
                  </a:txBody>
                  <a:tcPr marT="91425" marB="91425" marR="91425" marL="91425">
                    <a:lnL cap="flat" cmpd="sng" w="9525">
                      <a:solidFill>
                        <a:srgbClr val="00FF00">
                          <a:alpha val="0"/>
                        </a:srgbClr>
                      </a:solidFill>
                      <a:prstDash val="solid"/>
                      <a:round/>
                      <a:headEnd len="sm" w="sm" type="none"/>
                      <a:tailEnd len="sm" w="sm" type="none"/>
                    </a:lnL>
                    <a:lnR cap="flat" cmpd="sng" w="9525">
                      <a:solidFill>
                        <a:srgbClr val="00FF00">
                          <a:alpha val="0"/>
                        </a:srgbClr>
                      </a:solidFill>
                      <a:prstDash val="solid"/>
                      <a:round/>
                      <a:headEnd len="sm" w="sm" type="none"/>
                      <a:tailEnd len="sm" w="sm" type="none"/>
                    </a:lnR>
                    <a:lnT cap="flat" cmpd="sng" w="9525">
                      <a:solidFill>
                        <a:srgbClr val="00FF00">
                          <a:alpha val="0"/>
                        </a:srgbClr>
                      </a:solidFill>
                      <a:prstDash val="solid"/>
                      <a:round/>
                      <a:headEnd len="sm" w="sm" type="none"/>
                      <a:tailEnd len="sm" w="sm" type="none"/>
                    </a:lnT>
                    <a:lnB cap="flat" cmpd="sng" w="9525">
                      <a:solidFill>
                        <a:srgbClr val="00FF00">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FFFFFF"/>
                        </a:solidFill>
                      </a:endParaRPr>
                    </a:p>
                  </a:txBody>
                  <a:tcPr marT="91425" marB="91425" marR="91425" marL="91425">
                    <a:lnL cap="flat" cmpd="sng" w="9525">
                      <a:solidFill>
                        <a:srgbClr val="00FF00">
                          <a:alpha val="0"/>
                        </a:srgbClr>
                      </a:solidFill>
                      <a:prstDash val="solid"/>
                      <a:round/>
                      <a:headEnd len="sm" w="sm" type="none"/>
                      <a:tailEnd len="sm" w="sm" type="none"/>
                    </a:lnL>
                    <a:lnR cap="flat" cmpd="sng" w="9525">
                      <a:solidFill>
                        <a:srgbClr val="00FF00">
                          <a:alpha val="0"/>
                        </a:srgbClr>
                      </a:solidFill>
                      <a:prstDash val="solid"/>
                      <a:round/>
                      <a:headEnd len="sm" w="sm" type="none"/>
                      <a:tailEnd len="sm" w="sm" type="none"/>
                    </a:lnR>
                    <a:lnT cap="flat" cmpd="sng" w="9525">
                      <a:solidFill>
                        <a:srgbClr val="00FF00">
                          <a:alpha val="0"/>
                        </a:srgbClr>
                      </a:solidFill>
                      <a:prstDash val="solid"/>
                      <a:round/>
                      <a:headEnd len="sm" w="sm" type="none"/>
                      <a:tailEnd len="sm" w="sm" type="none"/>
                    </a:lnT>
                    <a:lnB cap="flat" cmpd="sng" w="9525">
                      <a:solidFill>
                        <a:srgbClr val="00FF00">
                          <a:alpha val="0"/>
                        </a:srgbClr>
                      </a:solidFill>
                      <a:prstDash val="solid"/>
                      <a:round/>
                      <a:headEnd len="sm" w="sm" type="none"/>
                      <a:tailEnd len="sm" w="sm" type="none"/>
                    </a:lnB>
                  </a:tcPr>
                </a:tc>
              </a:tr>
              <a:tr h="381000">
                <a:tc gridSpan="2">
                  <a:txBody>
                    <a:bodyPr/>
                    <a:lstStyle/>
                    <a:p>
                      <a:pPr indent="0" lvl="0" marL="0" rtl="0" algn="ctr">
                        <a:spcBef>
                          <a:spcPts val="0"/>
                        </a:spcBef>
                        <a:spcAft>
                          <a:spcPts val="0"/>
                        </a:spcAft>
                        <a:buNone/>
                      </a:pPr>
                      <a:r>
                        <a:rPr lang="en">
                          <a:solidFill>
                            <a:srgbClr val="FFFFFF"/>
                          </a:solidFill>
                        </a:rPr>
                        <a:t>A Project on Data Mining and Analytics</a:t>
                      </a:r>
                      <a:endParaRPr>
                        <a:solidFill>
                          <a:srgbClr val="FFFFFF"/>
                        </a:solidFill>
                      </a:endParaRPr>
                    </a:p>
                  </a:txBody>
                  <a:tcPr marT="91425" marB="91425" marR="91425" marL="91425">
                    <a:lnL cap="flat" cmpd="sng" w="9525">
                      <a:solidFill>
                        <a:srgbClr val="00FF00">
                          <a:alpha val="0"/>
                        </a:srgbClr>
                      </a:solidFill>
                      <a:prstDash val="solid"/>
                      <a:round/>
                      <a:headEnd len="sm" w="sm" type="none"/>
                      <a:tailEnd len="sm" w="sm" type="none"/>
                    </a:lnL>
                    <a:lnR cap="flat" cmpd="sng" w="9525">
                      <a:solidFill>
                        <a:srgbClr val="00FF00">
                          <a:alpha val="0"/>
                        </a:srgbClr>
                      </a:solidFill>
                      <a:prstDash val="solid"/>
                      <a:round/>
                      <a:headEnd len="sm" w="sm" type="none"/>
                      <a:tailEnd len="sm" w="sm" type="none"/>
                    </a:lnR>
                    <a:lnT cap="flat" cmpd="sng" w="9525">
                      <a:solidFill>
                        <a:srgbClr val="00FF00">
                          <a:alpha val="0"/>
                        </a:srgbClr>
                      </a:solidFill>
                      <a:prstDash val="solid"/>
                      <a:round/>
                      <a:headEnd len="sm" w="sm" type="none"/>
                      <a:tailEnd len="sm" w="sm" type="none"/>
                    </a:lnT>
                    <a:lnB cap="flat" cmpd="sng" w="9525">
                      <a:solidFill>
                        <a:srgbClr val="00FF00">
                          <a:alpha val="0"/>
                        </a:srgbClr>
                      </a:solidFill>
                      <a:prstDash val="solid"/>
                      <a:round/>
                      <a:headEnd len="sm" w="sm" type="none"/>
                      <a:tailEnd len="sm" w="sm" type="none"/>
                    </a:lnB>
                  </a:tcPr>
                </a:tc>
                <a:tc hMerge="1"/>
              </a:tr>
              <a:tr h="381000">
                <a:tc gridSpan="2">
                  <a:txBody>
                    <a:bodyPr/>
                    <a:lstStyle/>
                    <a:p>
                      <a:pPr indent="0" lvl="0" marL="0" rtl="0" algn="ctr">
                        <a:spcBef>
                          <a:spcPts val="0"/>
                        </a:spcBef>
                        <a:spcAft>
                          <a:spcPts val="0"/>
                        </a:spcAft>
                        <a:buNone/>
                      </a:pPr>
                      <a:r>
                        <a:rPr lang="en">
                          <a:solidFill>
                            <a:srgbClr val="FFFFFF"/>
                          </a:solidFill>
                        </a:rPr>
                        <a:t>Project Guide: Mrs. Lynette D’mello</a:t>
                      </a:r>
                      <a:endParaRPr>
                        <a:solidFill>
                          <a:srgbClr val="FFFFFF"/>
                        </a:solidFill>
                      </a:endParaRPr>
                    </a:p>
                  </a:txBody>
                  <a:tcPr marT="91425" marB="91425" marR="91425" marL="91425">
                    <a:lnL cap="flat" cmpd="sng" w="9525">
                      <a:solidFill>
                        <a:srgbClr val="00FF00">
                          <a:alpha val="0"/>
                        </a:srgbClr>
                      </a:solidFill>
                      <a:prstDash val="solid"/>
                      <a:round/>
                      <a:headEnd len="sm" w="sm" type="none"/>
                      <a:tailEnd len="sm" w="sm" type="none"/>
                    </a:lnL>
                    <a:lnR cap="flat" cmpd="sng" w="9525">
                      <a:solidFill>
                        <a:srgbClr val="00FF00">
                          <a:alpha val="0"/>
                        </a:srgbClr>
                      </a:solidFill>
                      <a:prstDash val="solid"/>
                      <a:round/>
                      <a:headEnd len="sm" w="sm" type="none"/>
                      <a:tailEnd len="sm" w="sm" type="none"/>
                    </a:lnR>
                    <a:lnT cap="flat" cmpd="sng" w="9525">
                      <a:solidFill>
                        <a:srgbClr val="00FF00">
                          <a:alpha val="0"/>
                        </a:srgbClr>
                      </a:solidFill>
                      <a:prstDash val="solid"/>
                      <a:round/>
                      <a:headEnd len="sm" w="sm" type="none"/>
                      <a:tailEnd len="sm" w="sm" type="none"/>
                    </a:lnT>
                    <a:lnB cap="flat" cmpd="sng" w="9525">
                      <a:solidFill>
                        <a:srgbClr val="00FF00">
                          <a:alpha val="0"/>
                        </a:srgbClr>
                      </a:solidFill>
                      <a:prstDash val="solid"/>
                      <a:round/>
                      <a:headEnd len="sm" w="sm" type="none"/>
                      <a:tailEnd len="sm" w="sm" type="none"/>
                    </a:lnB>
                  </a:tcPr>
                </a:tc>
                <a:tc hMerge="1"/>
              </a:tr>
            </a:tbl>
          </a:graphicData>
        </a:graphic>
      </p:graphicFrame>
      <p:sp>
        <p:nvSpPr>
          <p:cNvPr id="61" name="Google Shape;61;p1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 Observed Outcome</a:t>
            </a:r>
            <a:endParaRPr/>
          </a:p>
        </p:txBody>
      </p:sp>
      <p:pic>
        <p:nvPicPr>
          <p:cNvPr id="141" name="Google Shape;141;p22"/>
          <p:cNvPicPr preferRelativeResize="0"/>
          <p:nvPr/>
        </p:nvPicPr>
        <p:blipFill>
          <a:blip r:embed="rId3">
            <a:alphaModFix/>
          </a:blip>
          <a:stretch>
            <a:fillRect/>
          </a:stretch>
        </p:blipFill>
        <p:spPr>
          <a:xfrm>
            <a:off x="942975" y="1198225"/>
            <a:ext cx="7258050" cy="2352675"/>
          </a:xfrm>
          <a:prstGeom prst="rect">
            <a:avLst/>
          </a:prstGeom>
          <a:noFill/>
          <a:ln>
            <a:noFill/>
          </a:ln>
        </p:spPr>
      </p:pic>
      <p:sp>
        <p:nvSpPr>
          <p:cNvPr id="142" name="Google Shape;142;p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Classifier 1 (All Data - Drough Classification)</a:t>
            </a:r>
            <a:endParaRPr/>
          </a:p>
        </p:txBody>
      </p:sp>
      <p:sp>
        <p:nvSpPr>
          <p:cNvPr id="148" name="Google Shape;14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9" name="Google Shape;149;p23"/>
          <p:cNvPicPr preferRelativeResize="0"/>
          <p:nvPr/>
        </p:nvPicPr>
        <p:blipFill>
          <a:blip r:embed="rId3">
            <a:alphaModFix/>
          </a:blip>
          <a:stretch>
            <a:fillRect/>
          </a:stretch>
        </p:blipFill>
        <p:spPr>
          <a:xfrm>
            <a:off x="311700" y="1152475"/>
            <a:ext cx="3819976" cy="3175924"/>
          </a:xfrm>
          <a:prstGeom prst="rect">
            <a:avLst/>
          </a:prstGeom>
          <a:noFill/>
          <a:ln>
            <a:noFill/>
          </a:ln>
        </p:spPr>
      </p:pic>
      <p:pic>
        <p:nvPicPr>
          <p:cNvPr id="150" name="Google Shape;150;p23"/>
          <p:cNvPicPr preferRelativeResize="0"/>
          <p:nvPr/>
        </p:nvPicPr>
        <p:blipFill>
          <a:blip r:embed="rId4">
            <a:alphaModFix/>
          </a:blip>
          <a:stretch>
            <a:fillRect/>
          </a:stretch>
        </p:blipFill>
        <p:spPr>
          <a:xfrm>
            <a:off x="5087300" y="1152475"/>
            <a:ext cx="3745000" cy="3175924"/>
          </a:xfrm>
          <a:prstGeom prst="rect">
            <a:avLst/>
          </a:prstGeom>
          <a:noFill/>
          <a:ln>
            <a:noFill/>
          </a:ln>
        </p:spPr>
      </p:pic>
      <p:sp>
        <p:nvSpPr>
          <p:cNvPr id="151" name="Google Shape;151;p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4"/>
          <p:cNvPicPr preferRelativeResize="0"/>
          <p:nvPr/>
        </p:nvPicPr>
        <p:blipFill>
          <a:blip r:embed="rId3">
            <a:alphaModFix/>
          </a:blip>
          <a:stretch>
            <a:fillRect/>
          </a:stretch>
        </p:blipFill>
        <p:spPr>
          <a:xfrm>
            <a:off x="405375" y="781825"/>
            <a:ext cx="4947900" cy="3383125"/>
          </a:xfrm>
          <a:prstGeom prst="rect">
            <a:avLst/>
          </a:prstGeom>
          <a:noFill/>
          <a:ln>
            <a:noFill/>
          </a:ln>
        </p:spPr>
      </p:pic>
      <p:sp>
        <p:nvSpPr>
          <p:cNvPr id="157" name="Google Shape;157;p2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Results of Classifier 1 (Each District - Drought Classification)</a:t>
            </a:r>
            <a:endParaRPr sz="2800"/>
          </a:p>
        </p:txBody>
      </p:sp>
      <p:sp>
        <p:nvSpPr>
          <p:cNvPr id="163" name="Google Shape;16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4" name="Google Shape;164;p25"/>
          <p:cNvPicPr preferRelativeResize="0"/>
          <p:nvPr/>
        </p:nvPicPr>
        <p:blipFill>
          <a:blip r:embed="rId3">
            <a:alphaModFix/>
          </a:blip>
          <a:stretch>
            <a:fillRect/>
          </a:stretch>
        </p:blipFill>
        <p:spPr>
          <a:xfrm>
            <a:off x="311700" y="1152475"/>
            <a:ext cx="4140350" cy="2831575"/>
          </a:xfrm>
          <a:prstGeom prst="rect">
            <a:avLst/>
          </a:prstGeom>
          <a:noFill/>
          <a:ln>
            <a:noFill/>
          </a:ln>
        </p:spPr>
      </p:pic>
      <p:pic>
        <p:nvPicPr>
          <p:cNvPr id="165" name="Google Shape;165;p25"/>
          <p:cNvPicPr preferRelativeResize="0"/>
          <p:nvPr/>
        </p:nvPicPr>
        <p:blipFill>
          <a:blip r:embed="rId4">
            <a:alphaModFix/>
          </a:blip>
          <a:stretch>
            <a:fillRect/>
          </a:stretch>
        </p:blipFill>
        <p:spPr>
          <a:xfrm>
            <a:off x="4691950" y="1152475"/>
            <a:ext cx="4140350" cy="2826707"/>
          </a:xfrm>
          <a:prstGeom prst="rect">
            <a:avLst/>
          </a:prstGeom>
          <a:noFill/>
          <a:ln>
            <a:noFill/>
          </a:ln>
        </p:spPr>
      </p:pic>
      <p:sp>
        <p:nvSpPr>
          <p:cNvPr id="166" name="Google Shape;166;p2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Results of Classifier 1 (Each District - Drought Classification)</a:t>
            </a:r>
            <a:endParaRPr sz="2900"/>
          </a:p>
        </p:txBody>
      </p:sp>
      <p:pic>
        <p:nvPicPr>
          <p:cNvPr id="172" name="Google Shape;172;p26"/>
          <p:cNvPicPr preferRelativeResize="0"/>
          <p:nvPr/>
        </p:nvPicPr>
        <p:blipFill>
          <a:blip r:embed="rId3">
            <a:alphaModFix/>
          </a:blip>
          <a:stretch>
            <a:fillRect/>
          </a:stretch>
        </p:blipFill>
        <p:spPr>
          <a:xfrm>
            <a:off x="2215811" y="1152473"/>
            <a:ext cx="4712375" cy="3222475"/>
          </a:xfrm>
          <a:prstGeom prst="rect">
            <a:avLst/>
          </a:prstGeom>
          <a:noFill/>
          <a:ln>
            <a:noFill/>
          </a:ln>
        </p:spPr>
      </p:pic>
      <p:sp>
        <p:nvSpPr>
          <p:cNvPr id="173" name="Google Shape;173;p2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Classifier 2 - Crop Growth</a:t>
            </a:r>
            <a:endParaRPr/>
          </a:p>
        </p:txBody>
      </p:sp>
      <p:sp>
        <p:nvSpPr>
          <p:cNvPr id="179" name="Google Shape;179;p27"/>
          <p:cNvSpPr txBox="1"/>
          <p:nvPr>
            <p:ph idx="1" type="body"/>
          </p:nvPr>
        </p:nvSpPr>
        <p:spPr>
          <a:xfrm>
            <a:off x="311700" y="1152475"/>
            <a:ext cx="4109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a:t>
            </a:r>
            <a:endParaRPr/>
          </a:p>
        </p:txBody>
      </p:sp>
      <p:pic>
        <p:nvPicPr>
          <p:cNvPr id="180" name="Google Shape;180;p27"/>
          <p:cNvPicPr preferRelativeResize="0"/>
          <p:nvPr/>
        </p:nvPicPr>
        <p:blipFill>
          <a:blip r:embed="rId3">
            <a:alphaModFix/>
          </a:blip>
          <a:stretch>
            <a:fillRect/>
          </a:stretch>
        </p:blipFill>
        <p:spPr>
          <a:xfrm>
            <a:off x="385725" y="1191297"/>
            <a:ext cx="4035750" cy="2760900"/>
          </a:xfrm>
          <a:prstGeom prst="rect">
            <a:avLst/>
          </a:prstGeom>
          <a:noFill/>
          <a:ln>
            <a:noFill/>
          </a:ln>
        </p:spPr>
      </p:pic>
      <p:sp>
        <p:nvSpPr>
          <p:cNvPr id="181" name="Google Shape;181;p27"/>
          <p:cNvSpPr txBox="1"/>
          <p:nvPr/>
        </p:nvSpPr>
        <p:spPr>
          <a:xfrm>
            <a:off x="385725" y="4125775"/>
            <a:ext cx="2475900" cy="8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Sugarcane</a:t>
            </a:r>
            <a:endParaRPr>
              <a:solidFill>
                <a:srgbClr val="FFFFFF"/>
              </a:solidFill>
            </a:endParaRPr>
          </a:p>
        </p:txBody>
      </p:sp>
      <p:pic>
        <p:nvPicPr>
          <p:cNvPr id="182" name="Google Shape;182;p27"/>
          <p:cNvPicPr preferRelativeResize="0"/>
          <p:nvPr/>
        </p:nvPicPr>
        <p:blipFill>
          <a:blip r:embed="rId4">
            <a:alphaModFix/>
          </a:blip>
          <a:stretch>
            <a:fillRect/>
          </a:stretch>
        </p:blipFill>
        <p:spPr>
          <a:xfrm>
            <a:off x="4561525" y="1191300"/>
            <a:ext cx="4208325" cy="2760900"/>
          </a:xfrm>
          <a:prstGeom prst="rect">
            <a:avLst/>
          </a:prstGeom>
          <a:noFill/>
          <a:ln>
            <a:noFill/>
          </a:ln>
        </p:spPr>
      </p:pic>
      <p:sp>
        <p:nvSpPr>
          <p:cNvPr id="183" name="Google Shape;183;p27"/>
          <p:cNvSpPr txBox="1"/>
          <p:nvPr/>
        </p:nvSpPr>
        <p:spPr>
          <a:xfrm>
            <a:off x="4561525" y="4125775"/>
            <a:ext cx="2475900" cy="8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Jowar</a:t>
            </a:r>
            <a:endParaRPr>
              <a:solidFill>
                <a:srgbClr val="FFFFFF"/>
              </a:solidFill>
            </a:endParaRPr>
          </a:p>
        </p:txBody>
      </p:sp>
      <p:sp>
        <p:nvSpPr>
          <p:cNvPr id="184" name="Google Shape;184;p2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Classifier 2 - Crop Growth</a:t>
            </a:r>
            <a:endParaRPr/>
          </a:p>
        </p:txBody>
      </p:sp>
      <p:pic>
        <p:nvPicPr>
          <p:cNvPr id="190" name="Google Shape;190;p28"/>
          <p:cNvPicPr preferRelativeResize="0"/>
          <p:nvPr/>
        </p:nvPicPr>
        <p:blipFill>
          <a:blip r:embed="rId3">
            <a:alphaModFix/>
          </a:blip>
          <a:stretch>
            <a:fillRect/>
          </a:stretch>
        </p:blipFill>
        <p:spPr>
          <a:xfrm>
            <a:off x="419850" y="1017725"/>
            <a:ext cx="3839925" cy="3089675"/>
          </a:xfrm>
          <a:prstGeom prst="rect">
            <a:avLst/>
          </a:prstGeom>
          <a:noFill/>
          <a:ln>
            <a:noFill/>
          </a:ln>
        </p:spPr>
      </p:pic>
      <p:pic>
        <p:nvPicPr>
          <p:cNvPr id="191" name="Google Shape;191;p28"/>
          <p:cNvPicPr preferRelativeResize="0"/>
          <p:nvPr/>
        </p:nvPicPr>
        <p:blipFill>
          <a:blip r:embed="rId4">
            <a:alphaModFix/>
          </a:blip>
          <a:stretch>
            <a:fillRect/>
          </a:stretch>
        </p:blipFill>
        <p:spPr>
          <a:xfrm>
            <a:off x="4810475" y="1017725"/>
            <a:ext cx="3839925" cy="3089675"/>
          </a:xfrm>
          <a:prstGeom prst="rect">
            <a:avLst/>
          </a:prstGeom>
          <a:noFill/>
          <a:ln>
            <a:noFill/>
          </a:ln>
        </p:spPr>
      </p:pic>
      <p:sp>
        <p:nvSpPr>
          <p:cNvPr id="192" name="Google Shape;192;p28"/>
          <p:cNvSpPr txBox="1"/>
          <p:nvPr/>
        </p:nvSpPr>
        <p:spPr>
          <a:xfrm>
            <a:off x="419850" y="4162775"/>
            <a:ext cx="2475900" cy="8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Bajra</a:t>
            </a:r>
            <a:endParaRPr>
              <a:solidFill>
                <a:srgbClr val="FFFFFF"/>
              </a:solidFill>
            </a:endParaRPr>
          </a:p>
        </p:txBody>
      </p:sp>
      <p:sp>
        <p:nvSpPr>
          <p:cNvPr id="193" name="Google Shape;193;p28"/>
          <p:cNvSpPr txBox="1"/>
          <p:nvPr/>
        </p:nvSpPr>
        <p:spPr>
          <a:xfrm>
            <a:off x="4810475" y="4162775"/>
            <a:ext cx="2475900" cy="8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Soyabean</a:t>
            </a:r>
            <a:endParaRPr>
              <a:solidFill>
                <a:srgbClr val="FFFFFF"/>
              </a:solidFill>
            </a:endParaRPr>
          </a:p>
        </p:txBody>
      </p:sp>
      <p:sp>
        <p:nvSpPr>
          <p:cNvPr id="194" name="Google Shape;194;p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Interface Design</a:t>
            </a:r>
            <a:endParaRPr/>
          </a:p>
        </p:txBody>
      </p:sp>
      <p:pic>
        <p:nvPicPr>
          <p:cNvPr id="200" name="Google Shape;200;p29"/>
          <p:cNvPicPr preferRelativeResize="0"/>
          <p:nvPr/>
        </p:nvPicPr>
        <p:blipFill>
          <a:blip r:embed="rId3">
            <a:alphaModFix/>
          </a:blip>
          <a:stretch>
            <a:fillRect/>
          </a:stretch>
        </p:blipFill>
        <p:spPr>
          <a:xfrm>
            <a:off x="423775" y="1017725"/>
            <a:ext cx="6150525" cy="3820975"/>
          </a:xfrm>
          <a:prstGeom prst="rect">
            <a:avLst/>
          </a:prstGeom>
          <a:noFill/>
          <a:ln>
            <a:noFill/>
          </a:ln>
        </p:spPr>
      </p:pic>
      <p:sp>
        <p:nvSpPr>
          <p:cNvPr id="201" name="Google Shape;201;p2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0"/>
          <p:cNvPicPr preferRelativeResize="0"/>
          <p:nvPr/>
        </p:nvPicPr>
        <p:blipFill>
          <a:blip r:embed="rId3">
            <a:alphaModFix/>
          </a:blip>
          <a:stretch>
            <a:fillRect/>
          </a:stretch>
        </p:blipFill>
        <p:spPr>
          <a:xfrm>
            <a:off x="152400" y="152400"/>
            <a:ext cx="7359324" cy="4667250"/>
          </a:xfrm>
          <a:prstGeom prst="rect">
            <a:avLst/>
          </a:prstGeom>
          <a:noFill/>
          <a:ln>
            <a:noFill/>
          </a:ln>
        </p:spPr>
      </p:pic>
      <p:sp>
        <p:nvSpPr>
          <p:cNvPr id="207" name="Google Shape;207;p3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1"/>
          <p:cNvPicPr preferRelativeResize="0"/>
          <p:nvPr/>
        </p:nvPicPr>
        <p:blipFill>
          <a:blip r:embed="rId3">
            <a:alphaModFix/>
          </a:blip>
          <a:stretch>
            <a:fillRect/>
          </a:stretch>
        </p:blipFill>
        <p:spPr>
          <a:xfrm>
            <a:off x="152400" y="152400"/>
            <a:ext cx="7273000" cy="4667250"/>
          </a:xfrm>
          <a:prstGeom prst="rect">
            <a:avLst/>
          </a:prstGeom>
          <a:noFill/>
          <a:ln>
            <a:noFill/>
          </a:ln>
        </p:spPr>
      </p:pic>
      <p:sp>
        <p:nvSpPr>
          <p:cNvPr id="213" name="Google Shape;213;p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247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Contents</a:t>
            </a:r>
            <a:endParaRPr>
              <a:solidFill>
                <a:srgbClr val="FFFFFF"/>
              </a:solidFill>
            </a:endParaRPr>
          </a:p>
          <a:p>
            <a:pPr indent="0" lvl="0" marL="0" rtl="0" algn="l">
              <a:spcBef>
                <a:spcPts val="0"/>
              </a:spcBef>
              <a:spcAft>
                <a:spcPts val="0"/>
              </a:spcAft>
              <a:buNone/>
            </a:pPr>
            <a:r>
              <a:t/>
            </a:r>
            <a:endParaRPr>
              <a:solidFill>
                <a:srgbClr val="FFFFFF"/>
              </a:solidFill>
              <a:latin typeface="Arial"/>
              <a:ea typeface="Arial"/>
              <a:cs typeface="Arial"/>
              <a:sym typeface="Arial"/>
            </a:endParaRPr>
          </a:p>
        </p:txBody>
      </p:sp>
      <p:sp>
        <p:nvSpPr>
          <p:cNvPr id="67" name="Google Shape;67;p14"/>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FFFFFF"/>
                </a:solidFill>
                <a:latin typeface="Arial"/>
                <a:ea typeface="Arial"/>
                <a:cs typeface="Arial"/>
                <a:sym typeface="Arial"/>
              </a:rPr>
              <a:t>&gt; Problem Definition</a:t>
            </a:r>
            <a:endParaRPr sz="13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n" sz="1300">
                <a:solidFill>
                  <a:srgbClr val="FFFFFF"/>
                </a:solidFill>
                <a:latin typeface="Arial"/>
                <a:ea typeface="Arial"/>
                <a:cs typeface="Arial"/>
                <a:sym typeface="Arial"/>
              </a:rPr>
              <a:t>&gt; Need </a:t>
            </a:r>
            <a:endParaRPr sz="13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n" sz="1300">
                <a:solidFill>
                  <a:srgbClr val="FFFFFF"/>
                </a:solidFill>
                <a:latin typeface="Arial"/>
                <a:ea typeface="Arial"/>
                <a:cs typeface="Arial"/>
                <a:sym typeface="Arial"/>
              </a:rPr>
              <a:t>&gt; Scope</a:t>
            </a:r>
            <a:endParaRPr sz="13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3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300">
                <a:solidFill>
                  <a:srgbClr val="FFFFFF"/>
                </a:solidFill>
                <a:latin typeface="Arial"/>
                <a:ea typeface="Arial"/>
                <a:cs typeface="Arial"/>
                <a:sym typeface="Arial"/>
              </a:rPr>
              <a:t>&gt; Literature Review</a:t>
            </a:r>
            <a:endParaRPr sz="13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n" sz="1300">
                <a:solidFill>
                  <a:srgbClr val="FFFFFF"/>
                </a:solidFill>
                <a:latin typeface="Arial"/>
                <a:ea typeface="Arial"/>
                <a:cs typeface="Arial"/>
                <a:sym typeface="Arial"/>
              </a:rPr>
              <a:t>&gt; Workflow of Proposed System</a:t>
            </a:r>
            <a:endParaRPr sz="13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n" sz="1300">
                <a:solidFill>
                  <a:srgbClr val="FFFFFF"/>
                </a:solidFill>
                <a:latin typeface="Arial"/>
                <a:ea typeface="Arial"/>
                <a:cs typeface="Arial"/>
                <a:sym typeface="Arial"/>
              </a:rPr>
              <a:t>&gt; Technologies to be Used</a:t>
            </a:r>
            <a:endParaRPr sz="13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n" sz="1300">
                <a:solidFill>
                  <a:srgbClr val="FFFFFF"/>
                </a:solidFill>
                <a:latin typeface="Arial"/>
                <a:ea typeface="Arial"/>
                <a:cs typeface="Arial"/>
                <a:sym typeface="Arial"/>
              </a:rPr>
              <a:t>&gt; System Design for Classifiers and </a:t>
            </a:r>
            <a:r>
              <a:rPr lang="en" sz="1300">
                <a:solidFill>
                  <a:schemeClr val="dk1"/>
                </a:solidFill>
                <a:latin typeface="Arial"/>
                <a:ea typeface="Arial"/>
                <a:cs typeface="Arial"/>
                <a:sym typeface="Arial"/>
              </a:rPr>
              <a:t>Expected / Observed Outcome </a:t>
            </a:r>
            <a:endParaRPr sz="13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n" sz="1300">
                <a:solidFill>
                  <a:srgbClr val="FFFFFF"/>
                </a:solidFill>
                <a:latin typeface="Arial"/>
                <a:ea typeface="Arial"/>
                <a:cs typeface="Arial"/>
                <a:sym typeface="Arial"/>
              </a:rPr>
              <a:t>&gt; Results of Classifier 1 and Classifier 2</a:t>
            </a:r>
            <a:endParaRPr sz="13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n" sz="1300">
                <a:solidFill>
                  <a:srgbClr val="FFFFFF"/>
                </a:solidFill>
                <a:latin typeface="Arial"/>
                <a:ea typeface="Arial"/>
                <a:cs typeface="Arial"/>
                <a:sym typeface="Arial"/>
              </a:rPr>
              <a:t>&gt; User Interface Design</a:t>
            </a:r>
            <a:endParaRPr sz="1300">
              <a:solidFill>
                <a:srgbClr val="FFFFFF"/>
              </a:solidFill>
              <a:latin typeface="Arial"/>
              <a:ea typeface="Arial"/>
              <a:cs typeface="Arial"/>
              <a:sym typeface="Arial"/>
            </a:endParaRPr>
          </a:p>
          <a:p>
            <a:pPr indent="0" lvl="0" marL="0" rtl="0" algn="l">
              <a:lnSpc>
                <a:spcPct val="100000"/>
              </a:lnSpc>
              <a:spcBef>
                <a:spcPts val="1600"/>
              </a:spcBef>
              <a:spcAft>
                <a:spcPts val="1600"/>
              </a:spcAft>
              <a:buNone/>
            </a:pPr>
            <a:r>
              <a:rPr lang="en" sz="1300">
                <a:solidFill>
                  <a:srgbClr val="FFFFFF"/>
                </a:solidFill>
                <a:latin typeface="Arial"/>
                <a:ea typeface="Arial"/>
                <a:cs typeface="Arial"/>
                <a:sym typeface="Arial"/>
              </a:rPr>
              <a:t>&gt; Future Scope and Conclusion</a:t>
            </a:r>
            <a:endParaRPr sz="1300">
              <a:solidFill>
                <a:srgbClr val="FFFFFF"/>
              </a:solidFill>
              <a:latin typeface="Arial"/>
              <a:ea typeface="Arial"/>
              <a:cs typeface="Arial"/>
              <a:sym typeface="Arial"/>
            </a:endParaRPr>
          </a:p>
        </p:txBody>
      </p:sp>
      <p:sp>
        <p:nvSpPr>
          <p:cNvPr id="68" name="Google Shape;68;p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219" name="Google Shape;21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rial"/>
                <a:ea typeface="Arial"/>
                <a:cs typeface="Arial"/>
                <a:sym typeface="Arial"/>
              </a:rPr>
              <a:t>&gt; Results can be improved with the addition of more attributes such as vapor pressure, soil nutrient data for minerals like Nitrogen, Phosphorous etc.</a:t>
            </a:r>
            <a:endParaRPr>
              <a:solidFill>
                <a:srgbClr val="FFFFFF"/>
              </a:solidFill>
              <a:latin typeface="Arial"/>
              <a:ea typeface="Arial"/>
              <a:cs typeface="Arial"/>
              <a:sym typeface="Arial"/>
            </a:endParaRPr>
          </a:p>
          <a:p>
            <a:pPr indent="0" lvl="0" marL="0" rtl="0" algn="l">
              <a:spcBef>
                <a:spcPts val="1600"/>
              </a:spcBef>
              <a:spcAft>
                <a:spcPts val="0"/>
              </a:spcAft>
              <a:buNone/>
            </a:pPr>
            <a:r>
              <a:rPr lang="en">
                <a:solidFill>
                  <a:srgbClr val="FFFFFF"/>
                </a:solidFill>
                <a:latin typeface="Arial"/>
                <a:ea typeface="Arial"/>
                <a:cs typeface="Arial"/>
                <a:sym typeface="Arial"/>
              </a:rPr>
              <a:t>&gt; Unsupervised techniques can be used for labeling of data to increase accuracy, based on cluster metrics such as Silhouette Score.</a:t>
            </a:r>
            <a:endParaRPr>
              <a:solidFill>
                <a:srgbClr val="FFFFFF"/>
              </a:solidFill>
              <a:latin typeface="Arial"/>
              <a:ea typeface="Arial"/>
              <a:cs typeface="Arial"/>
              <a:sym typeface="Arial"/>
            </a:endParaRPr>
          </a:p>
          <a:p>
            <a:pPr indent="0" lvl="0" marL="0" rtl="0" algn="l">
              <a:spcBef>
                <a:spcPts val="1600"/>
              </a:spcBef>
              <a:spcAft>
                <a:spcPts val="0"/>
              </a:spcAft>
              <a:buNone/>
            </a:pPr>
            <a:r>
              <a:rPr lang="en">
                <a:solidFill>
                  <a:srgbClr val="FFFFFF"/>
                </a:solidFill>
                <a:latin typeface="Arial"/>
                <a:ea typeface="Arial"/>
                <a:cs typeface="Arial"/>
                <a:sym typeface="Arial"/>
              </a:rPr>
              <a:t>&gt; Can be incorporated with existing Government Schemes like Soil Health Card.</a:t>
            </a:r>
            <a:endParaRPr>
              <a:solidFill>
                <a:srgbClr val="FFFFFF"/>
              </a:solidFill>
              <a:latin typeface="Arial"/>
              <a:ea typeface="Arial"/>
              <a:cs typeface="Arial"/>
              <a:sym typeface="Arial"/>
            </a:endParaRPr>
          </a:p>
          <a:p>
            <a:pPr indent="0" lvl="0" marL="0" rtl="0" algn="l">
              <a:spcBef>
                <a:spcPts val="1600"/>
              </a:spcBef>
              <a:spcAft>
                <a:spcPts val="0"/>
              </a:spcAft>
              <a:buNone/>
            </a:pPr>
            <a:r>
              <a:rPr lang="en">
                <a:solidFill>
                  <a:srgbClr val="FFFFFF"/>
                </a:solidFill>
                <a:latin typeface="Arial"/>
                <a:ea typeface="Arial"/>
                <a:cs typeface="Arial"/>
                <a:sym typeface="Arial"/>
              </a:rPr>
              <a:t>&gt; Can be implemented in more districts and states after successful implementation in Maharashtra.</a:t>
            </a:r>
            <a:endParaRPr>
              <a:solidFill>
                <a:srgbClr val="FFFFFF"/>
              </a:solidFill>
              <a:latin typeface="Arial"/>
              <a:ea typeface="Arial"/>
              <a:cs typeface="Arial"/>
              <a:sym typeface="Arial"/>
            </a:endParaRPr>
          </a:p>
          <a:p>
            <a:pPr indent="0" lvl="0" marL="0" rtl="0" algn="l">
              <a:spcBef>
                <a:spcPts val="1600"/>
              </a:spcBef>
              <a:spcAft>
                <a:spcPts val="1600"/>
              </a:spcAft>
              <a:buNone/>
            </a:pPr>
            <a:r>
              <a:rPr lang="en">
                <a:solidFill>
                  <a:srgbClr val="FFFFFF"/>
                </a:solidFill>
                <a:latin typeface="Arial"/>
                <a:ea typeface="Arial"/>
                <a:cs typeface="Arial"/>
                <a:sym typeface="Arial"/>
              </a:rPr>
              <a:t>&gt; Data granularity can be increased for added precision.</a:t>
            </a:r>
            <a:endParaRPr>
              <a:solidFill>
                <a:srgbClr val="FFFFFF"/>
              </a:solidFill>
              <a:latin typeface="Arial"/>
              <a:ea typeface="Arial"/>
              <a:cs typeface="Arial"/>
              <a:sym typeface="Arial"/>
            </a:endParaRPr>
          </a:p>
        </p:txBody>
      </p:sp>
      <p:sp>
        <p:nvSpPr>
          <p:cNvPr id="220" name="Google Shape;220;p3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226" name="Google Shape;22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400">
                <a:solidFill>
                  <a:srgbClr val="FFFFFF"/>
                </a:solidFill>
                <a:latin typeface="Arial"/>
                <a:ea typeface="Arial"/>
                <a:cs typeface="Arial"/>
                <a:sym typeface="Arial"/>
              </a:rPr>
              <a:t>This project highlights the application of machine learning and data mining algorithms in the field of agriculture. Crop productivity and drought predictions, if presented in a proper format to the end-users, the farmers, it will immensely help drought affected villages and districts. Decision making based on analytical models will complement traditional methods of farming. In our project, overall, Iterative Dichotomiser 3 algorithm proved to be most accurate in providing predictions for Classifier 1, also showed best results for the crop of Sugarcane in Classifier 2. Accuracy obtained upto 83.92% for Classifier 1 – Drought Classification, and upto 44.68% for Classifier 2 – Crop Productivity. These results can be further improved, and be used for future research, as well.</a:t>
            </a:r>
            <a:endParaRPr sz="14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
        <p:nvSpPr>
          <p:cNvPr id="227" name="Google Shape;227;p3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33" name="Google Shape;23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Arial"/>
                <a:ea typeface="Arial"/>
                <a:cs typeface="Arial"/>
                <a:sym typeface="Arial"/>
              </a:rPr>
              <a:t> </a:t>
            </a:r>
            <a:r>
              <a:rPr lang="en" sz="1400">
                <a:solidFill>
                  <a:srgbClr val="FFFFFF"/>
                </a:solidFill>
                <a:latin typeface="Arial"/>
                <a:ea typeface="Arial"/>
                <a:cs typeface="Arial"/>
                <a:sym typeface="Arial"/>
              </a:rPr>
              <a:t>[3] G. Yi-Yang and R. Nan-ping, "Data Mining And Analysis Of Our Agriculture Based On The Decision Tree", </a:t>
            </a:r>
            <a:r>
              <a:rPr i="1" lang="en" sz="1400">
                <a:solidFill>
                  <a:srgbClr val="FFFFFF"/>
                </a:solidFill>
                <a:latin typeface="Arial"/>
                <a:ea typeface="Arial"/>
                <a:cs typeface="Arial"/>
                <a:sym typeface="Arial"/>
              </a:rPr>
              <a:t>International Colloquium on Computing, Communication, Control, and Management</a:t>
            </a:r>
            <a:r>
              <a:rPr lang="en" sz="1400">
                <a:solidFill>
                  <a:srgbClr val="FFFFFF"/>
                </a:solidFill>
                <a:latin typeface="Arial"/>
                <a:ea typeface="Arial"/>
                <a:cs typeface="Arial"/>
                <a:sym typeface="Arial"/>
              </a:rPr>
              <a:t>, pp. 134-138, 2009.</a:t>
            </a:r>
            <a:endParaRPr sz="1400">
              <a:solidFill>
                <a:srgbClr val="FFFFFF"/>
              </a:solidFill>
              <a:latin typeface="Arial"/>
              <a:ea typeface="Arial"/>
              <a:cs typeface="Arial"/>
              <a:sym typeface="Arial"/>
            </a:endParaRPr>
          </a:p>
          <a:p>
            <a:pPr indent="0" lvl="0" marL="0" rtl="0" algn="l">
              <a:lnSpc>
                <a:spcPct val="150000"/>
              </a:lnSpc>
              <a:spcBef>
                <a:spcPts val="1600"/>
              </a:spcBef>
              <a:spcAft>
                <a:spcPts val="0"/>
              </a:spcAft>
              <a:buNone/>
            </a:pPr>
            <a:r>
              <a:rPr lang="en" sz="1400">
                <a:solidFill>
                  <a:srgbClr val="FFFFFF"/>
                </a:solidFill>
                <a:latin typeface="Arial"/>
                <a:ea typeface="Arial"/>
                <a:cs typeface="Arial"/>
                <a:sym typeface="Arial"/>
              </a:rPr>
              <a:t>[6] R. Sujatha and P. Isakki, "A Study of Crop Yield Forecasting Using Classification Techniques", </a:t>
            </a:r>
            <a:r>
              <a:rPr i="1" lang="en" sz="1400">
                <a:solidFill>
                  <a:srgbClr val="FFFFFF"/>
                </a:solidFill>
                <a:latin typeface="Arial"/>
                <a:ea typeface="Arial"/>
                <a:cs typeface="Arial"/>
                <a:sym typeface="Arial"/>
              </a:rPr>
              <a:t>2016 International Conference on Computing Technologies and Intelligent Data Engineering (ICCTIDE'16), Kovilpatti</a:t>
            </a:r>
            <a:r>
              <a:rPr lang="en" sz="1400">
                <a:solidFill>
                  <a:srgbClr val="FFFFFF"/>
                </a:solidFill>
                <a:latin typeface="Arial"/>
                <a:ea typeface="Arial"/>
                <a:cs typeface="Arial"/>
                <a:sym typeface="Arial"/>
              </a:rPr>
              <a:t>, pp. 1-4, 2016.</a:t>
            </a:r>
            <a:endParaRPr sz="1400">
              <a:solidFill>
                <a:srgbClr val="FFFFFF"/>
              </a:solidFill>
              <a:latin typeface="Arial"/>
              <a:ea typeface="Arial"/>
              <a:cs typeface="Arial"/>
              <a:sym typeface="Arial"/>
            </a:endParaRPr>
          </a:p>
          <a:p>
            <a:pPr indent="0" lvl="0" marL="0" rtl="0" algn="l">
              <a:lnSpc>
                <a:spcPct val="150000"/>
              </a:lnSpc>
              <a:spcBef>
                <a:spcPts val="0"/>
              </a:spcBef>
              <a:spcAft>
                <a:spcPts val="0"/>
              </a:spcAft>
              <a:buNone/>
            </a:pPr>
            <a:r>
              <a:rPr lang="en" sz="1400">
                <a:solidFill>
                  <a:srgbClr val="FFFFFF"/>
                </a:solidFill>
                <a:latin typeface="Arial"/>
                <a:ea typeface="Arial"/>
                <a:cs typeface="Arial"/>
                <a:sym typeface="Arial"/>
              </a:rPr>
              <a:t>[7] D. Ramesh, "ANALYSIS OF CROP YIELD PREDICTION USING DATA MINING TECHNIQUES", </a:t>
            </a:r>
            <a:r>
              <a:rPr i="1" lang="en" sz="1400">
                <a:solidFill>
                  <a:srgbClr val="FFFFFF"/>
                </a:solidFill>
                <a:latin typeface="Arial"/>
                <a:ea typeface="Arial"/>
                <a:cs typeface="Arial"/>
                <a:sym typeface="Arial"/>
              </a:rPr>
              <a:t>International Journal of Research in Engineering and Technology</a:t>
            </a:r>
            <a:r>
              <a:rPr lang="en" sz="1400">
                <a:solidFill>
                  <a:srgbClr val="FFFFFF"/>
                </a:solidFill>
                <a:latin typeface="Arial"/>
                <a:ea typeface="Arial"/>
                <a:cs typeface="Arial"/>
                <a:sym typeface="Arial"/>
              </a:rPr>
              <a:t>, vol. 04, no. 01, pp. 470-473, 2015.</a:t>
            </a:r>
            <a:endParaRPr sz="1400">
              <a:solidFill>
                <a:srgbClr val="FFFFFF"/>
              </a:solidFill>
              <a:latin typeface="Arial"/>
              <a:ea typeface="Arial"/>
              <a:cs typeface="Arial"/>
              <a:sym typeface="Arial"/>
            </a:endParaRPr>
          </a:p>
          <a:p>
            <a:pPr indent="0" lvl="0" marL="0" rtl="0" algn="l">
              <a:lnSpc>
                <a:spcPct val="150000"/>
              </a:lnSpc>
              <a:spcBef>
                <a:spcPts val="0"/>
              </a:spcBef>
              <a:spcAft>
                <a:spcPts val="0"/>
              </a:spcAft>
              <a:buNone/>
            </a:pPr>
            <a:r>
              <a:rPr lang="en" sz="1400">
                <a:solidFill>
                  <a:srgbClr val="FFFFFF"/>
                </a:solidFill>
                <a:latin typeface="Arial"/>
                <a:ea typeface="Arial"/>
                <a:cs typeface="Arial"/>
                <a:sym typeface="Arial"/>
              </a:rPr>
              <a:t>[9] H. Patel and D. Patel, "A Brief survey of Data Mining Techniques Applied to Agricultural Data", </a:t>
            </a:r>
            <a:r>
              <a:rPr i="1" lang="en" sz="1400">
                <a:solidFill>
                  <a:srgbClr val="FFFFFF"/>
                </a:solidFill>
                <a:latin typeface="Arial"/>
                <a:ea typeface="Arial"/>
                <a:cs typeface="Arial"/>
                <a:sym typeface="Arial"/>
              </a:rPr>
              <a:t>International Journal of Computer Applications</a:t>
            </a:r>
            <a:r>
              <a:rPr lang="en" sz="1400">
                <a:solidFill>
                  <a:srgbClr val="FFFFFF"/>
                </a:solidFill>
                <a:latin typeface="Arial"/>
                <a:ea typeface="Arial"/>
                <a:cs typeface="Arial"/>
                <a:sym typeface="Arial"/>
              </a:rPr>
              <a:t>, vol. 95, no. 9, pp. 6-8, 2014.</a:t>
            </a:r>
            <a:endParaRPr sz="14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
        <p:nvSpPr>
          <p:cNvPr id="234" name="Google Shape;234;p3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311700" y="1822500"/>
            <a:ext cx="8520600" cy="149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9600"/>
              <a:t>Thank You!</a:t>
            </a:r>
            <a:endParaRPr sz="9600"/>
          </a:p>
        </p:txBody>
      </p:sp>
      <p:sp>
        <p:nvSpPr>
          <p:cNvPr id="240" name="Google Shape;240;p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Definition</a:t>
            </a:r>
            <a:endParaRPr/>
          </a:p>
        </p:txBody>
      </p:sp>
      <p:sp>
        <p:nvSpPr>
          <p:cNvPr id="74" name="Google Shape;74;p15"/>
          <p:cNvSpPr txBox="1"/>
          <p:nvPr>
            <p:ph idx="1" type="body"/>
          </p:nvPr>
        </p:nvSpPr>
        <p:spPr>
          <a:xfrm>
            <a:off x="163675"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The aim of the project is to analyze and then predict agricultural trends by suggesting optimal agricultural practices such as:</a:t>
            </a:r>
            <a:endParaRPr sz="14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FFFFFF"/>
              </a:solidFill>
              <a:latin typeface="Arial"/>
              <a:ea typeface="Arial"/>
              <a:cs typeface="Arial"/>
              <a:sym typeface="Arial"/>
            </a:endParaRPr>
          </a:p>
          <a:p>
            <a:pPr indent="-317500" lvl="1" marL="914400" rtl="0" algn="l">
              <a:lnSpc>
                <a:spcPct val="100000"/>
              </a:lnSpc>
              <a:spcBef>
                <a:spcPts val="0"/>
              </a:spcBef>
              <a:spcAft>
                <a:spcPts val="0"/>
              </a:spcAft>
              <a:buClr>
                <a:srgbClr val="FFFFFF"/>
              </a:buClr>
              <a:buSzPts val="1400"/>
              <a:buFont typeface="Arial"/>
              <a:buChar char="○"/>
            </a:pPr>
            <a:r>
              <a:rPr lang="en">
                <a:solidFill>
                  <a:srgbClr val="FFFFFF"/>
                </a:solidFill>
                <a:latin typeface="Arial"/>
                <a:ea typeface="Arial"/>
                <a:cs typeface="Arial"/>
                <a:sym typeface="Arial"/>
              </a:rPr>
              <a:t>Suitable crops to be grown according to area;</a:t>
            </a:r>
            <a:endParaRPr>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FFFFFF"/>
              </a:solidFill>
              <a:latin typeface="Arial"/>
              <a:ea typeface="Arial"/>
              <a:cs typeface="Arial"/>
              <a:sym typeface="Arial"/>
            </a:endParaRPr>
          </a:p>
          <a:p>
            <a:pPr indent="-317500" lvl="1" marL="914400" rtl="0" algn="l">
              <a:lnSpc>
                <a:spcPct val="100000"/>
              </a:lnSpc>
              <a:spcBef>
                <a:spcPts val="0"/>
              </a:spcBef>
              <a:spcAft>
                <a:spcPts val="0"/>
              </a:spcAft>
              <a:buClr>
                <a:srgbClr val="FFFFFF"/>
              </a:buClr>
              <a:buSzPts val="1400"/>
              <a:buFont typeface="Arial"/>
              <a:buChar char="○"/>
            </a:pPr>
            <a:r>
              <a:rPr lang="en">
                <a:solidFill>
                  <a:srgbClr val="FFFFFF"/>
                </a:solidFill>
                <a:latin typeface="Arial"/>
                <a:ea typeface="Arial"/>
                <a:cs typeface="Arial"/>
                <a:sym typeface="Arial"/>
              </a:rPr>
              <a:t>Suitable crops to be grown according to seasons</a:t>
            </a:r>
            <a:endParaRPr>
              <a:solidFill>
                <a:srgbClr val="FFFFFF"/>
              </a:solidFill>
              <a:latin typeface="Arial"/>
              <a:ea typeface="Arial"/>
              <a:cs typeface="Arial"/>
              <a:sym typeface="Arial"/>
            </a:endParaRPr>
          </a:p>
          <a:p>
            <a:pPr indent="0" lvl="0" marL="457200" rtl="0" algn="l">
              <a:lnSpc>
                <a:spcPct val="100000"/>
              </a:lnSpc>
              <a:spcBef>
                <a:spcPts val="0"/>
              </a:spcBef>
              <a:spcAft>
                <a:spcPts val="0"/>
              </a:spcAft>
              <a:buNone/>
            </a:pPr>
            <a:r>
              <a:t/>
            </a:r>
            <a:endParaRPr sz="1400">
              <a:solidFill>
                <a:srgbClr val="FFFFFF"/>
              </a:solidFill>
              <a:latin typeface="Arial"/>
              <a:ea typeface="Arial"/>
              <a:cs typeface="Arial"/>
              <a:sym typeface="Arial"/>
            </a:endParaRPr>
          </a:p>
          <a:p>
            <a:pPr indent="-317500" lvl="0" marL="457200" rtl="0" algn="l">
              <a:lnSpc>
                <a:spcPct val="100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Parameters to be used: </a:t>
            </a:r>
            <a:endParaRPr sz="14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FFFFFF"/>
              </a:solidFill>
              <a:latin typeface="Arial"/>
              <a:ea typeface="Arial"/>
              <a:cs typeface="Arial"/>
              <a:sym typeface="Arial"/>
            </a:endParaRPr>
          </a:p>
          <a:p>
            <a:pPr indent="-317500" lvl="1" marL="914400" rtl="0" algn="l">
              <a:lnSpc>
                <a:spcPct val="100000"/>
              </a:lnSpc>
              <a:spcBef>
                <a:spcPts val="0"/>
              </a:spcBef>
              <a:spcAft>
                <a:spcPts val="0"/>
              </a:spcAft>
              <a:buClr>
                <a:srgbClr val="FFFFFF"/>
              </a:buClr>
              <a:buSzPts val="1400"/>
              <a:buFont typeface="Arial"/>
              <a:buChar char="○"/>
            </a:pPr>
            <a:r>
              <a:rPr lang="en">
                <a:solidFill>
                  <a:srgbClr val="FFFFFF"/>
                </a:solidFill>
                <a:latin typeface="Arial"/>
                <a:ea typeface="Arial"/>
                <a:cs typeface="Arial"/>
                <a:sym typeface="Arial"/>
              </a:rPr>
              <a:t>District-wise Monthly Rainfall from 2001 to 2016;</a:t>
            </a:r>
            <a:endParaRPr>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FFFFFF"/>
              </a:solidFill>
              <a:latin typeface="Arial"/>
              <a:ea typeface="Arial"/>
              <a:cs typeface="Arial"/>
              <a:sym typeface="Arial"/>
            </a:endParaRPr>
          </a:p>
          <a:p>
            <a:pPr indent="-317500" lvl="1" marL="914400" rtl="0" algn="l">
              <a:lnSpc>
                <a:spcPct val="100000"/>
              </a:lnSpc>
              <a:spcBef>
                <a:spcPts val="0"/>
              </a:spcBef>
              <a:spcAft>
                <a:spcPts val="0"/>
              </a:spcAft>
              <a:buClr>
                <a:srgbClr val="FFFFFF"/>
              </a:buClr>
              <a:buSzPts val="1400"/>
              <a:buFont typeface="Arial"/>
              <a:buChar char="○"/>
            </a:pPr>
            <a:r>
              <a:rPr lang="en">
                <a:solidFill>
                  <a:schemeClr val="dk1"/>
                </a:solidFill>
                <a:latin typeface="Arial"/>
                <a:ea typeface="Arial"/>
                <a:cs typeface="Arial"/>
                <a:sym typeface="Arial"/>
              </a:rPr>
              <a:t>District-wise Monthly Average Temperature from 2001 to 2016;</a:t>
            </a:r>
            <a:endParaRPr>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a:solidFill>
                <a:schemeClr val="dk1"/>
              </a:solidFill>
              <a:latin typeface="Arial"/>
              <a:ea typeface="Arial"/>
              <a:cs typeface="Arial"/>
              <a:sym typeface="Arial"/>
            </a:endParaRPr>
          </a:p>
          <a:p>
            <a:pPr indent="-317500" lvl="1" marL="914400" rtl="0" algn="l">
              <a:lnSpc>
                <a:spcPct val="100000"/>
              </a:lnSpc>
              <a:spcBef>
                <a:spcPts val="0"/>
              </a:spcBef>
              <a:spcAft>
                <a:spcPts val="0"/>
              </a:spcAft>
              <a:buClr>
                <a:schemeClr val="dk1"/>
              </a:buClr>
              <a:buSzPts val="1400"/>
              <a:buFont typeface="Arial"/>
              <a:buChar char="○"/>
            </a:pPr>
            <a:r>
              <a:rPr lang="en">
                <a:solidFill>
                  <a:schemeClr val="dk1"/>
                </a:solidFill>
                <a:latin typeface="Arial"/>
                <a:ea typeface="Arial"/>
                <a:cs typeface="Arial"/>
                <a:sym typeface="Arial"/>
              </a:rPr>
              <a:t>District-wise Monthly Average Pressure from 2001 to 2016;</a:t>
            </a:r>
            <a:endParaRPr sz="1200">
              <a:solidFill>
                <a:srgbClr val="FFFFFF"/>
              </a:solidFill>
              <a:latin typeface="Arial"/>
              <a:ea typeface="Arial"/>
              <a:cs typeface="Arial"/>
              <a:sym typeface="Arial"/>
            </a:endParaRPr>
          </a:p>
        </p:txBody>
      </p:sp>
      <p:sp>
        <p:nvSpPr>
          <p:cNvPr id="75" name="Google Shape;75;p1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a:t>
            </a:r>
            <a:endParaRPr/>
          </a:p>
        </p:txBody>
      </p:sp>
      <p:sp>
        <p:nvSpPr>
          <p:cNvPr id="81" name="Google Shape;81;p16"/>
          <p:cNvSpPr txBox="1"/>
          <p:nvPr>
            <p:ph idx="1" type="body"/>
          </p:nvPr>
        </p:nvSpPr>
        <p:spPr>
          <a:xfrm>
            <a:off x="200675"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Currently all statistics available are just raw data. </a:t>
            </a:r>
            <a:endParaRPr sz="1400">
              <a:solidFill>
                <a:srgbClr val="FFFFFF"/>
              </a:solidFill>
              <a:latin typeface="Arial"/>
              <a:ea typeface="Arial"/>
              <a:cs typeface="Arial"/>
              <a:sym typeface="Arial"/>
            </a:endParaRPr>
          </a:p>
          <a:p>
            <a:pPr indent="0" lvl="0" marL="0" rtl="0" algn="l">
              <a:spcBef>
                <a:spcPts val="0"/>
              </a:spcBef>
              <a:spcAft>
                <a:spcPts val="0"/>
              </a:spcAft>
              <a:buNone/>
            </a:pPr>
            <a:r>
              <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Does not give a definite relationship among the parameters stated above.</a:t>
            </a:r>
            <a:endParaRPr sz="1400">
              <a:solidFill>
                <a:srgbClr val="FFFFFF"/>
              </a:solidFill>
              <a:latin typeface="Arial"/>
              <a:ea typeface="Arial"/>
              <a:cs typeface="Arial"/>
              <a:sym typeface="Arial"/>
            </a:endParaRPr>
          </a:p>
          <a:p>
            <a:pPr indent="0" lvl="0" marL="0" rtl="0" algn="l">
              <a:spcBef>
                <a:spcPts val="0"/>
              </a:spcBef>
              <a:spcAft>
                <a:spcPts val="0"/>
              </a:spcAft>
              <a:buNone/>
            </a:pPr>
            <a:r>
              <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To find these relational trends, we need to implement knowledge discovery algorithms, to extrapolate the data over the past few years.</a:t>
            </a:r>
            <a:endParaRPr sz="1400">
              <a:solidFill>
                <a:srgbClr val="FFFFFF"/>
              </a:solidFill>
              <a:latin typeface="Arial"/>
              <a:ea typeface="Arial"/>
              <a:cs typeface="Arial"/>
              <a:sym typeface="Arial"/>
            </a:endParaRPr>
          </a:p>
          <a:p>
            <a:pPr indent="0" lvl="0" marL="0" rtl="0" algn="l">
              <a:spcBef>
                <a:spcPts val="0"/>
              </a:spcBef>
              <a:spcAft>
                <a:spcPts val="0"/>
              </a:spcAft>
              <a:buNone/>
            </a:pPr>
            <a:r>
              <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Since predicting these patterns manually, using traditional methods, has become extremely difficult, we have employed data mining techniques to do the same.</a:t>
            </a:r>
            <a:endParaRPr sz="1400">
              <a:solidFill>
                <a:srgbClr val="FFFFFF"/>
              </a:solidFill>
              <a:latin typeface="Arial"/>
              <a:ea typeface="Arial"/>
              <a:cs typeface="Arial"/>
              <a:sym typeface="Arial"/>
            </a:endParaRPr>
          </a:p>
          <a:p>
            <a:pPr indent="0" lvl="0" marL="0" rtl="0" algn="l">
              <a:spcBef>
                <a:spcPts val="0"/>
              </a:spcBef>
              <a:spcAft>
                <a:spcPts val="0"/>
              </a:spcAft>
              <a:buNone/>
            </a:pPr>
            <a:r>
              <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Keeping in mind the ongoing drought situation, said to be the worst in the past decade, the system will suggest effective measures to alleviate the current scenario in the state of Maharashtra.</a:t>
            </a:r>
            <a:endParaRPr sz="1400">
              <a:solidFill>
                <a:srgbClr val="FFFFFF"/>
              </a:solidFill>
              <a:latin typeface="Arial"/>
              <a:ea typeface="Arial"/>
              <a:cs typeface="Arial"/>
              <a:sym typeface="Arial"/>
            </a:endParaRPr>
          </a:p>
          <a:p>
            <a:pPr indent="0" lvl="0" marL="457200" rtl="0" algn="l">
              <a:spcBef>
                <a:spcPts val="0"/>
              </a:spcBef>
              <a:spcAft>
                <a:spcPts val="0"/>
              </a:spcAft>
              <a:buNone/>
            </a:pPr>
            <a:r>
              <a:t/>
            </a:r>
            <a:endParaRPr sz="1100">
              <a:solidFill>
                <a:srgbClr val="FFFFFF"/>
              </a:solidFill>
              <a:latin typeface="Arial"/>
              <a:ea typeface="Arial"/>
              <a:cs typeface="Arial"/>
              <a:sym typeface="Arial"/>
            </a:endParaRPr>
          </a:p>
          <a:p>
            <a:pPr indent="0" lvl="0" marL="0" rtl="0" algn="l">
              <a:spcBef>
                <a:spcPts val="0"/>
              </a:spcBef>
              <a:spcAft>
                <a:spcPts val="0"/>
              </a:spcAft>
              <a:buNone/>
            </a:pPr>
            <a:r>
              <a:t/>
            </a:r>
            <a:endParaRPr sz="1100">
              <a:solidFill>
                <a:srgbClr val="FFFFFF"/>
              </a:solidFill>
              <a:latin typeface="Arial"/>
              <a:ea typeface="Arial"/>
              <a:cs typeface="Arial"/>
              <a:sym typeface="Arial"/>
            </a:endParaRPr>
          </a:p>
          <a:p>
            <a:pPr indent="0" lvl="0" marL="457200" rtl="0" algn="l">
              <a:spcBef>
                <a:spcPts val="0"/>
              </a:spcBef>
              <a:spcAft>
                <a:spcPts val="0"/>
              </a:spcAft>
              <a:buNone/>
            </a:pPr>
            <a:r>
              <a:t/>
            </a:r>
            <a:endParaRPr sz="1100">
              <a:solidFill>
                <a:srgbClr val="FFFFFF"/>
              </a:solidFill>
              <a:latin typeface="Arial"/>
              <a:ea typeface="Arial"/>
              <a:cs typeface="Arial"/>
              <a:sym typeface="Arial"/>
            </a:endParaRPr>
          </a:p>
          <a:p>
            <a:pPr indent="0" lvl="0" marL="0" rtl="0" algn="l">
              <a:spcBef>
                <a:spcPts val="0"/>
              </a:spcBef>
              <a:spcAft>
                <a:spcPts val="0"/>
              </a:spcAft>
              <a:buNone/>
            </a:pPr>
            <a:r>
              <a:t/>
            </a:r>
            <a:endParaRPr sz="1100">
              <a:solidFill>
                <a:srgbClr val="FFFFFF"/>
              </a:solidFill>
              <a:latin typeface="Arial"/>
              <a:ea typeface="Arial"/>
              <a:cs typeface="Arial"/>
              <a:sym typeface="Arial"/>
            </a:endParaRPr>
          </a:p>
        </p:txBody>
      </p:sp>
      <p:sp>
        <p:nvSpPr>
          <p:cNvPr id="82" name="Google Shape;82;p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a:t>
            </a:r>
            <a:endParaRPr/>
          </a:p>
          <a:p>
            <a:pPr indent="0" lvl="0" marL="0" rtl="0" algn="l">
              <a:spcBef>
                <a:spcPts val="0"/>
              </a:spcBef>
              <a:spcAft>
                <a:spcPts val="0"/>
              </a:spcAft>
              <a:buNone/>
            </a:pPr>
            <a:r>
              <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Scope: </a:t>
            </a:r>
            <a:endParaRPr sz="1400">
              <a:solidFill>
                <a:srgbClr val="FFFFFF"/>
              </a:solidFill>
              <a:latin typeface="Arial"/>
              <a:ea typeface="Arial"/>
              <a:cs typeface="Arial"/>
              <a:sym typeface="Arial"/>
            </a:endParaRPr>
          </a:p>
          <a:p>
            <a:pPr indent="0" lvl="0" marL="0" rtl="0" algn="l">
              <a:spcBef>
                <a:spcPts val="0"/>
              </a:spcBef>
              <a:spcAft>
                <a:spcPts val="0"/>
              </a:spcAft>
              <a:buNone/>
            </a:pPr>
            <a:r>
              <a:t/>
            </a:r>
            <a:endParaRPr sz="1400">
              <a:solidFill>
                <a:srgbClr val="FFFFFF"/>
              </a:solidFill>
              <a:latin typeface="Arial"/>
              <a:ea typeface="Arial"/>
              <a:cs typeface="Arial"/>
              <a:sym typeface="Arial"/>
            </a:endParaRPr>
          </a:p>
          <a:p>
            <a:pPr indent="-317500" lvl="1" marL="914400" rtl="0" algn="l">
              <a:spcBef>
                <a:spcPts val="0"/>
              </a:spcBef>
              <a:spcAft>
                <a:spcPts val="0"/>
              </a:spcAft>
              <a:buClr>
                <a:srgbClr val="FFFFFF"/>
              </a:buClr>
              <a:buSzPts val="1400"/>
              <a:buFont typeface="Arial"/>
              <a:buChar char="○"/>
            </a:pPr>
            <a:r>
              <a:rPr lang="en">
                <a:solidFill>
                  <a:srgbClr val="FFFFFF"/>
                </a:solidFill>
                <a:latin typeface="Arial"/>
                <a:ea typeface="Arial"/>
                <a:cs typeface="Arial"/>
                <a:sym typeface="Arial"/>
              </a:rPr>
              <a:t>Farmers throughout the state (especially Vidarbha and drought-hit regions like Yavatmal, Gadchiroli etc.).</a:t>
            </a:r>
            <a:endParaRPr>
              <a:solidFill>
                <a:srgbClr val="FFFFFF"/>
              </a:solidFill>
              <a:latin typeface="Arial"/>
              <a:ea typeface="Arial"/>
              <a:cs typeface="Arial"/>
              <a:sym typeface="Arial"/>
            </a:endParaRPr>
          </a:p>
          <a:p>
            <a:pPr indent="0" lvl="0" marL="457200" rtl="0" algn="l">
              <a:spcBef>
                <a:spcPts val="0"/>
              </a:spcBef>
              <a:spcAft>
                <a:spcPts val="0"/>
              </a:spcAft>
              <a:buNone/>
            </a:pPr>
            <a:r>
              <a:t/>
            </a:r>
            <a:endParaRPr sz="1400">
              <a:solidFill>
                <a:srgbClr val="FFFFFF"/>
              </a:solidFill>
              <a:latin typeface="Arial"/>
              <a:ea typeface="Arial"/>
              <a:cs typeface="Arial"/>
              <a:sym typeface="Arial"/>
            </a:endParaRPr>
          </a:p>
          <a:p>
            <a:pPr indent="-317500" lvl="1" marL="914400" rtl="0" algn="l">
              <a:spcBef>
                <a:spcPts val="0"/>
              </a:spcBef>
              <a:spcAft>
                <a:spcPts val="0"/>
              </a:spcAft>
              <a:buClr>
                <a:srgbClr val="FFFFFF"/>
              </a:buClr>
              <a:buSzPts val="1400"/>
              <a:buFont typeface="Arial"/>
              <a:buChar char="○"/>
            </a:pPr>
            <a:r>
              <a:rPr lang="en">
                <a:solidFill>
                  <a:srgbClr val="FFFFFF"/>
                </a:solidFill>
                <a:latin typeface="Arial"/>
                <a:ea typeface="Arial"/>
                <a:cs typeface="Arial"/>
                <a:sym typeface="Arial"/>
              </a:rPr>
              <a:t>Government agricultural agencies, who can use the inferred data and convey to the farmers.</a:t>
            </a:r>
            <a:endParaRPr>
              <a:solidFill>
                <a:srgbClr val="FFFFFF"/>
              </a:solidFill>
              <a:latin typeface="Arial"/>
              <a:ea typeface="Arial"/>
              <a:cs typeface="Arial"/>
              <a:sym typeface="Arial"/>
            </a:endParaRPr>
          </a:p>
          <a:p>
            <a:pPr indent="0" lvl="0" marL="457200" rtl="0" algn="l">
              <a:spcBef>
                <a:spcPts val="0"/>
              </a:spcBef>
              <a:spcAft>
                <a:spcPts val="0"/>
              </a:spcAft>
              <a:buNone/>
            </a:pPr>
            <a:r>
              <a:t/>
            </a:r>
            <a:endParaRPr sz="1400">
              <a:solidFill>
                <a:srgbClr val="FFFFFF"/>
              </a:solidFill>
              <a:latin typeface="Arial"/>
              <a:ea typeface="Arial"/>
              <a:cs typeface="Arial"/>
              <a:sym typeface="Arial"/>
            </a:endParaRPr>
          </a:p>
          <a:p>
            <a:pPr indent="-317500" lvl="1" marL="914400" rtl="0" algn="l">
              <a:spcBef>
                <a:spcPts val="0"/>
              </a:spcBef>
              <a:spcAft>
                <a:spcPts val="0"/>
              </a:spcAft>
              <a:buClr>
                <a:srgbClr val="FFFFFF"/>
              </a:buClr>
              <a:buSzPts val="1400"/>
              <a:buFont typeface="Arial"/>
              <a:buChar char="○"/>
            </a:pPr>
            <a:r>
              <a:rPr lang="en">
                <a:solidFill>
                  <a:srgbClr val="FFFFFF"/>
                </a:solidFill>
                <a:latin typeface="Arial"/>
                <a:ea typeface="Arial"/>
                <a:cs typeface="Arial"/>
                <a:sym typeface="Arial"/>
              </a:rPr>
              <a:t>Can also be implemented in other states facing a similar situation (Eg. Uttar Pradesh, Madhya Pradesh).</a:t>
            </a:r>
            <a:endParaRPr>
              <a:solidFill>
                <a:srgbClr val="FFFFFF"/>
              </a:solidFill>
              <a:latin typeface="Arial"/>
              <a:ea typeface="Arial"/>
              <a:cs typeface="Arial"/>
              <a:sym typeface="Arial"/>
            </a:endParaRPr>
          </a:p>
          <a:p>
            <a:pPr indent="0" lvl="0" marL="457200" rtl="0" algn="l">
              <a:spcBef>
                <a:spcPts val="0"/>
              </a:spcBef>
              <a:spcAft>
                <a:spcPts val="0"/>
              </a:spcAft>
              <a:buNone/>
            </a:pPr>
            <a:r>
              <a:t/>
            </a:r>
            <a:endParaRPr sz="1400">
              <a:solidFill>
                <a:srgbClr val="FFFFFF"/>
              </a:solidFill>
              <a:latin typeface="Arial"/>
              <a:ea typeface="Arial"/>
              <a:cs typeface="Arial"/>
              <a:sym typeface="Arial"/>
            </a:endParaRPr>
          </a:p>
          <a:p>
            <a:pPr indent="-317500" lvl="1" marL="914400" rtl="0" algn="l">
              <a:spcBef>
                <a:spcPts val="0"/>
              </a:spcBef>
              <a:spcAft>
                <a:spcPts val="0"/>
              </a:spcAft>
              <a:buClr>
                <a:srgbClr val="FFFFFF"/>
              </a:buClr>
              <a:buSzPts val="1400"/>
              <a:buFont typeface="Arial"/>
              <a:buChar char="○"/>
            </a:pPr>
            <a:r>
              <a:rPr lang="en">
                <a:solidFill>
                  <a:srgbClr val="FFFFFF"/>
                </a:solidFill>
                <a:latin typeface="Arial"/>
                <a:ea typeface="Arial"/>
                <a:cs typeface="Arial"/>
                <a:sym typeface="Arial"/>
              </a:rPr>
              <a:t>For more accurate results, more parameters can also be added such as,</a:t>
            </a:r>
            <a:endParaRPr>
              <a:solidFill>
                <a:srgbClr val="FFFFFF"/>
              </a:solidFill>
              <a:latin typeface="Arial"/>
              <a:ea typeface="Arial"/>
              <a:cs typeface="Arial"/>
              <a:sym typeface="Arial"/>
            </a:endParaRPr>
          </a:p>
          <a:p>
            <a:pPr indent="-317500" lvl="2" marL="1371600" rtl="0" algn="l">
              <a:spcBef>
                <a:spcPts val="0"/>
              </a:spcBef>
              <a:spcAft>
                <a:spcPts val="0"/>
              </a:spcAft>
              <a:buClr>
                <a:srgbClr val="FFFFFF"/>
              </a:buClr>
              <a:buSzPts val="1400"/>
              <a:buFont typeface="Arial"/>
              <a:buChar char="■"/>
            </a:pPr>
            <a:r>
              <a:rPr lang="en">
                <a:solidFill>
                  <a:srgbClr val="FFFFFF"/>
                </a:solidFill>
                <a:latin typeface="Arial"/>
                <a:ea typeface="Arial"/>
                <a:cs typeface="Arial"/>
                <a:sym typeface="Arial"/>
              </a:rPr>
              <a:t>Usage of inputs - fertilizers, pesticides etc.</a:t>
            </a:r>
            <a:endParaRPr>
              <a:solidFill>
                <a:srgbClr val="FFFFFF"/>
              </a:solidFill>
              <a:latin typeface="Arial"/>
              <a:ea typeface="Arial"/>
              <a:cs typeface="Arial"/>
              <a:sym typeface="Arial"/>
            </a:endParaRPr>
          </a:p>
          <a:p>
            <a:pPr indent="-317500" lvl="2" marL="1371600" rtl="0" algn="l">
              <a:spcBef>
                <a:spcPts val="0"/>
              </a:spcBef>
              <a:spcAft>
                <a:spcPts val="0"/>
              </a:spcAft>
              <a:buClr>
                <a:srgbClr val="FFFFFF"/>
              </a:buClr>
              <a:buSzPts val="1400"/>
              <a:buFont typeface="Arial"/>
              <a:buChar char="■"/>
            </a:pPr>
            <a:r>
              <a:rPr lang="en">
                <a:solidFill>
                  <a:srgbClr val="FFFFFF"/>
                </a:solidFill>
                <a:latin typeface="Arial"/>
                <a:ea typeface="Arial"/>
                <a:cs typeface="Arial"/>
                <a:sym typeface="Arial"/>
              </a:rPr>
              <a:t>Soil fertility</a:t>
            </a:r>
            <a:endParaRPr>
              <a:solidFill>
                <a:srgbClr val="FFFFFF"/>
              </a:solidFill>
              <a:latin typeface="Arial"/>
              <a:ea typeface="Arial"/>
              <a:cs typeface="Arial"/>
              <a:sym typeface="Arial"/>
            </a:endParaRPr>
          </a:p>
          <a:p>
            <a:pPr indent="-317500" lvl="2" marL="1371600" rtl="0" algn="l">
              <a:spcBef>
                <a:spcPts val="0"/>
              </a:spcBef>
              <a:spcAft>
                <a:spcPts val="0"/>
              </a:spcAft>
              <a:buClr>
                <a:srgbClr val="FFFFFF"/>
              </a:buClr>
              <a:buSzPts val="1400"/>
              <a:buFont typeface="Arial"/>
              <a:buChar char="■"/>
            </a:pPr>
            <a:r>
              <a:rPr lang="en">
                <a:solidFill>
                  <a:srgbClr val="FFFFFF"/>
                </a:solidFill>
                <a:latin typeface="Arial"/>
                <a:ea typeface="Arial"/>
                <a:cs typeface="Arial"/>
                <a:sym typeface="Arial"/>
              </a:rPr>
              <a:t>Terrain</a:t>
            </a:r>
            <a:endParaRPr>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
        <p:nvSpPr>
          <p:cNvPr id="89" name="Google Shape;89;p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95" name="Google Shape;95;p18"/>
          <p:cNvSpPr txBox="1"/>
          <p:nvPr>
            <p:ph idx="1" type="body"/>
          </p:nvPr>
        </p:nvSpPr>
        <p:spPr>
          <a:xfrm>
            <a:off x="185900" y="1320200"/>
            <a:ext cx="8520600" cy="37203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Use of large datasets of soil and weather for agricultural decision-making by making use of classifiers like Naïve Bayes and Random Forests. Decision-making is supplemented by the soil profiling and patterns observed in the given data.</a:t>
            </a:r>
            <a:endParaRPr sz="1400">
              <a:solidFill>
                <a:srgbClr val="FFFFFF"/>
              </a:solidFill>
              <a:latin typeface="Arial"/>
              <a:ea typeface="Arial"/>
              <a:cs typeface="Arial"/>
              <a:sym typeface="Arial"/>
            </a:endParaRPr>
          </a:p>
          <a:p>
            <a:pPr indent="-317500" lvl="0" marL="45720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Use of data of rural labour, arable land, and crop output for building a decision tree, and a set of spatial classification rules. Unsupervised cluster analysis of data followed by supervised decision tree classification is used here, to come up with a set of rules that can be used to generalize if some of the attributes are known.</a:t>
            </a:r>
            <a:endParaRPr sz="1400">
              <a:solidFill>
                <a:srgbClr val="FFFFFF"/>
              </a:solidFill>
              <a:latin typeface="Arial"/>
              <a:ea typeface="Arial"/>
              <a:cs typeface="Arial"/>
              <a:sym typeface="Arial"/>
            </a:endParaRPr>
          </a:p>
          <a:p>
            <a:pPr indent="-317500" lvl="0" marL="45720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Spatial data mining based on k-means clustering to analyse rainfall and temperature data for improvement of crop outputs.</a:t>
            </a:r>
            <a:endParaRPr sz="1400">
              <a:solidFill>
                <a:srgbClr val="FFFFFF"/>
              </a:solidFill>
              <a:latin typeface="Arial"/>
              <a:ea typeface="Arial"/>
              <a:cs typeface="Arial"/>
              <a:sym typeface="Arial"/>
            </a:endParaRPr>
          </a:p>
          <a:p>
            <a:pPr indent="-317500" lvl="0" marL="45720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Soil classification can be done using Naïve Bayes classifier, Decision Tree algorithms lie C4.5 and REP, on the basis of attributes like mineral content and water retention. Clustering can be used to find degree of dissimilarity or similarity among classified samples.</a:t>
            </a:r>
            <a:endParaRPr sz="1400">
              <a:solidFill>
                <a:srgbClr val="FFFFFF"/>
              </a:solidFill>
              <a:latin typeface="Arial"/>
              <a:ea typeface="Arial"/>
              <a:cs typeface="Arial"/>
              <a:sym typeface="Arial"/>
            </a:endParaRPr>
          </a:p>
          <a:p>
            <a:pPr indent="-317500" lvl="0" marL="45720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Use of density based clustering and multiple linear regression for estimation of crop production in the East Godavari District, using rainfall, land, fertilizers and crop output data.</a:t>
            </a:r>
            <a:endParaRPr sz="1400">
              <a:solidFill>
                <a:srgbClr val="FFFFFF"/>
              </a:solidFill>
              <a:latin typeface="Arial"/>
              <a:ea typeface="Arial"/>
              <a:cs typeface="Arial"/>
              <a:sym typeface="Arial"/>
            </a:endParaRPr>
          </a:p>
        </p:txBody>
      </p:sp>
      <p:sp>
        <p:nvSpPr>
          <p:cNvPr id="96" name="Google Shape;96;p1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 of Proposed System</a:t>
            </a:r>
            <a:endParaRPr/>
          </a:p>
        </p:txBody>
      </p:sp>
      <p:sp>
        <p:nvSpPr>
          <p:cNvPr id="102" name="Google Shape;102;p19"/>
          <p:cNvSpPr/>
          <p:nvPr/>
        </p:nvSpPr>
        <p:spPr>
          <a:xfrm>
            <a:off x="419300" y="1529800"/>
            <a:ext cx="1034316" cy="572724"/>
          </a:xfrm>
          <a:prstGeom prst="flowChartTerminator">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START</a:t>
            </a:r>
            <a:endParaRPr b="1">
              <a:solidFill>
                <a:srgbClr val="FFFFFF"/>
              </a:solidFill>
            </a:endParaRPr>
          </a:p>
        </p:txBody>
      </p:sp>
      <p:sp>
        <p:nvSpPr>
          <p:cNvPr id="103" name="Google Shape;103;p19"/>
          <p:cNvSpPr/>
          <p:nvPr/>
        </p:nvSpPr>
        <p:spPr>
          <a:xfrm>
            <a:off x="1908525" y="1515700"/>
            <a:ext cx="1747200" cy="6009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Define Questions </a:t>
            </a:r>
            <a:endParaRPr b="1">
              <a:solidFill>
                <a:srgbClr val="FFFFFF"/>
              </a:solidFill>
            </a:endParaRPr>
          </a:p>
        </p:txBody>
      </p:sp>
      <p:sp>
        <p:nvSpPr>
          <p:cNvPr id="104" name="Google Shape;104;p19"/>
          <p:cNvSpPr/>
          <p:nvPr/>
        </p:nvSpPr>
        <p:spPr>
          <a:xfrm>
            <a:off x="4194425" y="1368863"/>
            <a:ext cx="2222400" cy="8946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 </a:t>
            </a:r>
            <a:r>
              <a:rPr b="1" lang="en">
                <a:solidFill>
                  <a:srgbClr val="FFFFFF"/>
                </a:solidFill>
              </a:rPr>
              <a:t>Prosperous Regions</a:t>
            </a:r>
            <a:endParaRPr b="1">
              <a:solidFill>
                <a:srgbClr val="FFFFFF"/>
              </a:solidFill>
            </a:endParaRPr>
          </a:p>
          <a:p>
            <a:pPr indent="0" lvl="0" marL="0" rtl="0" algn="ctr">
              <a:spcBef>
                <a:spcPts val="0"/>
              </a:spcBef>
              <a:spcAft>
                <a:spcPts val="0"/>
              </a:spcAft>
              <a:buNone/>
            </a:pPr>
            <a:r>
              <a:rPr b="1" lang="en">
                <a:solidFill>
                  <a:srgbClr val="FFFFFF"/>
                </a:solidFill>
              </a:rPr>
              <a:t>2. Crop Growth</a:t>
            </a:r>
            <a:endParaRPr b="1">
              <a:solidFill>
                <a:srgbClr val="FFFFFF"/>
              </a:solidFill>
            </a:endParaRPr>
          </a:p>
          <a:p>
            <a:pPr indent="0" lvl="0" marL="0" rtl="0" algn="ctr">
              <a:spcBef>
                <a:spcPts val="0"/>
              </a:spcBef>
              <a:spcAft>
                <a:spcPts val="0"/>
              </a:spcAft>
              <a:buNone/>
            </a:pPr>
            <a:r>
              <a:rPr b="1" lang="en">
                <a:solidFill>
                  <a:srgbClr val="FFFFFF"/>
                </a:solidFill>
              </a:rPr>
              <a:t>3. Rainfall</a:t>
            </a:r>
            <a:endParaRPr b="1">
              <a:solidFill>
                <a:srgbClr val="FFFFFF"/>
              </a:solidFill>
            </a:endParaRPr>
          </a:p>
        </p:txBody>
      </p:sp>
      <p:sp>
        <p:nvSpPr>
          <p:cNvPr id="105" name="Google Shape;105;p19"/>
          <p:cNvSpPr/>
          <p:nvPr/>
        </p:nvSpPr>
        <p:spPr>
          <a:xfrm>
            <a:off x="6955525" y="1449250"/>
            <a:ext cx="1747200" cy="7338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Mine Data from Available Repositories</a:t>
            </a:r>
            <a:endParaRPr b="1">
              <a:solidFill>
                <a:srgbClr val="FFFFFF"/>
              </a:solidFill>
            </a:endParaRPr>
          </a:p>
        </p:txBody>
      </p:sp>
      <p:sp>
        <p:nvSpPr>
          <p:cNvPr id="106" name="Google Shape;106;p19"/>
          <p:cNvSpPr/>
          <p:nvPr/>
        </p:nvSpPr>
        <p:spPr>
          <a:xfrm>
            <a:off x="6991075" y="3011350"/>
            <a:ext cx="1676100" cy="7338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Data Analyzing</a:t>
            </a:r>
            <a:endParaRPr b="1">
              <a:solidFill>
                <a:srgbClr val="FFFFFF"/>
              </a:solidFill>
            </a:endParaRPr>
          </a:p>
        </p:txBody>
      </p:sp>
      <p:sp>
        <p:nvSpPr>
          <p:cNvPr id="107" name="Google Shape;107;p19"/>
          <p:cNvSpPr/>
          <p:nvPr/>
        </p:nvSpPr>
        <p:spPr>
          <a:xfrm>
            <a:off x="4619975" y="3011350"/>
            <a:ext cx="1676100" cy="7338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Result Generation</a:t>
            </a:r>
            <a:endParaRPr b="1">
              <a:solidFill>
                <a:srgbClr val="FFFFFF"/>
              </a:solidFill>
            </a:endParaRPr>
          </a:p>
        </p:txBody>
      </p:sp>
      <p:sp>
        <p:nvSpPr>
          <p:cNvPr id="108" name="Google Shape;108;p19"/>
          <p:cNvSpPr/>
          <p:nvPr/>
        </p:nvSpPr>
        <p:spPr>
          <a:xfrm>
            <a:off x="419300" y="3091888"/>
            <a:ext cx="1034316" cy="572724"/>
          </a:xfrm>
          <a:prstGeom prst="flowChartTerminator">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STOP</a:t>
            </a:r>
            <a:endParaRPr b="1">
              <a:solidFill>
                <a:srgbClr val="FFFFFF"/>
              </a:solidFill>
            </a:endParaRPr>
          </a:p>
        </p:txBody>
      </p:sp>
      <p:sp>
        <p:nvSpPr>
          <p:cNvPr id="109" name="Google Shape;109;p19"/>
          <p:cNvSpPr/>
          <p:nvPr/>
        </p:nvSpPr>
        <p:spPr>
          <a:xfrm>
            <a:off x="2038288" y="2642725"/>
            <a:ext cx="1944875" cy="1471050"/>
          </a:xfrm>
          <a:prstGeom prst="flowChartDecision">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FFFF"/>
                </a:solidFill>
              </a:rPr>
              <a:t>Final Result Obtained?</a:t>
            </a:r>
            <a:endParaRPr b="1" sz="1300">
              <a:solidFill>
                <a:srgbClr val="FFFFFF"/>
              </a:solidFill>
            </a:endParaRPr>
          </a:p>
        </p:txBody>
      </p:sp>
      <p:cxnSp>
        <p:nvCxnSpPr>
          <p:cNvPr id="110" name="Google Shape;110;p19"/>
          <p:cNvCxnSpPr>
            <a:stCxn id="102" idx="3"/>
            <a:endCxn id="103" idx="1"/>
          </p:cNvCxnSpPr>
          <p:nvPr/>
        </p:nvCxnSpPr>
        <p:spPr>
          <a:xfrm>
            <a:off x="1453616" y="1816162"/>
            <a:ext cx="454800" cy="0"/>
          </a:xfrm>
          <a:prstGeom prst="straightConnector1">
            <a:avLst/>
          </a:prstGeom>
          <a:noFill/>
          <a:ln cap="flat" cmpd="sng" w="28575">
            <a:solidFill>
              <a:srgbClr val="FFFFFF"/>
            </a:solidFill>
            <a:prstDash val="solid"/>
            <a:round/>
            <a:headEnd len="med" w="med" type="none"/>
            <a:tailEnd len="med" w="med" type="triangle"/>
          </a:ln>
        </p:spPr>
      </p:cxnSp>
      <p:cxnSp>
        <p:nvCxnSpPr>
          <p:cNvPr id="111" name="Google Shape;111;p19"/>
          <p:cNvCxnSpPr>
            <a:stCxn id="103" idx="3"/>
            <a:endCxn id="104" idx="1"/>
          </p:cNvCxnSpPr>
          <p:nvPr/>
        </p:nvCxnSpPr>
        <p:spPr>
          <a:xfrm>
            <a:off x="3655725" y="1816150"/>
            <a:ext cx="538800" cy="0"/>
          </a:xfrm>
          <a:prstGeom prst="straightConnector1">
            <a:avLst/>
          </a:prstGeom>
          <a:noFill/>
          <a:ln cap="flat" cmpd="sng" w="28575">
            <a:solidFill>
              <a:srgbClr val="FFFFFF"/>
            </a:solidFill>
            <a:prstDash val="solid"/>
            <a:round/>
            <a:headEnd len="med" w="med" type="none"/>
            <a:tailEnd len="med" w="med" type="triangle"/>
          </a:ln>
        </p:spPr>
      </p:cxnSp>
      <p:cxnSp>
        <p:nvCxnSpPr>
          <p:cNvPr id="112" name="Google Shape;112;p19"/>
          <p:cNvCxnSpPr>
            <a:stCxn id="104" idx="3"/>
            <a:endCxn id="105" idx="1"/>
          </p:cNvCxnSpPr>
          <p:nvPr/>
        </p:nvCxnSpPr>
        <p:spPr>
          <a:xfrm>
            <a:off x="6416825" y="1816163"/>
            <a:ext cx="538800" cy="0"/>
          </a:xfrm>
          <a:prstGeom prst="straightConnector1">
            <a:avLst/>
          </a:prstGeom>
          <a:noFill/>
          <a:ln cap="flat" cmpd="sng" w="28575">
            <a:solidFill>
              <a:srgbClr val="FFFFFF"/>
            </a:solidFill>
            <a:prstDash val="solid"/>
            <a:round/>
            <a:headEnd len="med" w="med" type="none"/>
            <a:tailEnd len="med" w="med" type="triangle"/>
          </a:ln>
        </p:spPr>
      </p:cxnSp>
      <p:cxnSp>
        <p:nvCxnSpPr>
          <p:cNvPr id="113" name="Google Shape;113;p19"/>
          <p:cNvCxnSpPr>
            <a:stCxn id="105" idx="2"/>
            <a:endCxn id="106" idx="0"/>
          </p:cNvCxnSpPr>
          <p:nvPr/>
        </p:nvCxnSpPr>
        <p:spPr>
          <a:xfrm>
            <a:off x="7829125" y="2183050"/>
            <a:ext cx="0" cy="828300"/>
          </a:xfrm>
          <a:prstGeom prst="straightConnector1">
            <a:avLst/>
          </a:prstGeom>
          <a:noFill/>
          <a:ln cap="flat" cmpd="sng" w="28575">
            <a:solidFill>
              <a:srgbClr val="FFFFFF"/>
            </a:solidFill>
            <a:prstDash val="solid"/>
            <a:round/>
            <a:headEnd len="med" w="med" type="none"/>
            <a:tailEnd len="med" w="med" type="triangle"/>
          </a:ln>
        </p:spPr>
      </p:cxnSp>
      <p:cxnSp>
        <p:nvCxnSpPr>
          <p:cNvPr id="114" name="Google Shape;114;p19"/>
          <p:cNvCxnSpPr>
            <a:stCxn id="106" idx="1"/>
            <a:endCxn id="107" idx="3"/>
          </p:cNvCxnSpPr>
          <p:nvPr/>
        </p:nvCxnSpPr>
        <p:spPr>
          <a:xfrm rot="10800000">
            <a:off x="6295975" y="3378250"/>
            <a:ext cx="695100" cy="0"/>
          </a:xfrm>
          <a:prstGeom prst="straightConnector1">
            <a:avLst/>
          </a:prstGeom>
          <a:noFill/>
          <a:ln cap="flat" cmpd="sng" w="28575">
            <a:solidFill>
              <a:srgbClr val="FFFFFF"/>
            </a:solidFill>
            <a:prstDash val="solid"/>
            <a:round/>
            <a:headEnd len="med" w="med" type="none"/>
            <a:tailEnd len="med" w="med" type="triangle"/>
          </a:ln>
        </p:spPr>
      </p:cxnSp>
      <p:cxnSp>
        <p:nvCxnSpPr>
          <p:cNvPr id="115" name="Google Shape;115;p19"/>
          <p:cNvCxnSpPr>
            <a:stCxn id="107" idx="1"/>
            <a:endCxn id="109" idx="3"/>
          </p:cNvCxnSpPr>
          <p:nvPr/>
        </p:nvCxnSpPr>
        <p:spPr>
          <a:xfrm rot="10800000">
            <a:off x="3983075" y="3378250"/>
            <a:ext cx="636900" cy="0"/>
          </a:xfrm>
          <a:prstGeom prst="straightConnector1">
            <a:avLst/>
          </a:prstGeom>
          <a:noFill/>
          <a:ln cap="flat" cmpd="sng" w="28575">
            <a:solidFill>
              <a:srgbClr val="FFFFFF"/>
            </a:solidFill>
            <a:prstDash val="solid"/>
            <a:round/>
            <a:headEnd len="med" w="med" type="none"/>
            <a:tailEnd len="med" w="med" type="triangle"/>
          </a:ln>
        </p:spPr>
      </p:cxnSp>
      <p:cxnSp>
        <p:nvCxnSpPr>
          <p:cNvPr id="116" name="Google Shape;116;p19"/>
          <p:cNvCxnSpPr>
            <a:stCxn id="109" idx="1"/>
            <a:endCxn id="108" idx="3"/>
          </p:cNvCxnSpPr>
          <p:nvPr/>
        </p:nvCxnSpPr>
        <p:spPr>
          <a:xfrm rot="10800000">
            <a:off x="1453588" y="3378250"/>
            <a:ext cx="584700" cy="0"/>
          </a:xfrm>
          <a:prstGeom prst="straightConnector1">
            <a:avLst/>
          </a:prstGeom>
          <a:noFill/>
          <a:ln cap="flat" cmpd="sng" w="28575">
            <a:solidFill>
              <a:srgbClr val="FFFFFF"/>
            </a:solidFill>
            <a:prstDash val="solid"/>
            <a:round/>
            <a:headEnd len="med" w="med" type="none"/>
            <a:tailEnd len="med" w="med" type="triangle"/>
          </a:ln>
        </p:spPr>
      </p:cxnSp>
      <p:cxnSp>
        <p:nvCxnSpPr>
          <p:cNvPr id="117" name="Google Shape;117;p19"/>
          <p:cNvCxnSpPr>
            <a:stCxn id="109" idx="2"/>
            <a:endCxn id="106" idx="2"/>
          </p:cNvCxnSpPr>
          <p:nvPr/>
        </p:nvCxnSpPr>
        <p:spPr>
          <a:xfrm rot="-5400000">
            <a:off x="5235525" y="1520275"/>
            <a:ext cx="368700" cy="4818300"/>
          </a:xfrm>
          <a:prstGeom prst="bentConnector3">
            <a:avLst>
              <a:gd fmla="val -152109" name="adj1"/>
            </a:avLst>
          </a:prstGeom>
          <a:noFill/>
          <a:ln cap="flat" cmpd="sng" w="28575">
            <a:solidFill>
              <a:srgbClr val="FFFFFF"/>
            </a:solidFill>
            <a:prstDash val="solid"/>
            <a:round/>
            <a:headEnd len="med" w="med" type="none"/>
            <a:tailEnd len="med" w="med" type="stealth"/>
          </a:ln>
        </p:spPr>
      </p:cxnSp>
      <p:sp>
        <p:nvSpPr>
          <p:cNvPr id="118" name="Google Shape;118;p19"/>
          <p:cNvSpPr txBox="1"/>
          <p:nvPr/>
        </p:nvSpPr>
        <p:spPr>
          <a:xfrm>
            <a:off x="1641625" y="3011350"/>
            <a:ext cx="5847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Yes</a:t>
            </a:r>
            <a:endParaRPr b="1">
              <a:solidFill>
                <a:srgbClr val="FFFFFF"/>
              </a:solidFill>
            </a:endParaRPr>
          </a:p>
        </p:txBody>
      </p:sp>
      <p:sp>
        <p:nvSpPr>
          <p:cNvPr id="119" name="Google Shape;119;p19"/>
          <p:cNvSpPr txBox="1"/>
          <p:nvPr/>
        </p:nvSpPr>
        <p:spPr>
          <a:xfrm>
            <a:off x="2584375" y="4037575"/>
            <a:ext cx="4548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No</a:t>
            </a:r>
            <a:endParaRPr b="1">
              <a:solidFill>
                <a:srgbClr val="FFFFFF"/>
              </a:solidFill>
            </a:endParaRPr>
          </a:p>
        </p:txBody>
      </p:sp>
      <p:sp>
        <p:nvSpPr>
          <p:cNvPr id="120" name="Google Shape;120;p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Used</a:t>
            </a:r>
            <a:endParaRPr/>
          </a:p>
        </p:txBody>
      </p:sp>
      <p:sp>
        <p:nvSpPr>
          <p:cNvPr id="126" name="Google Shape;12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rial"/>
                <a:ea typeface="Arial"/>
                <a:cs typeface="Arial"/>
                <a:sym typeface="Arial"/>
              </a:rPr>
              <a:t>Python </a:t>
            </a:r>
            <a:endParaRPr>
              <a:solidFill>
                <a:srgbClr val="FFFFFF"/>
              </a:solidFill>
              <a:latin typeface="Arial"/>
              <a:ea typeface="Arial"/>
              <a:cs typeface="Arial"/>
              <a:sym typeface="Arial"/>
            </a:endParaRPr>
          </a:p>
          <a:p>
            <a:pPr indent="0" lvl="0" marL="0" rtl="0" algn="l">
              <a:spcBef>
                <a:spcPts val="1600"/>
              </a:spcBef>
              <a:spcAft>
                <a:spcPts val="0"/>
              </a:spcAft>
              <a:buNone/>
            </a:pPr>
            <a:r>
              <a:rPr lang="en">
                <a:solidFill>
                  <a:srgbClr val="FFFFFF"/>
                </a:solidFill>
                <a:latin typeface="Arial"/>
                <a:ea typeface="Arial"/>
                <a:cs typeface="Arial"/>
                <a:sym typeface="Arial"/>
              </a:rPr>
              <a:t>Python Libraries: </a:t>
            </a:r>
            <a:endParaRPr>
              <a:solidFill>
                <a:srgbClr val="FFFFFF"/>
              </a:solidFill>
              <a:latin typeface="Arial"/>
              <a:ea typeface="Arial"/>
              <a:cs typeface="Arial"/>
              <a:sym typeface="Arial"/>
            </a:endParaRPr>
          </a:p>
          <a:p>
            <a:pPr indent="-342900" lvl="0" marL="457200" rtl="0" algn="l">
              <a:spcBef>
                <a:spcPts val="1600"/>
              </a:spcBef>
              <a:spcAft>
                <a:spcPts val="0"/>
              </a:spcAft>
              <a:buClr>
                <a:srgbClr val="FFFFFF"/>
              </a:buClr>
              <a:buSzPts val="1800"/>
              <a:buFont typeface="Arial"/>
              <a:buAutoNum type="arabicPeriod"/>
            </a:pPr>
            <a:r>
              <a:rPr lang="en">
                <a:solidFill>
                  <a:srgbClr val="FFFFFF"/>
                </a:solidFill>
                <a:latin typeface="Arial"/>
                <a:ea typeface="Arial"/>
                <a:cs typeface="Arial"/>
                <a:sym typeface="Arial"/>
              </a:rPr>
              <a:t>Pandas - Python Data Analysis Libraries</a:t>
            </a:r>
            <a:endParaRPr>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AutoNum type="arabicPeriod"/>
            </a:pPr>
            <a:r>
              <a:rPr lang="en">
                <a:solidFill>
                  <a:srgbClr val="FFFFFF"/>
                </a:solidFill>
                <a:latin typeface="Arial"/>
                <a:ea typeface="Arial"/>
                <a:cs typeface="Arial"/>
                <a:sym typeface="Arial"/>
              </a:rPr>
              <a:t>NumPy</a:t>
            </a:r>
            <a:endParaRPr>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AutoNum type="arabicPeriod"/>
            </a:pPr>
            <a:r>
              <a:rPr lang="en">
                <a:solidFill>
                  <a:srgbClr val="FFFFFF"/>
                </a:solidFill>
                <a:latin typeface="Arial"/>
                <a:ea typeface="Arial"/>
                <a:cs typeface="Arial"/>
                <a:sym typeface="Arial"/>
              </a:rPr>
              <a:t>MatPlotLib</a:t>
            </a:r>
            <a:endParaRPr>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AutoNum type="arabicPeriod"/>
            </a:pPr>
            <a:r>
              <a:rPr lang="en">
                <a:solidFill>
                  <a:srgbClr val="FFFFFF"/>
                </a:solidFill>
                <a:latin typeface="Arial"/>
                <a:ea typeface="Arial"/>
                <a:cs typeface="Arial"/>
                <a:sym typeface="Arial"/>
              </a:rPr>
              <a:t>Seaborn</a:t>
            </a:r>
            <a:endParaRPr>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AutoNum type="arabicPeriod"/>
            </a:pPr>
            <a:r>
              <a:rPr lang="en">
                <a:solidFill>
                  <a:srgbClr val="FFFFFF"/>
                </a:solidFill>
                <a:latin typeface="Arial"/>
                <a:ea typeface="Arial"/>
                <a:cs typeface="Arial"/>
                <a:sym typeface="Arial"/>
              </a:rPr>
              <a:t>Scikit - Learn</a:t>
            </a:r>
            <a:endParaRPr>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AutoNum type="arabicPeriod"/>
            </a:pPr>
            <a:r>
              <a:rPr lang="en">
                <a:solidFill>
                  <a:srgbClr val="FFFFFF"/>
                </a:solidFill>
                <a:latin typeface="Arial"/>
                <a:ea typeface="Arial"/>
                <a:cs typeface="Arial"/>
                <a:sym typeface="Arial"/>
              </a:rPr>
              <a:t>BeautifulSoup</a:t>
            </a:r>
            <a:endParaRPr>
              <a:solidFill>
                <a:srgbClr val="FFFFFF"/>
              </a:solidFill>
              <a:latin typeface="Arial"/>
              <a:ea typeface="Arial"/>
              <a:cs typeface="Arial"/>
              <a:sym typeface="Arial"/>
            </a:endParaRPr>
          </a:p>
          <a:p>
            <a:pPr indent="0" lvl="0" marL="0" rtl="0" algn="l">
              <a:spcBef>
                <a:spcPts val="1600"/>
              </a:spcBef>
              <a:spcAft>
                <a:spcPts val="1600"/>
              </a:spcAft>
              <a:buNone/>
            </a:pPr>
            <a:r>
              <a:t/>
            </a:r>
            <a:endParaRPr/>
          </a:p>
        </p:txBody>
      </p:sp>
      <p:sp>
        <p:nvSpPr>
          <p:cNvPr id="127" name="Google Shape;127;p2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Design for Classifiers</a:t>
            </a:r>
            <a:endParaRPr/>
          </a:p>
        </p:txBody>
      </p:sp>
      <p:pic>
        <p:nvPicPr>
          <p:cNvPr id="133" name="Google Shape;133;p21"/>
          <p:cNvPicPr preferRelativeResize="0"/>
          <p:nvPr/>
        </p:nvPicPr>
        <p:blipFill>
          <a:blip r:embed="rId3">
            <a:alphaModFix/>
          </a:blip>
          <a:stretch>
            <a:fillRect/>
          </a:stretch>
        </p:blipFill>
        <p:spPr>
          <a:xfrm>
            <a:off x="1091420" y="1068149"/>
            <a:ext cx="3324830" cy="3748150"/>
          </a:xfrm>
          <a:prstGeom prst="rect">
            <a:avLst/>
          </a:prstGeom>
          <a:noFill/>
          <a:ln>
            <a:noFill/>
          </a:ln>
        </p:spPr>
      </p:pic>
      <p:pic>
        <p:nvPicPr>
          <p:cNvPr id="134" name="Google Shape;134;p21"/>
          <p:cNvPicPr preferRelativeResize="0"/>
          <p:nvPr/>
        </p:nvPicPr>
        <p:blipFill>
          <a:blip r:embed="rId4">
            <a:alphaModFix/>
          </a:blip>
          <a:stretch>
            <a:fillRect/>
          </a:stretch>
        </p:blipFill>
        <p:spPr>
          <a:xfrm>
            <a:off x="4746650" y="1068150"/>
            <a:ext cx="3107725" cy="3748150"/>
          </a:xfrm>
          <a:prstGeom prst="rect">
            <a:avLst/>
          </a:prstGeom>
          <a:noFill/>
          <a:ln>
            <a:noFill/>
          </a:ln>
        </p:spPr>
      </p:pic>
      <p:sp>
        <p:nvSpPr>
          <p:cNvPr id="135" name="Google Shape;135;p2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