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100" d="100"/>
          <a:sy n="100" d="100"/>
        </p:scale>
        <p:origin x="1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2868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272888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6003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2453393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31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3228278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3146165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42485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32687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C72C7-7615-4421-B12F-C94DC74978AF}"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20804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C72C7-7615-4421-B12F-C94DC74978AF}"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297223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C72C7-7615-4421-B12F-C94DC74978AF}" type="datetimeFigureOut">
              <a:rPr lang="en-IN" smtClean="0"/>
              <a:t>20-06-2025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91468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C72C7-7615-4421-B12F-C94DC74978AF}" type="datetimeFigureOut">
              <a:rPr lang="en-IN" smtClean="0"/>
              <a:t>20-06-2025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85470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C72C7-7615-4421-B12F-C94DC74978AF}" type="datetimeFigureOut">
              <a:rPr lang="en-IN" smtClean="0"/>
              <a:t>20-06-2025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376769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0C72C7-7615-4421-B12F-C94DC74978AF}"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129310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C72C7-7615-4421-B12F-C94DC74978AF}"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13ADF-A6E2-463B-937A-0FE67C1A2BAC}" type="slidenum">
              <a:rPr lang="en-IN" smtClean="0"/>
              <a:t>‹#›</a:t>
            </a:fld>
            <a:endParaRPr lang="en-IN"/>
          </a:p>
        </p:txBody>
      </p:sp>
    </p:spTree>
    <p:extLst>
      <p:ext uri="{BB962C8B-B14F-4D97-AF65-F5344CB8AC3E}">
        <p14:creationId xmlns:p14="http://schemas.microsoft.com/office/powerpoint/2010/main" val="410362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0C72C7-7615-4421-B12F-C94DC74978AF}" type="datetimeFigureOut">
              <a:rPr lang="en-IN" smtClean="0"/>
              <a:t>20-06-2025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813ADF-A6E2-463B-937A-0FE67C1A2BAC}" type="slidenum">
              <a:rPr lang="en-IN" smtClean="0"/>
              <a:t>‹#›</a:t>
            </a:fld>
            <a:endParaRPr lang="en-IN"/>
          </a:p>
        </p:txBody>
      </p:sp>
    </p:spTree>
    <p:extLst>
      <p:ext uri="{BB962C8B-B14F-4D97-AF65-F5344CB8AC3E}">
        <p14:creationId xmlns:p14="http://schemas.microsoft.com/office/powerpoint/2010/main" val="1948955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loud-based-services/#2-platform-as-a-service" TargetMode="External"/><Relationship Id="rId2" Type="http://schemas.openxmlformats.org/officeDocument/2006/relationships/hyperlink" Target="https://www.geeksforgeeks.org/cloud-based-services/#1-software-as-a-servicesaas" TargetMode="External"/><Relationship Id="rId1" Type="http://schemas.openxmlformats.org/officeDocument/2006/relationships/slideLayout" Target="../slideLayouts/slideLayout2.xml"/><Relationship Id="rId6" Type="http://schemas.openxmlformats.org/officeDocument/2006/relationships/hyperlink" Target="https://www.geeksforgeeks.org/cloud-based-services/#5-function-as-a-service" TargetMode="External"/><Relationship Id="rId5" Type="http://schemas.openxmlformats.org/officeDocument/2006/relationships/hyperlink" Target="https://www.geeksforgeeks.org/cloud-based-services/#4-anything-as-a-service" TargetMode="External"/><Relationship Id="rId4" Type="http://schemas.openxmlformats.org/officeDocument/2006/relationships/hyperlink" Target="https://www.geeksforgeeks.org/cloud-based-services/#3-infrastructure-as-a-servic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cloud-based-services/#1-software-as-a-servicesa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ECC0-ABD7-4FB4-94B4-79679F19E3DA}"/>
              </a:ext>
            </a:extLst>
          </p:cNvPr>
          <p:cNvSpPr>
            <a:spLocks noGrp="1"/>
          </p:cNvSpPr>
          <p:nvPr>
            <p:ph type="ctrTitle"/>
          </p:nvPr>
        </p:nvSpPr>
        <p:spPr/>
        <p:txBody>
          <a:bodyPr/>
          <a:lstStyle/>
          <a:p>
            <a:r>
              <a:rPr lang="en-US" dirty="0"/>
              <a:t>SQL Class</a:t>
            </a:r>
            <a:endParaRPr lang="en-IN" dirty="0"/>
          </a:p>
        </p:txBody>
      </p:sp>
      <p:sp>
        <p:nvSpPr>
          <p:cNvPr id="3" name="Subtitle 2">
            <a:extLst>
              <a:ext uri="{FF2B5EF4-FFF2-40B4-BE49-F238E27FC236}">
                <a16:creationId xmlns:a16="http://schemas.microsoft.com/office/drawing/2014/main" id="{785CDB51-BCC1-447A-9FAC-7F8C54E8EF38}"/>
              </a:ext>
            </a:extLst>
          </p:cNvPr>
          <p:cNvSpPr>
            <a:spLocks noGrp="1"/>
          </p:cNvSpPr>
          <p:nvPr>
            <p:ph type="subTitle" idx="1"/>
          </p:nvPr>
        </p:nvSpPr>
        <p:spPr/>
        <p:txBody>
          <a:bodyPr/>
          <a:lstStyle/>
          <a:p>
            <a:r>
              <a:rPr lang="en-US" dirty="0"/>
              <a:t>First Day</a:t>
            </a:r>
            <a:endParaRPr lang="en-IN" dirty="0"/>
          </a:p>
        </p:txBody>
      </p:sp>
    </p:spTree>
    <p:extLst>
      <p:ext uri="{BB962C8B-B14F-4D97-AF65-F5344CB8AC3E}">
        <p14:creationId xmlns:p14="http://schemas.microsoft.com/office/powerpoint/2010/main" val="25580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AA15-655E-4DD5-A7A4-2029A2BB01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Many cloud databases and Services are available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B4E6A1-E8A5-4855-96BB-E2EF9E8AB4BE}"/>
              </a:ext>
            </a:extLst>
          </p:cNvPr>
          <p:cNvSpPr>
            <a:spLocks noGrp="1"/>
          </p:cNvSpPr>
          <p:nvPr>
            <p:ph idx="1"/>
          </p:nvPr>
        </p:nvSpPr>
        <p:spPr>
          <a:xfrm>
            <a:off x="677334" y="2160589"/>
            <a:ext cx="8596668" cy="4397866"/>
          </a:xfrm>
        </p:spPr>
        <p:txBody>
          <a:bodyPr>
            <a:normAutofit/>
          </a:bodyPr>
          <a:lstStyle/>
          <a:p>
            <a:pPr marL="0" indent="0">
              <a:lnSpc>
                <a:spcPct val="120000"/>
              </a:lnSpc>
              <a:buNone/>
            </a:pPr>
            <a:r>
              <a:rPr lang="en-US" b="1" dirty="0">
                <a:latin typeface="Times New Roman" panose="02020603050405020304" pitchFamily="18" charset="0"/>
                <a:cs typeface="Times New Roman" panose="02020603050405020304" pitchFamily="18" charset="0"/>
              </a:rPr>
              <a:t>Cloud Computing means using the internet to store, manage, and process data instead of using your own computer or local server. The data is stored on remote servers, that are owned by companies called cloud providers such as Amazon, Google, Microsoft. These companies charge you based on how much you have used their services.</a:t>
            </a:r>
          </a:p>
          <a:p>
            <a:pPr marL="0" indent="0">
              <a:lnSpc>
                <a:spcPct val="120000"/>
              </a:lnSpc>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Cloud-Based Services </a:t>
            </a:r>
          </a:p>
          <a:p>
            <a:pPr algn="l" fontAlgn="base">
              <a:buFont typeface="+mj-lt"/>
              <a:buAutoNum type="arabicPeriod"/>
            </a:pPr>
            <a:r>
              <a:rPr lang="en-US" b="0" i="0" u="sng" dirty="0">
                <a:solidFill>
                  <a:srgbClr val="22A779"/>
                </a:solidFill>
                <a:effectLst/>
                <a:latin typeface="Times New Roman" panose="02020603050405020304" pitchFamily="18" charset="0"/>
                <a:cs typeface="Times New Roman" panose="02020603050405020304" pitchFamily="18" charset="0"/>
                <a:hlinkClick r:id="rId2"/>
              </a:rPr>
              <a:t>Software as a Service(SaaS)</a:t>
            </a:r>
            <a:endParaRPr lang="en-US"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0" i="0" u="sng" dirty="0">
                <a:solidFill>
                  <a:srgbClr val="22A779"/>
                </a:solidFill>
                <a:effectLst/>
                <a:latin typeface="Times New Roman" panose="02020603050405020304" pitchFamily="18" charset="0"/>
                <a:cs typeface="Times New Roman" panose="02020603050405020304" pitchFamily="18" charset="0"/>
                <a:hlinkClick r:id="rId3"/>
              </a:rPr>
              <a:t>Platform as a Service</a:t>
            </a:r>
            <a:endParaRPr lang="en-US"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b="0" i="0" u="sng" dirty="0">
                <a:solidFill>
                  <a:srgbClr val="22A779"/>
                </a:solidFill>
                <a:effectLst/>
                <a:latin typeface="Times New Roman" panose="02020603050405020304" pitchFamily="18" charset="0"/>
                <a:cs typeface="Times New Roman" panose="02020603050405020304" pitchFamily="18" charset="0"/>
                <a:hlinkClick r:id="rId4"/>
              </a:rPr>
              <a:t>Infrastructure as a Service</a:t>
            </a:r>
            <a:endParaRPr lang="en-US"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u="sng" dirty="0">
                <a:solidFill>
                  <a:srgbClr val="22A779"/>
                </a:solidFill>
                <a:latin typeface="Times New Roman" panose="02020603050405020304" pitchFamily="18" charset="0"/>
                <a:cs typeface="Times New Roman" panose="02020603050405020304" pitchFamily="18" charset="0"/>
                <a:hlinkClick r:id="rId5"/>
              </a:rPr>
              <a:t>Anything as a Service</a:t>
            </a:r>
            <a:endParaRPr lang="en-US" dirty="0">
              <a:solidFill>
                <a:srgbClr val="FFFFFF"/>
              </a:solidFill>
              <a:latin typeface="Times New Roman" panose="02020603050405020304" pitchFamily="18" charset="0"/>
              <a:cs typeface="Times New Roman" panose="02020603050405020304" pitchFamily="18" charset="0"/>
            </a:endParaRPr>
          </a:p>
          <a:p>
            <a:pPr algn="l" fontAlgn="base">
              <a:buFont typeface="+mj-lt"/>
              <a:buAutoNum type="arabicPeriod"/>
            </a:pPr>
            <a:r>
              <a:rPr lang="en-US" b="0" i="0" u="sng" dirty="0">
                <a:solidFill>
                  <a:srgbClr val="22A779"/>
                </a:solidFill>
                <a:effectLst/>
                <a:latin typeface="Times New Roman" panose="02020603050405020304" pitchFamily="18" charset="0"/>
                <a:cs typeface="Times New Roman" panose="02020603050405020304" pitchFamily="18" charset="0"/>
                <a:hlinkClick r:id="rId6"/>
              </a:rPr>
              <a:t>Function as a Service</a:t>
            </a:r>
            <a:endParaRPr lang="en-US" b="0" i="0"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6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3E6C-7476-4422-8316-3CEA0054AE41}"/>
              </a:ext>
            </a:extLst>
          </p:cNvPr>
          <p:cNvSpPr>
            <a:spLocks noGrp="1"/>
          </p:cNvSpPr>
          <p:nvPr>
            <p:ph type="title"/>
          </p:nvPr>
        </p:nvSpPr>
        <p:spPr/>
        <p:txBody>
          <a:bodyPr/>
          <a:lstStyle/>
          <a:p>
            <a:r>
              <a:rPr lang="en-US" sz="4000" dirty="0">
                <a:solidFill>
                  <a:srgbClr val="22A779"/>
                </a:solidFill>
                <a:latin typeface="Times New Roman" panose="02020603050405020304" pitchFamily="18" charset="0"/>
                <a:cs typeface="Times New Roman" panose="02020603050405020304" pitchFamily="18" charset="0"/>
                <a:hlinkClick r:id="rId2"/>
              </a:rPr>
              <a:t>Software as a Service(SaaS)</a:t>
            </a:r>
            <a:endParaRPr lang="en-IN" dirty="0"/>
          </a:p>
        </p:txBody>
      </p:sp>
      <p:sp>
        <p:nvSpPr>
          <p:cNvPr id="3" name="Content Placeholder 2">
            <a:extLst>
              <a:ext uri="{FF2B5EF4-FFF2-40B4-BE49-F238E27FC236}">
                <a16:creationId xmlns:a16="http://schemas.microsoft.com/office/drawing/2014/main" id="{9C6837EC-4503-4889-B290-7A30E597F0C2}"/>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Software-as-a-Service (SaaS) means using software over the internet instead of installing in on your computer. You don’t have to worry about downloading, updating, or maintaining anything- the company that provides the software handles all of that.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6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1301-2607-401E-9E55-D71B08179BE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Platform as a Service</a:t>
            </a:r>
          </a:p>
        </p:txBody>
      </p:sp>
      <p:sp>
        <p:nvSpPr>
          <p:cNvPr id="3" name="Content Placeholder 2">
            <a:extLst>
              <a:ext uri="{FF2B5EF4-FFF2-40B4-BE49-F238E27FC236}">
                <a16:creationId xmlns:a16="http://schemas.microsoft.com/office/drawing/2014/main" id="{2ADED52F-6D6F-4018-B34A-41C5B2C2782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PaaS is a type of cloud service that gives developers the tools they need to build and launch apps online without setting up any hardware and software themselves.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PaaS, everything runs on the provider’s server and is accessed through a web browser. The provider takes care of things like servers, storage, and operating systems. Developers just focus on writing and managing the app.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53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D6A0-C47B-4631-9A6E-81E18A400420}"/>
              </a:ext>
            </a:extLst>
          </p:cNvPr>
          <p:cNvSpPr>
            <a:spLocks noGrp="1"/>
          </p:cNvSpPr>
          <p:nvPr>
            <p:ph type="title"/>
          </p:nvPr>
        </p:nvSpPr>
        <p:spPr/>
        <p:txBody>
          <a:bodyPr>
            <a:noAutofit/>
          </a:bodyPr>
          <a:lstStyle/>
          <a:p>
            <a:r>
              <a:rPr lang="en-IN" sz="4000" dirty="0">
                <a:latin typeface="Times New Roman" panose="02020603050405020304" pitchFamily="18" charset="0"/>
                <a:cs typeface="Times New Roman" panose="02020603050405020304" pitchFamily="18" charset="0"/>
              </a:rPr>
              <a:t>Infrastructure as a Service</a:t>
            </a:r>
          </a:p>
        </p:txBody>
      </p:sp>
      <p:sp>
        <p:nvSpPr>
          <p:cNvPr id="3" name="Content Placeholder 2">
            <a:extLst>
              <a:ext uri="{FF2B5EF4-FFF2-40B4-BE49-F238E27FC236}">
                <a16:creationId xmlns:a16="http://schemas.microsoft.com/office/drawing/2014/main" id="{D6860247-FD8C-4C05-B03E-D675B9439B11}"/>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Infrastructure as a service (IaaS) is a cloud service where companies rent IT resources like servers, storage, and networks instead of buying and managing them.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It’s like outsourcing your computer hardware. The cloud provider gives you the basic building blocks (like virtual machines, storage, and internet access), and you use them to run your apps and services.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pay based on how much you use – by the hour, week, or month. The way, you don’t need to spend a lot of money on buying hardware.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95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C9C9-6B44-4F73-9E97-13E82B6AD6D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Anything as a Service</a:t>
            </a:r>
          </a:p>
        </p:txBody>
      </p:sp>
      <p:sp>
        <p:nvSpPr>
          <p:cNvPr id="3" name="Content Placeholder 2">
            <a:extLst>
              <a:ext uri="{FF2B5EF4-FFF2-40B4-BE49-F238E27FC236}">
                <a16:creationId xmlns:a16="http://schemas.microsoft.com/office/drawing/2014/main" id="{B36549BB-39D5-4C79-859F-1A188A11147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is also known as Everything as a Service. Most of the cloud service providers nowadays offer anything as a service that is a compilation of all of the above services including some additional services.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95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B80D-208A-435F-8A7C-819336F442EC}"/>
              </a:ext>
            </a:extLst>
          </p:cNvPr>
          <p:cNvSpPr>
            <a:spLocks noGrp="1"/>
          </p:cNvSpPr>
          <p:nvPr>
            <p:ph type="title"/>
          </p:nvPr>
        </p:nvSpPr>
        <p:spPr>
          <a:xfrm>
            <a:off x="677334" y="609600"/>
            <a:ext cx="8596668" cy="959069"/>
          </a:xfrm>
        </p:spPr>
        <p:txBody>
          <a:bodyPr>
            <a:normAutofit/>
          </a:bodyPr>
          <a:lstStyle/>
          <a:p>
            <a:r>
              <a:rPr lang="en-IN" sz="4000" dirty="0">
                <a:latin typeface="Times New Roman" panose="02020603050405020304" pitchFamily="18" charset="0"/>
                <a:cs typeface="Times New Roman" panose="02020603050405020304" pitchFamily="18" charset="0"/>
              </a:rPr>
              <a:t>Function as a Service</a:t>
            </a:r>
          </a:p>
        </p:txBody>
      </p:sp>
      <p:sp>
        <p:nvSpPr>
          <p:cNvPr id="3" name="Content Placeholder 2">
            <a:extLst>
              <a:ext uri="{FF2B5EF4-FFF2-40B4-BE49-F238E27FC236}">
                <a16:creationId xmlns:a16="http://schemas.microsoft.com/office/drawing/2014/main" id="{79870173-0E6F-4EBE-8E6C-80ED08F3C857}"/>
              </a:ext>
            </a:extLst>
          </p:cNvPr>
          <p:cNvSpPr>
            <a:spLocks noGrp="1"/>
          </p:cNvSpPr>
          <p:nvPr>
            <p:ph idx="1"/>
          </p:nvPr>
        </p:nvSpPr>
        <p:spPr>
          <a:xfrm>
            <a:off x="677334" y="1568669"/>
            <a:ext cx="8596668" cy="3880773"/>
          </a:xfrm>
        </p:spPr>
        <p:txBody>
          <a:bodyPr>
            <a:noAutofit/>
          </a:bodyPr>
          <a:lstStyle/>
          <a:p>
            <a:r>
              <a:rPr lang="en-US" sz="2400" dirty="0" err="1">
                <a:latin typeface="Times New Roman" panose="02020603050405020304" pitchFamily="18" charset="0"/>
                <a:cs typeface="Times New Roman" panose="02020603050405020304" pitchFamily="18" charset="0"/>
              </a:rPr>
              <a:t>FaaS</a:t>
            </a:r>
            <a:r>
              <a:rPr lang="en-US" sz="2400" dirty="0">
                <a:latin typeface="Times New Roman" panose="02020603050405020304" pitchFamily="18" charset="0"/>
                <a:cs typeface="Times New Roman" panose="02020603050405020304" pitchFamily="18" charset="0"/>
              </a:rPr>
              <a:t> is a cloud service that lets you run small pieces of code – called functions- without managing any servers. You just write your code, upload it, and it runs only when triggered by an event, like a button click or a file upload.</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FaaS</a:t>
            </a:r>
            <a:r>
              <a:rPr lang="en-US" sz="2400" dirty="0">
                <a:latin typeface="Times New Roman" panose="02020603050405020304" pitchFamily="18" charset="0"/>
                <a:cs typeface="Times New Roman" panose="02020603050405020304" pitchFamily="18" charset="0"/>
              </a:rPr>
              <a:t> is event-driven, meaning the code runs only when something specific happens. You don’t need to keep a sever running in the background – it starts automatically when needed and stops when the job is done. That’s why it is also called serverless (even though servers are still used, they’ re managed entirely by the provider).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52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6EF4-D5DD-4CF8-ACE2-E6BF989312B1}"/>
              </a:ext>
            </a:extLst>
          </p:cNvPr>
          <p:cNvSpPr>
            <a:spLocks noGrp="1"/>
          </p:cNvSpPr>
          <p:nvPr>
            <p:ph type="title"/>
          </p:nvPr>
        </p:nvSpPr>
        <p:spPr>
          <a:xfrm>
            <a:off x="677334" y="609600"/>
            <a:ext cx="8596668" cy="738352"/>
          </a:xfrm>
        </p:spPr>
        <p:txBody>
          <a:bodyPr/>
          <a:lstStyle/>
          <a:p>
            <a:r>
              <a:rPr lang="en-US" dirty="0"/>
              <a:t>Cloud Databases</a:t>
            </a:r>
            <a:endParaRPr lang="en-IN" dirty="0"/>
          </a:p>
        </p:txBody>
      </p:sp>
      <p:graphicFrame>
        <p:nvGraphicFramePr>
          <p:cNvPr id="4" name="Table 4">
            <a:extLst>
              <a:ext uri="{FF2B5EF4-FFF2-40B4-BE49-F238E27FC236}">
                <a16:creationId xmlns:a16="http://schemas.microsoft.com/office/drawing/2014/main" id="{EAC824C4-E75F-4400-BAE0-1A940F8726E9}"/>
              </a:ext>
            </a:extLst>
          </p:cNvPr>
          <p:cNvGraphicFramePr>
            <a:graphicFrameLocks noGrp="1"/>
          </p:cNvGraphicFramePr>
          <p:nvPr>
            <p:ph idx="1"/>
            <p:extLst>
              <p:ext uri="{D42A27DB-BD31-4B8C-83A1-F6EECF244321}">
                <p14:modId xmlns:p14="http://schemas.microsoft.com/office/powerpoint/2010/main" val="2080527499"/>
              </p:ext>
            </p:extLst>
          </p:nvPr>
        </p:nvGraphicFramePr>
        <p:xfrm>
          <a:off x="677861" y="2160588"/>
          <a:ext cx="9057346" cy="3307080"/>
        </p:xfrm>
        <a:graphic>
          <a:graphicData uri="http://schemas.openxmlformats.org/drawingml/2006/table">
            <a:tbl>
              <a:tblPr firstRow="1" bandRow="1">
                <a:tableStyleId>{5C22544A-7EE6-4342-B048-85BDC9FD1C3A}</a:tableStyleId>
              </a:tblPr>
              <a:tblGrid>
                <a:gridCol w="2618545">
                  <a:extLst>
                    <a:ext uri="{9D8B030D-6E8A-4147-A177-3AD203B41FA5}">
                      <a16:colId xmlns:a16="http://schemas.microsoft.com/office/drawing/2014/main" val="250756951"/>
                    </a:ext>
                  </a:extLst>
                </a:gridCol>
                <a:gridCol w="2618545">
                  <a:extLst>
                    <a:ext uri="{9D8B030D-6E8A-4147-A177-3AD203B41FA5}">
                      <a16:colId xmlns:a16="http://schemas.microsoft.com/office/drawing/2014/main" val="3665749486"/>
                    </a:ext>
                  </a:extLst>
                </a:gridCol>
                <a:gridCol w="2314649">
                  <a:extLst>
                    <a:ext uri="{9D8B030D-6E8A-4147-A177-3AD203B41FA5}">
                      <a16:colId xmlns:a16="http://schemas.microsoft.com/office/drawing/2014/main" val="2727659502"/>
                    </a:ext>
                  </a:extLst>
                </a:gridCol>
                <a:gridCol w="1505607">
                  <a:extLst>
                    <a:ext uri="{9D8B030D-6E8A-4147-A177-3AD203B41FA5}">
                      <a16:colId xmlns:a16="http://schemas.microsoft.com/office/drawing/2014/main" val="2562933944"/>
                    </a:ext>
                  </a:extLst>
                </a:gridCol>
              </a:tblGrid>
              <a:tr h="370840">
                <a:tc>
                  <a:txBody>
                    <a:bodyPr/>
                    <a:lstStyle/>
                    <a:p>
                      <a:pPr algn="ctr"/>
                      <a:r>
                        <a:rPr lang="en-US" dirty="0"/>
                        <a:t>Provider’s </a:t>
                      </a:r>
                      <a:endParaRPr lang="en-IN" dirty="0"/>
                    </a:p>
                  </a:txBody>
                  <a:tcPr/>
                </a:tc>
                <a:tc>
                  <a:txBody>
                    <a:bodyPr/>
                    <a:lstStyle/>
                    <a:p>
                      <a:pPr algn="ctr"/>
                      <a:r>
                        <a:rPr lang="en-US" dirty="0"/>
                        <a:t>SQL</a:t>
                      </a:r>
                      <a:endParaRPr lang="en-IN" dirty="0"/>
                    </a:p>
                  </a:txBody>
                  <a:tcPr/>
                </a:tc>
                <a:tc>
                  <a:txBody>
                    <a:bodyPr/>
                    <a:lstStyle/>
                    <a:p>
                      <a:pPr algn="ctr"/>
                      <a:r>
                        <a:rPr lang="en-US" dirty="0"/>
                        <a:t>NoSQL</a:t>
                      </a:r>
                      <a:endParaRPr lang="en-IN" dirty="0"/>
                    </a:p>
                  </a:txBody>
                  <a:tcPr/>
                </a:tc>
                <a:tc>
                  <a:txBody>
                    <a:bodyPr/>
                    <a:lstStyle/>
                    <a:p>
                      <a:pPr algn="ctr"/>
                      <a:r>
                        <a:rPr lang="en-US" dirty="0"/>
                        <a:t>Object Oriented</a:t>
                      </a:r>
                      <a:endParaRPr lang="en-IN" dirty="0"/>
                    </a:p>
                  </a:txBody>
                  <a:tcPr/>
                </a:tc>
                <a:extLst>
                  <a:ext uri="{0D108BD9-81ED-4DB2-BD59-A6C34878D82A}">
                    <a16:rowId xmlns:a16="http://schemas.microsoft.com/office/drawing/2014/main" val="2986588973"/>
                  </a:ext>
                </a:extLst>
              </a:tr>
              <a:tr h="370840">
                <a:tc>
                  <a:txBody>
                    <a:bodyPr/>
                    <a:lstStyle/>
                    <a:p>
                      <a:pPr algn="ctr"/>
                      <a:r>
                        <a:rPr lang="en-US" dirty="0"/>
                        <a:t>AWS</a:t>
                      </a:r>
                      <a:endParaRPr lang="en-IN" dirty="0"/>
                    </a:p>
                  </a:txBody>
                  <a:tcPr/>
                </a:tc>
                <a:tc>
                  <a:txBody>
                    <a:bodyPr/>
                    <a:lstStyle/>
                    <a:p>
                      <a:pPr algn="ctr"/>
                      <a:r>
                        <a:rPr lang="en-US" dirty="0"/>
                        <a:t>AWS-RDS(Relational database service), Aurora</a:t>
                      </a:r>
                      <a:endParaRPr lang="en-IN" dirty="0"/>
                    </a:p>
                  </a:txBody>
                  <a:tcPr/>
                </a:tc>
                <a:tc>
                  <a:txBody>
                    <a:bodyPr/>
                    <a:lstStyle/>
                    <a:p>
                      <a:pPr algn="ctr"/>
                      <a:r>
                        <a:rPr lang="en-US" dirty="0"/>
                        <a:t>AWS DynamoDB</a:t>
                      </a:r>
                      <a:endParaRPr lang="en-IN" dirty="0"/>
                    </a:p>
                  </a:txBody>
                  <a:tcPr/>
                </a:tc>
                <a:tc>
                  <a:txBody>
                    <a:bodyPr/>
                    <a:lstStyle/>
                    <a:p>
                      <a:pPr algn="ctr"/>
                      <a:r>
                        <a:rPr lang="en-US" dirty="0"/>
                        <a:t>Amazon Neptune</a:t>
                      </a:r>
                      <a:endParaRPr lang="en-IN" dirty="0"/>
                    </a:p>
                  </a:txBody>
                  <a:tcPr/>
                </a:tc>
                <a:extLst>
                  <a:ext uri="{0D108BD9-81ED-4DB2-BD59-A6C34878D82A}">
                    <a16:rowId xmlns:a16="http://schemas.microsoft.com/office/drawing/2014/main" val="2616672562"/>
                  </a:ext>
                </a:extLst>
              </a:tr>
              <a:tr h="370840">
                <a:tc>
                  <a:txBody>
                    <a:bodyPr/>
                    <a:lstStyle/>
                    <a:p>
                      <a:pPr algn="ctr"/>
                      <a:r>
                        <a:rPr lang="en-US" dirty="0"/>
                        <a:t>Microsoft Azure</a:t>
                      </a:r>
                      <a:endParaRPr lang="en-IN" dirty="0"/>
                    </a:p>
                  </a:txBody>
                  <a:tcPr/>
                </a:tc>
                <a:tc>
                  <a:txBody>
                    <a:bodyPr/>
                    <a:lstStyle/>
                    <a:p>
                      <a:pPr algn="ctr"/>
                      <a:r>
                        <a:rPr lang="en-US" dirty="0"/>
                        <a:t>Azure </a:t>
                      </a:r>
                      <a:r>
                        <a:rPr lang="en-US" dirty="0" err="1"/>
                        <a:t>SqlDB</a:t>
                      </a:r>
                      <a:endParaRPr lang="en-IN" dirty="0"/>
                    </a:p>
                  </a:txBody>
                  <a:tcPr/>
                </a:tc>
                <a:tc>
                  <a:txBody>
                    <a:bodyPr/>
                    <a:lstStyle/>
                    <a:p>
                      <a:pPr algn="ctr"/>
                      <a:r>
                        <a:rPr lang="en-US" dirty="0"/>
                        <a:t>Azure </a:t>
                      </a:r>
                      <a:r>
                        <a:rPr lang="en-US" dirty="0" err="1"/>
                        <a:t>CosmosDB</a:t>
                      </a:r>
                      <a:endParaRPr lang="en-IN" dirty="0"/>
                    </a:p>
                  </a:txBody>
                  <a:tcPr/>
                </a:tc>
                <a:tc>
                  <a:txBody>
                    <a:bodyPr/>
                    <a:lstStyle/>
                    <a:p>
                      <a:pPr algn="ctr"/>
                      <a:r>
                        <a:rPr lang="en-US" dirty="0"/>
                        <a:t>Azure </a:t>
                      </a:r>
                      <a:r>
                        <a:rPr lang="en-US" dirty="0" err="1"/>
                        <a:t>CosmosDB</a:t>
                      </a:r>
                      <a:endParaRPr lang="en-IN" dirty="0"/>
                    </a:p>
                  </a:txBody>
                  <a:tcPr/>
                </a:tc>
                <a:extLst>
                  <a:ext uri="{0D108BD9-81ED-4DB2-BD59-A6C34878D82A}">
                    <a16:rowId xmlns:a16="http://schemas.microsoft.com/office/drawing/2014/main" val="202701302"/>
                  </a:ext>
                </a:extLst>
              </a:tr>
              <a:tr h="370840">
                <a:tc>
                  <a:txBody>
                    <a:bodyPr/>
                    <a:lstStyle/>
                    <a:p>
                      <a:pPr algn="ctr"/>
                      <a:r>
                        <a:rPr lang="en-US" dirty="0"/>
                        <a:t>Google cloud platform</a:t>
                      </a:r>
                      <a:endParaRPr lang="en-IN" dirty="0"/>
                    </a:p>
                  </a:txBody>
                  <a:tcPr/>
                </a:tc>
                <a:tc>
                  <a:txBody>
                    <a:bodyPr/>
                    <a:lstStyle/>
                    <a:p>
                      <a:pPr algn="ctr"/>
                      <a:r>
                        <a:rPr lang="en-US" dirty="0"/>
                        <a:t>Google Cloud SQL</a:t>
                      </a:r>
                      <a:endParaRPr lang="en-IN" dirty="0"/>
                    </a:p>
                  </a:txBody>
                  <a:tcPr/>
                </a:tc>
                <a:tc>
                  <a:txBody>
                    <a:bodyPr/>
                    <a:lstStyle/>
                    <a:p>
                      <a:pPr algn="ctr"/>
                      <a:r>
                        <a:rPr lang="en-US" dirty="0"/>
                        <a:t>Google </a:t>
                      </a:r>
                      <a:r>
                        <a:rPr lang="en-US" dirty="0" err="1"/>
                        <a:t>Firestore</a:t>
                      </a:r>
                      <a:endParaRPr lang="en-IN" dirty="0"/>
                    </a:p>
                  </a:txBody>
                  <a:tcPr/>
                </a:tc>
                <a:tc>
                  <a:txBody>
                    <a:bodyPr/>
                    <a:lstStyle/>
                    <a:p>
                      <a:pPr algn="ctr"/>
                      <a:endParaRPr lang="en-IN"/>
                    </a:p>
                  </a:txBody>
                  <a:tcPr/>
                </a:tc>
                <a:extLst>
                  <a:ext uri="{0D108BD9-81ED-4DB2-BD59-A6C34878D82A}">
                    <a16:rowId xmlns:a16="http://schemas.microsoft.com/office/drawing/2014/main" val="4022963239"/>
                  </a:ext>
                </a:extLst>
              </a:tr>
              <a:tr h="370840">
                <a:tc>
                  <a:txBody>
                    <a:bodyPr/>
                    <a:lstStyle/>
                    <a:p>
                      <a:pPr algn="ctr"/>
                      <a:r>
                        <a:rPr lang="en-US" dirty="0"/>
                        <a:t>IBM</a:t>
                      </a:r>
                      <a:endParaRPr lang="en-IN" dirty="0"/>
                    </a:p>
                  </a:txBody>
                  <a:tcPr/>
                </a:tc>
                <a:tc>
                  <a:txBody>
                    <a:bodyPr/>
                    <a:lstStyle/>
                    <a:p>
                      <a:pPr algn="ctr"/>
                      <a:r>
                        <a:rPr lang="en-US" dirty="0"/>
                        <a:t>IBM DB2</a:t>
                      </a:r>
                      <a:endParaRPr lang="en-IN" dirty="0"/>
                    </a:p>
                  </a:txBody>
                  <a:tcPr/>
                </a:tc>
                <a:tc>
                  <a:txBody>
                    <a:bodyPr/>
                    <a:lstStyle/>
                    <a:p>
                      <a:pPr algn="ctr"/>
                      <a:r>
                        <a:rPr lang="en-US" dirty="0" err="1"/>
                        <a:t>Cloudant</a:t>
                      </a:r>
                      <a:endParaRPr lang="en-IN" dirty="0"/>
                    </a:p>
                  </a:txBody>
                  <a:tcPr/>
                </a:tc>
                <a:tc>
                  <a:txBody>
                    <a:bodyPr/>
                    <a:lstStyle/>
                    <a:p>
                      <a:pPr algn="ctr"/>
                      <a:endParaRPr lang="en-IN"/>
                    </a:p>
                  </a:txBody>
                  <a:tcPr/>
                </a:tc>
                <a:extLst>
                  <a:ext uri="{0D108BD9-81ED-4DB2-BD59-A6C34878D82A}">
                    <a16:rowId xmlns:a16="http://schemas.microsoft.com/office/drawing/2014/main" val="3495328316"/>
                  </a:ext>
                </a:extLst>
              </a:tr>
              <a:tr h="370840">
                <a:tc>
                  <a:txBody>
                    <a:bodyPr/>
                    <a:lstStyle/>
                    <a:p>
                      <a:pPr algn="ctr"/>
                      <a:r>
                        <a:rPr lang="en-US" dirty="0"/>
                        <a:t>MongoDB</a:t>
                      </a:r>
                      <a:endParaRPr lang="en-IN" dirty="0"/>
                    </a:p>
                  </a:txBody>
                  <a:tcPr/>
                </a:tc>
                <a:tc>
                  <a:txBody>
                    <a:bodyPr/>
                    <a:lstStyle/>
                    <a:p>
                      <a:pPr algn="ctr"/>
                      <a:endParaRPr lang="en-IN" dirty="0"/>
                    </a:p>
                  </a:txBody>
                  <a:tcPr/>
                </a:tc>
                <a:tc>
                  <a:txBody>
                    <a:bodyPr/>
                    <a:lstStyle/>
                    <a:p>
                      <a:pPr algn="ctr"/>
                      <a:r>
                        <a:rPr lang="en-US" dirty="0"/>
                        <a:t>MongoDB Atlas</a:t>
                      </a:r>
                      <a:endParaRPr lang="en-IN" dirty="0"/>
                    </a:p>
                  </a:txBody>
                  <a:tcPr/>
                </a:tc>
                <a:tc>
                  <a:txBody>
                    <a:bodyPr/>
                    <a:lstStyle/>
                    <a:p>
                      <a:pPr algn="ctr"/>
                      <a:endParaRPr lang="en-IN" dirty="0"/>
                    </a:p>
                  </a:txBody>
                  <a:tcPr/>
                </a:tc>
                <a:extLst>
                  <a:ext uri="{0D108BD9-81ED-4DB2-BD59-A6C34878D82A}">
                    <a16:rowId xmlns:a16="http://schemas.microsoft.com/office/drawing/2014/main" val="921668116"/>
                  </a:ext>
                </a:extLst>
              </a:tr>
            </a:tbl>
          </a:graphicData>
        </a:graphic>
      </p:graphicFrame>
    </p:spTree>
    <p:extLst>
      <p:ext uri="{BB962C8B-B14F-4D97-AF65-F5344CB8AC3E}">
        <p14:creationId xmlns:p14="http://schemas.microsoft.com/office/powerpoint/2010/main" val="136223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518A-A06F-4DC5-BFA7-4EAFDEE4C2C9}"/>
              </a:ext>
            </a:extLst>
          </p:cNvPr>
          <p:cNvSpPr>
            <a:spLocks noGrp="1"/>
          </p:cNvSpPr>
          <p:nvPr>
            <p:ph type="title"/>
          </p:nvPr>
        </p:nvSpPr>
        <p:spPr>
          <a:xfrm>
            <a:off x="677334" y="609600"/>
            <a:ext cx="8596668" cy="951186"/>
          </a:xfrm>
        </p:spPr>
        <p:txBody>
          <a:bodyPr>
            <a:normAutofit fontScale="90000"/>
          </a:bodyPr>
          <a:lstStyle/>
          <a:p>
            <a:r>
              <a:rPr lang="en-US" dirty="0"/>
              <a:t>ER Diagram of Online Shopping Platform</a:t>
            </a:r>
            <a:br>
              <a:rPr lang="en-US" dirty="0"/>
            </a:br>
            <a:endParaRPr lang="en-IN" dirty="0"/>
          </a:p>
        </p:txBody>
      </p:sp>
      <p:pic>
        <p:nvPicPr>
          <p:cNvPr id="6" name="Content Placeholder 5">
            <a:extLst>
              <a:ext uri="{FF2B5EF4-FFF2-40B4-BE49-F238E27FC236}">
                <a16:creationId xmlns:a16="http://schemas.microsoft.com/office/drawing/2014/main" id="{898E323C-A649-4865-AA0D-0728D32FE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44" y="1489839"/>
            <a:ext cx="9816499" cy="5108027"/>
          </a:xfrm>
        </p:spPr>
      </p:pic>
    </p:spTree>
    <p:extLst>
      <p:ext uri="{BB962C8B-B14F-4D97-AF65-F5344CB8AC3E}">
        <p14:creationId xmlns:p14="http://schemas.microsoft.com/office/powerpoint/2010/main" val="3093407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701</TotalTime>
  <Words>536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SQL Class</vt:lpstr>
      <vt:lpstr>How Many cloud databases and Services are available </vt:lpstr>
      <vt:lpstr>Software as a Service(SaaS)</vt:lpstr>
      <vt:lpstr>Platform as a Service</vt:lpstr>
      <vt:lpstr>Infrastructure as a Service</vt:lpstr>
      <vt:lpstr>Anything as a Service</vt:lpstr>
      <vt:lpstr>Function as a Service</vt:lpstr>
      <vt:lpstr>Cloud Databases</vt:lpstr>
      <vt:lpstr>ER Diagram of Online Shopping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Class</dc:title>
  <dc:creator>Mohit Patel</dc:creator>
  <cp:lastModifiedBy>Mohit Patel</cp:lastModifiedBy>
  <cp:revision>11</cp:revision>
  <dcterms:created xsi:type="dcterms:W3CDTF">2025-04-21T11:23:30Z</dcterms:created>
  <dcterms:modified xsi:type="dcterms:W3CDTF">2025-06-20T05:36:32Z</dcterms:modified>
</cp:coreProperties>
</file>