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5" r:id="rId2"/>
    <p:sldId id="314" r:id="rId3"/>
    <p:sldId id="310" r:id="rId4"/>
    <p:sldId id="320" r:id="rId5"/>
    <p:sldId id="321" r:id="rId6"/>
    <p:sldId id="322" r:id="rId7"/>
    <p:sldId id="323" r:id="rId8"/>
    <p:sldId id="324" r:id="rId9"/>
    <p:sldId id="311" r:id="rId10"/>
    <p:sldId id="329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29" autoAdjust="0"/>
  </p:normalViewPr>
  <p:slideViewPr>
    <p:cSldViewPr showGuides="1">
      <p:cViewPr varScale="1">
        <p:scale>
          <a:sx n="93" d="100"/>
          <a:sy n="93" d="100"/>
        </p:scale>
        <p:origin x="91" y="24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6/20/2025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2975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8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065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7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29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24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25672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65226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28830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79712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89066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00783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03941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8921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7282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202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ipe/>
  </p:transition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Window Function’s Use Case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554634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 Series Analysis: MOM (Month-over-Month) &amp; YOY (Year-over-Year)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trend analysis techniques to evaluate how a metric (like revenue, customer count, etc.) changes over time.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Time Series Analysis?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Time Series Analysis is about studying data points collected over time, typically at regular intervals (daily, monthly, yearly).</a:t>
            </a:r>
          </a:p>
          <a:p>
            <a:pPr marL="0" indent="0">
              <a:buNone/>
            </a:pPr>
            <a:r>
              <a:rPr lang="en-US" b="1" dirty="0"/>
              <a:t>Examples:</a:t>
            </a:r>
          </a:p>
          <a:p>
            <a:r>
              <a:rPr lang="en-US" dirty="0"/>
              <a:t>Daily website visits</a:t>
            </a:r>
          </a:p>
          <a:p>
            <a:r>
              <a:rPr lang="en-US" dirty="0"/>
              <a:t>Monthly revenue</a:t>
            </a:r>
          </a:p>
          <a:p>
            <a:r>
              <a:rPr lang="en-US" dirty="0"/>
              <a:t>Yearly customer growth</a:t>
            </a:r>
          </a:p>
          <a:p>
            <a:pPr marL="0" indent="0">
              <a:buNone/>
            </a:pPr>
            <a:r>
              <a:rPr lang="en-US" dirty="0"/>
              <a:t>It helps in identifying </a:t>
            </a:r>
            <a:r>
              <a:rPr lang="en-US" b="1" dirty="0"/>
              <a:t>patterns, trends, seasonality, and forecasting future values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Month-over-Month (MoM)?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77158" y="1676400"/>
            <a:ext cx="9134391" cy="4724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MoM compares the value of a metric in the </a:t>
            </a:r>
            <a:r>
              <a:rPr lang="en-US" b="1" dirty="0"/>
              <a:t>current month vs. the previous month</a:t>
            </a:r>
            <a:r>
              <a:rPr lang="en-US" dirty="0"/>
              <a:t> to see short-term trends.</a:t>
            </a:r>
          </a:p>
          <a:p>
            <a:pPr marL="0" indent="0">
              <a:buNone/>
            </a:pPr>
            <a:r>
              <a:rPr lang="en-US" b="1" dirty="0"/>
              <a:t>Used to analyze recent performance changes in areas like:</a:t>
            </a:r>
          </a:p>
          <a:p>
            <a:r>
              <a:rPr lang="en-US" dirty="0"/>
              <a:t>Monthly Revenue</a:t>
            </a:r>
          </a:p>
          <a:p>
            <a:r>
              <a:rPr lang="en-US" dirty="0"/>
              <a:t>Ad Spend</a:t>
            </a:r>
          </a:p>
          <a:p>
            <a:r>
              <a:rPr lang="en-US" dirty="0"/>
              <a:t>Website traffic</a:t>
            </a:r>
          </a:p>
          <a:p>
            <a:r>
              <a:rPr lang="en-US" dirty="0"/>
              <a:t>App downloads</a:t>
            </a:r>
          </a:p>
          <a:p>
            <a:pPr marL="0" indent="0">
              <a:buNone/>
            </a:pPr>
            <a:r>
              <a:rPr lang="en-US" dirty="0"/>
              <a:t>MOM Growth (%) = ((Current Month - Previous Month) / Previous Month) * 100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7876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Year-over-Year (YoY)?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77158" y="1828800"/>
            <a:ext cx="9134391" cy="4724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YoY compares a metric's value in the </a:t>
            </a:r>
            <a:r>
              <a:rPr lang="en-US" b="1" dirty="0"/>
              <a:t>current month/year to the same month in the previous year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Used to analyze </a:t>
            </a:r>
            <a:r>
              <a:rPr lang="en-US" b="1" dirty="0"/>
              <a:t>long-term growth or decline</a:t>
            </a:r>
            <a:r>
              <a:rPr lang="en-US" dirty="0"/>
              <a:t>, accounting for </a:t>
            </a:r>
            <a:r>
              <a:rPr lang="en-US" b="1" dirty="0"/>
              <a:t>seasonality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YOY Growth (%) = ((Current Year Month - Last Year Month) / Last Year Month) * 100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If revenue in March 2025 = ₹120,000 and in March 2024 = 	₹90,000 → YOY Growth = ((120,000 - 90,000)/90,000)*100 = 	</a:t>
            </a:r>
            <a:r>
              <a:rPr lang="en-US" b="1" dirty="0"/>
              <a:t>33.33% growth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547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Gaps Analysis: Customer Retention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gaps help understand </a:t>
            </a:r>
            <a:r>
              <a:rPr lang="en-US" b="1" dirty="0"/>
              <a:t>customer behavior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98322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533400"/>
            <a:ext cx="9144001" cy="1371600"/>
          </a:xfrm>
        </p:spPr>
        <p:txBody>
          <a:bodyPr/>
          <a:lstStyle/>
          <a:p>
            <a:r>
              <a:rPr lang="en-US" dirty="0"/>
              <a:t>What is Time Gap Analysis?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86510" y="1589903"/>
            <a:ext cx="9134391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It’s about measuring the </a:t>
            </a:r>
            <a:r>
              <a:rPr lang="en-US" b="1" dirty="0"/>
              <a:t>time difference </a:t>
            </a:r>
            <a:r>
              <a:rPr lang="en-US" dirty="0"/>
              <a:t>between each customer's </a:t>
            </a:r>
            <a:r>
              <a:rPr lang="en-US" b="1" dirty="0"/>
              <a:t>successive purchases </a:t>
            </a:r>
            <a:r>
              <a:rPr lang="en-US" dirty="0"/>
              <a:t>to understand:</a:t>
            </a:r>
          </a:p>
          <a:p>
            <a:r>
              <a:rPr lang="en-US" b="1" dirty="0"/>
              <a:t>Who returns frequently</a:t>
            </a:r>
            <a:r>
              <a:rPr lang="en-US" dirty="0"/>
              <a:t> (likely loyal).</a:t>
            </a:r>
          </a:p>
          <a:p>
            <a:r>
              <a:rPr lang="en-US" b="1" dirty="0"/>
              <a:t>Who hasn’t returned in a while</a:t>
            </a:r>
            <a:r>
              <a:rPr lang="en-US" dirty="0"/>
              <a:t> (at risk of churn).</a:t>
            </a:r>
          </a:p>
          <a:p>
            <a:r>
              <a:rPr lang="en-US" dirty="0"/>
              <a:t>How to </a:t>
            </a:r>
            <a:r>
              <a:rPr lang="en-US" b="1" dirty="0"/>
              <a:t>trigger retention offers</a:t>
            </a:r>
            <a:r>
              <a:rPr lang="en-US" dirty="0"/>
              <a:t> if a time gap crosses a threshold.</a:t>
            </a:r>
          </a:p>
          <a:p>
            <a:pPr marL="0" indent="0">
              <a:buNone/>
            </a:pPr>
            <a:r>
              <a:rPr lang="en-US" b="1" dirty="0"/>
              <a:t>Use Cases:</a:t>
            </a:r>
          </a:p>
          <a:p>
            <a:pPr marL="457200" indent="-457200">
              <a:buAutoNum type="arabicPeriod"/>
            </a:pPr>
            <a:r>
              <a:rPr lang="en-IN" dirty="0"/>
              <a:t>Subscription Renewal </a:t>
            </a:r>
            <a:r>
              <a:rPr lang="en-US" dirty="0"/>
              <a:t>Behaviors</a:t>
            </a:r>
            <a:endParaRPr lang="en-US" b="1" dirty="0"/>
          </a:p>
          <a:p>
            <a:pPr marL="457200" indent="-457200">
              <a:buAutoNum type="arabicPeriod"/>
            </a:pPr>
            <a:r>
              <a:rPr lang="en-IN" dirty="0"/>
              <a:t>Patient Visit Tracking</a:t>
            </a:r>
          </a:p>
          <a:p>
            <a:pPr marL="457200" indent="-457200">
              <a:buAutoNum type="arabicPeriod"/>
            </a:pPr>
            <a:r>
              <a:rPr lang="en-IN" dirty="0"/>
              <a:t>Logistics / Shipment Delays</a:t>
            </a:r>
          </a:p>
          <a:p>
            <a:pPr marL="457200" indent="-457200">
              <a:buAutoNum type="arabicPeriod"/>
            </a:pPr>
            <a:r>
              <a:rPr lang="en-IN" dirty="0"/>
              <a:t>Employee Activity &amp; Attendance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3165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676399"/>
            <a:ext cx="9134391" cy="502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Imagine you're managing an </a:t>
            </a:r>
            <a:r>
              <a:rPr lang="en-US" b="1" dirty="0"/>
              <a:t>online store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You want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 how often customers buy again.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customers who </a:t>
            </a:r>
            <a:r>
              <a:rPr lang="en-US" b="1" dirty="0"/>
              <a:t>haven’t returned in 30+ days</a:t>
            </a:r>
            <a:r>
              <a:rPr lang="en-US" dirty="0"/>
              <a:t> with a discount.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044819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46A0E0-210F-45C6-9367-F245D4A1D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839088"/>
              </p:ext>
            </p:extLst>
          </p:nvPr>
        </p:nvGraphicFramePr>
        <p:xfrm>
          <a:off x="531812" y="2283035"/>
          <a:ext cx="9134475" cy="2650744"/>
        </p:xfrm>
        <a:graphic>
          <a:graphicData uri="http://schemas.openxmlformats.org/drawingml/2006/table">
            <a:tbl>
              <a:tblPr/>
              <a:tblGrid>
                <a:gridCol w="3044825">
                  <a:extLst>
                    <a:ext uri="{9D8B030D-6E8A-4147-A177-3AD203B41FA5}">
                      <a16:colId xmlns:a16="http://schemas.microsoft.com/office/drawing/2014/main" val="1429900096"/>
                    </a:ext>
                  </a:extLst>
                </a:gridCol>
                <a:gridCol w="3044825">
                  <a:extLst>
                    <a:ext uri="{9D8B030D-6E8A-4147-A177-3AD203B41FA5}">
                      <a16:colId xmlns:a16="http://schemas.microsoft.com/office/drawing/2014/main" val="127181453"/>
                    </a:ext>
                  </a:extLst>
                </a:gridCol>
                <a:gridCol w="3044825">
                  <a:extLst>
                    <a:ext uri="{9D8B030D-6E8A-4147-A177-3AD203B41FA5}">
                      <a16:colId xmlns:a16="http://schemas.microsoft.com/office/drawing/2014/main" val="40954443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Customer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Reason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338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IN" dirty="0"/>
                        <a:t>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🟢 Retained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Frequent buyer (gaps of 19, 16 days)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655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IN" dirty="0"/>
                        <a:t>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🟡 At Risk of Churn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 days between purchases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602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IN" dirty="0"/>
                        <a:t>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🔴 Churned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Only 1 purchase, never returned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714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IN" dirty="0"/>
                        <a:t>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🟡 Recently Returned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67-day gap — but returned, can still be re-engaged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45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784</TotalTime>
  <Words>421</Words>
  <Application>Microsoft Office PowerPoint</Application>
  <PresentationFormat>Custom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Trebuchet MS</vt:lpstr>
      <vt:lpstr>Wingdings 3</vt:lpstr>
      <vt:lpstr>Facet</vt:lpstr>
      <vt:lpstr>Window Function’s Use Case</vt:lpstr>
      <vt:lpstr>Time Series Analysis: MOM (Month-over-Month) &amp; YOY (Year-over-Year)</vt:lpstr>
      <vt:lpstr>What is Time Series Analysis?</vt:lpstr>
      <vt:lpstr>What is Month-over-Month (MoM)?</vt:lpstr>
      <vt:lpstr>What is Year-over-Year (YoY)?</vt:lpstr>
      <vt:lpstr>Time Gaps Analysis: Customer Retention</vt:lpstr>
      <vt:lpstr>What is Time Gap Analysis?</vt:lpstr>
      <vt:lpstr>PowerPoint Presentation</vt:lpstr>
      <vt:lpstr>Interpretation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Function’s Use Case</dc:title>
  <dc:creator>Mohit Patel</dc:creator>
  <cp:lastModifiedBy>Mohit Patel</cp:lastModifiedBy>
  <cp:revision>18</cp:revision>
  <dcterms:created xsi:type="dcterms:W3CDTF">2025-05-11T16:10:51Z</dcterms:created>
  <dcterms:modified xsi:type="dcterms:W3CDTF">2025-06-20T05:37:41Z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