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57" r:id="rId6"/>
    <p:sldId id="286" r:id="rId7"/>
    <p:sldId id="287" r:id="rId8"/>
    <p:sldId id="258" r:id="rId9"/>
    <p:sldId id="260" r:id="rId10"/>
    <p:sldId id="288" r:id="rId11"/>
    <p:sldId id="289" r:id="rId12"/>
    <p:sldId id="291" r:id="rId13"/>
    <p:sldId id="290" r:id="rId14"/>
    <p:sldId id="292" r:id="rId15"/>
    <p:sldId id="293" r:id="rId16"/>
    <p:sldId id="294" r:id="rId17"/>
    <p:sldId id="307" r:id="rId18"/>
    <p:sldId id="306" r:id="rId19"/>
    <p:sldId id="295" r:id="rId20"/>
    <p:sldId id="296" r:id="rId21"/>
    <p:sldId id="297" r:id="rId22"/>
    <p:sldId id="301" r:id="rId23"/>
    <p:sldId id="298" r:id="rId24"/>
    <p:sldId id="302" r:id="rId25"/>
    <p:sldId id="299" r:id="rId26"/>
    <p:sldId id="300" r:id="rId27"/>
    <p:sldId id="303" r:id="rId28"/>
    <p:sldId id="304" r:id="rId29"/>
    <p:sldId id="305" r:id="rId30"/>
    <p:sldId id="308" r:id="rId31"/>
    <p:sldId id="309" r:id="rId32"/>
    <p:sldId id="311" r:id="rId33"/>
    <p:sldId id="310" r:id="rId34"/>
    <p:sldId id="266" r:id="rId35"/>
    <p:sldId id="313"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3" d="100"/>
          <a:sy n="93" d="100"/>
        </p:scale>
        <p:origin x="91" y="24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6/20/2025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pgAdmin</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USER INTERFACE GUIDE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640080" y="5573261"/>
            <a:ext cx="10800080" cy="646331"/>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The graphs and tables on the Dashboard tab provides an active analysis of system statistics and the usage statistics for the selected server or database.</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430CA7A0-2614-4CD0-9B57-32641E6DC243}"/>
              </a:ext>
            </a:extLst>
          </p:cNvPr>
          <p:cNvPicPr>
            <a:picLocks noChangeAspect="1"/>
          </p:cNvPicPr>
          <p:nvPr/>
        </p:nvPicPr>
        <p:blipFill>
          <a:blip r:embed="rId2"/>
          <a:stretch>
            <a:fillRect/>
          </a:stretch>
        </p:blipFill>
        <p:spPr>
          <a:xfrm>
            <a:off x="640080" y="638408"/>
            <a:ext cx="10911840" cy="4513236"/>
          </a:xfrm>
          <a:prstGeom prst="rect">
            <a:avLst/>
          </a:prstGeom>
        </p:spPr>
      </p:pic>
    </p:spTree>
    <p:extLst>
      <p:ext uri="{BB962C8B-B14F-4D97-AF65-F5344CB8AC3E}">
        <p14:creationId xmlns:p14="http://schemas.microsoft.com/office/powerpoint/2010/main" val="200129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1958340" y="5699224"/>
            <a:ext cx="8275320"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Click the Stat tab to get the usage statistics for the selected server or database:</a:t>
            </a:r>
            <a:endParaRPr lang="en-IN" dirty="0">
              <a:solidFill>
                <a:schemeClr val="bg1">
                  <a:lumMod val="95000"/>
                </a:schemeClr>
              </a:solidFill>
            </a:endParaRPr>
          </a:p>
        </p:txBody>
      </p:sp>
      <p:pic>
        <p:nvPicPr>
          <p:cNvPr id="8" name="Picture 7">
            <a:extLst>
              <a:ext uri="{FF2B5EF4-FFF2-40B4-BE49-F238E27FC236}">
                <a16:creationId xmlns:a16="http://schemas.microsoft.com/office/drawing/2014/main" id="{7706C97B-D20A-4A88-9932-50AE128754A8}"/>
              </a:ext>
            </a:extLst>
          </p:cNvPr>
          <p:cNvPicPr>
            <a:picLocks noChangeAspect="1"/>
          </p:cNvPicPr>
          <p:nvPr/>
        </p:nvPicPr>
        <p:blipFill>
          <a:blip r:embed="rId2"/>
          <a:stretch>
            <a:fillRect/>
          </a:stretch>
        </p:blipFill>
        <p:spPr>
          <a:xfrm>
            <a:off x="1656080" y="449857"/>
            <a:ext cx="8879840" cy="4946408"/>
          </a:xfrm>
          <a:prstGeom prst="rect">
            <a:avLst/>
          </a:prstGeom>
        </p:spPr>
      </p:pic>
      <p:sp>
        <p:nvSpPr>
          <p:cNvPr id="9" name="Oval 8">
            <a:extLst>
              <a:ext uri="{FF2B5EF4-FFF2-40B4-BE49-F238E27FC236}">
                <a16:creationId xmlns:a16="http://schemas.microsoft.com/office/drawing/2014/main" id="{2D40A79A-EAE0-4F83-87D1-ECD4DA0F36F4}"/>
              </a:ext>
            </a:extLst>
          </p:cNvPr>
          <p:cNvSpPr/>
          <p:nvPr/>
        </p:nvSpPr>
        <p:spPr>
          <a:xfrm>
            <a:off x="2133600" y="718324"/>
            <a:ext cx="579120" cy="2875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90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2701290" y="5664732"/>
            <a:ext cx="6789420"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Click the Configuration tab to get the server configuration details.</a:t>
            </a:r>
            <a:endParaRPr lang="en-IN" dirty="0">
              <a:solidFill>
                <a:schemeClr val="bg1">
                  <a:lumMod val="95000"/>
                </a:schemeClr>
              </a:solidFill>
            </a:endParaRPr>
          </a:p>
        </p:txBody>
      </p:sp>
      <p:pic>
        <p:nvPicPr>
          <p:cNvPr id="13" name="Picture 12">
            <a:extLst>
              <a:ext uri="{FF2B5EF4-FFF2-40B4-BE49-F238E27FC236}">
                <a16:creationId xmlns:a16="http://schemas.microsoft.com/office/drawing/2014/main" id="{4D721308-442D-4198-A049-91BE4C66E4E9}"/>
              </a:ext>
            </a:extLst>
          </p:cNvPr>
          <p:cNvPicPr>
            <a:picLocks noChangeAspect="1"/>
          </p:cNvPicPr>
          <p:nvPr/>
        </p:nvPicPr>
        <p:blipFill>
          <a:blip r:embed="rId2"/>
          <a:stretch>
            <a:fillRect/>
          </a:stretch>
        </p:blipFill>
        <p:spPr>
          <a:xfrm>
            <a:off x="1473200" y="940736"/>
            <a:ext cx="9245600" cy="4401496"/>
          </a:xfrm>
          <a:prstGeom prst="rect">
            <a:avLst/>
          </a:prstGeom>
        </p:spPr>
      </p:pic>
      <p:sp>
        <p:nvSpPr>
          <p:cNvPr id="9" name="Oval 8">
            <a:extLst>
              <a:ext uri="{FF2B5EF4-FFF2-40B4-BE49-F238E27FC236}">
                <a16:creationId xmlns:a16="http://schemas.microsoft.com/office/drawing/2014/main" id="{2D40A79A-EAE0-4F83-87D1-ECD4DA0F36F4}"/>
              </a:ext>
            </a:extLst>
          </p:cNvPr>
          <p:cNvSpPr/>
          <p:nvPr/>
        </p:nvSpPr>
        <p:spPr>
          <a:xfrm>
            <a:off x="2509520" y="1218092"/>
            <a:ext cx="894080" cy="37702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150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3885565" y="5685052"/>
            <a:ext cx="4420870"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Click the Logs tab to get the server logs.</a:t>
            </a:r>
            <a:endParaRPr lang="en-IN" dirty="0">
              <a:solidFill>
                <a:schemeClr val="bg1">
                  <a:lumMod val="95000"/>
                </a:schemeClr>
              </a:solidFill>
            </a:endParaRPr>
          </a:p>
        </p:txBody>
      </p:sp>
      <p:pic>
        <p:nvPicPr>
          <p:cNvPr id="4" name="Picture 3">
            <a:extLst>
              <a:ext uri="{FF2B5EF4-FFF2-40B4-BE49-F238E27FC236}">
                <a16:creationId xmlns:a16="http://schemas.microsoft.com/office/drawing/2014/main" id="{BBA1FFA8-B65C-48C9-8428-CDC5E274CE34}"/>
              </a:ext>
            </a:extLst>
          </p:cNvPr>
          <p:cNvPicPr>
            <a:picLocks noChangeAspect="1"/>
          </p:cNvPicPr>
          <p:nvPr/>
        </p:nvPicPr>
        <p:blipFill>
          <a:blip r:embed="rId2"/>
          <a:stretch>
            <a:fillRect/>
          </a:stretch>
        </p:blipFill>
        <p:spPr>
          <a:xfrm>
            <a:off x="1764326" y="553647"/>
            <a:ext cx="8663348" cy="4851474"/>
          </a:xfrm>
          <a:prstGeom prst="rect">
            <a:avLst/>
          </a:prstGeom>
        </p:spPr>
      </p:pic>
      <p:sp>
        <p:nvSpPr>
          <p:cNvPr id="9" name="Oval 8">
            <a:extLst>
              <a:ext uri="{FF2B5EF4-FFF2-40B4-BE49-F238E27FC236}">
                <a16:creationId xmlns:a16="http://schemas.microsoft.com/office/drawing/2014/main" id="{2D40A79A-EAE0-4F83-87D1-ECD4DA0F36F4}"/>
              </a:ext>
            </a:extLst>
          </p:cNvPr>
          <p:cNvSpPr/>
          <p:nvPr/>
        </p:nvSpPr>
        <p:spPr>
          <a:xfrm>
            <a:off x="3281680" y="730412"/>
            <a:ext cx="568960" cy="33638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265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999472"/>
            <a:ext cx="7781544" cy="859055"/>
          </a:xfrm>
        </p:spPr>
        <p:txBody>
          <a:bodyPr/>
          <a:lstStyle/>
          <a:p>
            <a:pPr algn="l"/>
            <a:r>
              <a:rPr lang="en-IN" b="0" i="0" dirty="0">
                <a:solidFill>
                  <a:srgbClr val="FFFFFF"/>
                </a:solidFill>
                <a:effectLst/>
                <a:latin typeface="-apple-system"/>
              </a:rPr>
              <a:t>TOOLBAR</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4013200"/>
            <a:ext cx="8474710" cy="1056640"/>
          </a:xfrm>
        </p:spPr>
        <p:txBody>
          <a:bodyPr>
            <a:noAutofit/>
          </a:bodyPr>
          <a:lstStyle/>
          <a:p>
            <a:r>
              <a:rPr lang="en-US" sz="1800" dirty="0"/>
              <a:t>The </a:t>
            </a:r>
            <a:r>
              <a:rPr lang="en-US" sz="1800" dirty="0" err="1"/>
              <a:t>pgAdmin</a:t>
            </a:r>
            <a:r>
              <a:rPr lang="en-US" sz="1800" dirty="0"/>
              <a:t> toolbar provides shortcut buttons for frequently used features like the Query Tool, View/Edit Data, Search Object and the PSQL Tool. This toolbar is visible on the Object explorer panel.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126089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5165124" y="527845"/>
            <a:ext cx="5934811" cy="646331"/>
          </a:xfrm>
          <a:prstGeom prst="rect">
            <a:avLst/>
          </a:prstGeom>
          <a:solidFill>
            <a:schemeClr val="accent1">
              <a:lumMod val="50000"/>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Use the Query Tool button to open the Query Tool in the current database context.</a:t>
            </a:r>
            <a:endParaRPr lang="en-IN" dirty="0">
              <a:solidFill>
                <a:schemeClr val="bg1">
                  <a:lumMod val="95000"/>
                </a:schemeClr>
              </a:solidFill>
            </a:endParaRPr>
          </a:p>
        </p:txBody>
      </p:sp>
      <p:pic>
        <p:nvPicPr>
          <p:cNvPr id="4" name="Picture 3">
            <a:extLst>
              <a:ext uri="{FF2B5EF4-FFF2-40B4-BE49-F238E27FC236}">
                <a16:creationId xmlns:a16="http://schemas.microsoft.com/office/drawing/2014/main" id="{BC3628D8-F2F5-4FDF-8145-06789C5CAC45}"/>
              </a:ext>
            </a:extLst>
          </p:cNvPr>
          <p:cNvPicPr>
            <a:picLocks noChangeAspect="1"/>
          </p:cNvPicPr>
          <p:nvPr/>
        </p:nvPicPr>
        <p:blipFill rotWithShape="1">
          <a:blip r:embed="rId2"/>
          <a:srcRect b="6527"/>
          <a:stretch/>
        </p:blipFill>
        <p:spPr>
          <a:xfrm>
            <a:off x="491860" y="234204"/>
            <a:ext cx="3637874" cy="1233615"/>
          </a:xfrm>
          <a:prstGeom prst="rect">
            <a:avLst/>
          </a:prstGeom>
        </p:spPr>
      </p:pic>
      <p:pic>
        <p:nvPicPr>
          <p:cNvPr id="6" name="Picture 5">
            <a:extLst>
              <a:ext uri="{FF2B5EF4-FFF2-40B4-BE49-F238E27FC236}">
                <a16:creationId xmlns:a16="http://schemas.microsoft.com/office/drawing/2014/main" id="{0B8613F9-D900-4DFE-90CB-2E58962B9AED}"/>
              </a:ext>
            </a:extLst>
          </p:cNvPr>
          <p:cNvPicPr>
            <a:picLocks noChangeAspect="1"/>
          </p:cNvPicPr>
          <p:nvPr/>
        </p:nvPicPr>
        <p:blipFill rotWithShape="1">
          <a:blip r:embed="rId3"/>
          <a:srcRect b="11782"/>
          <a:stretch/>
        </p:blipFill>
        <p:spPr>
          <a:xfrm>
            <a:off x="491860" y="1562724"/>
            <a:ext cx="3637874" cy="1291080"/>
          </a:xfrm>
          <a:prstGeom prst="rect">
            <a:avLst/>
          </a:prstGeom>
        </p:spPr>
      </p:pic>
      <p:pic>
        <p:nvPicPr>
          <p:cNvPr id="9" name="Picture 8">
            <a:extLst>
              <a:ext uri="{FF2B5EF4-FFF2-40B4-BE49-F238E27FC236}">
                <a16:creationId xmlns:a16="http://schemas.microsoft.com/office/drawing/2014/main" id="{FFC199E1-D866-493B-B476-CD59879ABD0B}"/>
              </a:ext>
            </a:extLst>
          </p:cNvPr>
          <p:cNvPicPr>
            <a:picLocks noChangeAspect="1"/>
          </p:cNvPicPr>
          <p:nvPr/>
        </p:nvPicPr>
        <p:blipFill rotWithShape="1">
          <a:blip r:embed="rId4"/>
          <a:srcRect b="20282"/>
          <a:stretch/>
        </p:blipFill>
        <p:spPr>
          <a:xfrm>
            <a:off x="491860" y="2948709"/>
            <a:ext cx="3637874" cy="1049061"/>
          </a:xfrm>
          <a:prstGeom prst="rect">
            <a:avLst/>
          </a:prstGeom>
        </p:spPr>
      </p:pic>
      <p:pic>
        <p:nvPicPr>
          <p:cNvPr id="11" name="Picture 10">
            <a:extLst>
              <a:ext uri="{FF2B5EF4-FFF2-40B4-BE49-F238E27FC236}">
                <a16:creationId xmlns:a16="http://schemas.microsoft.com/office/drawing/2014/main" id="{8067384C-31AC-49AD-83C4-4E24A111BA10}"/>
              </a:ext>
            </a:extLst>
          </p:cNvPr>
          <p:cNvPicPr>
            <a:picLocks noChangeAspect="1"/>
          </p:cNvPicPr>
          <p:nvPr/>
        </p:nvPicPr>
        <p:blipFill>
          <a:blip r:embed="rId5"/>
          <a:stretch>
            <a:fillRect/>
          </a:stretch>
        </p:blipFill>
        <p:spPr>
          <a:xfrm>
            <a:off x="498757" y="4085000"/>
            <a:ext cx="3637874" cy="1298755"/>
          </a:xfrm>
          <a:prstGeom prst="rect">
            <a:avLst/>
          </a:prstGeom>
        </p:spPr>
      </p:pic>
      <p:pic>
        <p:nvPicPr>
          <p:cNvPr id="14" name="Picture 13">
            <a:extLst>
              <a:ext uri="{FF2B5EF4-FFF2-40B4-BE49-F238E27FC236}">
                <a16:creationId xmlns:a16="http://schemas.microsoft.com/office/drawing/2014/main" id="{21B4F44A-FF3E-4969-B749-3CA8390B0C2B}"/>
              </a:ext>
            </a:extLst>
          </p:cNvPr>
          <p:cNvPicPr>
            <a:picLocks noChangeAspect="1"/>
          </p:cNvPicPr>
          <p:nvPr/>
        </p:nvPicPr>
        <p:blipFill rotWithShape="1">
          <a:blip r:embed="rId6"/>
          <a:srcRect b="11647"/>
          <a:stretch/>
        </p:blipFill>
        <p:spPr>
          <a:xfrm>
            <a:off x="491861" y="5532404"/>
            <a:ext cx="3637874" cy="991179"/>
          </a:xfrm>
          <a:prstGeom prst="rect">
            <a:avLst/>
          </a:prstGeom>
        </p:spPr>
      </p:pic>
      <p:sp>
        <p:nvSpPr>
          <p:cNvPr id="15" name="TextBox 14">
            <a:extLst>
              <a:ext uri="{FF2B5EF4-FFF2-40B4-BE49-F238E27FC236}">
                <a16:creationId xmlns:a16="http://schemas.microsoft.com/office/drawing/2014/main" id="{E6ACCE02-1F89-439E-AE67-7569FBA5403F}"/>
              </a:ext>
            </a:extLst>
          </p:cNvPr>
          <p:cNvSpPr txBox="1"/>
          <p:nvPr/>
        </p:nvSpPr>
        <p:spPr>
          <a:xfrm>
            <a:off x="5165124" y="1885098"/>
            <a:ext cx="5934811" cy="646331"/>
          </a:xfrm>
          <a:prstGeom prst="rect">
            <a:avLst/>
          </a:prstGeom>
          <a:solidFill>
            <a:schemeClr val="accent1">
              <a:lumMod val="50000"/>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Use the All Rows button to view/edit the data stored in a selected table.</a:t>
            </a:r>
            <a:endParaRPr lang="en-IN" dirty="0">
              <a:solidFill>
                <a:schemeClr val="bg1">
                  <a:lumMod val="95000"/>
                </a:schemeClr>
              </a:solidFill>
            </a:endParaRPr>
          </a:p>
        </p:txBody>
      </p:sp>
      <p:sp>
        <p:nvSpPr>
          <p:cNvPr id="16" name="TextBox 15">
            <a:extLst>
              <a:ext uri="{FF2B5EF4-FFF2-40B4-BE49-F238E27FC236}">
                <a16:creationId xmlns:a16="http://schemas.microsoft.com/office/drawing/2014/main" id="{9653819F-17B8-4388-AE69-10C0A20DF3E5}"/>
              </a:ext>
            </a:extLst>
          </p:cNvPr>
          <p:cNvSpPr txBox="1"/>
          <p:nvPr/>
        </p:nvSpPr>
        <p:spPr>
          <a:xfrm>
            <a:off x="5165123" y="3150073"/>
            <a:ext cx="5934811" cy="646331"/>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Use the Filtered Rows button to access the Data Filter popup to apply a filter to a set of data for viewing/editing.</a:t>
            </a:r>
            <a:endParaRPr lang="en-IN" dirty="0">
              <a:solidFill>
                <a:schemeClr val="bg1">
                  <a:lumMod val="95000"/>
                </a:schemeClr>
              </a:solidFill>
            </a:endParaRPr>
          </a:p>
        </p:txBody>
      </p:sp>
      <p:sp>
        <p:nvSpPr>
          <p:cNvPr id="17" name="TextBox 16">
            <a:extLst>
              <a:ext uri="{FF2B5EF4-FFF2-40B4-BE49-F238E27FC236}">
                <a16:creationId xmlns:a16="http://schemas.microsoft.com/office/drawing/2014/main" id="{95C11EA0-219F-443B-A614-AB9EB994AEBB}"/>
              </a:ext>
            </a:extLst>
          </p:cNvPr>
          <p:cNvSpPr txBox="1"/>
          <p:nvPr/>
        </p:nvSpPr>
        <p:spPr>
          <a:xfrm>
            <a:off x="5165122" y="4415048"/>
            <a:ext cx="5934811" cy="646331"/>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Use the Search objects button to access the search objects dialog. It helps you search any database object.</a:t>
            </a:r>
            <a:endParaRPr lang="en-IN" dirty="0">
              <a:solidFill>
                <a:schemeClr val="bg1">
                  <a:lumMod val="95000"/>
                </a:schemeClr>
              </a:solidFill>
            </a:endParaRPr>
          </a:p>
        </p:txBody>
      </p:sp>
      <p:sp>
        <p:nvSpPr>
          <p:cNvPr id="18" name="TextBox 17">
            <a:extLst>
              <a:ext uri="{FF2B5EF4-FFF2-40B4-BE49-F238E27FC236}">
                <a16:creationId xmlns:a16="http://schemas.microsoft.com/office/drawing/2014/main" id="{CF134DCD-D5AC-4E9A-88AA-A7563506B647}"/>
              </a:ext>
            </a:extLst>
          </p:cNvPr>
          <p:cNvSpPr txBox="1"/>
          <p:nvPr/>
        </p:nvSpPr>
        <p:spPr>
          <a:xfrm>
            <a:off x="5165122" y="5704827"/>
            <a:ext cx="5934811" cy="646331"/>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Use the PSQL Tool button to open the PSQL in the current database context.</a:t>
            </a:r>
            <a:endParaRPr lang="en-IN" dirty="0">
              <a:solidFill>
                <a:schemeClr val="bg1">
                  <a:lumMod val="95000"/>
                </a:schemeClr>
              </a:solidFill>
            </a:endParaRPr>
          </a:p>
        </p:txBody>
      </p:sp>
    </p:spTree>
    <p:extLst>
      <p:ext uri="{BB962C8B-B14F-4D97-AF65-F5344CB8AC3E}">
        <p14:creationId xmlns:p14="http://schemas.microsoft.com/office/powerpoint/2010/main" val="182029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999472"/>
            <a:ext cx="7781544" cy="859055"/>
          </a:xfrm>
        </p:spPr>
        <p:txBody>
          <a:bodyPr/>
          <a:lstStyle/>
          <a:p>
            <a:r>
              <a:rPr lang="en-US" dirty="0"/>
              <a:t>MENU BAR</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4013200"/>
            <a:ext cx="8474710" cy="1056640"/>
          </a:xfrm>
        </p:spPr>
        <p:txBody>
          <a:bodyPr>
            <a:noAutofit/>
          </a:bodyPr>
          <a:lstStyle/>
          <a:p>
            <a:r>
              <a:rPr lang="en-US" sz="1800" dirty="0"/>
              <a:t>The </a:t>
            </a:r>
            <a:r>
              <a:rPr lang="en-US" sz="1800" dirty="0" err="1"/>
              <a:t>pgAdmin</a:t>
            </a:r>
            <a:r>
              <a:rPr lang="en-US" sz="1800" dirty="0"/>
              <a:t> menu bar provides drop-down menus for access to options, commands, and utilities. The menu bar displays the following selections: File, Object, Tools*, and Help.</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110725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2774803" y="5650702"/>
            <a:ext cx="6642393"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According to your needs, you can customize Your Preferences </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8B29436B-7D2F-4955-896E-5ECA25F8FAF0}"/>
              </a:ext>
            </a:extLst>
          </p:cNvPr>
          <p:cNvPicPr>
            <a:picLocks noChangeAspect="1"/>
          </p:cNvPicPr>
          <p:nvPr/>
        </p:nvPicPr>
        <p:blipFill>
          <a:blip r:embed="rId2"/>
          <a:stretch>
            <a:fillRect/>
          </a:stretch>
        </p:blipFill>
        <p:spPr>
          <a:xfrm>
            <a:off x="403658" y="507992"/>
            <a:ext cx="4098203" cy="3116658"/>
          </a:xfrm>
          <a:prstGeom prst="rect">
            <a:avLst/>
          </a:prstGeom>
        </p:spPr>
      </p:pic>
      <p:pic>
        <p:nvPicPr>
          <p:cNvPr id="8" name="Picture 7">
            <a:extLst>
              <a:ext uri="{FF2B5EF4-FFF2-40B4-BE49-F238E27FC236}">
                <a16:creationId xmlns:a16="http://schemas.microsoft.com/office/drawing/2014/main" id="{28303E57-8931-4E23-A2A3-3E00981C13C4}"/>
              </a:ext>
            </a:extLst>
          </p:cNvPr>
          <p:cNvPicPr>
            <a:picLocks noChangeAspect="1"/>
          </p:cNvPicPr>
          <p:nvPr/>
        </p:nvPicPr>
        <p:blipFill>
          <a:blip r:embed="rId3"/>
          <a:stretch>
            <a:fillRect/>
          </a:stretch>
        </p:blipFill>
        <p:spPr>
          <a:xfrm>
            <a:off x="5444403" y="1165408"/>
            <a:ext cx="6343939" cy="3883701"/>
          </a:xfrm>
          <a:prstGeom prst="rect">
            <a:avLst/>
          </a:prstGeom>
        </p:spPr>
      </p:pic>
      <p:cxnSp>
        <p:nvCxnSpPr>
          <p:cNvPr id="11" name="Connector: Elbow 10">
            <a:extLst>
              <a:ext uri="{FF2B5EF4-FFF2-40B4-BE49-F238E27FC236}">
                <a16:creationId xmlns:a16="http://schemas.microsoft.com/office/drawing/2014/main" id="{E21B6CC9-2636-405D-A539-8EDE4E66F9F5}"/>
              </a:ext>
            </a:extLst>
          </p:cNvPr>
          <p:cNvCxnSpPr>
            <a:cxnSpLocks/>
            <a:endCxn id="8" idx="1"/>
          </p:cNvCxnSpPr>
          <p:nvPr/>
        </p:nvCxnSpPr>
        <p:spPr>
          <a:xfrm>
            <a:off x="1466335" y="1499286"/>
            <a:ext cx="3978068" cy="1607973"/>
          </a:xfrm>
          <a:prstGeom prst="bentConnector3">
            <a:avLst/>
          </a:prstGeom>
          <a:ln>
            <a:solidFill>
              <a:schemeClr val="accent1">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6418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1399349" y="4897625"/>
            <a:ext cx="2802213"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Object Menu On Servers</a:t>
            </a:r>
            <a:endParaRPr lang="en-IN" dirty="0">
              <a:solidFill>
                <a:schemeClr val="bg1">
                  <a:lumMod val="95000"/>
                </a:schemeClr>
              </a:solidFill>
            </a:endParaRPr>
          </a:p>
        </p:txBody>
      </p:sp>
      <p:pic>
        <p:nvPicPr>
          <p:cNvPr id="4" name="Picture 3">
            <a:extLst>
              <a:ext uri="{FF2B5EF4-FFF2-40B4-BE49-F238E27FC236}">
                <a16:creationId xmlns:a16="http://schemas.microsoft.com/office/drawing/2014/main" id="{0034E030-CEA6-472E-AC99-8EDC737F8A5D}"/>
              </a:ext>
            </a:extLst>
          </p:cNvPr>
          <p:cNvPicPr>
            <a:picLocks noChangeAspect="1"/>
          </p:cNvPicPr>
          <p:nvPr/>
        </p:nvPicPr>
        <p:blipFill rotWithShape="1">
          <a:blip r:embed="rId2"/>
          <a:srcRect l="1577"/>
          <a:stretch/>
        </p:blipFill>
        <p:spPr>
          <a:xfrm>
            <a:off x="580677" y="1145648"/>
            <a:ext cx="4429743" cy="3381847"/>
          </a:xfrm>
          <a:prstGeom prst="rect">
            <a:avLst/>
          </a:prstGeom>
        </p:spPr>
      </p:pic>
      <p:pic>
        <p:nvPicPr>
          <p:cNvPr id="6" name="Picture 5">
            <a:extLst>
              <a:ext uri="{FF2B5EF4-FFF2-40B4-BE49-F238E27FC236}">
                <a16:creationId xmlns:a16="http://schemas.microsoft.com/office/drawing/2014/main" id="{67667CC0-5EDE-44F8-9CA0-CF66B6A5CB67}"/>
              </a:ext>
            </a:extLst>
          </p:cNvPr>
          <p:cNvPicPr>
            <a:picLocks noChangeAspect="1"/>
          </p:cNvPicPr>
          <p:nvPr/>
        </p:nvPicPr>
        <p:blipFill>
          <a:blip r:embed="rId3"/>
          <a:stretch>
            <a:fillRect/>
          </a:stretch>
        </p:blipFill>
        <p:spPr>
          <a:xfrm>
            <a:off x="6194916" y="857323"/>
            <a:ext cx="5260484" cy="4121309"/>
          </a:xfrm>
          <a:prstGeom prst="rect">
            <a:avLst/>
          </a:prstGeom>
        </p:spPr>
      </p:pic>
      <p:sp>
        <p:nvSpPr>
          <p:cNvPr id="11" name="TextBox 10">
            <a:extLst>
              <a:ext uri="{FF2B5EF4-FFF2-40B4-BE49-F238E27FC236}">
                <a16:creationId xmlns:a16="http://schemas.microsoft.com/office/drawing/2014/main" id="{0313550F-1881-40A5-9D3B-CC87625CA77C}"/>
              </a:ext>
            </a:extLst>
          </p:cNvPr>
          <p:cNvSpPr txBox="1"/>
          <p:nvPr/>
        </p:nvSpPr>
        <p:spPr>
          <a:xfrm>
            <a:off x="7820745" y="5277521"/>
            <a:ext cx="2352986"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Register New Server</a:t>
            </a:r>
            <a:endParaRPr lang="en-IN" dirty="0">
              <a:solidFill>
                <a:schemeClr val="bg1">
                  <a:lumMod val="95000"/>
                </a:schemeClr>
              </a:solidFill>
            </a:endParaRPr>
          </a:p>
        </p:txBody>
      </p:sp>
      <p:cxnSp>
        <p:nvCxnSpPr>
          <p:cNvPr id="9" name="Connector: Elbow 8">
            <a:extLst>
              <a:ext uri="{FF2B5EF4-FFF2-40B4-BE49-F238E27FC236}">
                <a16:creationId xmlns:a16="http://schemas.microsoft.com/office/drawing/2014/main" id="{446296D0-576F-4543-8A85-6FA819B95EA2}"/>
              </a:ext>
            </a:extLst>
          </p:cNvPr>
          <p:cNvCxnSpPr>
            <a:cxnSpLocks/>
            <a:endCxn id="6" idx="1"/>
          </p:cNvCxnSpPr>
          <p:nvPr/>
        </p:nvCxnSpPr>
        <p:spPr>
          <a:xfrm>
            <a:off x="3822357" y="1993560"/>
            <a:ext cx="2372559" cy="92441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4451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7332530" y="5097396"/>
            <a:ext cx="2415502"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Create new Database </a:t>
            </a:r>
            <a:endParaRPr lang="en-IN" dirty="0">
              <a:solidFill>
                <a:schemeClr val="bg1">
                  <a:lumMod val="95000"/>
                </a:schemeClr>
              </a:solidFill>
            </a:endParaRPr>
          </a:p>
        </p:txBody>
      </p:sp>
      <p:pic>
        <p:nvPicPr>
          <p:cNvPr id="16" name="Picture 15">
            <a:extLst>
              <a:ext uri="{FF2B5EF4-FFF2-40B4-BE49-F238E27FC236}">
                <a16:creationId xmlns:a16="http://schemas.microsoft.com/office/drawing/2014/main" id="{EBE133F4-BED2-4D36-9C04-D3B4317F102F}"/>
              </a:ext>
            </a:extLst>
          </p:cNvPr>
          <p:cNvPicPr>
            <a:picLocks noChangeAspect="1"/>
          </p:cNvPicPr>
          <p:nvPr/>
        </p:nvPicPr>
        <p:blipFill>
          <a:blip r:embed="rId2"/>
          <a:stretch>
            <a:fillRect/>
          </a:stretch>
        </p:blipFill>
        <p:spPr>
          <a:xfrm>
            <a:off x="544805" y="906052"/>
            <a:ext cx="4429743" cy="3381847"/>
          </a:xfrm>
          <a:prstGeom prst="rect">
            <a:avLst/>
          </a:prstGeom>
        </p:spPr>
      </p:pic>
      <p:sp>
        <p:nvSpPr>
          <p:cNvPr id="17" name="TextBox 16">
            <a:extLst>
              <a:ext uri="{FF2B5EF4-FFF2-40B4-BE49-F238E27FC236}">
                <a16:creationId xmlns:a16="http://schemas.microsoft.com/office/drawing/2014/main" id="{9F90AB07-33FB-46B1-9626-2C8CBA81EE26}"/>
              </a:ext>
            </a:extLst>
          </p:cNvPr>
          <p:cNvSpPr txBox="1"/>
          <p:nvPr/>
        </p:nvSpPr>
        <p:spPr>
          <a:xfrm>
            <a:off x="1249418" y="4728064"/>
            <a:ext cx="3020516"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Object Menu On Databases</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990B13F7-3735-45E0-9BF4-C1332B58F10E}"/>
              </a:ext>
            </a:extLst>
          </p:cNvPr>
          <p:cNvPicPr>
            <a:picLocks noChangeAspect="1"/>
          </p:cNvPicPr>
          <p:nvPr/>
        </p:nvPicPr>
        <p:blipFill>
          <a:blip r:embed="rId3"/>
          <a:stretch>
            <a:fillRect/>
          </a:stretch>
        </p:blipFill>
        <p:spPr>
          <a:xfrm>
            <a:off x="6012519" y="821490"/>
            <a:ext cx="5055525" cy="3980368"/>
          </a:xfrm>
          <a:prstGeom prst="rect">
            <a:avLst/>
          </a:prstGeom>
        </p:spPr>
      </p:pic>
      <p:cxnSp>
        <p:nvCxnSpPr>
          <p:cNvPr id="8" name="Connector: Elbow 7">
            <a:extLst>
              <a:ext uri="{FF2B5EF4-FFF2-40B4-BE49-F238E27FC236}">
                <a16:creationId xmlns:a16="http://schemas.microsoft.com/office/drawing/2014/main" id="{B9AC0380-FA5F-4765-849E-DB6CA9449AB9}"/>
              </a:ext>
            </a:extLst>
          </p:cNvPr>
          <p:cNvCxnSpPr>
            <a:cxnSpLocks/>
          </p:cNvCxnSpPr>
          <p:nvPr/>
        </p:nvCxnSpPr>
        <p:spPr>
          <a:xfrm>
            <a:off x="4547286" y="1795849"/>
            <a:ext cx="1465234" cy="897926"/>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3326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49" y="3815080"/>
            <a:ext cx="7781544" cy="859055"/>
          </a:xfrm>
        </p:spPr>
        <p:txBody>
          <a:bodyPr/>
          <a:lstStyle/>
          <a:p>
            <a:r>
              <a:rPr lang="en-US" dirty="0"/>
              <a:t>INTERFACE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1352889" y="4810442"/>
            <a:ext cx="3074062"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Objects on Single Database </a:t>
            </a:r>
            <a:endParaRPr lang="en-IN" dirty="0">
              <a:solidFill>
                <a:schemeClr val="bg1">
                  <a:lumMod val="95000"/>
                </a:schemeClr>
              </a:solidFill>
            </a:endParaRPr>
          </a:p>
        </p:txBody>
      </p:sp>
      <p:pic>
        <p:nvPicPr>
          <p:cNvPr id="4" name="Picture 3">
            <a:extLst>
              <a:ext uri="{FF2B5EF4-FFF2-40B4-BE49-F238E27FC236}">
                <a16:creationId xmlns:a16="http://schemas.microsoft.com/office/drawing/2014/main" id="{8D1655F5-6979-4821-B493-0D32B0FEC85C}"/>
              </a:ext>
            </a:extLst>
          </p:cNvPr>
          <p:cNvPicPr>
            <a:picLocks noChangeAspect="1"/>
          </p:cNvPicPr>
          <p:nvPr/>
        </p:nvPicPr>
        <p:blipFill>
          <a:blip r:embed="rId2"/>
          <a:stretch>
            <a:fillRect/>
          </a:stretch>
        </p:blipFill>
        <p:spPr>
          <a:xfrm>
            <a:off x="675733" y="680680"/>
            <a:ext cx="4428375" cy="3733728"/>
          </a:xfrm>
          <a:prstGeom prst="rect">
            <a:avLst/>
          </a:prstGeom>
        </p:spPr>
      </p:pic>
      <p:sp>
        <p:nvSpPr>
          <p:cNvPr id="12" name="TextBox 11">
            <a:extLst>
              <a:ext uri="{FF2B5EF4-FFF2-40B4-BE49-F238E27FC236}">
                <a16:creationId xmlns:a16="http://schemas.microsoft.com/office/drawing/2014/main" id="{31E8A715-757D-493F-94A0-25CDAB7DFBA4}"/>
              </a:ext>
            </a:extLst>
          </p:cNvPr>
          <p:cNvSpPr txBox="1"/>
          <p:nvPr/>
        </p:nvSpPr>
        <p:spPr>
          <a:xfrm>
            <a:off x="7886159" y="5774269"/>
            <a:ext cx="1817887"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Create Schema </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4F453E55-88C5-474F-BBD2-D6847E8C4712}"/>
              </a:ext>
            </a:extLst>
          </p:cNvPr>
          <p:cNvPicPr>
            <a:picLocks noChangeAspect="1"/>
          </p:cNvPicPr>
          <p:nvPr/>
        </p:nvPicPr>
        <p:blipFill>
          <a:blip r:embed="rId3"/>
          <a:stretch>
            <a:fillRect/>
          </a:stretch>
        </p:blipFill>
        <p:spPr>
          <a:xfrm>
            <a:off x="6516667" y="416451"/>
            <a:ext cx="4556873" cy="5036543"/>
          </a:xfrm>
          <a:prstGeom prst="rect">
            <a:avLst/>
          </a:prstGeom>
        </p:spPr>
      </p:pic>
      <p:cxnSp>
        <p:nvCxnSpPr>
          <p:cNvPr id="8" name="Connector: Elbow 7">
            <a:extLst>
              <a:ext uri="{FF2B5EF4-FFF2-40B4-BE49-F238E27FC236}">
                <a16:creationId xmlns:a16="http://schemas.microsoft.com/office/drawing/2014/main" id="{6600CACA-CF12-42D3-8FD6-644D67554FB8}"/>
              </a:ext>
            </a:extLst>
          </p:cNvPr>
          <p:cNvCxnSpPr>
            <a:endCxn id="5" idx="1"/>
          </p:cNvCxnSpPr>
          <p:nvPr/>
        </p:nvCxnSpPr>
        <p:spPr>
          <a:xfrm>
            <a:off x="3789405" y="1425146"/>
            <a:ext cx="2727262" cy="1509577"/>
          </a:xfrm>
          <a:prstGeom prst="bentConnector3">
            <a:avLst>
              <a:gd name="adj1" fmla="val 5785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228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9" name="Picture 8">
            <a:extLst>
              <a:ext uri="{FF2B5EF4-FFF2-40B4-BE49-F238E27FC236}">
                <a16:creationId xmlns:a16="http://schemas.microsoft.com/office/drawing/2014/main" id="{2A9EADE3-3127-4EBF-9DDF-12C12A9C0E9F}"/>
              </a:ext>
            </a:extLst>
          </p:cNvPr>
          <p:cNvPicPr>
            <a:picLocks noChangeAspect="1"/>
          </p:cNvPicPr>
          <p:nvPr/>
        </p:nvPicPr>
        <p:blipFill>
          <a:blip r:embed="rId2"/>
          <a:stretch>
            <a:fillRect/>
          </a:stretch>
        </p:blipFill>
        <p:spPr>
          <a:xfrm>
            <a:off x="893576" y="424022"/>
            <a:ext cx="2772388" cy="4777946"/>
          </a:xfrm>
          <a:prstGeom prst="rect">
            <a:avLst/>
          </a:prstGeom>
        </p:spPr>
      </p:pic>
      <p:sp>
        <p:nvSpPr>
          <p:cNvPr id="12" name="TextBox 11">
            <a:extLst>
              <a:ext uri="{FF2B5EF4-FFF2-40B4-BE49-F238E27FC236}">
                <a16:creationId xmlns:a16="http://schemas.microsoft.com/office/drawing/2014/main" id="{31E8A715-757D-493F-94A0-25CDAB7DFBA4}"/>
              </a:ext>
            </a:extLst>
          </p:cNvPr>
          <p:cNvSpPr txBox="1"/>
          <p:nvPr/>
        </p:nvSpPr>
        <p:spPr>
          <a:xfrm>
            <a:off x="1131258" y="5477707"/>
            <a:ext cx="2181693"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Objects on Schema </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299B1C91-3959-47CC-82F1-DEBB136F4138}"/>
              </a:ext>
            </a:extLst>
          </p:cNvPr>
          <p:cNvPicPr>
            <a:picLocks noChangeAspect="1"/>
          </p:cNvPicPr>
          <p:nvPr/>
        </p:nvPicPr>
        <p:blipFill rotWithShape="1">
          <a:blip r:embed="rId3"/>
          <a:srcRect l="898" t="1076" b="-823"/>
          <a:stretch/>
        </p:blipFill>
        <p:spPr>
          <a:xfrm>
            <a:off x="6606621" y="518658"/>
            <a:ext cx="4250725" cy="4683310"/>
          </a:xfrm>
          <a:prstGeom prst="rect">
            <a:avLst/>
          </a:prstGeom>
        </p:spPr>
      </p:pic>
      <p:cxnSp>
        <p:nvCxnSpPr>
          <p:cNvPr id="8" name="Connector: Elbow 7">
            <a:extLst>
              <a:ext uri="{FF2B5EF4-FFF2-40B4-BE49-F238E27FC236}">
                <a16:creationId xmlns:a16="http://schemas.microsoft.com/office/drawing/2014/main" id="{CB6C5330-6A0D-4402-91CD-D9B41C0BB419}"/>
              </a:ext>
            </a:extLst>
          </p:cNvPr>
          <p:cNvCxnSpPr>
            <a:endCxn id="5" idx="1"/>
          </p:cNvCxnSpPr>
          <p:nvPr/>
        </p:nvCxnSpPr>
        <p:spPr>
          <a:xfrm flipV="1">
            <a:off x="3501081" y="2860313"/>
            <a:ext cx="3105540" cy="1390411"/>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DB436791-E6AB-4AAF-BC64-F547453D2297}"/>
              </a:ext>
            </a:extLst>
          </p:cNvPr>
          <p:cNvSpPr txBox="1"/>
          <p:nvPr/>
        </p:nvSpPr>
        <p:spPr>
          <a:xfrm>
            <a:off x="7851636" y="5420042"/>
            <a:ext cx="1760693"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Create Trigger</a:t>
            </a:r>
            <a:endParaRPr lang="en-IN" dirty="0">
              <a:solidFill>
                <a:schemeClr val="bg1">
                  <a:lumMod val="95000"/>
                </a:schemeClr>
              </a:solidFill>
            </a:endParaRPr>
          </a:p>
        </p:txBody>
      </p:sp>
    </p:spTree>
    <p:extLst>
      <p:ext uri="{BB962C8B-B14F-4D97-AF65-F5344CB8AC3E}">
        <p14:creationId xmlns:p14="http://schemas.microsoft.com/office/powerpoint/2010/main" val="315525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1745709" y="4927143"/>
            <a:ext cx="2126786"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Objects on Tables </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31E8A715-757D-493F-94A0-25CDAB7DFBA4}"/>
              </a:ext>
            </a:extLst>
          </p:cNvPr>
          <p:cNvSpPr txBox="1"/>
          <p:nvPr/>
        </p:nvSpPr>
        <p:spPr>
          <a:xfrm>
            <a:off x="6819350" y="4927143"/>
            <a:ext cx="3251271"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Create </a:t>
            </a:r>
            <a:r>
              <a:rPr lang="en-US" dirty="0" err="1">
                <a:solidFill>
                  <a:schemeClr val="bg1">
                    <a:lumMod val="95000"/>
                  </a:schemeClr>
                </a:solidFill>
              </a:rPr>
              <a:t>Tabels</a:t>
            </a:r>
            <a:r>
              <a:rPr lang="en-US" dirty="0">
                <a:solidFill>
                  <a:schemeClr val="bg1">
                    <a:lumMod val="95000"/>
                  </a:schemeClr>
                </a:solidFill>
              </a:rPr>
              <a:t> Using Interface</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BBCAA45C-82C7-4301-A329-C3BFB753B903}"/>
              </a:ext>
            </a:extLst>
          </p:cNvPr>
          <p:cNvPicPr>
            <a:picLocks noChangeAspect="1"/>
          </p:cNvPicPr>
          <p:nvPr/>
        </p:nvPicPr>
        <p:blipFill>
          <a:blip r:embed="rId2"/>
          <a:stretch>
            <a:fillRect/>
          </a:stretch>
        </p:blipFill>
        <p:spPr>
          <a:xfrm>
            <a:off x="832389" y="1325171"/>
            <a:ext cx="3953427" cy="3153215"/>
          </a:xfrm>
          <a:prstGeom prst="rect">
            <a:avLst/>
          </a:prstGeom>
        </p:spPr>
      </p:pic>
      <p:pic>
        <p:nvPicPr>
          <p:cNvPr id="4" name="Picture 3">
            <a:extLst>
              <a:ext uri="{FF2B5EF4-FFF2-40B4-BE49-F238E27FC236}">
                <a16:creationId xmlns:a16="http://schemas.microsoft.com/office/drawing/2014/main" id="{12D6F3D3-A166-40C9-8A75-45CF26A3A394}"/>
              </a:ext>
            </a:extLst>
          </p:cNvPr>
          <p:cNvPicPr>
            <a:picLocks noChangeAspect="1"/>
          </p:cNvPicPr>
          <p:nvPr/>
        </p:nvPicPr>
        <p:blipFill>
          <a:blip r:embed="rId3"/>
          <a:stretch>
            <a:fillRect/>
          </a:stretch>
        </p:blipFill>
        <p:spPr>
          <a:xfrm>
            <a:off x="5637772" y="1193147"/>
            <a:ext cx="5614428" cy="3417262"/>
          </a:xfrm>
          <a:prstGeom prst="rect">
            <a:avLst/>
          </a:prstGeom>
        </p:spPr>
      </p:pic>
      <p:cxnSp>
        <p:nvCxnSpPr>
          <p:cNvPr id="9" name="Connector: Elbow 8">
            <a:extLst>
              <a:ext uri="{FF2B5EF4-FFF2-40B4-BE49-F238E27FC236}">
                <a16:creationId xmlns:a16="http://schemas.microsoft.com/office/drawing/2014/main" id="{E5FEDC1B-73AC-48F1-A3D2-26CA7DAD5471}"/>
              </a:ext>
            </a:extLst>
          </p:cNvPr>
          <p:cNvCxnSpPr>
            <a:endCxn id="4" idx="1"/>
          </p:cNvCxnSpPr>
          <p:nvPr/>
        </p:nvCxnSpPr>
        <p:spPr>
          <a:xfrm>
            <a:off x="3188043" y="2207741"/>
            <a:ext cx="2449729" cy="694037"/>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9506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4091539" y="5289742"/>
            <a:ext cx="4008921"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Define Columns and Constraints here</a:t>
            </a:r>
            <a:endParaRPr lang="en-IN" dirty="0">
              <a:solidFill>
                <a:schemeClr val="bg1">
                  <a:lumMod val="95000"/>
                </a:schemeClr>
              </a:solidFill>
            </a:endParaRPr>
          </a:p>
        </p:txBody>
      </p:sp>
      <p:pic>
        <p:nvPicPr>
          <p:cNvPr id="13" name="Picture 12">
            <a:extLst>
              <a:ext uri="{FF2B5EF4-FFF2-40B4-BE49-F238E27FC236}">
                <a16:creationId xmlns:a16="http://schemas.microsoft.com/office/drawing/2014/main" id="{ED31ACC4-4A30-4238-8E6F-20A4CE57F40F}"/>
              </a:ext>
            </a:extLst>
          </p:cNvPr>
          <p:cNvPicPr>
            <a:picLocks noChangeAspect="1"/>
          </p:cNvPicPr>
          <p:nvPr/>
        </p:nvPicPr>
        <p:blipFill>
          <a:blip r:embed="rId2"/>
          <a:stretch>
            <a:fillRect/>
          </a:stretch>
        </p:blipFill>
        <p:spPr>
          <a:xfrm>
            <a:off x="575105" y="1503459"/>
            <a:ext cx="5335910" cy="3281821"/>
          </a:xfrm>
          <a:prstGeom prst="rect">
            <a:avLst/>
          </a:prstGeom>
        </p:spPr>
      </p:pic>
      <p:pic>
        <p:nvPicPr>
          <p:cNvPr id="15" name="Picture 14">
            <a:extLst>
              <a:ext uri="{FF2B5EF4-FFF2-40B4-BE49-F238E27FC236}">
                <a16:creationId xmlns:a16="http://schemas.microsoft.com/office/drawing/2014/main" id="{1E6A99E6-0DDE-4F07-989A-613CAC7A12F1}"/>
              </a:ext>
            </a:extLst>
          </p:cNvPr>
          <p:cNvPicPr>
            <a:picLocks noChangeAspect="1"/>
          </p:cNvPicPr>
          <p:nvPr/>
        </p:nvPicPr>
        <p:blipFill>
          <a:blip r:embed="rId3"/>
          <a:stretch>
            <a:fillRect/>
          </a:stretch>
        </p:blipFill>
        <p:spPr>
          <a:xfrm>
            <a:off x="6280986" y="1503459"/>
            <a:ext cx="5377614" cy="3281821"/>
          </a:xfrm>
          <a:prstGeom prst="rect">
            <a:avLst/>
          </a:prstGeom>
        </p:spPr>
      </p:pic>
    </p:spTree>
    <p:extLst>
      <p:ext uri="{BB962C8B-B14F-4D97-AF65-F5344CB8AC3E}">
        <p14:creationId xmlns:p14="http://schemas.microsoft.com/office/powerpoint/2010/main" val="418171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1449314" y="5271307"/>
            <a:ext cx="1914737"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Objects on Table</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31E8A715-757D-493F-94A0-25CDAB7DFBA4}"/>
              </a:ext>
            </a:extLst>
          </p:cNvPr>
          <p:cNvSpPr txBox="1"/>
          <p:nvPr/>
        </p:nvSpPr>
        <p:spPr>
          <a:xfrm>
            <a:off x="6096000" y="5303349"/>
            <a:ext cx="3632221"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Creating columns using Interface</a:t>
            </a:r>
            <a:endParaRPr lang="en-IN" dirty="0">
              <a:solidFill>
                <a:schemeClr val="bg1">
                  <a:lumMod val="95000"/>
                </a:schemeClr>
              </a:solidFill>
            </a:endParaRPr>
          </a:p>
        </p:txBody>
      </p:sp>
      <p:pic>
        <p:nvPicPr>
          <p:cNvPr id="8" name="Picture 7">
            <a:extLst>
              <a:ext uri="{FF2B5EF4-FFF2-40B4-BE49-F238E27FC236}">
                <a16:creationId xmlns:a16="http://schemas.microsoft.com/office/drawing/2014/main" id="{00DEF7F2-A681-43F1-ABA2-DA8375CE4464}"/>
              </a:ext>
            </a:extLst>
          </p:cNvPr>
          <p:cNvPicPr>
            <a:picLocks noChangeAspect="1"/>
          </p:cNvPicPr>
          <p:nvPr/>
        </p:nvPicPr>
        <p:blipFill>
          <a:blip r:embed="rId2"/>
          <a:stretch>
            <a:fillRect/>
          </a:stretch>
        </p:blipFill>
        <p:spPr>
          <a:xfrm>
            <a:off x="628543" y="388562"/>
            <a:ext cx="3556280" cy="4640411"/>
          </a:xfrm>
          <a:prstGeom prst="rect">
            <a:avLst/>
          </a:prstGeom>
        </p:spPr>
      </p:pic>
      <p:pic>
        <p:nvPicPr>
          <p:cNvPr id="5" name="Picture 4">
            <a:extLst>
              <a:ext uri="{FF2B5EF4-FFF2-40B4-BE49-F238E27FC236}">
                <a16:creationId xmlns:a16="http://schemas.microsoft.com/office/drawing/2014/main" id="{EE5D2A4F-C85C-4603-AAAD-76F03249E9B2}"/>
              </a:ext>
            </a:extLst>
          </p:cNvPr>
          <p:cNvPicPr>
            <a:picLocks noChangeAspect="1"/>
          </p:cNvPicPr>
          <p:nvPr/>
        </p:nvPicPr>
        <p:blipFill rotWithShape="1">
          <a:blip r:embed="rId3"/>
          <a:srcRect l="841" t="1000" r="1"/>
          <a:stretch/>
        </p:blipFill>
        <p:spPr>
          <a:xfrm>
            <a:off x="5815913" y="388562"/>
            <a:ext cx="4258962" cy="4699054"/>
          </a:xfrm>
          <a:prstGeom prst="rect">
            <a:avLst/>
          </a:prstGeom>
        </p:spPr>
      </p:pic>
    </p:spTree>
    <p:extLst>
      <p:ext uri="{BB962C8B-B14F-4D97-AF65-F5344CB8AC3E}">
        <p14:creationId xmlns:p14="http://schemas.microsoft.com/office/powerpoint/2010/main" val="390124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1258378" y="5601275"/>
            <a:ext cx="3074062"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Objects on Single Database </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31E8A715-757D-493F-94A0-25CDAB7DFBA4}"/>
              </a:ext>
            </a:extLst>
          </p:cNvPr>
          <p:cNvSpPr txBox="1"/>
          <p:nvPr/>
        </p:nvSpPr>
        <p:spPr>
          <a:xfrm>
            <a:off x="6474165" y="4925772"/>
            <a:ext cx="4313953"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solidFill>
                  <a:schemeClr val="bg1">
                    <a:lumMod val="95000"/>
                  </a:schemeClr>
                </a:solidFill>
              </a:rPr>
              <a:t>It will generate the script for you like this</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B8E4BBDE-605E-4CEB-A8EE-C70542E86FDE}"/>
              </a:ext>
            </a:extLst>
          </p:cNvPr>
          <p:cNvPicPr>
            <a:picLocks noChangeAspect="1"/>
          </p:cNvPicPr>
          <p:nvPr/>
        </p:nvPicPr>
        <p:blipFill>
          <a:blip r:embed="rId2"/>
          <a:stretch>
            <a:fillRect/>
          </a:stretch>
        </p:blipFill>
        <p:spPr>
          <a:xfrm>
            <a:off x="977703" y="580004"/>
            <a:ext cx="3635411" cy="4838681"/>
          </a:xfrm>
          <a:prstGeom prst="rect">
            <a:avLst/>
          </a:prstGeom>
        </p:spPr>
      </p:pic>
      <p:pic>
        <p:nvPicPr>
          <p:cNvPr id="10" name="Picture 9">
            <a:extLst>
              <a:ext uri="{FF2B5EF4-FFF2-40B4-BE49-F238E27FC236}">
                <a16:creationId xmlns:a16="http://schemas.microsoft.com/office/drawing/2014/main" id="{FE72A646-3DAF-48D6-858A-65F39420DADB}"/>
              </a:ext>
            </a:extLst>
          </p:cNvPr>
          <p:cNvPicPr>
            <a:picLocks noChangeAspect="1"/>
          </p:cNvPicPr>
          <p:nvPr/>
        </p:nvPicPr>
        <p:blipFill>
          <a:blip r:embed="rId3"/>
          <a:stretch>
            <a:fillRect/>
          </a:stretch>
        </p:blipFill>
        <p:spPr>
          <a:xfrm>
            <a:off x="5501146" y="1478078"/>
            <a:ext cx="6259992" cy="3042531"/>
          </a:xfrm>
          <a:prstGeom prst="rect">
            <a:avLst/>
          </a:prstGeom>
        </p:spPr>
      </p:pic>
      <p:cxnSp>
        <p:nvCxnSpPr>
          <p:cNvPr id="13" name="Connector: Elbow 12">
            <a:extLst>
              <a:ext uri="{FF2B5EF4-FFF2-40B4-BE49-F238E27FC236}">
                <a16:creationId xmlns:a16="http://schemas.microsoft.com/office/drawing/2014/main" id="{AC0F0976-78BB-43D9-BA75-F7964795D2EA}"/>
              </a:ext>
            </a:extLst>
          </p:cNvPr>
          <p:cNvCxnSpPr>
            <a:endCxn id="10" idx="1"/>
          </p:cNvCxnSpPr>
          <p:nvPr/>
        </p:nvCxnSpPr>
        <p:spPr>
          <a:xfrm flipV="1">
            <a:off x="4118919" y="2999344"/>
            <a:ext cx="1382227" cy="715921"/>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277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602511" y="5543610"/>
            <a:ext cx="3074062"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Objects on Single Database </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31E8A715-757D-493F-94A0-25CDAB7DFBA4}"/>
              </a:ext>
            </a:extLst>
          </p:cNvPr>
          <p:cNvSpPr txBox="1"/>
          <p:nvPr/>
        </p:nvSpPr>
        <p:spPr>
          <a:xfrm>
            <a:off x="5159900" y="6093373"/>
            <a:ext cx="5353908"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solidFill>
                  <a:schemeClr val="bg1">
                    <a:lumMod val="95000"/>
                  </a:schemeClr>
                </a:solidFill>
              </a:rPr>
              <a:t>Just provide the condition and it will give the output</a:t>
            </a:r>
            <a:endParaRPr lang="en-IN" dirty="0">
              <a:solidFill>
                <a:schemeClr val="bg1">
                  <a:lumMod val="95000"/>
                </a:schemeClr>
              </a:solidFill>
            </a:endParaRPr>
          </a:p>
        </p:txBody>
      </p:sp>
      <p:pic>
        <p:nvPicPr>
          <p:cNvPr id="4" name="Picture 3">
            <a:extLst>
              <a:ext uri="{FF2B5EF4-FFF2-40B4-BE49-F238E27FC236}">
                <a16:creationId xmlns:a16="http://schemas.microsoft.com/office/drawing/2014/main" id="{CA06F45A-FBE7-4065-9C61-BB23498D834B}"/>
              </a:ext>
            </a:extLst>
          </p:cNvPr>
          <p:cNvPicPr>
            <a:picLocks noChangeAspect="1"/>
          </p:cNvPicPr>
          <p:nvPr/>
        </p:nvPicPr>
        <p:blipFill>
          <a:blip r:embed="rId2"/>
          <a:stretch>
            <a:fillRect/>
          </a:stretch>
        </p:blipFill>
        <p:spPr>
          <a:xfrm>
            <a:off x="602511" y="423091"/>
            <a:ext cx="3074062" cy="4737582"/>
          </a:xfrm>
          <a:prstGeom prst="rect">
            <a:avLst/>
          </a:prstGeom>
        </p:spPr>
      </p:pic>
      <p:pic>
        <p:nvPicPr>
          <p:cNvPr id="6" name="Picture 5">
            <a:extLst>
              <a:ext uri="{FF2B5EF4-FFF2-40B4-BE49-F238E27FC236}">
                <a16:creationId xmlns:a16="http://schemas.microsoft.com/office/drawing/2014/main" id="{0A245CC6-D425-4218-A676-F9B5D96A28C1}"/>
              </a:ext>
            </a:extLst>
          </p:cNvPr>
          <p:cNvPicPr>
            <a:picLocks noChangeAspect="1"/>
          </p:cNvPicPr>
          <p:nvPr/>
        </p:nvPicPr>
        <p:blipFill>
          <a:blip r:embed="rId3"/>
          <a:stretch>
            <a:fillRect/>
          </a:stretch>
        </p:blipFill>
        <p:spPr>
          <a:xfrm>
            <a:off x="5961296" y="395295"/>
            <a:ext cx="3808779" cy="2157146"/>
          </a:xfrm>
          <a:prstGeom prst="rect">
            <a:avLst/>
          </a:prstGeom>
        </p:spPr>
      </p:pic>
      <p:pic>
        <p:nvPicPr>
          <p:cNvPr id="9" name="Picture 8">
            <a:extLst>
              <a:ext uri="{FF2B5EF4-FFF2-40B4-BE49-F238E27FC236}">
                <a16:creationId xmlns:a16="http://schemas.microsoft.com/office/drawing/2014/main" id="{180C4285-DAE8-4603-8220-F4F5271EA743}"/>
              </a:ext>
            </a:extLst>
          </p:cNvPr>
          <p:cNvPicPr>
            <a:picLocks noChangeAspect="1"/>
          </p:cNvPicPr>
          <p:nvPr/>
        </p:nvPicPr>
        <p:blipFill>
          <a:blip r:embed="rId4"/>
          <a:stretch>
            <a:fillRect/>
          </a:stretch>
        </p:blipFill>
        <p:spPr>
          <a:xfrm>
            <a:off x="5544064" y="2744083"/>
            <a:ext cx="4646141" cy="3168859"/>
          </a:xfrm>
          <a:prstGeom prst="rect">
            <a:avLst/>
          </a:prstGeom>
        </p:spPr>
      </p:pic>
      <p:cxnSp>
        <p:nvCxnSpPr>
          <p:cNvPr id="11" name="Connector: Elbow 10">
            <a:extLst>
              <a:ext uri="{FF2B5EF4-FFF2-40B4-BE49-F238E27FC236}">
                <a16:creationId xmlns:a16="http://schemas.microsoft.com/office/drawing/2014/main" id="{042F9167-200E-4BB0-AF16-9DF4B48FDCB5}"/>
              </a:ext>
            </a:extLst>
          </p:cNvPr>
          <p:cNvCxnSpPr>
            <a:cxnSpLocks/>
            <a:endCxn id="6" idx="1"/>
          </p:cNvCxnSpPr>
          <p:nvPr/>
        </p:nvCxnSpPr>
        <p:spPr>
          <a:xfrm rot="5400000" flipH="1" flipV="1">
            <a:off x="3045374" y="1903214"/>
            <a:ext cx="3345268" cy="2486576"/>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0347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1769015" y="5614086"/>
            <a:ext cx="1003867"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TOOLS</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31E8A715-757D-493F-94A0-25CDAB7DFBA4}"/>
              </a:ext>
            </a:extLst>
          </p:cNvPr>
          <p:cNvSpPr txBox="1"/>
          <p:nvPr/>
        </p:nvSpPr>
        <p:spPr>
          <a:xfrm>
            <a:off x="5682268" y="5182516"/>
            <a:ext cx="5096208"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It provides a basic tool for creating ER diagrams</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32FFC27B-E756-4ED9-B991-38B9EA01176D}"/>
              </a:ext>
            </a:extLst>
          </p:cNvPr>
          <p:cNvPicPr>
            <a:picLocks noChangeAspect="1"/>
          </p:cNvPicPr>
          <p:nvPr/>
        </p:nvPicPr>
        <p:blipFill>
          <a:blip r:embed="rId2"/>
          <a:stretch>
            <a:fillRect/>
          </a:stretch>
        </p:blipFill>
        <p:spPr>
          <a:xfrm>
            <a:off x="648868" y="546205"/>
            <a:ext cx="3244163" cy="4820977"/>
          </a:xfrm>
          <a:prstGeom prst="rect">
            <a:avLst/>
          </a:prstGeom>
        </p:spPr>
      </p:pic>
      <p:pic>
        <p:nvPicPr>
          <p:cNvPr id="10" name="Picture 9">
            <a:extLst>
              <a:ext uri="{FF2B5EF4-FFF2-40B4-BE49-F238E27FC236}">
                <a16:creationId xmlns:a16="http://schemas.microsoft.com/office/drawing/2014/main" id="{0C4E07E3-E5E4-402D-955F-6083073BC6CC}"/>
              </a:ext>
            </a:extLst>
          </p:cNvPr>
          <p:cNvPicPr>
            <a:picLocks noChangeAspect="1"/>
          </p:cNvPicPr>
          <p:nvPr/>
        </p:nvPicPr>
        <p:blipFill>
          <a:blip r:embed="rId3"/>
          <a:stretch>
            <a:fillRect/>
          </a:stretch>
        </p:blipFill>
        <p:spPr>
          <a:xfrm>
            <a:off x="4917613" y="1045456"/>
            <a:ext cx="6625519" cy="3714920"/>
          </a:xfrm>
          <a:prstGeom prst="rect">
            <a:avLst/>
          </a:prstGeom>
        </p:spPr>
      </p:pic>
      <p:cxnSp>
        <p:nvCxnSpPr>
          <p:cNvPr id="14" name="Connector: Elbow 13">
            <a:extLst>
              <a:ext uri="{FF2B5EF4-FFF2-40B4-BE49-F238E27FC236}">
                <a16:creationId xmlns:a16="http://schemas.microsoft.com/office/drawing/2014/main" id="{C918A727-0847-4E4C-974B-9F984EA139B4}"/>
              </a:ext>
            </a:extLst>
          </p:cNvPr>
          <p:cNvCxnSpPr>
            <a:cxnSpLocks/>
            <a:endCxn id="10" idx="1"/>
          </p:cNvCxnSpPr>
          <p:nvPr/>
        </p:nvCxnSpPr>
        <p:spPr>
          <a:xfrm>
            <a:off x="2042984" y="1243914"/>
            <a:ext cx="2874629" cy="1659002"/>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4587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28</a:t>
            </a:fld>
            <a:endParaRPr lang="en-US" dirty="0"/>
          </a:p>
        </p:txBody>
      </p:sp>
      <p:pic>
        <p:nvPicPr>
          <p:cNvPr id="5" name="Picture 4">
            <a:extLst>
              <a:ext uri="{FF2B5EF4-FFF2-40B4-BE49-F238E27FC236}">
                <a16:creationId xmlns:a16="http://schemas.microsoft.com/office/drawing/2014/main" id="{5F0E5AE8-9921-4908-AF7C-E79BB3AC28F3}"/>
              </a:ext>
            </a:extLst>
          </p:cNvPr>
          <p:cNvPicPr>
            <a:picLocks noChangeAspect="1"/>
          </p:cNvPicPr>
          <p:nvPr/>
        </p:nvPicPr>
        <p:blipFill>
          <a:blip r:embed="rId2"/>
          <a:stretch>
            <a:fillRect/>
          </a:stretch>
        </p:blipFill>
        <p:spPr>
          <a:xfrm>
            <a:off x="1771823" y="426306"/>
            <a:ext cx="3042085" cy="2865732"/>
          </a:xfrm>
          <a:prstGeom prst="rect">
            <a:avLst/>
          </a:prstGeom>
        </p:spPr>
      </p:pic>
      <p:pic>
        <p:nvPicPr>
          <p:cNvPr id="10" name="Picture 9">
            <a:extLst>
              <a:ext uri="{FF2B5EF4-FFF2-40B4-BE49-F238E27FC236}">
                <a16:creationId xmlns:a16="http://schemas.microsoft.com/office/drawing/2014/main" id="{47ADAADC-7B0D-455A-93CF-B94EEE51D631}"/>
              </a:ext>
            </a:extLst>
          </p:cNvPr>
          <p:cNvPicPr>
            <a:picLocks noChangeAspect="1"/>
          </p:cNvPicPr>
          <p:nvPr/>
        </p:nvPicPr>
        <p:blipFill>
          <a:blip r:embed="rId3"/>
          <a:stretch>
            <a:fillRect/>
          </a:stretch>
        </p:blipFill>
        <p:spPr>
          <a:xfrm>
            <a:off x="6496401" y="426306"/>
            <a:ext cx="3811500" cy="2860590"/>
          </a:xfrm>
          <a:prstGeom prst="rect">
            <a:avLst/>
          </a:prstGeom>
        </p:spPr>
      </p:pic>
      <p:pic>
        <p:nvPicPr>
          <p:cNvPr id="14" name="Picture 13">
            <a:extLst>
              <a:ext uri="{FF2B5EF4-FFF2-40B4-BE49-F238E27FC236}">
                <a16:creationId xmlns:a16="http://schemas.microsoft.com/office/drawing/2014/main" id="{6A57623D-7ABC-49BA-B96E-7B1DC9EB7279}"/>
              </a:ext>
            </a:extLst>
          </p:cNvPr>
          <p:cNvPicPr>
            <a:picLocks noChangeAspect="1"/>
          </p:cNvPicPr>
          <p:nvPr/>
        </p:nvPicPr>
        <p:blipFill>
          <a:blip r:embed="rId4"/>
          <a:stretch>
            <a:fillRect/>
          </a:stretch>
        </p:blipFill>
        <p:spPr>
          <a:xfrm>
            <a:off x="1116100" y="3760495"/>
            <a:ext cx="4353533" cy="2695951"/>
          </a:xfrm>
          <a:prstGeom prst="rect">
            <a:avLst/>
          </a:prstGeom>
        </p:spPr>
      </p:pic>
      <p:pic>
        <p:nvPicPr>
          <p:cNvPr id="16" name="Picture 15">
            <a:extLst>
              <a:ext uri="{FF2B5EF4-FFF2-40B4-BE49-F238E27FC236}">
                <a16:creationId xmlns:a16="http://schemas.microsoft.com/office/drawing/2014/main" id="{2342E27E-5FE1-457F-8577-0DD5FBDB156A}"/>
              </a:ext>
            </a:extLst>
          </p:cNvPr>
          <p:cNvPicPr>
            <a:picLocks noChangeAspect="1"/>
          </p:cNvPicPr>
          <p:nvPr/>
        </p:nvPicPr>
        <p:blipFill>
          <a:blip r:embed="rId5"/>
          <a:stretch>
            <a:fillRect/>
          </a:stretch>
        </p:blipFill>
        <p:spPr>
          <a:xfrm>
            <a:off x="5998030" y="3760495"/>
            <a:ext cx="4808242" cy="2695951"/>
          </a:xfrm>
          <a:prstGeom prst="rect">
            <a:avLst/>
          </a:prstGeom>
        </p:spPr>
      </p:pic>
    </p:spTree>
    <p:extLst>
      <p:ext uri="{BB962C8B-B14F-4D97-AF65-F5344CB8AC3E}">
        <p14:creationId xmlns:p14="http://schemas.microsoft.com/office/powerpoint/2010/main" val="217180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999472"/>
            <a:ext cx="7781544" cy="859055"/>
          </a:xfrm>
        </p:spPr>
        <p:txBody>
          <a:bodyPr>
            <a:normAutofit/>
          </a:bodyPr>
          <a:lstStyle/>
          <a:p>
            <a:r>
              <a:rPr lang="en-IN" b="0" i="0" dirty="0">
                <a:solidFill>
                  <a:srgbClr val="FFFFFF"/>
                </a:solidFill>
                <a:effectLst/>
                <a:latin typeface="-apple-system"/>
              </a:rPr>
              <a:t>TREE CONTROL</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4013200"/>
            <a:ext cx="8474710" cy="1056640"/>
          </a:xfrm>
        </p:spPr>
        <p:txBody>
          <a:bodyPr>
            <a:noAutofit/>
          </a:bodyPr>
          <a:lstStyle/>
          <a:p>
            <a:r>
              <a:rPr lang="en-US" sz="1800" dirty="0"/>
              <a:t>The left pane of the main window displays a tree control (Object explorer) that provides access to the objects that reside on a server.</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Tree>
    <p:extLst>
      <p:ext uri="{BB962C8B-B14F-4D97-AF65-F5344CB8AC3E}">
        <p14:creationId xmlns:p14="http://schemas.microsoft.com/office/powerpoint/2010/main" val="202332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8C137E12-A09D-4622-9BEE-C3E64209CD34}"/>
              </a:ext>
            </a:extLst>
          </p:cNvPr>
          <p:cNvPicPr>
            <a:picLocks noChangeAspect="1"/>
          </p:cNvPicPr>
          <p:nvPr/>
        </p:nvPicPr>
        <p:blipFill>
          <a:blip r:embed="rId2"/>
          <a:stretch>
            <a:fillRect/>
          </a:stretch>
        </p:blipFill>
        <p:spPr>
          <a:xfrm>
            <a:off x="1706880" y="325777"/>
            <a:ext cx="8544560" cy="4804365"/>
          </a:xfrm>
          <a:prstGeom prst="rect">
            <a:avLst/>
          </a:prstGeom>
        </p:spPr>
      </p:pic>
      <p:sp>
        <p:nvSpPr>
          <p:cNvPr id="4" name="TextBox 3">
            <a:extLst>
              <a:ext uri="{FF2B5EF4-FFF2-40B4-BE49-F238E27FC236}">
                <a16:creationId xmlns:a16="http://schemas.microsoft.com/office/drawing/2014/main" id="{A9755FBF-7AA0-4915-9B1E-72E39D3D6E04}"/>
              </a:ext>
            </a:extLst>
          </p:cNvPr>
          <p:cNvSpPr txBox="1"/>
          <p:nvPr/>
        </p:nvSpPr>
        <p:spPr>
          <a:xfrm>
            <a:off x="1402080" y="5391745"/>
            <a:ext cx="8737600" cy="1477328"/>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When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pgAdmin</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opens, the interface features a menu bar and a window divided into two parts: the Object Explorer tree control in the left pane, and a tabbed browser in the right.</a:t>
            </a:r>
          </a:p>
          <a:p>
            <a:endParaRPr lang="en-IN" dirty="0"/>
          </a:p>
        </p:txBody>
      </p:sp>
    </p:spTree>
    <p:extLst>
      <p:ext uri="{BB962C8B-B14F-4D97-AF65-F5344CB8AC3E}">
        <p14:creationId xmlns:p14="http://schemas.microsoft.com/office/powerpoint/2010/main" val="322363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
        <p:nvSpPr>
          <p:cNvPr id="12" name="TextBox 11">
            <a:extLst>
              <a:ext uri="{FF2B5EF4-FFF2-40B4-BE49-F238E27FC236}">
                <a16:creationId xmlns:a16="http://schemas.microsoft.com/office/drawing/2014/main" id="{31E8A715-757D-493F-94A0-25CDAB7DFBA4}"/>
              </a:ext>
            </a:extLst>
          </p:cNvPr>
          <p:cNvSpPr txBox="1"/>
          <p:nvPr/>
        </p:nvSpPr>
        <p:spPr>
          <a:xfrm>
            <a:off x="3977370" y="2724312"/>
            <a:ext cx="6270501" cy="286232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dirty="0">
                <a:solidFill>
                  <a:schemeClr val="bg1">
                    <a:lumMod val="95000"/>
                  </a:schemeClr>
                </a:solidFill>
              </a:rPr>
              <a:t>You can expand nodes in the tree control to view the database objects that reside on a selected server. The tree control expands to display a hierarchical view:</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You can also drag and drop certain objects to the Query Tool which can save time in typing long object names. Text containing the object name will be fully qualified with schema. Double quotes will be added if required. For functions and procedures, the function name along with parameter names will be pasted in the Query Tool.</a:t>
            </a:r>
          </a:p>
        </p:txBody>
      </p:sp>
      <p:pic>
        <p:nvPicPr>
          <p:cNvPr id="5" name="Picture 4">
            <a:extLst>
              <a:ext uri="{FF2B5EF4-FFF2-40B4-BE49-F238E27FC236}">
                <a16:creationId xmlns:a16="http://schemas.microsoft.com/office/drawing/2014/main" id="{554B7DF6-B6EF-41F9-93FB-62DFB6A5A9A9}"/>
              </a:ext>
            </a:extLst>
          </p:cNvPr>
          <p:cNvPicPr>
            <a:picLocks noChangeAspect="1"/>
          </p:cNvPicPr>
          <p:nvPr/>
        </p:nvPicPr>
        <p:blipFill>
          <a:blip r:embed="rId2"/>
          <a:stretch>
            <a:fillRect/>
          </a:stretch>
        </p:blipFill>
        <p:spPr>
          <a:xfrm>
            <a:off x="486169" y="315527"/>
            <a:ext cx="3054374" cy="6142938"/>
          </a:xfrm>
          <a:prstGeom prst="rect">
            <a:avLst/>
          </a:prstGeom>
        </p:spPr>
      </p:pic>
    </p:spTree>
    <p:extLst>
      <p:ext uri="{BB962C8B-B14F-4D97-AF65-F5344CB8AC3E}">
        <p14:creationId xmlns:p14="http://schemas.microsoft.com/office/powerpoint/2010/main" val="1614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31</a:t>
            </a:fld>
            <a:endParaRPr lang="en-US" dirty="0"/>
          </a:p>
        </p:txBody>
      </p:sp>
      <p:pic>
        <p:nvPicPr>
          <p:cNvPr id="7" name="Picture 6">
            <a:extLst>
              <a:ext uri="{FF2B5EF4-FFF2-40B4-BE49-F238E27FC236}">
                <a16:creationId xmlns:a16="http://schemas.microsoft.com/office/drawing/2014/main" id="{F5F269C4-0CF2-4F33-BB94-EBE7C34F8841}"/>
              </a:ext>
            </a:extLst>
          </p:cNvPr>
          <p:cNvPicPr>
            <a:picLocks noChangeAspect="1"/>
          </p:cNvPicPr>
          <p:nvPr/>
        </p:nvPicPr>
        <p:blipFill>
          <a:blip r:embed="rId2"/>
          <a:stretch>
            <a:fillRect/>
          </a:stretch>
        </p:blipFill>
        <p:spPr>
          <a:xfrm>
            <a:off x="369198" y="1598257"/>
            <a:ext cx="5105930" cy="4162317"/>
          </a:xfrm>
          <a:prstGeom prst="rect">
            <a:avLst/>
          </a:prstGeom>
        </p:spPr>
      </p:pic>
      <p:pic>
        <p:nvPicPr>
          <p:cNvPr id="4" name="Picture 3">
            <a:extLst>
              <a:ext uri="{FF2B5EF4-FFF2-40B4-BE49-F238E27FC236}">
                <a16:creationId xmlns:a16="http://schemas.microsoft.com/office/drawing/2014/main" id="{FF7E2BDC-EB96-4FE2-800D-0D5C3C347B67}"/>
              </a:ext>
            </a:extLst>
          </p:cNvPr>
          <p:cNvPicPr>
            <a:picLocks noChangeAspect="1"/>
          </p:cNvPicPr>
          <p:nvPr/>
        </p:nvPicPr>
        <p:blipFill>
          <a:blip r:embed="rId3"/>
          <a:stretch>
            <a:fillRect/>
          </a:stretch>
        </p:blipFill>
        <p:spPr>
          <a:xfrm>
            <a:off x="5740780" y="1598257"/>
            <a:ext cx="5923297" cy="4162317"/>
          </a:xfrm>
          <a:prstGeom prst="rect">
            <a:avLst/>
          </a:prstGeom>
        </p:spPr>
      </p:pic>
      <p:sp>
        <p:nvSpPr>
          <p:cNvPr id="10" name="TextBox 9">
            <a:extLst>
              <a:ext uri="{FF2B5EF4-FFF2-40B4-BE49-F238E27FC236}">
                <a16:creationId xmlns:a16="http://schemas.microsoft.com/office/drawing/2014/main" id="{5CB0481D-0CDE-49E3-B4B0-9C4D67F7A629}"/>
              </a:ext>
            </a:extLst>
          </p:cNvPr>
          <p:cNvSpPr txBox="1"/>
          <p:nvPr/>
        </p:nvSpPr>
        <p:spPr>
          <a:xfrm>
            <a:off x="369197" y="533048"/>
            <a:ext cx="6509397" cy="646331"/>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Access context-sensitive menus by right-clicking on a node of the tree control to perform common tasks.</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32</a:t>
            </a:fld>
            <a:endParaRPr lang="en-US" dirty="0"/>
          </a:p>
        </p:txBody>
      </p:sp>
      <p:sp>
        <p:nvSpPr>
          <p:cNvPr id="10" name="TextBox 9">
            <a:extLst>
              <a:ext uri="{FF2B5EF4-FFF2-40B4-BE49-F238E27FC236}">
                <a16:creationId xmlns:a16="http://schemas.microsoft.com/office/drawing/2014/main" id="{5CB0481D-0CDE-49E3-B4B0-9C4D67F7A629}"/>
              </a:ext>
            </a:extLst>
          </p:cNvPr>
          <p:cNvSpPr txBox="1"/>
          <p:nvPr/>
        </p:nvSpPr>
        <p:spPr>
          <a:xfrm>
            <a:off x="369197" y="366765"/>
            <a:ext cx="6336403" cy="923330"/>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The context-sensitive menu’s associated with Tables and nested Table nodes provides additional display options (options appear in alphabetical order):</a:t>
            </a:r>
          </a:p>
        </p:txBody>
      </p:sp>
      <p:pic>
        <p:nvPicPr>
          <p:cNvPr id="5" name="Picture 4">
            <a:extLst>
              <a:ext uri="{FF2B5EF4-FFF2-40B4-BE49-F238E27FC236}">
                <a16:creationId xmlns:a16="http://schemas.microsoft.com/office/drawing/2014/main" id="{52FF0A75-CB27-445C-B508-2C9F0051B2F9}"/>
              </a:ext>
            </a:extLst>
          </p:cNvPr>
          <p:cNvPicPr>
            <a:picLocks noChangeAspect="1"/>
          </p:cNvPicPr>
          <p:nvPr/>
        </p:nvPicPr>
        <p:blipFill>
          <a:blip r:embed="rId2"/>
          <a:stretch>
            <a:fillRect/>
          </a:stretch>
        </p:blipFill>
        <p:spPr>
          <a:xfrm>
            <a:off x="369197" y="1355998"/>
            <a:ext cx="6825508" cy="4808003"/>
          </a:xfrm>
          <a:prstGeom prst="rect">
            <a:avLst/>
          </a:prstGeom>
        </p:spPr>
      </p:pic>
      <p:pic>
        <p:nvPicPr>
          <p:cNvPr id="8" name="Picture 7">
            <a:extLst>
              <a:ext uri="{FF2B5EF4-FFF2-40B4-BE49-F238E27FC236}">
                <a16:creationId xmlns:a16="http://schemas.microsoft.com/office/drawing/2014/main" id="{AB30898E-02F4-44F5-BC3F-1EAD3FA08291}"/>
              </a:ext>
            </a:extLst>
          </p:cNvPr>
          <p:cNvPicPr>
            <a:picLocks noChangeAspect="1"/>
          </p:cNvPicPr>
          <p:nvPr/>
        </p:nvPicPr>
        <p:blipFill>
          <a:blip r:embed="rId3"/>
          <a:stretch>
            <a:fillRect/>
          </a:stretch>
        </p:blipFill>
        <p:spPr>
          <a:xfrm>
            <a:off x="7522906" y="1697310"/>
            <a:ext cx="4299897" cy="2438086"/>
          </a:xfrm>
          <a:prstGeom prst="rect">
            <a:avLst/>
          </a:prstGeom>
        </p:spPr>
      </p:pic>
      <p:sp>
        <p:nvSpPr>
          <p:cNvPr id="11" name="TextBox 10">
            <a:extLst>
              <a:ext uri="{FF2B5EF4-FFF2-40B4-BE49-F238E27FC236}">
                <a16:creationId xmlns:a16="http://schemas.microsoft.com/office/drawing/2014/main" id="{618A16DD-4E86-4907-9307-142B8B928B17}"/>
              </a:ext>
            </a:extLst>
          </p:cNvPr>
          <p:cNvSpPr txBox="1"/>
          <p:nvPr/>
        </p:nvSpPr>
        <p:spPr>
          <a:xfrm>
            <a:off x="8531676" y="4399187"/>
            <a:ext cx="2282356" cy="369332"/>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Import/Export Dialog</a:t>
            </a:r>
          </a:p>
        </p:txBody>
      </p:sp>
    </p:spTree>
    <p:extLst>
      <p:ext uri="{BB962C8B-B14F-4D97-AF65-F5344CB8AC3E}">
        <p14:creationId xmlns:p14="http://schemas.microsoft.com/office/powerpoint/2010/main" val="271826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49" y="3815080"/>
            <a:ext cx="7781544" cy="859055"/>
          </a:xfrm>
        </p:spPr>
        <p:txBody>
          <a:bodyPr/>
          <a:lstStyle/>
          <a:p>
            <a:r>
              <a:rPr lang="en-US" dirty="0"/>
              <a:t>DASHBOARD</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833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Picture 5">
            <a:extLst>
              <a:ext uri="{FF2B5EF4-FFF2-40B4-BE49-F238E27FC236}">
                <a16:creationId xmlns:a16="http://schemas.microsoft.com/office/drawing/2014/main" id="{8C137E12-A09D-4622-9BEE-C3E64209CD34}"/>
              </a:ext>
            </a:extLst>
          </p:cNvPr>
          <p:cNvPicPr>
            <a:picLocks noChangeAspect="1"/>
          </p:cNvPicPr>
          <p:nvPr/>
        </p:nvPicPr>
        <p:blipFill>
          <a:blip r:embed="rId2"/>
          <a:stretch>
            <a:fillRect/>
          </a:stretch>
        </p:blipFill>
        <p:spPr>
          <a:xfrm>
            <a:off x="1981200" y="1506275"/>
            <a:ext cx="6839129" cy="3845450"/>
          </a:xfrm>
          <a:prstGeom prst="rect">
            <a:avLst/>
          </a:prstGeom>
        </p:spPr>
      </p:pic>
      <p:sp>
        <p:nvSpPr>
          <p:cNvPr id="8" name="TextBox 7">
            <a:extLst>
              <a:ext uri="{FF2B5EF4-FFF2-40B4-BE49-F238E27FC236}">
                <a16:creationId xmlns:a16="http://schemas.microsoft.com/office/drawing/2014/main" id="{45108C85-2A2D-4101-962D-2D03F7554900}"/>
              </a:ext>
            </a:extLst>
          </p:cNvPr>
          <p:cNvSpPr txBox="1"/>
          <p:nvPr/>
        </p:nvSpPr>
        <p:spPr>
          <a:xfrm>
            <a:off x="751840" y="535359"/>
            <a:ext cx="4917440" cy="923330"/>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Click the Add New Server button to open the Register - Server dialog to add a new server definition.</a:t>
            </a:r>
            <a:endParaRPr lang="en-IN" dirty="0">
              <a:solidFill>
                <a:schemeClr val="bg1">
                  <a:lumMod val="95000"/>
                </a:schemeClr>
              </a:solidFill>
            </a:endParaRPr>
          </a:p>
        </p:txBody>
      </p:sp>
      <p:cxnSp>
        <p:nvCxnSpPr>
          <p:cNvPr id="15" name="Connector: Elbow 14">
            <a:extLst>
              <a:ext uri="{FF2B5EF4-FFF2-40B4-BE49-F238E27FC236}">
                <a16:creationId xmlns:a16="http://schemas.microsoft.com/office/drawing/2014/main" id="{B2CE08B6-6484-453F-A829-71AAE2EB2A41}"/>
              </a:ext>
            </a:extLst>
          </p:cNvPr>
          <p:cNvCxnSpPr>
            <a:cxnSpLocks/>
            <a:stCxn id="8" idx="1"/>
          </p:cNvCxnSpPr>
          <p:nvPr/>
        </p:nvCxnSpPr>
        <p:spPr>
          <a:xfrm rot="10800000" flipH="1" flipV="1">
            <a:off x="751840" y="997024"/>
            <a:ext cx="3952240" cy="2431976"/>
          </a:xfrm>
          <a:prstGeom prst="bentConnector3">
            <a:avLst>
              <a:gd name="adj1" fmla="val -5784"/>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7BDF465F-5EF7-4E61-8921-0829955ECBA9}"/>
              </a:ext>
            </a:extLst>
          </p:cNvPr>
          <p:cNvSpPr txBox="1"/>
          <p:nvPr/>
        </p:nvSpPr>
        <p:spPr>
          <a:xfrm>
            <a:off x="6339840" y="5399311"/>
            <a:ext cx="4678680" cy="923330"/>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Click the Configure </a:t>
            </a:r>
            <a:r>
              <a:rPr lang="en-US" dirty="0" err="1">
                <a:solidFill>
                  <a:schemeClr val="bg1">
                    <a:lumMod val="95000"/>
                  </a:schemeClr>
                </a:solidFill>
              </a:rPr>
              <a:t>pgAdmin</a:t>
            </a:r>
            <a:r>
              <a:rPr lang="en-US" dirty="0">
                <a:solidFill>
                  <a:schemeClr val="bg1">
                    <a:lumMod val="95000"/>
                  </a:schemeClr>
                </a:solidFill>
              </a:rPr>
              <a:t> button to open the Preferences dialog to customize your </a:t>
            </a:r>
            <a:r>
              <a:rPr lang="en-US" dirty="0" err="1">
                <a:solidFill>
                  <a:schemeClr val="bg1">
                    <a:lumMod val="95000"/>
                  </a:schemeClr>
                </a:solidFill>
              </a:rPr>
              <a:t>pgAdmin</a:t>
            </a:r>
            <a:r>
              <a:rPr lang="en-US" dirty="0">
                <a:solidFill>
                  <a:schemeClr val="bg1">
                    <a:lumMod val="95000"/>
                  </a:schemeClr>
                </a:solidFill>
              </a:rPr>
              <a:t> client.</a:t>
            </a:r>
            <a:endParaRPr lang="en-IN" dirty="0">
              <a:solidFill>
                <a:schemeClr val="bg1">
                  <a:lumMod val="95000"/>
                </a:schemeClr>
              </a:solidFill>
            </a:endParaRPr>
          </a:p>
        </p:txBody>
      </p:sp>
      <p:cxnSp>
        <p:nvCxnSpPr>
          <p:cNvPr id="34" name="Connector: Elbow 33">
            <a:extLst>
              <a:ext uri="{FF2B5EF4-FFF2-40B4-BE49-F238E27FC236}">
                <a16:creationId xmlns:a16="http://schemas.microsoft.com/office/drawing/2014/main" id="{489FED2E-613A-4C2D-8683-CE5550C8DAA0}"/>
              </a:ext>
            </a:extLst>
          </p:cNvPr>
          <p:cNvCxnSpPr>
            <a:cxnSpLocks/>
            <a:stCxn id="26" idx="3"/>
          </p:cNvCxnSpPr>
          <p:nvPr/>
        </p:nvCxnSpPr>
        <p:spPr>
          <a:xfrm flipH="1" flipV="1">
            <a:off x="7752080" y="3429000"/>
            <a:ext cx="3266440" cy="2431976"/>
          </a:xfrm>
          <a:prstGeom prst="bentConnector3">
            <a:avLst>
              <a:gd name="adj1" fmla="val -699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Server Dialog</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noAutofit/>
          </a:bodyPr>
          <a:lstStyle/>
          <a:p>
            <a:r>
              <a:rPr lang="en-US" sz="1800" dirty="0"/>
              <a:t>Use the Server dialog to describe a connection to a server</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5" name="Picture 4">
            <a:extLst>
              <a:ext uri="{FF2B5EF4-FFF2-40B4-BE49-F238E27FC236}">
                <a16:creationId xmlns:a16="http://schemas.microsoft.com/office/drawing/2014/main" id="{230B4E7A-30F7-477F-A239-02077A878B47}"/>
              </a:ext>
            </a:extLst>
          </p:cNvPr>
          <p:cNvPicPr>
            <a:picLocks noChangeAspect="1"/>
          </p:cNvPicPr>
          <p:nvPr/>
        </p:nvPicPr>
        <p:blipFill>
          <a:blip r:embed="rId2"/>
          <a:stretch>
            <a:fillRect/>
          </a:stretch>
        </p:blipFill>
        <p:spPr>
          <a:xfrm>
            <a:off x="6372375" y="904417"/>
            <a:ext cx="5390849" cy="4236544"/>
          </a:xfrm>
          <a:prstGeom prst="rect">
            <a:avLst/>
          </a:prstGeom>
        </p:spPr>
      </p:pic>
      <p:sp>
        <p:nvSpPr>
          <p:cNvPr id="7" name="TextBox 6">
            <a:extLst>
              <a:ext uri="{FF2B5EF4-FFF2-40B4-BE49-F238E27FC236}">
                <a16:creationId xmlns:a16="http://schemas.microsoft.com/office/drawing/2014/main" id="{83C4F35F-9442-4B2A-963E-0A4FCD78E0C8}"/>
              </a:ext>
            </a:extLst>
          </p:cNvPr>
          <p:cNvSpPr txBox="1"/>
          <p:nvPr/>
        </p:nvSpPr>
        <p:spPr>
          <a:xfrm>
            <a:off x="6372375" y="5404852"/>
            <a:ext cx="5334000" cy="646331"/>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Use the fields in the General tab to identify the server:</a:t>
            </a:r>
            <a:endParaRPr lang="en-IN" dirty="0">
              <a:solidFill>
                <a:schemeClr val="bg1">
                  <a:lumMod val="95000"/>
                </a:schemeClr>
              </a:solidFill>
            </a:endParaRPr>
          </a:p>
        </p:txBody>
      </p:sp>
      <p:sp>
        <p:nvSpPr>
          <p:cNvPr id="11" name="Rectangle 2">
            <a:extLst>
              <a:ext uri="{FF2B5EF4-FFF2-40B4-BE49-F238E27FC236}">
                <a16:creationId xmlns:a16="http://schemas.microsoft.com/office/drawing/2014/main" id="{F8B4DCC3-2835-46AB-8022-482008331431}"/>
              </a:ext>
            </a:extLst>
          </p:cNvPr>
          <p:cNvSpPr>
            <a:spLocks noChangeArrowheads="1"/>
          </p:cNvSpPr>
          <p:nvPr/>
        </p:nvSpPr>
        <p:spPr bwMode="auto">
          <a:xfrm>
            <a:off x="253750" y="1035767"/>
            <a:ext cx="5842250" cy="492442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0" rIns="91440" bIns="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Use the </a:t>
            </a:r>
            <a:r>
              <a:rPr kumimoji="0" lang="en-US" altLang="en-US" sz="2000" b="0" i="1" u="none" strike="noStrike" cap="none" normalizeH="0" baseline="0" dirty="0">
                <a:ln>
                  <a:noFill/>
                </a:ln>
                <a:solidFill>
                  <a:schemeClr val="bg1">
                    <a:lumMod val="95000"/>
                  </a:schemeClr>
                </a:solidFill>
                <a:effectLst/>
                <a:cs typeface="Times New Roman" panose="02020603050405020304" pitchFamily="18" charset="0"/>
              </a:rPr>
              <a:t>Name</a:t>
            </a: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 field to add a descriptive name for the server; the name specified will be displayed in the </a:t>
            </a:r>
            <a:r>
              <a:rPr kumimoji="0" lang="en-US" altLang="en-US" sz="2000" b="0" i="1" u="none" strike="noStrike" cap="none" normalizeH="0" baseline="0" dirty="0">
                <a:ln>
                  <a:noFill/>
                </a:ln>
                <a:solidFill>
                  <a:schemeClr val="bg1">
                    <a:lumMod val="95000"/>
                  </a:schemeClr>
                </a:solidFill>
                <a:effectLst/>
                <a:cs typeface="Times New Roman" panose="02020603050405020304" pitchFamily="18" charset="0"/>
              </a:rPr>
              <a:t>Object Explorer</a:t>
            </a: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lang="en-US" altLang="en-US" sz="2000" dirty="0">
              <a:solidFill>
                <a:schemeClr val="bg1">
                  <a:lumMod val="95000"/>
                </a:schemeClr>
              </a:solidFill>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Use the drop-down list box in the </a:t>
            </a:r>
            <a:r>
              <a:rPr kumimoji="0" lang="en-US" altLang="en-US" sz="2000" b="0" i="1" u="none" strike="noStrike" cap="none" normalizeH="0" baseline="0" dirty="0">
                <a:ln>
                  <a:noFill/>
                </a:ln>
                <a:solidFill>
                  <a:schemeClr val="bg1">
                    <a:lumMod val="95000"/>
                  </a:schemeClr>
                </a:solidFill>
                <a:effectLst/>
                <a:cs typeface="Times New Roman" panose="02020603050405020304" pitchFamily="18" charset="0"/>
              </a:rPr>
              <a:t>Server group</a:t>
            </a: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 field to select the parent node for the server; the server will be displayed in the </a:t>
            </a:r>
            <a:r>
              <a:rPr kumimoji="0" lang="en-US" altLang="en-US" sz="2000" b="0" i="1" u="none" strike="noStrike" cap="none" normalizeH="0" baseline="0" dirty="0">
                <a:ln>
                  <a:noFill/>
                </a:ln>
                <a:solidFill>
                  <a:schemeClr val="bg1">
                    <a:lumMod val="95000"/>
                  </a:schemeClr>
                </a:solidFill>
                <a:effectLst/>
                <a:cs typeface="Times New Roman" panose="02020603050405020304" pitchFamily="18" charset="0"/>
              </a:rPr>
              <a:t>Object Explorer</a:t>
            </a: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 control within the specified group.</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lang="en-US" altLang="en-US" sz="2000" dirty="0">
              <a:solidFill>
                <a:schemeClr val="bg1">
                  <a:lumMod val="95000"/>
                </a:schemeClr>
              </a:solidFill>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If the </a:t>
            </a:r>
            <a:r>
              <a:rPr kumimoji="0" lang="en-US" altLang="en-US" sz="2000" b="0" i="1" u="none" strike="noStrike" cap="none" normalizeH="0" baseline="0" dirty="0">
                <a:ln>
                  <a:noFill/>
                </a:ln>
                <a:solidFill>
                  <a:schemeClr val="bg1">
                    <a:lumMod val="95000"/>
                  </a:schemeClr>
                </a:solidFill>
                <a:effectLst/>
                <a:cs typeface="Times New Roman" panose="02020603050405020304" pitchFamily="18" charset="0"/>
              </a:rPr>
              <a:t>Connect now?</a:t>
            </a: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 checkbox is checked, the client will attempt a connection to the server upon completion of the dialog; this is the default</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lang="en-US" altLang="en-US" sz="2000" dirty="0">
              <a:solidFill>
                <a:schemeClr val="bg1">
                  <a:lumMod val="95000"/>
                </a:schemeClr>
              </a:solidFill>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Provide a comment about the server in the </a:t>
            </a:r>
            <a:r>
              <a:rPr kumimoji="0" lang="en-US" altLang="en-US" sz="2000" b="0" i="1" u="none" strike="noStrike" cap="none" normalizeH="0" baseline="0" dirty="0">
                <a:ln>
                  <a:noFill/>
                </a:ln>
                <a:solidFill>
                  <a:schemeClr val="bg1">
                    <a:lumMod val="95000"/>
                  </a:schemeClr>
                </a:solidFill>
                <a:effectLst/>
                <a:cs typeface="Times New Roman" panose="02020603050405020304" pitchFamily="18" charset="0"/>
              </a:rPr>
              <a:t>Comments</a:t>
            </a:r>
            <a:r>
              <a:rPr kumimoji="0" lang="en-US" altLang="en-US" sz="2000" b="0" i="0" u="none" strike="noStrike" cap="none" normalizeH="0" baseline="0" dirty="0">
                <a:ln>
                  <a:noFill/>
                </a:ln>
                <a:solidFill>
                  <a:schemeClr val="bg1">
                    <a:lumMod val="95000"/>
                  </a:schemeClr>
                </a:solidFill>
                <a:effectLst/>
                <a:cs typeface="Times New Roman" panose="02020603050405020304" pitchFamily="18" charset="0"/>
              </a:rPr>
              <a:t> field.</a:t>
            </a:r>
          </a:p>
        </p:txBody>
      </p:sp>
    </p:spTree>
    <p:extLst>
      <p:ext uri="{BB962C8B-B14F-4D97-AF65-F5344CB8AC3E}">
        <p14:creationId xmlns:p14="http://schemas.microsoft.com/office/powerpoint/2010/main" val="29265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83C4F35F-9442-4B2A-963E-0A4FCD78E0C8}"/>
              </a:ext>
            </a:extLst>
          </p:cNvPr>
          <p:cNvSpPr txBox="1"/>
          <p:nvPr/>
        </p:nvSpPr>
        <p:spPr>
          <a:xfrm>
            <a:off x="6372375" y="5404852"/>
            <a:ext cx="5334000" cy="646331"/>
          </a:xfrm>
          <a:prstGeom prst="rect">
            <a:avLst/>
          </a:prstGeom>
          <a:solidFill>
            <a:schemeClr val="accent2">
              <a:alpha val="50000"/>
            </a:schemeClr>
          </a:solidFill>
          <a:ln w="12700">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lumMod val="95000"/>
                  </a:schemeClr>
                </a:solidFill>
              </a:rPr>
              <a:t>Use the fields in the Connection tab to configure a connection</a:t>
            </a:r>
            <a:endParaRPr lang="en-IN" dirty="0">
              <a:solidFill>
                <a:schemeClr val="bg1">
                  <a:lumMod val="95000"/>
                </a:schemeClr>
              </a:solidFill>
            </a:endParaRPr>
          </a:p>
        </p:txBody>
      </p:sp>
      <p:sp>
        <p:nvSpPr>
          <p:cNvPr id="11" name="Rectangle 2">
            <a:extLst>
              <a:ext uri="{FF2B5EF4-FFF2-40B4-BE49-F238E27FC236}">
                <a16:creationId xmlns:a16="http://schemas.microsoft.com/office/drawing/2014/main" id="{F8B4DCC3-2835-46AB-8022-482008331431}"/>
              </a:ext>
            </a:extLst>
          </p:cNvPr>
          <p:cNvSpPr>
            <a:spLocks noChangeArrowheads="1"/>
          </p:cNvSpPr>
          <p:nvPr/>
        </p:nvSpPr>
        <p:spPr bwMode="auto">
          <a:xfrm>
            <a:off x="335030" y="659011"/>
            <a:ext cx="5760970" cy="553997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0" rIns="91440" bIns="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95000"/>
                  </a:schemeClr>
                </a:solidFill>
                <a:effectLst/>
                <a:cs typeface="Times New Roman" panose="02020603050405020304" pitchFamily="18" charset="0"/>
              </a:rPr>
              <a:t>Specify the IP address of the server host</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lang="en-US" altLang="en-US" dirty="0">
              <a:solidFill>
                <a:schemeClr val="bg1">
                  <a:lumMod val="95000"/>
                </a:schemeClr>
              </a:solidFill>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95000"/>
                  </a:schemeClr>
                </a:solidFill>
                <a:effectLst/>
                <a:cs typeface="Times New Roman" panose="02020603050405020304" pitchFamily="18" charset="0"/>
              </a:rPr>
              <a:t>Enter the listener port number of the server host in the Port field. The default is 5432.</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lumMod val="95000"/>
                </a:schemeClr>
              </a:solidFill>
              <a:effectLst/>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lang="en-US" altLang="en-US" dirty="0">
                <a:solidFill>
                  <a:schemeClr val="bg1">
                    <a:lumMod val="95000"/>
                  </a:schemeClr>
                </a:solidFill>
                <a:cs typeface="Times New Roman" panose="02020603050405020304" pitchFamily="18" charset="0"/>
              </a:rPr>
              <a:t>Use the Maintenance database field to specify the name of the initial database to which the client will connect. </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lang="en-US" altLang="en-US" dirty="0">
              <a:solidFill>
                <a:schemeClr val="bg1">
                  <a:lumMod val="95000"/>
                </a:schemeClr>
              </a:solidFill>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lang="en-US" altLang="en-US" dirty="0">
                <a:solidFill>
                  <a:schemeClr val="bg1">
                    <a:lumMod val="95000"/>
                  </a:schemeClr>
                </a:solidFill>
                <a:cs typeface="Times New Roman" panose="02020603050405020304" pitchFamily="18" charset="0"/>
              </a:rPr>
              <a:t>Use the Username field to specify the name of a role that will be used when authenticating with the server.</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lang="en-US" altLang="en-US" dirty="0">
              <a:solidFill>
                <a:schemeClr val="bg1">
                  <a:lumMod val="95000"/>
                </a:schemeClr>
              </a:solidFill>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95000"/>
                  </a:schemeClr>
                </a:solidFill>
                <a:effectLst/>
                <a:cs typeface="Times New Roman" panose="02020603050405020304" pitchFamily="18" charset="0"/>
              </a:rPr>
              <a:t>Use the Password field to provide a password that will be supplied when authenticating with the server.</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lumMod val="95000"/>
                </a:schemeClr>
              </a:solidFill>
              <a:effectLst/>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lang="en-US" altLang="en-US" dirty="0">
                <a:solidFill>
                  <a:schemeClr val="bg1">
                    <a:lumMod val="95000"/>
                  </a:schemeClr>
                </a:solidFill>
                <a:cs typeface="Times New Roman" panose="02020603050405020304" pitchFamily="18" charset="0"/>
              </a:rPr>
              <a:t>Check the box next to Save password? to instruct </a:t>
            </a:r>
            <a:r>
              <a:rPr lang="en-US" altLang="en-US" dirty="0" err="1">
                <a:solidFill>
                  <a:schemeClr val="bg1">
                    <a:lumMod val="95000"/>
                  </a:schemeClr>
                </a:solidFill>
                <a:cs typeface="Times New Roman" panose="02020603050405020304" pitchFamily="18" charset="0"/>
              </a:rPr>
              <a:t>pgAdmin</a:t>
            </a:r>
            <a:r>
              <a:rPr lang="en-US" altLang="en-US" dirty="0">
                <a:solidFill>
                  <a:schemeClr val="bg1">
                    <a:lumMod val="95000"/>
                  </a:schemeClr>
                </a:solidFill>
                <a:cs typeface="Times New Roman" panose="02020603050405020304" pitchFamily="18" charset="0"/>
              </a:rPr>
              <a:t> to save the password for future use.</a:t>
            </a:r>
          </a:p>
          <a:p>
            <a:pPr marR="0" lvl="0" algn="l" defTabSz="914400" rtl="0" eaLnBrk="0" fontAlgn="base" latinLnBrk="0" hangingPunct="0">
              <a:spcBef>
                <a:spcPct val="0"/>
              </a:spcBef>
              <a:spcAft>
                <a:spcPct val="0"/>
              </a:spcAft>
              <a:buClrTx/>
              <a:buSzTx/>
              <a:tabLst/>
            </a:pPr>
            <a:endParaRPr lang="en-US" altLang="en-US" dirty="0">
              <a:solidFill>
                <a:schemeClr val="bg1">
                  <a:lumMod val="95000"/>
                </a:schemeClr>
              </a:solidFill>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95000"/>
                  </a:schemeClr>
                </a:solidFill>
                <a:effectLst/>
                <a:cs typeface="Times New Roman" panose="02020603050405020304" pitchFamily="18" charset="0"/>
              </a:rPr>
              <a:t>Click the Save button to save your work.</a:t>
            </a:r>
          </a:p>
        </p:txBody>
      </p:sp>
      <p:pic>
        <p:nvPicPr>
          <p:cNvPr id="4" name="Picture 3">
            <a:extLst>
              <a:ext uri="{FF2B5EF4-FFF2-40B4-BE49-F238E27FC236}">
                <a16:creationId xmlns:a16="http://schemas.microsoft.com/office/drawing/2014/main" id="{F1A5BF5A-C562-4ED0-AAC0-67CDB6A30F74}"/>
              </a:ext>
            </a:extLst>
          </p:cNvPr>
          <p:cNvPicPr>
            <a:picLocks noChangeAspect="1"/>
          </p:cNvPicPr>
          <p:nvPr/>
        </p:nvPicPr>
        <p:blipFill rotWithShape="1">
          <a:blip r:embed="rId2"/>
          <a:srcRect l="992"/>
          <a:stretch/>
        </p:blipFill>
        <p:spPr>
          <a:xfrm>
            <a:off x="6319520" y="897475"/>
            <a:ext cx="5494749" cy="4375431"/>
          </a:xfrm>
          <a:prstGeom prst="rect">
            <a:avLst/>
          </a:prstGeom>
        </p:spPr>
      </p:pic>
    </p:spTree>
    <p:extLst>
      <p:ext uri="{BB962C8B-B14F-4D97-AF65-F5344CB8AC3E}">
        <p14:creationId xmlns:p14="http://schemas.microsoft.com/office/powerpoint/2010/main" val="340048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999472"/>
            <a:ext cx="7781544" cy="859055"/>
          </a:xfrm>
        </p:spPr>
        <p:txBody>
          <a:bodyPr/>
          <a:lstStyle/>
          <a:p>
            <a:r>
              <a:rPr lang="en-US" dirty="0"/>
              <a:t>Tabbed Browser</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4013200"/>
            <a:ext cx="8474710" cy="1056640"/>
          </a:xfrm>
        </p:spPr>
        <p:txBody>
          <a:bodyPr>
            <a:noAutofit/>
          </a:bodyPr>
          <a:lstStyle/>
          <a:p>
            <a:r>
              <a:rPr lang="en-US" sz="1800" dirty="0"/>
              <a:t>The right pane of the </a:t>
            </a:r>
            <a:r>
              <a:rPr lang="en-US" sz="1800" dirty="0" err="1"/>
              <a:t>pgAdmin</a:t>
            </a:r>
            <a:r>
              <a:rPr lang="en-US" sz="1800" dirty="0"/>
              <a:t> window features a collection of tabs that display information about the object currently selected in the </a:t>
            </a:r>
            <a:r>
              <a:rPr lang="en-US" sz="1800" dirty="0" err="1"/>
              <a:t>pgAdmin</a:t>
            </a:r>
            <a:r>
              <a:rPr lang="en-US" sz="1800" dirty="0"/>
              <a:t> tree control in the left window. Select a tab to access information about the highlighted object in the tree control.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893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1463</TotalTime>
  <Words>889</Words>
  <Application>Microsoft Office PowerPoint</Application>
  <PresentationFormat>Widescreen</PresentationFormat>
  <Paragraphs>106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-apple-system</vt:lpstr>
      <vt:lpstr>Arial</vt:lpstr>
      <vt:lpstr>Calibri</vt:lpstr>
      <vt:lpstr>Times New Roman</vt:lpstr>
      <vt:lpstr>Trade Gothic LT Pro</vt:lpstr>
      <vt:lpstr>Trebuchet MS</vt:lpstr>
      <vt:lpstr>Office Theme</vt:lpstr>
      <vt:lpstr>pgAdmin</vt:lpstr>
      <vt:lpstr>INTERFACE</vt:lpstr>
      <vt:lpstr>PowerPoint Presentation</vt:lpstr>
      <vt:lpstr>DASHBOARD</vt:lpstr>
      <vt:lpstr>PowerPoint Presentation</vt:lpstr>
      <vt:lpstr>Server Dialog</vt:lpstr>
      <vt:lpstr>PowerPoint Presentation</vt:lpstr>
      <vt:lpstr>PowerPoint Presentation</vt:lpstr>
      <vt:lpstr>Tabbed Browser</vt:lpstr>
      <vt:lpstr>PowerPoint Presentation</vt:lpstr>
      <vt:lpstr>PowerPoint Presentation</vt:lpstr>
      <vt:lpstr>PowerPoint Presentation</vt:lpstr>
      <vt:lpstr>PowerPoint Presentation</vt:lpstr>
      <vt:lpstr>TOOLBAR</vt:lpstr>
      <vt:lpstr>PowerPoint Presentation</vt:lpstr>
      <vt:lpstr>MENU BAR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TREE CONTROL</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pgAdmin</dc:title>
  <dc:creator>Mohit Patel</dc:creator>
  <cp:lastModifiedBy>Mohit Patel</cp:lastModifiedBy>
  <cp:revision>37</cp:revision>
  <dcterms:created xsi:type="dcterms:W3CDTF">2025-05-01T10:35:56Z</dcterms:created>
  <dcterms:modified xsi:type="dcterms:W3CDTF">2025-06-20T05:37:09Z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