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8000" strike="noStrike">
                <a:solidFill>
                  <a:srgbClr val="000000"/>
                </a:solidFill>
                <a:latin typeface="Arial"/>
                <a:ea typeface="DejaVu Sans"/>
              </a:rPr>
              <a:t>Network Security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Attacks / Defense in local Networks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Mohit Rajain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How arp work ?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96" name="Picture 4" descr=""/>
          <p:cNvPicPr/>
          <p:nvPr/>
        </p:nvPicPr>
        <p:blipFill>
          <a:blip r:embed="rId1"/>
          <a:srcRect l="12971" t="24808" r="11149" b="0"/>
          <a:stretch/>
        </p:blipFill>
        <p:spPr>
          <a:xfrm>
            <a:off x="504000" y="1563480"/>
            <a:ext cx="8861400" cy="482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Demo of arp cache poisioning .</a:t>
            </a:r>
            <a:endParaRPr/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679760" y="2250720"/>
            <a:ext cx="6720120" cy="37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02" name="Picture 4" descr=""/>
          <p:cNvPicPr/>
          <p:nvPr/>
        </p:nvPicPr>
        <p:blipFill>
          <a:blip r:embed="rId1"/>
          <a:srcRect l="10685" t="6393" r="9932" b="0"/>
          <a:stretch/>
        </p:blipFill>
        <p:spPr>
          <a:xfrm>
            <a:off x="1107360" y="1148040"/>
            <a:ext cx="7883280" cy="522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Why Local Networks ?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Most Important services of a network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Owning a network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ARP spoofing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Rogue DHCP server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Attack on DNS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Phishing on local Network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Defense Techniques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Why local Networks 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When we are connected to internet , we are present in some local network behind firewall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Example :- Ethernet, wifi @ home , colleges , offices , malls etc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Firewall protects us from internet but attacks within local network are still possible 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640440" y="564480"/>
            <a:ext cx="8516160" cy="558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Most Important services of a network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65760" y="1563480"/>
            <a:ext cx="9509400" cy="54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Gateway :- It lets us connect to connect to internet or other networks 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DHCP server :- it is responsible for providing basic network configuration to clients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DNS server :- it is responsible for resolving our domains like facebook.com to IP address like 172.217.31.110 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ARP resolution:-  It is responsible for converting IP address 10.10.10.26 to MAC 00:00:00:00:00:12 inside a  network 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-96840" y="301320"/>
            <a:ext cx="9672120" cy="688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Passive attack in a network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53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If you are present in a network then you can capture packets of others ( but to some extent only ) by getting in promiscuous / monitor mode .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kind of passive attack . You can just sit and watch packets going through 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All non encrypted credentials can still be captured and can be used against victim 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Most of traffic today ( HTTPS ) is encrypted . So can't do much with it . But still DNS requests reveals browsing habit and what apps are installed on your phone 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Active Attacks : owning a network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0" y="1645920"/>
            <a:ext cx="10079640" cy="55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What an attacker wants is full control over victim's data . This can be possible only when he/she is able to interrupt network services .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And attacking on network services lead him to own the network .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What he can do after owning a network :-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He can alter your content and so can phish you 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Redirect you to his own network services like fake servers for facebook.com , gmail.com etc 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He can insert malware , adware etc in your requested content 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>
                <a:solidFill>
                  <a:srgbClr val="000000"/>
                </a:solidFill>
                <a:latin typeface="Arial"/>
                <a:ea typeface="DejaVu Sans"/>
              </a:rPr>
              <a:t>Or at least he can stop your networking services 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What is ARP 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41408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The </a:t>
            </a:r>
            <a:r>
              <a:rPr b="1"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Address Resolution Protocol</a:t>
            </a: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 (</a:t>
            </a:r>
            <a:r>
              <a:rPr b="1"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ARP</a:t>
            </a: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) is a </a:t>
            </a:r>
            <a:r>
              <a:rPr lang="en-US" sz="2400" strike="noStrike">
                <a:solidFill>
                  <a:srgbClr val="5a3696"/>
                </a:solidFill>
                <a:latin typeface="Helvetica Neue"/>
                <a:ea typeface="DejaVu Sans"/>
              </a:rPr>
              <a:t>communications protocol</a:t>
            </a: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 used for resolution of </a:t>
            </a:r>
            <a:r>
              <a:rPr lang="en-US" sz="2400" strike="noStrike">
                <a:solidFill>
                  <a:srgbClr val="5a3696"/>
                </a:solidFill>
                <a:latin typeface="Helvetica Neue"/>
                <a:ea typeface="DejaVu Sans"/>
              </a:rPr>
              <a:t>Internet layer </a:t>
            </a: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 addresses into </a:t>
            </a:r>
            <a:r>
              <a:rPr lang="en-US" sz="2400" strike="noStrike">
                <a:solidFill>
                  <a:srgbClr val="5a3696"/>
                </a:solidFill>
                <a:latin typeface="Helvetica Neue"/>
                <a:ea typeface="DejaVu Sans"/>
              </a:rPr>
              <a:t>link layer </a:t>
            </a: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addresses, a critical function in the </a:t>
            </a:r>
            <a:r>
              <a:rPr lang="en-US" sz="2400" strike="noStrike">
                <a:solidFill>
                  <a:srgbClr val="5a3696"/>
                </a:solidFill>
                <a:latin typeface="Helvetica Neue"/>
                <a:ea typeface="DejaVu Sans"/>
              </a:rPr>
              <a:t>Internet protocol suite </a:t>
            </a:r>
            <a:r>
              <a:rPr lang="en-US" sz="2400" strike="noStrike">
                <a:solidFill>
                  <a:srgbClr val="222222"/>
                </a:solidFill>
                <a:latin typeface="Helvetica Neue"/>
                <a:ea typeface="DejaVu Sans"/>
              </a:rPr>
              <a:t>.</a:t>
            </a:r>
            <a:endParaRPr/>
          </a:p>
        </p:txBody>
      </p:sp>
      <p:pic>
        <p:nvPicPr>
          <p:cNvPr id="93" name="Picture 6" descr=""/>
          <p:cNvPicPr/>
          <p:nvPr/>
        </p:nvPicPr>
        <p:blipFill>
          <a:blip r:embed="rId1"/>
          <a:stretch/>
        </p:blipFill>
        <p:spPr>
          <a:xfrm>
            <a:off x="1679760" y="3359880"/>
            <a:ext cx="6720120" cy="39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LibreOffice/4.4.7.2$Linux_X86_64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2017-08-25T10:12:34Z</dcterms:created>
  <dc:language>en-US</dc:language>
  <dcterms:modified xsi:type="dcterms:W3CDTF">2017-09-26T23:02:48Z</dcterms:modified>
  <cp:revision>18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