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14" r:id="rId1"/>
  </p:sldMasterIdLst>
  <p:notesMasterIdLst>
    <p:notesMasterId r:id="rId20"/>
  </p:notesMasterIdLst>
  <p:sldIdLst>
    <p:sldId id="256" r:id="rId2"/>
    <p:sldId id="258" r:id="rId3"/>
    <p:sldId id="259" r:id="rId4"/>
    <p:sldId id="260" r:id="rId5"/>
    <p:sldId id="261" r:id="rId6"/>
    <p:sldId id="272" r:id="rId7"/>
    <p:sldId id="262" r:id="rId8"/>
    <p:sldId id="263" r:id="rId9"/>
    <p:sldId id="264" r:id="rId10"/>
    <p:sldId id="265" r:id="rId11"/>
    <p:sldId id="266" r:id="rId12"/>
    <p:sldId id="267" r:id="rId13"/>
    <p:sldId id="268" r:id="rId14"/>
    <p:sldId id="275" r:id="rId15"/>
    <p:sldId id="276" r:id="rId16"/>
    <p:sldId id="269"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4E8F"/>
    <a:srgbClr val="FF2D55"/>
    <a:srgbClr val="FC03DC"/>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99"/>
    <p:restoredTop sz="87799"/>
  </p:normalViewPr>
  <p:slideViewPr>
    <p:cSldViewPr snapToGrid="0" snapToObjects="1">
      <p:cViewPr varScale="1">
        <p:scale>
          <a:sx n="90" d="100"/>
          <a:sy n="90" d="100"/>
        </p:scale>
        <p:origin x="560" y="184"/>
      </p:cViewPr>
      <p:guideLst/>
    </p:cSldViewPr>
  </p:slideViewPr>
  <p:notesTextViewPr>
    <p:cViewPr>
      <p:scale>
        <a:sx n="1" d="1"/>
        <a:sy n="1" d="1"/>
      </p:scale>
      <p:origin x="0" y="0"/>
    </p:cViewPr>
  </p:notesTextViewPr>
  <p:sorterViewPr>
    <p:cViewPr>
      <p:scale>
        <a:sx n="92" d="100"/>
        <a:sy n="92"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0BA40C-73B8-9144-A2A8-F1D7C9D3565A}" type="datetimeFigureOut">
              <a:rPr lang="en-US" smtClean="0"/>
              <a:t>4/4/21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9E5542-EDE8-0741-B2B0-AEABB399A579}" type="slidenum">
              <a:rPr lang="en-US" smtClean="0"/>
              <a:t>‹#›</a:t>
            </a:fld>
            <a:endParaRPr lang="en-US"/>
          </a:p>
        </p:txBody>
      </p:sp>
    </p:spTree>
    <p:extLst>
      <p:ext uri="{BB962C8B-B14F-4D97-AF65-F5344CB8AC3E}">
        <p14:creationId xmlns:p14="http://schemas.microsoft.com/office/powerpoint/2010/main" val="2164588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this is Group 1, and our project is on "Predicting Mortality of Patients Admitted into the ICU"</a:t>
            </a:r>
          </a:p>
        </p:txBody>
      </p:sp>
      <p:sp>
        <p:nvSpPr>
          <p:cNvPr id="4" name="Slide Number Placeholder 3"/>
          <p:cNvSpPr>
            <a:spLocks noGrp="1"/>
          </p:cNvSpPr>
          <p:nvPr>
            <p:ph type="sldNum" sz="quarter" idx="5"/>
          </p:nvPr>
        </p:nvSpPr>
        <p:spPr/>
        <p:txBody>
          <a:bodyPr/>
          <a:lstStyle/>
          <a:p>
            <a:fld id="{B09E5542-EDE8-0741-B2B0-AEABB399A579}" type="slidenum">
              <a:rPr lang="en-US" smtClean="0"/>
              <a:t>1</a:t>
            </a:fld>
            <a:endParaRPr lang="en-US"/>
          </a:p>
        </p:txBody>
      </p:sp>
    </p:spTree>
    <p:extLst>
      <p:ext uri="{BB962C8B-B14F-4D97-AF65-F5344CB8AC3E}">
        <p14:creationId xmlns:p14="http://schemas.microsoft.com/office/powerpoint/2010/main" val="482784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Looking at the resulting plot of the ROC curves for each of the models, we see that several models have similarly good performance (click), including random forest, </a:t>
            </a:r>
            <a:r>
              <a:rPr lang="en-CA" sz="1200" kern="1200" dirty="0" err="1">
                <a:solidFill>
                  <a:schemeClr val="tx1"/>
                </a:solidFill>
                <a:effectLst/>
                <a:latin typeface="+mn-lt"/>
                <a:ea typeface="+mn-ea"/>
                <a:cs typeface="+mn-cs"/>
              </a:rPr>
              <a:t>xgboost</a:t>
            </a:r>
            <a:r>
              <a:rPr lang="en-CA" sz="1200" kern="1200" dirty="0">
                <a:solidFill>
                  <a:schemeClr val="tx1"/>
                </a:solidFill>
                <a:effectLst/>
                <a:latin typeface="+mn-lt"/>
                <a:ea typeface="+mn-ea"/>
                <a:cs typeface="+mn-cs"/>
              </a:rPr>
              <a:t>, and the two neural networks -- one which was created through </a:t>
            </a:r>
            <a:r>
              <a:rPr lang="en-CA" sz="1200" kern="1200" dirty="0" err="1">
                <a:solidFill>
                  <a:schemeClr val="tx1"/>
                </a:solidFill>
                <a:effectLst/>
                <a:latin typeface="+mn-lt"/>
                <a:ea typeface="+mn-ea"/>
                <a:cs typeface="+mn-cs"/>
              </a:rPr>
              <a:t>Keras</a:t>
            </a:r>
            <a:r>
              <a:rPr lang="en-CA" sz="1200" kern="1200" dirty="0">
                <a:solidFill>
                  <a:schemeClr val="tx1"/>
                </a:solidFill>
                <a:effectLst/>
                <a:latin typeface="+mn-lt"/>
                <a:ea typeface="+mn-ea"/>
                <a:cs typeface="+mn-cs"/>
              </a:rPr>
              <a:t> and </a:t>
            </a:r>
            <a:r>
              <a:rPr lang="en-CA" sz="1200" kern="1200" dirty="0" err="1">
                <a:solidFill>
                  <a:schemeClr val="tx1"/>
                </a:solidFill>
                <a:effectLst/>
                <a:latin typeface="+mn-lt"/>
                <a:ea typeface="+mn-ea"/>
                <a:cs typeface="+mn-cs"/>
              </a:rPr>
              <a:t>Tensorflow</a:t>
            </a:r>
            <a:r>
              <a:rPr lang="en-CA" sz="1200" kern="1200" dirty="0">
                <a:solidFill>
                  <a:schemeClr val="tx1"/>
                </a:solidFill>
                <a:effectLst/>
                <a:latin typeface="+mn-lt"/>
                <a:ea typeface="+mn-ea"/>
                <a:cs typeface="+mn-cs"/>
              </a:rPr>
              <a:t>, and the other using MLP classifier, which is the sci-kit learn implementation of a neural network.</a:t>
            </a:r>
          </a:p>
          <a:p>
            <a:endParaRPr lang="en-US" dirty="0"/>
          </a:p>
        </p:txBody>
      </p:sp>
      <p:sp>
        <p:nvSpPr>
          <p:cNvPr id="4" name="Slide Number Placeholder 3"/>
          <p:cNvSpPr>
            <a:spLocks noGrp="1"/>
          </p:cNvSpPr>
          <p:nvPr>
            <p:ph type="sldNum" sz="quarter" idx="5"/>
          </p:nvPr>
        </p:nvSpPr>
        <p:spPr/>
        <p:txBody>
          <a:bodyPr/>
          <a:lstStyle/>
          <a:p>
            <a:fld id="{B09E5542-EDE8-0741-B2B0-AEABB399A579}" type="slidenum">
              <a:rPr lang="en-US" smtClean="0"/>
              <a:t>10</a:t>
            </a:fld>
            <a:endParaRPr lang="en-US"/>
          </a:p>
        </p:txBody>
      </p:sp>
    </p:spTree>
    <p:extLst>
      <p:ext uri="{BB962C8B-B14F-4D97-AF65-F5344CB8AC3E}">
        <p14:creationId xmlns:p14="http://schemas.microsoft.com/office/powerpoint/2010/main" val="215656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To try and further improve the performance of our model, we used the stacking ensemble technique to test out different combinations of base models and meta-classifiers.  In the end, the combination of the random forest, </a:t>
            </a:r>
            <a:r>
              <a:rPr lang="en-CA" sz="1200" kern="1200" dirty="0" err="1">
                <a:solidFill>
                  <a:schemeClr val="tx1"/>
                </a:solidFill>
                <a:effectLst/>
                <a:latin typeface="+mn-lt"/>
                <a:ea typeface="+mn-ea"/>
                <a:cs typeface="+mn-cs"/>
              </a:rPr>
              <a:t>xgboost</a:t>
            </a:r>
            <a:r>
              <a:rPr lang="en-CA" sz="1200" kern="1200" dirty="0">
                <a:solidFill>
                  <a:schemeClr val="tx1"/>
                </a:solidFill>
                <a:effectLst/>
                <a:latin typeface="+mn-lt"/>
                <a:ea typeface="+mn-ea"/>
                <a:cs typeface="+mn-cs"/>
              </a:rPr>
              <a:t> and MLP classifier models with another MLP classifier as the final estimator resulted in the best AUC score of .885, which is overall greater than any of our individual models.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Therefore, we decided to choose the stacked ensemble as our final model.</a:t>
            </a:r>
          </a:p>
          <a:p>
            <a:endParaRPr lang="en-US" dirty="0"/>
          </a:p>
        </p:txBody>
      </p:sp>
      <p:sp>
        <p:nvSpPr>
          <p:cNvPr id="4" name="Slide Number Placeholder 3"/>
          <p:cNvSpPr>
            <a:spLocks noGrp="1"/>
          </p:cNvSpPr>
          <p:nvPr>
            <p:ph type="sldNum" sz="quarter" idx="5"/>
          </p:nvPr>
        </p:nvSpPr>
        <p:spPr/>
        <p:txBody>
          <a:bodyPr/>
          <a:lstStyle/>
          <a:p>
            <a:fld id="{B09E5542-EDE8-0741-B2B0-AEABB399A579}" type="slidenum">
              <a:rPr lang="en-US" smtClean="0"/>
              <a:t>11</a:t>
            </a:fld>
            <a:endParaRPr lang="en-US"/>
          </a:p>
        </p:txBody>
      </p:sp>
    </p:spTree>
    <p:extLst>
      <p:ext uri="{BB962C8B-B14F-4D97-AF65-F5344CB8AC3E}">
        <p14:creationId xmlns:p14="http://schemas.microsoft.com/office/powerpoint/2010/main" val="590900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We then tested the model’s predictions against the test set and found that the AUC score of the test set is .884, (click) a different of only 0.1% compared to the results of the training set, showing that the performance of our model is indeed generalizable to unseen data.</a:t>
            </a:r>
          </a:p>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So now that we have built this machine learning model, how can it be used in an actual ICU?  </a:t>
            </a:r>
          </a:p>
          <a:p>
            <a:endParaRPr lang="en-CA"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09E5542-EDE8-0741-B2B0-AEABB399A579}" type="slidenum">
              <a:rPr lang="en-US" smtClean="0"/>
              <a:t>12</a:t>
            </a:fld>
            <a:endParaRPr lang="en-US"/>
          </a:p>
        </p:txBody>
      </p:sp>
    </p:spTree>
    <p:extLst>
      <p:ext uri="{BB962C8B-B14F-4D97-AF65-F5344CB8AC3E}">
        <p14:creationId xmlns:p14="http://schemas.microsoft.com/office/powerpoint/2010/main" val="1627633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Well, imagine that you can create an app that interfaces with the hospital’s EMR system.  For each patient, the doctor can pull up their record and see the real-time risk score (click) that is calculated by our AI model, which is the probability that the patient may die based on their current vital signs and lab results, all of which are automatically extracted from the EMR.  (click) In addition, the doctor can also see a history of the risk scores over time to determine whether that patient is getting better or worse.</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The decision on when to alert the doctor depends on the threshold that is set for the risk score.</a:t>
            </a:r>
            <a:endParaRPr lang="en-US" dirty="0"/>
          </a:p>
        </p:txBody>
      </p:sp>
      <p:sp>
        <p:nvSpPr>
          <p:cNvPr id="4" name="Slide Number Placeholder 3"/>
          <p:cNvSpPr>
            <a:spLocks noGrp="1"/>
          </p:cNvSpPr>
          <p:nvPr>
            <p:ph type="sldNum" sz="quarter" idx="5"/>
          </p:nvPr>
        </p:nvSpPr>
        <p:spPr/>
        <p:txBody>
          <a:bodyPr/>
          <a:lstStyle/>
          <a:p>
            <a:fld id="{B09E5542-EDE8-0741-B2B0-AEABB399A579}" type="slidenum">
              <a:rPr lang="en-US" smtClean="0"/>
              <a:t>13</a:t>
            </a:fld>
            <a:endParaRPr lang="en-US"/>
          </a:p>
        </p:txBody>
      </p:sp>
    </p:spTree>
    <p:extLst>
      <p:ext uri="{BB962C8B-B14F-4D97-AF65-F5344CB8AC3E}">
        <p14:creationId xmlns:p14="http://schemas.microsoft.com/office/powerpoint/2010/main" val="3474594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If the threshold is set lower, this would increase the recall value so that doctor will be warned about more patients that may be at risk, but this may cause “alert fatigue” if doctors are notified too frequently.  </a:t>
            </a:r>
            <a:endParaRPr lang="en-US" dirty="0"/>
          </a:p>
        </p:txBody>
      </p:sp>
      <p:sp>
        <p:nvSpPr>
          <p:cNvPr id="4" name="Slide Number Placeholder 3"/>
          <p:cNvSpPr>
            <a:spLocks noGrp="1"/>
          </p:cNvSpPr>
          <p:nvPr>
            <p:ph type="sldNum" sz="quarter" idx="5"/>
          </p:nvPr>
        </p:nvSpPr>
        <p:spPr/>
        <p:txBody>
          <a:bodyPr/>
          <a:lstStyle/>
          <a:p>
            <a:fld id="{B09E5542-EDE8-0741-B2B0-AEABB399A579}" type="slidenum">
              <a:rPr lang="en-US" smtClean="0"/>
              <a:t>14</a:t>
            </a:fld>
            <a:endParaRPr lang="en-US"/>
          </a:p>
        </p:txBody>
      </p:sp>
    </p:spTree>
    <p:extLst>
      <p:ext uri="{BB962C8B-B14F-4D97-AF65-F5344CB8AC3E}">
        <p14:creationId xmlns:p14="http://schemas.microsoft.com/office/powerpoint/2010/main" val="33796454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On the other hand, if the threshold is set higher, this would increase the precision value which would mean that more patients may be missed by the warning system but when doctors *are* alerted, it’s an indication that this is a very severe case that requires immediate attention. Ultimately, the decision on what threshold to use would have to be based on consultation with the doctors and nurses in the ICU to make sure that the alert system fits in with their workflow.  </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So this is how we envision that our AI model can be integrated and deployed in a hospital setting to make a difference in the quality of care for patients.</a:t>
            </a:r>
          </a:p>
          <a:p>
            <a:r>
              <a:rPr lang="en-CA"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B09E5542-EDE8-0741-B2B0-AEABB399A579}" type="slidenum">
              <a:rPr lang="en-US" smtClean="0"/>
              <a:t>15</a:t>
            </a:fld>
            <a:endParaRPr lang="en-US"/>
          </a:p>
        </p:txBody>
      </p:sp>
    </p:spTree>
    <p:extLst>
      <p:ext uri="{BB962C8B-B14F-4D97-AF65-F5344CB8AC3E}">
        <p14:creationId xmlns:p14="http://schemas.microsoft.com/office/powerpoint/2010/main" val="3964881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In term of challenges we encountered during the project, many were related to feature engineering.</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Because MIMIC is a relational database, we had to first understand the table structure and how each table relate to each other, and then find out whether the features we’re looking for were even collected and if so, where they were stored.  Furthermore, some of the tables were huge – as an example, the </a:t>
            </a:r>
            <a:r>
              <a:rPr lang="en-CA" sz="1200" kern="1200" dirty="0" err="1">
                <a:solidFill>
                  <a:schemeClr val="tx1"/>
                </a:solidFill>
                <a:effectLst/>
                <a:latin typeface="+mn-lt"/>
                <a:ea typeface="+mn-ea"/>
                <a:cs typeface="+mn-cs"/>
              </a:rPr>
              <a:t>chartevents</a:t>
            </a:r>
            <a:r>
              <a:rPr lang="en-CA" sz="1200" kern="1200" dirty="0">
                <a:solidFill>
                  <a:schemeClr val="tx1"/>
                </a:solidFill>
                <a:effectLst/>
                <a:latin typeface="+mn-lt"/>
                <a:ea typeface="+mn-ea"/>
                <a:cs typeface="+mn-cs"/>
              </a:rPr>
              <a:t> table that records all the physiological measurements for each patient has 273 million records and is 27GB in size.  So it was quite a challenge to load in this table and filter it down to the records we’re interested in.  Another challenge was in selecting what features to include.  Since none of us came from a science background, we had to do a lot of research to make sure that the features we’re selecting are ones that are important predictors based on expert opinion, collected frequently enough during each patient’s stay, and also not highly correlated to other variables in the dataset.  </a:t>
            </a:r>
          </a:p>
          <a:p>
            <a:endParaRPr lang="en-US" dirty="0"/>
          </a:p>
        </p:txBody>
      </p:sp>
      <p:sp>
        <p:nvSpPr>
          <p:cNvPr id="4" name="Slide Number Placeholder 3"/>
          <p:cNvSpPr>
            <a:spLocks noGrp="1"/>
          </p:cNvSpPr>
          <p:nvPr>
            <p:ph type="sldNum" sz="quarter" idx="5"/>
          </p:nvPr>
        </p:nvSpPr>
        <p:spPr/>
        <p:txBody>
          <a:bodyPr/>
          <a:lstStyle/>
          <a:p>
            <a:fld id="{B09E5542-EDE8-0741-B2B0-AEABB399A579}" type="slidenum">
              <a:rPr lang="en-US" smtClean="0"/>
              <a:t>16</a:t>
            </a:fld>
            <a:endParaRPr lang="en-US"/>
          </a:p>
        </p:txBody>
      </p:sp>
    </p:spTree>
    <p:extLst>
      <p:ext uri="{BB962C8B-B14F-4D97-AF65-F5344CB8AC3E}">
        <p14:creationId xmlns:p14="http://schemas.microsoft.com/office/powerpoint/2010/main" val="632791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For lessons learned, we thought it was a really good experience being able to work with a healthcare dataset that is structured very similarly to a real EMR system in a hospital.  Throughout this process, we learned the importance of feature engineering and ways to make decisions about what features to select or transform.  We also came up with the idea of using the mean and standard deviation to represent each of the physiological measurements which is an interesting use of mathematics to approach a scientific study.  Finally, we learned that it’s important to have an end goal in mind on how an AI model can be deployed to make an actual impact in a real-world setting.</a:t>
            </a:r>
          </a:p>
          <a:p>
            <a:r>
              <a:rPr lang="en-CA"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B09E5542-EDE8-0741-B2B0-AEABB399A579}" type="slidenum">
              <a:rPr lang="en-US" smtClean="0"/>
              <a:t>17</a:t>
            </a:fld>
            <a:endParaRPr lang="en-US"/>
          </a:p>
        </p:txBody>
      </p:sp>
    </p:spTree>
    <p:extLst>
      <p:ext uri="{BB962C8B-B14F-4D97-AF65-F5344CB8AC3E}">
        <p14:creationId xmlns:p14="http://schemas.microsoft.com/office/powerpoint/2010/main" val="1873676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So that is it for our presentation, we’re happy to take any questions or comments from the class.</a:t>
            </a:r>
          </a:p>
          <a:p>
            <a:endParaRPr lang="en-US" dirty="0"/>
          </a:p>
        </p:txBody>
      </p:sp>
      <p:sp>
        <p:nvSpPr>
          <p:cNvPr id="4" name="Slide Number Placeholder 3"/>
          <p:cNvSpPr>
            <a:spLocks noGrp="1"/>
          </p:cNvSpPr>
          <p:nvPr>
            <p:ph type="sldNum" sz="quarter" idx="5"/>
          </p:nvPr>
        </p:nvSpPr>
        <p:spPr/>
        <p:txBody>
          <a:bodyPr/>
          <a:lstStyle/>
          <a:p>
            <a:fld id="{B09E5542-EDE8-0741-B2B0-AEABB399A579}" type="slidenum">
              <a:rPr lang="en-US" smtClean="0"/>
              <a:t>18</a:t>
            </a:fld>
            <a:endParaRPr lang="en-US"/>
          </a:p>
        </p:txBody>
      </p:sp>
    </p:spTree>
    <p:extLst>
      <p:ext uri="{BB962C8B-B14F-4D97-AF65-F5344CB8AC3E}">
        <p14:creationId xmlns:p14="http://schemas.microsoft.com/office/powerpoint/2010/main" val="2324633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Beth Israel Deaconess Medical Centre is a large hospital in Boston, MA.  It employs more than 4,000 doctors and provides a range of emergency services.  </a:t>
            </a:r>
          </a:p>
          <a:p>
            <a:endParaRPr lang="en-US" dirty="0"/>
          </a:p>
          <a:p>
            <a:endParaRPr lang="en-US" dirty="0"/>
          </a:p>
        </p:txBody>
      </p:sp>
      <p:sp>
        <p:nvSpPr>
          <p:cNvPr id="4" name="Slide Number Placeholder 3"/>
          <p:cNvSpPr>
            <a:spLocks noGrp="1"/>
          </p:cNvSpPr>
          <p:nvPr>
            <p:ph type="sldNum" sz="quarter" idx="5"/>
          </p:nvPr>
        </p:nvSpPr>
        <p:spPr/>
        <p:txBody>
          <a:bodyPr/>
          <a:lstStyle/>
          <a:p>
            <a:fld id="{B09E5542-EDE8-0741-B2B0-AEABB399A579}" type="slidenum">
              <a:rPr lang="en-US" smtClean="0"/>
              <a:t>2</a:t>
            </a:fld>
            <a:endParaRPr lang="en-US"/>
          </a:p>
        </p:txBody>
      </p:sp>
    </p:spTree>
    <p:extLst>
      <p:ext uri="{BB962C8B-B14F-4D97-AF65-F5344CB8AC3E}">
        <p14:creationId xmlns:p14="http://schemas.microsoft.com/office/powerpoint/2010/main" val="2355700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Currently, doctors in the ICU oversee a lot of patients and in order to make a judgement on the severity of a patient’s diagnosis, the doctor has to review the output of many different machines that are monitoring the patient’s vital signs as well as lab results and other information entered into the hospital’s electronic medical record (EMR) system.  This is both inefficient and costly, and because this is a manual process, doctors may even inadvertently overlook certain patients that are actually at high risk.  </a:t>
            </a:r>
          </a:p>
          <a:p>
            <a:endParaRPr lang="en-US" dirty="0"/>
          </a:p>
          <a:p>
            <a:endParaRPr lang="en-US" dirty="0"/>
          </a:p>
        </p:txBody>
      </p:sp>
      <p:sp>
        <p:nvSpPr>
          <p:cNvPr id="4" name="Slide Number Placeholder 3"/>
          <p:cNvSpPr>
            <a:spLocks noGrp="1"/>
          </p:cNvSpPr>
          <p:nvPr>
            <p:ph type="sldNum" sz="quarter" idx="5"/>
          </p:nvPr>
        </p:nvSpPr>
        <p:spPr/>
        <p:txBody>
          <a:bodyPr/>
          <a:lstStyle/>
          <a:p>
            <a:fld id="{B09E5542-EDE8-0741-B2B0-AEABB399A579}" type="slidenum">
              <a:rPr lang="en-US" smtClean="0"/>
              <a:t>3</a:t>
            </a:fld>
            <a:endParaRPr lang="en-US"/>
          </a:p>
        </p:txBody>
      </p:sp>
    </p:spTree>
    <p:extLst>
      <p:ext uri="{BB962C8B-B14F-4D97-AF65-F5344CB8AC3E}">
        <p14:creationId xmlns:p14="http://schemas.microsoft.com/office/powerpoint/2010/main" val="3992542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So the aim of our project is to use the routine data that is collected electronically on each patient admitted into the ICU to build an AI model that can accurately predict their risk of mortality.</a:t>
            </a:r>
            <a:endParaRPr lang="en-US" dirty="0"/>
          </a:p>
        </p:txBody>
      </p:sp>
      <p:sp>
        <p:nvSpPr>
          <p:cNvPr id="4" name="Slide Number Placeholder 3"/>
          <p:cNvSpPr>
            <a:spLocks noGrp="1"/>
          </p:cNvSpPr>
          <p:nvPr>
            <p:ph type="sldNum" sz="quarter" idx="5"/>
          </p:nvPr>
        </p:nvSpPr>
        <p:spPr/>
        <p:txBody>
          <a:bodyPr/>
          <a:lstStyle/>
          <a:p>
            <a:fld id="{B09E5542-EDE8-0741-B2B0-AEABB399A579}" type="slidenum">
              <a:rPr lang="en-US" smtClean="0"/>
              <a:t>4</a:t>
            </a:fld>
            <a:endParaRPr lang="en-US"/>
          </a:p>
        </p:txBody>
      </p:sp>
    </p:spTree>
    <p:extLst>
      <p:ext uri="{BB962C8B-B14F-4D97-AF65-F5344CB8AC3E}">
        <p14:creationId xmlns:p14="http://schemas.microsoft.com/office/powerpoint/2010/main" val="3804919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The data in our project came from the MIMIC database.  This database provides de-identified data for over 50,000 ICU patients at the Beth Israel Deaconess Medical Center.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MIMIC is structured as a relational database consisting of many related tables.  Each table was provided to us as a separate CSV file that are linked together through unique identifiers.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(click) Our target variable for this supervised classification problem is the “</a:t>
            </a:r>
            <a:r>
              <a:rPr lang="en-CA" sz="1200" kern="1200" dirty="0" err="1">
                <a:solidFill>
                  <a:schemeClr val="tx1"/>
                </a:solidFill>
                <a:effectLst/>
                <a:latin typeface="+mn-lt"/>
                <a:ea typeface="+mn-ea"/>
                <a:cs typeface="+mn-cs"/>
              </a:rPr>
              <a:t>hospital_expire_flag</a:t>
            </a:r>
            <a:r>
              <a:rPr lang="en-CA" sz="1200" kern="1200" dirty="0">
                <a:solidFill>
                  <a:schemeClr val="tx1"/>
                </a:solidFill>
                <a:effectLst/>
                <a:latin typeface="+mn-lt"/>
                <a:ea typeface="+mn-ea"/>
                <a:cs typeface="+mn-cs"/>
              </a:rPr>
              <a:t>”, which is a binary variable indicating if the patient survived until hospital discharge (0) or died during their stay (1).  </a:t>
            </a:r>
          </a:p>
          <a:p>
            <a:endParaRPr lang="en-US" dirty="0"/>
          </a:p>
        </p:txBody>
      </p:sp>
      <p:sp>
        <p:nvSpPr>
          <p:cNvPr id="4" name="Slide Number Placeholder 3"/>
          <p:cNvSpPr>
            <a:spLocks noGrp="1"/>
          </p:cNvSpPr>
          <p:nvPr>
            <p:ph type="sldNum" sz="quarter" idx="5"/>
          </p:nvPr>
        </p:nvSpPr>
        <p:spPr/>
        <p:txBody>
          <a:bodyPr/>
          <a:lstStyle/>
          <a:p>
            <a:fld id="{B09E5542-EDE8-0741-B2B0-AEABB399A579}" type="slidenum">
              <a:rPr lang="en-US" smtClean="0"/>
              <a:t>5</a:t>
            </a:fld>
            <a:endParaRPr lang="en-US"/>
          </a:p>
        </p:txBody>
      </p:sp>
    </p:spTree>
    <p:extLst>
      <p:ext uri="{BB962C8B-B14F-4D97-AF65-F5344CB8AC3E}">
        <p14:creationId xmlns:p14="http://schemas.microsoft.com/office/powerpoint/2010/main" val="1695731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600" kern="1200" dirty="0">
                <a:solidFill>
                  <a:schemeClr val="tx1"/>
                </a:solidFill>
                <a:effectLst/>
                <a:latin typeface="+mn-lt"/>
                <a:ea typeface="+mn-ea"/>
                <a:cs typeface="+mn-cs"/>
              </a:rPr>
              <a:t>To select the features for our model, (click) we first looked at the ADMISSIONS and ICUSTAYS tables which contain information such as the patient’s age and demographics, and what type of hospital unit they stayed in.  (click) We also extracted our target variable ‘</a:t>
            </a:r>
            <a:r>
              <a:rPr lang="en-CA" sz="1600" kern="1200" dirty="0" err="1">
                <a:solidFill>
                  <a:schemeClr val="tx1"/>
                </a:solidFill>
                <a:effectLst/>
                <a:latin typeface="+mn-lt"/>
                <a:ea typeface="+mn-ea"/>
                <a:cs typeface="+mn-cs"/>
              </a:rPr>
              <a:t>hospital_expire_flag</a:t>
            </a:r>
            <a:r>
              <a:rPr lang="en-CA" sz="1600" kern="1200" dirty="0">
                <a:solidFill>
                  <a:schemeClr val="tx1"/>
                </a:solidFill>
                <a:effectLst/>
                <a:latin typeface="+mn-lt"/>
                <a:ea typeface="+mn-ea"/>
                <a:cs typeface="+mn-cs"/>
              </a:rPr>
              <a:t>’ from the ADMISSIONS table and renamed it to “mortality”.</a:t>
            </a:r>
          </a:p>
          <a:p>
            <a:r>
              <a:rPr lang="en-CA" sz="1600" kern="1200" dirty="0">
                <a:solidFill>
                  <a:schemeClr val="tx1"/>
                </a:solidFill>
                <a:effectLst/>
                <a:latin typeface="+mn-lt"/>
                <a:ea typeface="+mn-ea"/>
                <a:cs typeface="+mn-cs"/>
              </a:rPr>
              <a:t> </a:t>
            </a:r>
          </a:p>
          <a:p>
            <a:r>
              <a:rPr lang="en-CA" sz="1600" kern="1200" dirty="0">
                <a:solidFill>
                  <a:schemeClr val="tx1"/>
                </a:solidFill>
                <a:effectLst/>
                <a:latin typeface="+mn-lt"/>
                <a:ea typeface="+mn-ea"/>
                <a:cs typeface="+mn-cs"/>
              </a:rPr>
              <a:t>However, since we’re trying to predict the outcome of a patient’s health condition, the most important features would actually be the physiological measurements and vital signs that are collected from each patient during their stay.  In order to select which of these physiological measurements are most relevant for our predictive model, (click) we looked at several of the most commonly used manual scoring systems that predict mortality in ICUs and also talked to a retired ICU nurse to get her perspective on what are some of the most important things she would look for in a patient to determine their severity.  From these sources of expert opinion, (click) we came up with a list of features to be extracted from the database and engineered two variables for each feature using its mean and standard deviation </a:t>
            </a:r>
            <a:r>
              <a:rPr lang="en-CA" sz="1600" i="0" kern="1200" dirty="0">
                <a:solidFill>
                  <a:schemeClr val="tx1"/>
                </a:solidFill>
                <a:effectLst/>
                <a:latin typeface="+mn-lt"/>
                <a:ea typeface="+mn-ea"/>
                <a:cs typeface="+mn-cs"/>
              </a:rPr>
              <a:t>from the first 24 hours of a patient’s stay in the ICU</a:t>
            </a:r>
            <a:r>
              <a:rPr lang="en-CA" sz="1600" kern="1200" dirty="0">
                <a:solidFill>
                  <a:schemeClr val="tx1"/>
                </a:solidFill>
                <a:effectLst/>
                <a:latin typeface="+mn-lt"/>
                <a:ea typeface="+mn-ea"/>
                <a:cs typeface="+mn-cs"/>
              </a:rPr>
              <a:t>.  The mean value provides a consistent measurement of each patient’s vital signs over a period of time, and the standard deviation shows how much these vital signs are fluctuating, both of which are important indicators as to the overall condition of the patient’s health.</a:t>
            </a:r>
          </a:p>
          <a:p>
            <a:endParaRPr lang="en-US" dirty="0"/>
          </a:p>
        </p:txBody>
      </p:sp>
      <p:sp>
        <p:nvSpPr>
          <p:cNvPr id="4" name="Slide Number Placeholder 3"/>
          <p:cNvSpPr>
            <a:spLocks noGrp="1"/>
          </p:cNvSpPr>
          <p:nvPr>
            <p:ph type="sldNum" sz="quarter" idx="5"/>
          </p:nvPr>
        </p:nvSpPr>
        <p:spPr/>
        <p:txBody>
          <a:bodyPr/>
          <a:lstStyle/>
          <a:p>
            <a:fld id="{B09E5542-EDE8-0741-B2B0-AEABB399A579}" type="slidenum">
              <a:rPr lang="en-US" smtClean="0"/>
              <a:t>6</a:t>
            </a:fld>
            <a:endParaRPr lang="en-US"/>
          </a:p>
        </p:txBody>
      </p:sp>
    </p:spTree>
    <p:extLst>
      <p:ext uri="{BB962C8B-B14F-4D97-AF65-F5344CB8AC3E}">
        <p14:creationId xmlns:p14="http://schemas.microsoft.com/office/powerpoint/2010/main" val="3800004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Putting it all together, we merged the features that we’ve extracted from the database into one CSV file where each row represents a unique stay for a patient in the ICU and each column represents a predictor for the target variable of mortality.</a:t>
            </a:r>
          </a:p>
          <a:p>
            <a:endParaRPr lang="en-US" dirty="0"/>
          </a:p>
        </p:txBody>
      </p:sp>
      <p:sp>
        <p:nvSpPr>
          <p:cNvPr id="4" name="Slide Number Placeholder 3"/>
          <p:cNvSpPr>
            <a:spLocks noGrp="1"/>
          </p:cNvSpPr>
          <p:nvPr>
            <p:ph type="sldNum" sz="quarter" idx="5"/>
          </p:nvPr>
        </p:nvSpPr>
        <p:spPr/>
        <p:txBody>
          <a:bodyPr/>
          <a:lstStyle/>
          <a:p>
            <a:fld id="{B09E5542-EDE8-0741-B2B0-AEABB399A579}" type="slidenum">
              <a:rPr lang="en-US" smtClean="0"/>
              <a:t>7</a:t>
            </a:fld>
            <a:endParaRPr lang="en-US"/>
          </a:p>
        </p:txBody>
      </p:sp>
    </p:spTree>
    <p:extLst>
      <p:ext uri="{BB962C8B-B14F-4D97-AF65-F5344CB8AC3E}">
        <p14:creationId xmlns:p14="http://schemas.microsoft.com/office/powerpoint/2010/main" val="2182482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Looking at the dataset that we had put together, we first did some exploratory data analysis and data cleaning to take care of missing data, outliers and collinearity between variables.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The cleaned dataset was then split into train and test sets and fed through a transformation pipeline where numerical variables were scaled, categorical variables were one-hot encoded, and a custom feature selector method was used to select the top 50% of predictors that ranked the highest in terms of feature importance.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This resulted in 41 features, with about 38,000 records in the training set and 9600 in the test set.</a:t>
            </a:r>
          </a:p>
          <a:p>
            <a:endParaRPr lang="en-US" dirty="0"/>
          </a:p>
        </p:txBody>
      </p:sp>
      <p:sp>
        <p:nvSpPr>
          <p:cNvPr id="4" name="Slide Number Placeholder 3"/>
          <p:cNvSpPr>
            <a:spLocks noGrp="1"/>
          </p:cNvSpPr>
          <p:nvPr>
            <p:ph type="sldNum" sz="quarter" idx="5"/>
          </p:nvPr>
        </p:nvSpPr>
        <p:spPr/>
        <p:txBody>
          <a:bodyPr/>
          <a:lstStyle/>
          <a:p>
            <a:fld id="{B09E5542-EDE8-0741-B2B0-AEABB399A579}" type="slidenum">
              <a:rPr lang="en-US" smtClean="0"/>
              <a:t>8</a:t>
            </a:fld>
            <a:endParaRPr lang="en-US"/>
          </a:p>
        </p:txBody>
      </p:sp>
    </p:spTree>
    <p:extLst>
      <p:ext uri="{BB962C8B-B14F-4D97-AF65-F5344CB8AC3E}">
        <p14:creationId xmlns:p14="http://schemas.microsoft.com/office/powerpoint/2010/main" val="2035360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Using the training set, we trained 8 different classification models and performed hyperparameter tuning on each one to improve on its base performance.  We chose a variety of different algorithms in order to compare the performance of simpler models such as logistic regression and decision tree with more complex models like random forest, </a:t>
            </a:r>
            <a:r>
              <a:rPr lang="en-CA" sz="1200" kern="1200" dirty="0" err="1">
                <a:solidFill>
                  <a:schemeClr val="tx1"/>
                </a:solidFill>
                <a:effectLst/>
                <a:latin typeface="+mn-lt"/>
                <a:ea typeface="+mn-ea"/>
                <a:cs typeface="+mn-cs"/>
              </a:rPr>
              <a:t>XGBoost</a:t>
            </a:r>
            <a:r>
              <a:rPr lang="en-CA" sz="1200" kern="1200" dirty="0">
                <a:solidFill>
                  <a:schemeClr val="tx1"/>
                </a:solidFill>
                <a:effectLst/>
                <a:latin typeface="+mn-lt"/>
                <a:ea typeface="+mn-ea"/>
                <a:cs typeface="+mn-cs"/>
              </a:rPr>
              <a:t> and neural network.</a:t>
            </a:r>
          </a:p>
          <a:p>
            <a:endParaRPr lang="en-US" dirty="0"/>
          </a:p>
        </p:txBody>
      </p:sp>
      <p:sp>
        <p:nvSpPr>
          <p:cNvPr id="4" name="Slide Number Placeholder 3"/>
          <p:cNvSpPr>
            <a:spLocks noGrp="1"/>
          </p:cNvSpPr>
          <p:nvPr>
            <p:ph type="sldNum" sz="quarter" idx="5"/>
          </p:nvPr>
        </p:nvSpPr>
        <p:spPr/>
        <p:txBody>
          <a:bodyPr/>
          <a:lstStyle/>
          <a:p>
            <a:fld id="{B09E5542-EDE8-0741-B2B0-AEABB399A579}" type="slidenum">
              <a:rPr lang="en-US" smtClean="0"/>
              <a:t>9</a:t>
            </a:fld>
            <a:endParaRPr lang="en-US"/>
          </a:p>
        </p:txBody>
      </p:sp>
    </p:spTree>
    <p:extLst>
      <p:ext uri="{BB962C8B-B14F-4D97-AF65-F5344CB8AC3E}">
        <p14:creationId xmlns:p14="http://schemas.microsoft.com/office/powerpoint/2010/main" val="2691300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4/4/21</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766349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C1C18-307B-4F68-A007-B5B542270E8D}" type="datetimeFigureOut">
              <a:rPr lang="en-US" smtClean="0"/>
              <a:t>4/4/21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014808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C1C18-307B-4F68-A007-B5B542270E8D}" type="datetimeFigureOut">
              <a:rPr lang="en-US" smtClean="0"/>
              <a:t>4/4/21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6006813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BC1C18-307B-4F68-A007-B5B542270E8D}" type="datetimeFigureOut">
              <a:rPr lang="en-US" smtClean="0"/>
              <a:t>4/4/21</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4622070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4/4/21</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711738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CBC1C18-307B-4F68-A007-B5B542270E8D}" type="datetimeFigureOut">
              <a:rPr lang="en-US" smtClean="0"/>
              <a:t>4/4/21</a:t>
            </a:fld>
            <a:endParaRPr lang="en-US" dirty="0"/>
          </a:p>
        </p:txBody>
      </p:sp>
      <p:sp>
        <p:nvSpPr>
          <p:cNvPr id="9" name="Footer Placeholder 8"/>
          <p:cNvSpPr>
            <a:spLocks noGrp="1"/>
          </p:cNvSpPr>
          <p:nvPr>
            <p:ph type="ftr" sz="quarter" idx="11"/>
          </p:nvPr>
        </p:nvSpPr>
        <p:spPr/>
        <p:txBody>
          <a:bodyPr/>
          <a:lstStyle/>
          <a:p>
            <a:r>
              <a:rPr lang="en-US"/>
              <a:t>
              </a:t>
            </a:r>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05926468"/>
      </p:ext>
    </p:extLst>
  </p:cSld>
  <p:clrMapOvr>
    <a:masterClrMapping/>
  </p:clrMapOvr>
  <p:hf sldNum="0"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4/4/21</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599791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4/4/21</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69277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4/4/21</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916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CBC1C18-307B-4F68-A007-B5B542270E8D}" type="datetimeFigureOut">
              <a:rPr lang="en-US" smtClean="0"/>
              <a:t>4/4/21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
              </a:t>
            </a:r>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74446911"/>
      </p:ext>
    </p:extLst>
  </p:cSld>
  <p:clrMapOvr>
    <a:masterClrMapping/>
  </p:clrMapOvr>
  <p:hf sldNum="0"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CBC1C18-307B-4F68-A007-B5B542270E8D}" type="datetimeFigureOut">
              <a:rPr lang="en-US" smtClean="0"/>
              <a:t>4/4/21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
              </a:t>
            </a:r>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7946701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4/4/21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45628718"/>
      </p:ext>
    </p:extLst>
  </p:cSld>
  <p:clrMap bg1="lt1" tx1="dk1" bg2="lt2" tx2="dk2" accent1="accent1" accent2="accent2" accent3="accent3" accent4="accent4" accent5="accent5" accent6="accent6" hlink="hlink" folHlink="folHlink"/>
  <p:sldLayoutIdLst>
    <p:sldLayoutId id="2147484115" r:id="rId1"/>
    <p:sldLayoutId id="2147484116" r:id="rId2"/>
    <p:sldLayoutId id="2147484117" r:id="rId3"/>
    <p:sldLayoutId id="2147484118" r:id="rId4"/>
    <p:sldLayoutId id="2147484119" r:id="rId5"/>
    <p:sldLayoutId id="2147484120" r:id="rId6"/>
    <p:sldLayoutId id="2147484121" r:id="rId7"/>
    <p:sldLayoutId id="2147484122" r:id="rId8"/>
    <p:sldLayoutId id="2147484123" r:id="rId9"/>
    <p:sldLayoutId id="2147484124" r:id="rId10"/>
    <p:sldLayoutId id="2147484125"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8.sv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 Id="rId9" Type="http://schemas.openxmlformats.org/officeDocument/2006/relationships/image" Target="../media/image16.sv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4.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5FEFD-D06A-4941-9001-1D8AC3B2A92D}"/>
              </a:ext>
            </a:extLst>
          </p:cNvPr>
          <p:cNvSpPr>
            <a:spLocks noGrp="1"/>
          </p:cNvSpPr>
          <p:nvPr>
            <p:ph type="ctrTitle"/>
          </p:nvPr>
        </p:nvSpPr>
        <p:spPr>
          <a:xfrm>
            <a:off x="1600199" y="1245568"/>
            <a:ext cx="8991600" cy="1645920"/>
          </a:xfrm>
        </p:spPr>
        <p:txBody>
          <a:bodyPr/>
          <a:lstStyle/>
          <a:p>
            <a:r>
              <a:rPr lang="en-US" cap="none" dirty="0">
                <a:latin typeface="+mn-lt"/>
              </a:rPr>
              <a:t>Predicting Mortality of Patients Admitted into the ICU</a:t>
            </a:r>
          </a:p>
        </p:txBody>
      </p:sp>
      <p:sp>
        <p:nvSpPr>
          <p:cNvPr id="3" name="Subtitle 2">
            <a:extLst>
              <a:ext uri="{FF2B5EF4-FFF2-40B4-BE49-F238E27FC236}">
                <a16:creationId xmlns:a16="http://schemas.microsoft.com/office/drawing/2014/main" id="{D15ADDC5-762D-0044-AEEB-DD6F756A3D6A}"/>
              </a:ext>
            </a:extLst>
          </p:cNvPr>
          <p:cNvSpPr>
            <a:spLocks noGrp="1"/>
          </p:cNvSpPr>
          <p:nvPr>
            <p:ph type="subTitle" idx="1"/>
          </p:nvPr>
        </p:nvSpPr>
        <p:spPr>
          <a:xfrm>
            <a:off x="4831621" y="3857625"/>
            <a:ext cx="2528757" cy="2684123"/>
          </a:xfrm>
        </p:spPr>
        <p:txBody>
          <a:bodyPr>
            <a:normAutofit fontScale="92500" lnSpcReduction="10000"/>
          </a:bodyPr>
          <a:lstStyle/>
          <a:p>
            <a:r>
              <a:rPr lang="en-US" sz="2800" b="1" dirty="0">
                <a:solidFill>
                  <a:schemeClr val="bg1">
                    <a:lumMod val="85000"/>
                    <a:lumOff val="15000"/>
                  </a:schemeClr>
                </a:solidFill>
              </a:rPr>
              <a:t>Group </a:t>
            </a:r>
            <a:r>
              <a:rPr lang="en-US" sz="2800" b="1" dirty="0">
                <a:solidFill>
                  <a:schemeClr val="bg1">
                    <a:lumMod val="85000"/>
                    <a:lumOff val="15000"/>
                  </a:schemeClr>
                </a:solidFill>
                <a:latin typeface="Calibri" panose="020F0502020204030204" pitchFamily="34" charset="0"/>
                <a:cs typeface="Calibri" panose="020F0502020204030204" pitchFamily="34" charset="0"/>
              </a:rPr>
              <a:t>1</a:t>
            </a:r>
            <a:r>
              <a:rPr lang="en-US" sz="2800" b="1" dirty="0">
                <a:solidFill>
                  <a:schemeClr val="bg1">
                    <a:lumMod val="85000"/>
                    <a:lumOff val="15000"/>
                  </a:schemeClr>
                </a:solidFill>
              </a:rPr>
              <a:t>:  </a:t>
            </a:r>
          </a:p>
          <a:p>
            <a:r>
              <a:rPr lang="en-US" sz="2400" dirty="0">
                <a:solidFill>
                  <a:schemeClr val="bg1">
                    <a:lumMod val="85000"/>
                    <a:lumOff val="15000"/>
                  </a:schemeClr>
                </a:solidFill>
              </a:rPr>
              <a:t>Jack Johnson </a:t>
            </a:r>
          </a:p>
          <a:p>
            <a:r>
              <a:rPr lang="en-US" sz="2400" dirty="0">
                <a:solidFill>
                  <a:schemeClr val="bg1">
                    <a:lumMod val="85000"/>
                    <a:lumOff val="15000"/>
                  </a:schemeClr>
                </a:solidFill>
              </a:rPr>
              <a:t>Mohit </a:t>
            </a:r>
            <a:r>
              <a:rPr lang="en-US" sz="2400" dirty="0" err="1">
                <a:solidFill>
                  <a:schemeClr val="bg1">
                    <a:lumMod val="85000"/>
                    <a:lumOff val="15000"/>
                  </a:schemeClr>
                </a:solidFill>
              </a:rPr>
              <a:t>Ramnani</a:t>
            </a:r>
            <a:endParaRPr lang="en-US" sz="2400" dirty="0">
              <a:solidFill>
                <a:schemeClr val="bg1">
                  <a:lumMod val="85000"/>
                  <a:lumOff val="15000"/>
                </a:schemeClr>
              </a:solidFill>
            </a:endParaRPr>
          </a:p>
          <a:p>
            <a:r>
              <a:rPr lang="en-US" sz="2400" dirty="0" err="1">
                <a:solidFill>
                  <a:schemeClr val="bg1">
                    <a:lumMod val="85000"/>
                    <a:lumOff val="15000"/>
                  </a:schemeClr>
                </a:solidFill>
              </a:rPr>
              <a:t>Trong</a:t>
            </a:r>
            <a:r>
              <a:rPr lang="en-US" sz="2400" dirty="0">
                <a:solidFill>
                  <a:schemeClr val="bg1">
                    <a:lumMod val="85000"/>
                    <a:lumOff val="15000"/>
                  </a:schemeClr>
                </a:solidFill>
              </a:rPr>
              <a:t> Shen</a:t>
            </a:r>
          </a:p>
          <a:p>
            <a:r>
              <a:rPr lang="en-US" sz="2400" dirty="0">
                <a:solidFill>
                  <a:schemeClr val="bg1">
                    <a:lumMod val="85000"/>
                    <a:lumOff val="15000"/>
                  </a:schemeClr>
                </a:solidFill>
              </a:rPr>
              <a:t>Wendy Tran</a:t>
            </a:r>
          </a:p>
          <a:p>
            <a:r>
              <a:rPr lang="en-US" sz="2400" dirty="0">
                <a:solidFill>
                  <a:schemeClr val="bg1">
                    <a:lumMod val="85000"/>
                    <a:lumOff val="15000"/>
                  </a:schemeClr>
                </a:solidFill>
              </a:rPr>
              <a:t>Flora Wan</a:t>
            </a:r>
          </a:p>
        </p:txBody>
      </p:sp>
    </p:spTree>
    <p:extLst>
      <p:ext uri="{BB962C8B-B14F-4D97-AF65-F5344CB8AC3E}">
        <p14:creationId xmlns:p14="http://schemas.microsoft.com/office/powerpoint/2010/main" val="1867624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Diagram&#10;&#10;Description automatically generated">
            <a:extLst>
              <a:ext uri="{FF2B5EF4-FFF2-40B4-BE49-F238E27FC236}">
                <a16:creationId xmlns:a16="http://schemas.microsoft.com/office/drawing/2014/main" id="{1DA40A97-CD3E-504D-A4B2-AE2EB963908C}"/>
              </a:ext>
            </a:extLst>
          </p:cNvPr>
          <p:cNvPicPr>
            <a:picLocks noChangeAspect="1"/>
          </p:cNvPicPr>
          <p:nvPr/>
        </p:nvPicPr>
        <p:blipFill>
          <a:blip r:embed="rId3"/>
          <a:stretch>
            <a:fillRect/>
          </a:stretch>
        </p:blipFill>
        <p:spPr>
          <a:xfrm>
            <a:off x="1533959" y="284259"/>
            <a:ext cx="8572500" cy="6858000"/>
          </a:xfrm>
          <a:prstGeom prst="rect">
            <a:avLst/>
          </a:prstGeom>
        </p:spPr>
      </p:pic>
      <p:sp>
        <p:nvSpPr>
          <p:cNvPr id="5" name="Title 4">
            <a:extLst>
              <a:ext uri="{FF2B5EF4-FFF2-40B4-BE49-F238E27FC236}">
                <a16:creationId xmlns:a16="http://schemas.microsoft.com/office/drawing/2014/main" id="{A42C9A01-003F-ED40-A0B7-2C525863F061}"/>
              </a:ext>
            </a:extLst>
          </p:cNvPr>
          <p:cNvSpPr>
            <a:spLocks noGrp="1"/>
          </p:cNvSpPr>
          <p:nvPr>
            <p:ph type="title"/>
          </p:nvPr>
        </p:nvSpPr>
        <p:spPr>
          <a:xfrm>
            <a:off x="452064" y="286598"/>
            <a:ext cx="1714141" cy="504512"/>
          </a:xfrm>
        </p:spPr>
        <p:txBody>
          <a:bodyPr>
            <a:noAutofit/>
          </a:bodyPr>
          <a:lstStyle/>
          <a:p>
            <a:r>
              <a:rPr lang="en-US" sz="1200" dirty="0"/>
              <a:t>background</a:t>
            </a:r>
          </a:p>
        </p:txBody>
      </p:sp>
      <p:sp>
        <p:nvSpPr>
          <p:cNvPr id="8" name="Title 4">
            <a:extLst>
              <a:ext uri="{FF2B5EF4-FFF2-40B4-BE49-F238E27FC236}">
                <a16:creationId xmlns:a16="http://schemas.microsoft.com/office/drawing/2014/main" id="{EFD2AEB1-2BC1-F948-9E3F-B2DF39477F31}"/>
              </a:ext>
            </a:extLst>
          </p:cNvPr>
          <p:cNvSpPr txBox="1">
            <a:spLocks/>
          </p:cNvSpPr>
          <p:nvPr/>
        </p:nvSpPr>
        <p:spPr bwMode="black">
          <a:xfrm>
            <a:off x="2516278" y="286598"/>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objectives</a:t>
            </a:r>
          </a:p>
        </p:txBody>
      </p:sp>
      <p:sp>
        <p:nvSpPr>
          <p:cNvPr id="9" name="Title 4">
            <a:extLst>
              <a:ext uri="{FF2B5EF4-FFF2-40B4-BE49-F238E27FC236}">
                <a16:creationId xmlns:a16="http://schemas.microsoft.com/office/drawing/2014/main" id="{2680F27A-F023-3B4B-A6D5-4716A742C321}"/>
              </a:ext>
            </a:extLst>
          </p:cNvPr>
          <p:cNvSpPr txBox="1">
            <a:spLocks/>
          </p:cNvSpPr>
          <p:nvPr/>
        </p:nvSpPr>
        <p:spPr bwMode="black">
          <a:xfrm>
            <a:off x="4395181" y="286598"/>
            <a:ext cx="1827156" cy="504512"/>
          </a:xfrm>
          <a:prstGeom prst="rect">
            <a:avLst/>
          </a:prstGeom>
          <a:solidFill>
            <a:schemeClr val="accent6"/>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methodology</a:t>
            </a:r>
          </a:p>
        </p:txBody>
      </p:sp>
      <p:sp>
        <p:nvSpPr>
          <p:cNvPr id="10" name="Title 4">
            <a:extLst>
              <a:ext uri="{FF2B5EF4-FFF2-40B4-BE49-F238E27FC236}">
                <a16:creationId xmlns:a16="http://schemas.microsoft.com/office/drawing/2014/main" id="{D16D7672-5FF5-624A-94B1-3412199E9708}"/>
              </a:ext>
            </a:extLst>
          </p:cNvPr>
          <p:cNvSpPr txBox="1">
            <a:spLocks/>
          </p:cNvSpPr>
          <p:nvPr/>
        </p:nvSpPr>
        <p:spPr bwMode="black">
          <a:xfrm>
            <a:off x="6489841" y="286755"/>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results</a:t>
            </a:r>
          </a:p>
        </p:txBody>
      </p:sp>
      <p:sp>
        <p:nvSpPr>
          <p:cNvPr id="11" name="Title 4">
            <a:extLst>
              <a:ext uri="{FF2B5EF4-FFF2-40B4-BE49-F238E27FC236}">
                <a16:creationId xmlns:a16="http://schemas.microsoft.com/office/drawing/2014/main" id="{3B877A0D-62A0-3F4C-96B6-075F19B1E1C2}"/>
              </a:ext>
            </a:extLst>
          </p:cNvPr>
          <p:cNvSpPr txBox="1">
            <a:spLocks/>
          </p:cNvSpPr>
          <p:nvPr/>
        </p:nvSpPr>
        <p:spPr bwMode="black">
          <a:xfrm>
            <a:off x="8361307" y="284259"/>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challenges</a:t>
            </a:r>
          </a:p>
        </p:txBody>
      </p:sp>
      <p:sp>
        <p:nvSpPr>
          <p:cNvPr id="12" name="Title 4">
            <a:extLst>
              <a:ext uri="{FF2B5EF4-FFF2-40B4-BE49-F238E27FC236}">
                <a16:creationId xmlns:a16="http://schemas.microsoft.com/office/drawing/2014/main" id="{2102C8E9-1427-9441-A89F-8623F37CEA94}"/>
              </a:ext>
            </a:extLst>
          </p:cNvPr>
          <p:cNvSpPr txBox="1">
            <a:spLocks/>
          </p:cNvSpPr>
          <p:nvPr/>
        </p:nvSpPr>
        <p:spPr bwMode="black">
          <a:xfrm>
            <a:off x="10240211" y="284259"/>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Lessons</a:t>
            </a:r>
          </a:p>
          <a:p>
            <a:r>
              <a:rPr lang="en-US" sz="1200" dirty="0"/>
              <a:t>learned</a:t>
            </a:r>
          </a:p>
        </p:txBody>
      </p:sp>
      <p:cxnSp>
        <p:nvCxnSpPr>
          <p:cNvPr id="3" name="Straight Arrow Connector 2">
            <a:extLst>
              <a:ext uri="{FF2B5EF4-FFF2-40B4-BE49-F238E27FC236}">
                <a16:creationId xmlns:a16="http://schemas.microsoft.com/office/drawing/2014/main" id="{2851FE44-13A8-684C-9514-3AB12525FF64}"/>
              </a:ext>
            </a:extLst>
          </p:cNvPr>
          <p:cNvCxnSpPr>
            <a:cxnSpLocks/>
          </p:cNvCxnSpPr>
          <p:nvPr/>
        </p:nvCxnSpPr>
        <p:spPr>
          <a:xfrm>
            <a:off x="3400206" y="1573384"/>
            <a:ext cx="442912" cy="485775"/>
          </a:xfrm>
          <a:prstGeom prst="straightConnector1">
            <a:avLst/>
          </a:prstGeom>
          <a:ln w="28575">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66316D76-55E5-3548-A9E9-954158783E3C}"/>
              </a:ext>
            </a:extLst>
          </p:cNvPr>
          <p:cNvSpPr/>
          <p:nvPr/>
        </p:nvSpPr>
        <p:spPr>
          <a:xfrm>
            <a:off x="5714781" y="5009297"/>
            <a:ext cx="3443287" cy="118048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7" name="TextBox 6">
            <a:extLst>
              <a:ext uri="{FF2B5EF4-FFF2-40B4-BE49-F238E27FC236}">
                <a16:creationId xmlns:a16="http://schemas.microsoft.com/office/drawing/2014/main" id="{AD6AF4E5-0B80-8740-B819-A837176163EA}"/>
              </a:ext>
            </a:extLst>
          </p:cNvPr>
          <p:cNvSpPr txBox="1"/>
          <p:nvPr/>
        </p:nvSpPr>
        <p:spPr>
          <a:xfrm>
            <a:off x="2737381" y="1235782"/>
            <a:ext cx="1966674" cy="369332"/>
          </a:xfrm>
          <a:prstGeom prst="rect">
            <a:avLst/>
          </a:prstGeom>
          <a:noFill/>
        </p:spPr>
        <p:txBody>
          <a:bodyPr wrap="square" rtlCol="0">
            <a:spAutoFit/>
          </a:bodyPr>
          <a:lstStyle/>
          <a:p>
            <a:r>
              <a:rPr lang="en-US" dirty="0">
                <a:solidFill>
                  <a:srgbClr val="FF0000"/>
                </a:solidFill>
              </a:rPr>
              <a:t>AUC = ~0.88</a:t>
            </a:r>
          </a:p>
        </p:txBody>
      </p:sp>
    </p:spTree>
    <p:extLst>
      <p:ext uri="{BB962C8B-B14F-4D97-AF65-F5344CB8AC3E}">
        <p14:creationId xmlns:p14="http://schemas.microsoft.com/office/powerpoint/2010/main" val="1629748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2C9A01-003F-ED40-A0B7-2C525863F061}"/>
              </a:ext>
            </a:extLst>
          </p:cNvPr>
          <p:cNvSpPr>
            <a:spLocks noGrp="1"/>
          </p:cNvSpPr>
          <p:nvPr>
            <p:ph type="title"/>
          </p:nvPr>
        </p:nvSpPr>
        <p:spPr>
          <a:xfrm>
            <a:off x="452064" y="286598"/>
            <a:ext cx="1714141" cy="504512"/>
          </a:xfrm>
        </p:spPr>
        <p:txBody>
          <a:bodyPr>
            <a:noAutofit/>
          </a:bodyPr>
          <a:lstStyle/>
          <a:p>
            <a:r>
              <a:rPr lang="en-US" sz="1200" dirty="0"/>
              <a:t>background</a:t>
            </a:r>
          </a:p>
        </p:txBody>
      </p:sp>
      <p:sp>
        <p:nvSpPr>
          <p:cNvPr id="8" name="Title 4">
            <a:extLst>
              <a:ext uri="{FF2B5EF4-FFF2-40B4-BE49-F238E27FC236}">
                <a16:creationId xmlns:a16="http://schemas.microsoft.com/office/drawing/2014/main" id="{EFD2AEB1-2BC1-F948-9E3F-B2DF39477F31}"/>
              </a:ext>
            </a:extLst>
          </p:cNvPr>
          <p:cNvSpPr txBox="1">
            <a:spLocks/>
          </p:cNvSpPr>
          <p:nvPr/>
        </p:nvSpPr>
        <p:spPr bwMode="black">
          <a:xfrm>
            <a:off x="2516278" y="286598"/>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objectives</a:t>
            </a:r>
          </a:p>
        </p:txBody>
      </p:sp>
      <p:sp>
        <p:nvSpPr>
          <p:cNvPr id="9" name="Title 4">
            <a:extLst>
              <a:ext uri="{FF2B5EF4-FFF2-40B4-BE49-F238E27FC236}">
                <a16:creationId xmlns:a16="http://schemas.microsoft.com/office/drawing/2014/main" id="{2680F27A-F023-3B4B-A6D5-4716A742C321}"/>
              </a:ext>
            </a:extLst>
          </p:cNvPr>
          <p:cNvSpPr txBox="1">
            <a:spLocks/>
          </p:cNvSpPr>
          <p:nvPr/>
        </p:nvSpPr>
        <p:spPr bwMode="black">
          <a:xfrm>
            <a:off x="4395181" y="286598"/>
            <a:ext cx="1827156" cy="504512"/>
          </a:xfrm>
          <a:prstGeom prst="rect">
            <a:avLst/>
          </a:prstGeom>
          <a:solidFill>
            <a:schemeClr val="accent6"/>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methodology</a:t>
            </a:r>
          </a:p>
        </p:txBody>
      </p:sp>
      <p:sp>
        <p:nvSpPr>
          <p:cNvPr id="10" name="Title 4">
            <a:extLst>
              <a:ext uri="{FF2B5EF4-FFF2-40B4-BE49-F238E27FC236}">
                <a16:creationId xmlns:a16="http://schemas.microsoft.com/office/drawing/2014/main" id="{D16D7672-5FF5-624A-94B1-3412199E9708}"/>
              </a:ext>
            </a:extLst>
          </p:cNvPr>
          <p:cNvSpPr txBox="1">
            <a:spLocks/>
          </p:cNvSpPr>
          <p:nvPr/>
        </p:nvSpPr>
        <p:spPr bwMode="black">
          <a:xfrm>
            <a:off x="6489841" y="286755"/>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results</a:t>
            </a:r>
          </a:p>
        </p:txBody>
      </p:sp>
      <p:sp>
        <p:nvSpPr>
          <p:cNvPr id="11" name="Title 4">
            <a:extLst>
              <a:ext uri="{FF2B5EF4-FFF2-40B4-BE49-F238E27FC236}">
                <a16:creationId xmlns:a16="http://schemas.microsoft.com/office/drawing/2014/main" id="{3B877A0D-62A0-3F4C-96B6-075F19B1E1C2}"/>
              </a:ext>
            </a:extLst>
          </p:cNvPr>
          <p:cNvSpPr txBox="1">
            <a:spLocks/>
          </p:cNvSpPr>
          <p:nvPr/>
        </p:nvSpPr>
        <p:spPr bwMode="black">
          <a:xfrm>
            <a:off x="8361307" y="284259"/>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challenges</a:t>
            </a:r>
          </a:p>
        </p:txBody>
      </p:sp>
      <p:sp>
        <p:nvSpPr>
          <p:cNvPr id="12" name="Title 4">
            <a:extLst>
              <a:ext uri="{FF2B5EF4-FFF2-40B4-BE49-F238E27FC236}">
                <a16:creationId xmlns:a16="http://schemas.microsoft.com/office/drawing/2014/main" id="{2102C8E9-1427-9441-A89F-8623F37CEA94}"/>
              </a:ext>
            </a:extLst>
          </p:cNvPr>
          <p:cNvSpPr txBox="1">
            <a:spLocks/>
          </p:cNvSpPr>
          <p:nvPr/>
        </p:nvSpPr>
        <p:spPr bwMode="black">
          <a:xfrm>
            <a:off x="10240211" y="284259"/>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Lessons</a:t>
            </a:r>
          </a:p>
          <a:p>
            <a:r>
              <a:rPr lang="en-US" sz="1200" dirty="0"/>
              <a:t>learned</a:t>
            </a:r>
          </a:p>
        </p:txBody>
      </p:sp>
      <p:grpSp>
        <p:nvGrpSpPr>
          <p:cNvPr id="3" name="Group 2">
            <a:extLst>
              <a:ext uri="{FF2B5EF4-FFF2-40B4-BE49-F238E27FC236}">
                <a16:creationId xmlns:a16="http://schemas.microsoft.com/office/drawing/2014/main" id="{51E439DB-2D39-C846-94F9-5D8A1CA55036}"/>
              </a:ext>
            </a:extLst>
          </p:cNvPr>
          <p:cNvGrpSpPr/>
          <p:nvPr/>
        </p:nvGrpSpPr>
        <p:grpSpPr>
          <a:xfrm>
            <a:off x="2516278" y="1078027"/>
            <a:ext cx="1189212" cy="1075547"/>
            <a:chOff x="3992265" y="2547735"/>
            <a:chExt cx="1316493" cy="1168131"/>
          </a:xfrm>
        </p:grpSpPr>
        <p:sp>
          <p:nvSpPr>
            <p:cNvPr id="13" name="Rectangle 12">
              <a:extLst>
                <a:ext uri="{FF2B5EF4-FFF2-40B4-BE49-F238E27FC236}">
                  <a16:creationId xmlns:a16="http://schemas.microsoft.com/office/drawing/2014/main" id="{D14AF50F-C3E7-E94A-87D3-4DFD7FFF4DB5}"/>
                </a:ext>
              </a:extLst>
            </p:cNvPr>
            <p:cNvSpPr/>
            <p:nvPr/>
          </p:nvSpPr>
          <p:spPr>
            <a:xfrm>
              <a:off x="3992265" y="2547735"/>
              <a:ext cx="1316493" cy="1168131"/>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lang="en-US" sz="1200" dirty="0">
                  <a:solidFill>
                    <a:srgbClr val="7030A0"/>
                  </a:solidFill>
                </a:rPr>
                <a:t>Random Forest</a:t>
              </a:r>
            </a:p>
            <a:p>
              <a:pPr algn="ctr"/>
              <a:endParaRPr lang="en-US" dirty="0"/>
            </a:p>
            <a:p>
              <a:pPr algn="ctr"/>
              <a:endParaRPr lang="en-US" dirty="0"/>
            </a:p>
            <a:p>
              <a:pPr algn="ctr"/>
              <a:endParaRPr lang="en-US" dirty="0"/>
            </a:p>
          </p:txBody>
        </p:sp>
        <p:pic>
          <p:nvPicPr>
            <p:cNvPr id="14" name="Picture 6" descr="Random Forest Icons - Download Free Vector Icons | Noun Project">
              <a:extLst>
                <a:ext uri="{FF2B5EF4-FFF2-40B4-BE49-F238E27FC236}">
                  <a16:creationId xmlns:a16="http://schemas.microsoft.com/office/drawing/2014/main" id="{AF4B7587-EBD6-D54E-8E70-3B99A76783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678" y="2736297"/>
              <a:ext cx="979569" cy="9795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a:extLst>
              <a:ext uri="{FF2B5EF4-FFF2-40B4-BE49-F238E27FC236}">
                <a16:creationId xmlns:a16="http://schemas.microsoft.com/office/drawing/2014/main" id="{6D4BC0F5-6BEB-EF4C-85D9-013BF2225242}"/>
              </a:ext>
            </a:extLst>
          </p:cNvPr>
          <p:cNvGrpSpPr/>
          <p:nvPr/>
        </p:nvGrpSpPr>
        <p:grpSpPr>
          <a:xfrm>
            <a:off x="2524391" y="2288785"/>
            <a:ext cx="1189212" cy="1073872"/>
            <a:chOff x="5670600" y="1106689"/>
            <a:chExt cx="1189212" cy="1073872"/>
          </a:xfrm>
        </p:grpSpPr>
        <p:sp>
          <p:nvSpPr>
            <p:cNvPr id="15" name="Rectangle 14">
              <a:extLst>
                <a:ext uri="{FF2B5EF4-FFF2-40B4-BE49-F238E27FC236}">
                  <a16:creationId xmlns:a16="http://schemas.microsoft.com/office/drawing/2014/main" id="{616D294A-5AAE-AF4F-AF10-7372A80E5101}"/>
                </a:ext>
              </a:extLst>
            </p:cNvPr>
            <p:cNvSpPr/>
            <p:nvPr/>
          </p:nvSpPr>
          <p:spPr>
            <a:xfrm>
              <a:off x="5670600" y="1106689"/>
              <a:ext cx="1189212" cy="107387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lang="en-US" sz="1200" dirty="0" err="1">
                  <a:solidFill>
                    <a:schemeClr val="accent1">
                      <a:lumMod val="50000"/>
                    </a:schemeClr>
                  </a:solidFill>
                </a:rPr>
                <a:t>XGBoost</a:t>
              </a:r>
              <a:endParaRPr lang="en-US" sz="1400" dirty="0">
                <a:solidFill>
                  <a:schemeClr val="accent1">
                    <a:lumMod val="50000"/>
                  </a:schemeClr>
                </a:solidFill>
              </a:endParaRPr>
            </a:p>
            <a:p>
              <a:pPr algn="ctr"/>
              <a:endParaRPr lang="en-US" dirty="0"/>
            </a:p>
            <a:p>
              <a:pPr algn="ctr"/>
              <a:endParaRPr lang="en-US" dirty="0"/>
            </a:p>
            <a:p>
              <a:pPr algn="ctr"/>
              <a:endParaRPr lang="en-US" dirty="0"/>
            </a:p>
          </p:txBody>
        </p:sp>
        <p:grpSp>
          <p:nvGrpSpPr>
            <p:cNvPr id="16" name="Group 15">
              <a:extLst>
                <a:ext uri="{FF2B5EF4-FFF2-40B4-BE49-F238E27FC236}">
                  <a16:creationId xmlns:a16="http://schemas.microsoft.com/office/drawing/2014/main" id="{C410A30D-C1CF-BE4B-B1B9-0011CF53FBAB}"/>
                </a:ext>
              </a:extLst>
            </p:cNvPr>
            <p:cNvGrpSpPr/>
            <p:nvPr/>
          </p:nvGrpSpPr>
          <p:grpSpPr>
            <a:xfrm>
              <a:off x="5916799" y="1547088"/>
              <a:ext cx="789099" cy="472223"/>
              <a:chOff x="6872748" y="4758813"/>
              <a:chExt cx="1624812" cy="828895"/>
            </a:xfrm>
          </p:grpSpPr>
          <p:sp>
            <p:nvSpPr>
              <p:cNvPr id="17" name="Rectangle 16">
                <a:extLst>
                  <a:ext uri="{FF2B5EF4-FFF2-40B4-BE49-F238E27FC236}">
                    <a16:creationId xmlns:a16="http://schemas.microsoft.com/office/drawing/2014/main" id="{F8C704D9-C6C6-1240-B21F-1A0A4B3C59DB}"/>
                  </a:ext>
                </a:extLst>
              </p:cNvPr>
              <p:cNvSpPr/>
              <p:nvPr/>
            </p:nvSpPr>
            <p:spPr>
              <a:xfrm>
                <a:off x="6872748" y="4758813"/>
                <a:ext cx="373626" cy="3244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2C85D1A-11D2-454E-AC9A-A7A0FBE946C1}"/>
                  </a:ext>
                </a:extLst>
              </p:cNvPr>
              <p:cNvSpPr/>
              <p:nvPr/>
            </p:nvSpPr>
            <p:spPr>
              <a:xfrm>
                <a:off x="7510639" y="4758813"/>
                <a:ext cx="373626" cy="3244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E14C2B8-C0D1-7244-8165-3DB8550143C0}"/>
                  </a:ext>
                </a:extLst>
              </p:cNvPr>
              <p:cNvSpPr/>
              <p:nvPr/>
            </p:nvSpPr>
            <p:spPr>
              <a:xfrm>
                <a:off x="8123934" y="4758813"/>
                <a:ext cx="373626" cy="32446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8347D65-ED99-0D4E-BB96-E2CEF4FBDB6A}"/>
                  </a:ext>
                </a:extLst>
              </p:cNvPr>
              <p:cNvSpPr/>
              <p:nvPr/>
            </p:nvSpPr>
            <p:spPr>
              <a:xfrm>
                <a:off x="6880740" y="5348787"/>
                <a:ext cx="1616820" cy="23892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C2E22ABC-9816-FA4B-A93B-B839799C5B3D}"/>
                  </a:ext>
                </a:extLst>
              </p:cNvPr>
              <p:cNvCxnSpPr>
                <a:cxnSpLocks/>
              </p:cNvCxnSpPr>
              <p:nvPr/>
            </p:nvCxnSpPr>
            <p:spPr>
              <a:xfrm>
                <a:off x="7039367" y="5083277"/>
                <a:ext cx="0" cy="247468"/>
              </a:xfrm>
              <a:prstGeom prst="straightConnector1">
                <a:avLst/>
              </a:prstGeom>
              <a:ln w="1905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ADE013D-5A59-374F-BF2C-F776B3AE3D92}"/>
                  </a:ext>
                </a:extLst>
              </p:cNvPr>
              <p:cNvCxnSpPr>
                <a:cxnSpLocks/>
              </p:cNvCxnSpPr>
              <p:nvPr/>
            </p:nvCxnSpPr>
            <p:spPr>
              <a:xfrm flipV="1">
                <a:off x="7083292" y="4921045"/>
                <a:ext cx="400487" cy="411204"/>
              </a:xfrm>
              <a:prstGeom prst="straightConnector1">
                <a:avLst/>
              </a:prstGeom>
              <a:ln w="1905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88FDAAE-2AA9-E448-87A8-7E51AC7AF49E}"/>
                  </a:ext>
                </a:extLst>
              </p:cNvPr>
              <p:cNvCxnSpPr>
                <a:cxnSpLocks/>
              </p:cNvCxnSpPr>
              <p:nvPr/>
            </p:nvCxnSpPr>
            <p:spPr>
              <a:xfrm>
                <a:off x="7680813" y="5100821"/>
                <a:ext cx="0" cy="230422"/>
              </a:xfrm>
              <a:prstGeom prst="straightConnector1">
                <a:avLst/>
              </a:prstGeom>
              <a:ln w="1905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9795948-1FEA-0C4C-8EEE-DE7D40AD4099}"/>
                  </a:ext>
                </a:extLst>
              </p:cNvPr>
              <p:cNvCxnSpPr>
                <a:cxnSpLocks/>
              </p:cNvCxnSpPr>
              <p:nvPr/>
            </p:nvCxnSpPr>
            <p:spPr>
              <a:xfrm flipV="1">
                <a:off x="7721183" y="4921045"/>
                <a:ext cx="380058" cy="409700"/>
              </a:xfrm>
              <a:prstGeom prst="straightConnector1">
                <a:avLst/>
              </a:prstGeom>
              <a:ln w="1905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grpSp>
      </p:grpSp>
      <p:grpSp>
        <p:nvGrpSpPr>
          <p:cNvPr id="2" name="Group 1">
            <a:extLst>
              <a:ext uri="{FF2B5EF4-FFF2-40B4-BE49-F238E27FC236}">
                <a16:creationId xmlns:a16="http://schemas.microsoft.com/office/drawing/2014/main" id="{668E9DEB-8D8B-8147-994D-337B5803A714}"/>
              </a:ext>
            </a:extLst>
          </p:cNvPr>
          <p:cNvGrpSpPr/>
          <p:nvPr/>
        </p:nvGrpSpPr>
        <p:grpSpPr>
          <a:xfrm>
            <a:off x="2516278" y="3505759"/>
            <a:ext cx="1189212" cy="1073872"/>
            <a:chOff x="4634858" y="2260871"/>
            <a:chExt cx="1862242" cy="1772934"/>
          </a:xfrm>
        </p:grpSpPr>
        <p:sp>
          <p:nvSpPr>
            <p:cNvPr id="25" name="Rectangle 24">
              <a:extLst>
                <a:ext uri="{FF2B5EF4-FFF2-40B4-BE49-F238E27FC236}">
                  <a16:creationId xmlns:a16="http://schemas.microsoft.com/office/drawing/2014/main" id="{C8CA161A-E079-BF4D-BA5C-17D12AFCC1EB}"/>
                </a:ext>
              </a:extLst>
            </p:cNvPr>
            <p:cNvSpPr/>
            <p:nvPr/>
          </p:nvSpPr>
          <p:spPr>
            <a:xfrm>
              <a:off x="4634858" y="2260871"/>
              <a:ext cx="1862242" cy="1772934"/>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lang="en-US" sz="1200" dirty="0">
                  <a:solidFill>
                    <a:srgbClr val="DE4E8F"/>
                  </a:solidFill>
                </a:rPr>
                <a:t>MLP Classifier</a:t>
              </a:r>
              <a:endParaRPr lang="en-US" sz="1400" dirty="0">
                <a:solidFill>
                  <a:srgbClr val="DE4E8F"/>
                </a:solidFill>
              </a:endParaRPr>
            </a:p>
            <a:p>
              <a:pPr algn="ctr"/>
              <a:endParaRPr lang="en-US" dirty="0"/>
            </a:p>
            <a:p>
              <a:pPr algn="ctr"/>
              <a:endParaRPr lang="en-US" dirty="0"/>
            </a:p>
            <a:p>
              <a:pPr algn="ctr"/>
              <a:endParaRPr lang="en-US" dirty="0"/>
            </a:p>
          </p:txBody>
        </p:sp>
        <p:pic>
          <p:nvPicPr>
            <p:cNvPr id="26" name="Picture 8" descr="Artificial Neural Network Icons - Download Free Vector Icons | Noun Project">
              <a:extLst>
                <a:ext uri="{FF2B5EF4-FFF2-40B4-BE49-F238E27FC236}">
                  <a16:creationId xmlns:a16="http://schemas.microsoft.com/office/drawing/2014/main" id="{F4CE9B81-8ADB-D544-B28C-26C0F23803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9906" y="2627228"/>
              <a:ext cx="1324086" cy="1324085"/>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6" name="Table 6">
            <a:extLst>
              <a:ext uri="{FF2B5EF4-FFF2-40B4-BE49-F238E27FC236}">
                <a16:creationId xmlns:a16="http://schemas.microsoft.com/office/drawing/2014/main" id="{DF1950E8-2779-6940-B77F-C232474A19FB}"/>
              </a:ext>
            </a:extLst>
          </p:cNvPr>
          <p:cNvGraphicFramePr>
            <a:graphicFrameLocks noGrp="1"/>
          </p:cNvGraphicFramePr>
          <p:nvPr>
            <p:extLst>
              <p:ext uri="{D42A27DB-BD31-4B8C-83A1-F6EECF244321}">
                <p14:modId xmlns:p14="http://schemas.microsoft.com/office/powerpoint/2010/main" val="4231054734"/>
              </p:ext>
            </p:extLst>
          </p:nvPr>
        </p:nvGraphicFramePr>
        <p:xfrm>
          <a:off x="711124" y="4839052"/>
          <a:ext cx="10611258" cy="1920240"/>
        </p:xfrm>
        <a:graphic>
          <a:graphicData uri="http://schemas.openxmlformats.org/drawingml/2006/table">
            <a:tbl>
              <a:tblPr firstRow="1" bandRow="1">
                <a:tableStyleId>{5940675A-B579-460E-94D1-54222C63F5DA}</a:tableStyleId>
              </a:tblPr>
              <a:tblGrid>
                <a:gridCol w="1966671">
                  <a:extLst>
                    <a:ext uri="{9D8B030D-6E8A-4147-A177-3AD203B41FA5}">
                      <a16:colId xmlns:a16="http://schemas.microsoft.com/office/drawing/2014/main" val="1607080001"/>
                    </a:ext>
                  </a:extLst>
                </a:gridCol>
                <a:gridCol w="1570415">
                  <a:extLst>
                    <a:ext uri="{9D8B030D-6E8A-4147-A177-3AD203B41FA5}">
                      <a16:colId xmlns:a16="http://schemas.microsoft.com/office/drawing/2014/main" val="1494615501"/>
                    </a:ext>
                  </a:extLst>
                </a:gridCol>
                <a:gridCol w="1768543">
                  <a:extLst>
                    <a:ext uri="{9D8B030D-6E8A-4147-A177-3AD203B41FA5}">
                      <a16:colId xmlns:a16="http://schemas.microsoft.com/office/drawing/2014/main" val="3033889985"/>
                    </a:ext>
                  </a:extLst>
                </a:gridCol>
                <a:gridCol w="1768543">
                  <a:extLst>
                    <a:ext uri="{9D8B030D-6E8A-4147-A177-3AD203B41FA5}">
                      <a16:colId xmlns:a16="http://schemas.microsoft.com/office/drawing/2014/main" val="66804093"/>
                    </a:ext>
                  </a:extLst>
                </a:gridCol>
                <a:gridCol w="1768543">
                  <a:extLst>
                    <a:ext uri="{9D8B030D-6E8A-4147-A177-3AD203B41FA5}">
                      <a16:colId xmlns:a16="http://schemas.microsoft.com/office/drawing/2014/main" val="2632640786"/>
                    </a:ext>
                  </a:extLst>
                </a:gridCol>
                <a:gridCol w="1768543">
                  <a:extLst>
                    <a:ext uri="{9D8B030D-6E8A-4147-A177-3AD203B41FA5}">
                      <a16:colId xmlns:a16="http://schemas.microsoft.com/office/drawing/2014/main" val="1202106273"/>
                    </a:ext>
                  </a:extLst>
                </a:gridCol>
              </a:tblGrid>
              <a:tr h="294336">
                <a:tc>
                  <a:txBody>
                    <a:bodyPr/>
                    <a:lstStyle/>
                    <a:p>
                      <a:pPr algn="ctr"/>
                      <a:r>
                        <a:rPr lang="en-US" sz="1500" b="1" dirty="0"/>
                        <a:t>Model</a:t>
                      </a:r>
                    </a:p>
                  </a:txBody>
                  <a:tcPr anchor="ctr">
                    <a:solidFill>
                      <a:schemeClr val="bg1">
                        <a:lumMod val="85000"/>
                      </a:schemeClr>
                    </a:solidFill>
                  </a:tcPr>
                </a:tc>
                <a:tc>
                  <a:txBody>
                    <a:bodyPr/>
                    <a:lstStyle/>
                    <a:p>
                      <a:pPr algn="ctr"/>
                      <a:r>
                        <a:rPr lang="en-US" sz="1500" b="1" dirty="0"/>
                        <a:t>ROC-AUC</a:t>
                      </a:r>
                    </a:p>
                  </a:txBody>
                  <a:tcPr anchor="ctr">
                    <a:solidFill>
                      <a:schemeClr val="bg1">
                        <a:lumMod val="85000"/>
                      </a:schemeClr>
                    </a:solidFill>
                  </a:tcPr>
                </a:tc>
                <a:tc>
                  <a:txBody>
                    <a:bodyPr/>
                    <a:lstStyle/>
                    <a:p>
                      <a:pPr algn="ctr"/>
                      <a:r>
                        <a:rPr lang="en-US" sz="1500" b="1" dirty="0"/>
                        <a:t>Accuracy*</a:t>
                      </a:r>
                    </a:p>
                  </a:txBody>
                  <a:tcPr anchor="ctr">
                    <a:solidFill>
                      <a:schemeClr val="bg1">
                        <a:lumMod val="85000"/>
                      </a:schemeClr>
                    </a:solidFill>
                  </a:tcPr>
                </a:tc>
                <a:tc>
                  <a:txBody>
                    <a:bodyPr/>
                    <a:lstStyle/>
                    <a:p>
                      <a:pPr algn="ctr"/>
                      <a:r>
                        <a:rPr lang="en-US" sz="1500" b="1" dirty="0"/>
                        <a:t>Precision*</a:t>
                      </a:r>
                    </a:p>
                  </a:txBody>
                  <a:tcPr anchor="ctr">
                    <a:solidFill>
                      <a:schemeClr val="bg1">
                        <a:lumMod val="85000"/>
                      </a:schemeClr>
                    </a:solidFill>
                  </a:tcPr>
                </a:tc>
                <a:tc>
                  <a:txBody>
                    <a:bodyPr/>
                    <a:lstStyle/>
                    <a:p>
                      <a:pPr algn="ctr"/>
                      <a:r>
                        <a:rPr lang="en-US" sz="1500" b="1" dirty="0"/>
                        <a:t>Recall*</a:t>
                      </a:r>
                    </a:p>
                  </a:txBody>
                  <a:tcPr anchor="ctr">
                    <a:solidFill>
                      <a:schemeClr val="bg1">
                        <a:lumMod val="85000"/>
                      </a:schemeClr>
                    </a:solidFill>
                  </a:tcPr>
                </a:tc>
                <a:tc>
                  <a:txBody>
                    <a:bodyPr/>
                    <a:lstStyle/>
                    <a:p>
                      <a:pPr algn="ctr"/>
                      <a:r>
                        <a:rPr lang="en-US" sz="1500" b="1" dirty="0"/>
                        <a:t>F</a:t>
                      </a:r>
                      <a:r>
                        <a:rPr lang="en-US" sz="1500" b="1" dirty="0">
                          <a:latin typeface="Calibri" panose="020F0502020204030204" pitchFamily="34" charset="0"/>
                          <a:cs typeface="Calibri" panose="020F0502020204030204" pitchFamily="34" charset="0"/>
                        </a:rPr>
                        <a:t>1 Score*</a:t>
                      </a:r>
                      <a:endParaRPr lang="en-US" sz="1500" b="1" dirty="0"/>
                    </a:p>
                  </a:txBody>
                  <a:tcPr anchor="ctr">
                    <a:solidFill>
                      <a:schemeClr val="bg1">
                        <a:lumMod val="85000"/>
                      </a:schemeClr>
                    </a:solidFill>
                  </a:tcPr>
                </a:tc>
                <a:extLst>
                  <a:ext uri="{0D108BD9-81ED-4DB2-BD59-A6C34878D82A}">
                    <a16:rowId xmlns:a16="http://schemas.microsoft.com/office/drawing/2014/main" val="2291052854"/>
                  </a:ext>
                </a:extLst>
              </a:tr>
              <a:tr h="294336">
                <a:tc>
                  <a:txBody>
                    <a:bodyPr/>
                    <a:lstStyle/>
                    <a:p>
                      <a:pPr algn="ctr"/>
                      <a:r>
                        <a:rPr lang="en-US" sz="1500" b="1" dirty="0"/>
                        <a:t>Stacked Ensemble</a:t>
                      </a:r>
                    </a:p>
                  </a:txBody>
                  <a:tcPr anchor="ctr">
                    <a:solidFill>
                      <a:schemeClr val="bg1"/>
                    </a:solidFill>
                  </a:tcPr>
                </a:tc>
                <a:tc>
                  <a:txBody>
                    <a:bodyPr/>
                    <a:lstStyle/>
                    <a:p>
                      <a:pPr algn="ctr"/>
                      <a:r>
                        <a:rPr lang="en-US" sz="1500" b="1" dirty="0"/>
                        <a:t>0.885</a:t>
                      </a:r>
                    </a:p>
                  </a:txBody>
                  <a:tcPr anchor="ctr">
                    <a:solidFill>
                      <a:schemeClr val="bg1"/>
                    </a:solidFill>
                  </a:tcPr>
                </a:tc>
                <a:tc>
                  <a:txBody>
                    <a:bodyPr/>
                    <a:lstStyle/>
                    <a:p>
                      <a:pPr algn="ctr"/>
                      <a:r>
                        <a:rPr lang="en-US" sz="1500" b="1" dirty="0"/>
                        <a:t>0.915</a:t>
                      </a:r>
                    </a:p>
                  </a:txBody>
                  <a:tcPr anchor="ctr">
                    <a:solidFill>
                      <a:schemeClr val="bg1"/>
                    </a:solidFill>
                  </a:tcPr>
                </a:tc>
                <a:tc>
                  <a:txBody>
                    <a:bodyPr/>
                    <a:lstStyle/>
                    <a:p>
                      <a:pPr algn="ctr"/>
                      <a:r>
                        <a:rPr lang="en-US" sz="1500" b="1" dirty="0"/>
                        <a:t>0.67</a:t>
                      </a:r>
                    </a:p>
                  </a:txBody>
                  <a:tcPr anchor="ctr">
                    <a:solidFill>
                      <a:schemeClr val="bg1"/>
                    </a:solidFill>
                  </a:tcPr>
                </a:tc>
                <a:tc>
                  <a:txBody>
                    <a:bodyPr/>
                    <a:lstStyle/>
                    <a:p>
                      <a:pPr algn="ctr"/>
                      <a:r>
                        <a:rPr lang="en-US" sz="1500" b="1" dirty="0"/>
                        <a:t>0.31</a:t>
                      </a:r>
                    </a:p>
                  </a:txBody>
                  <a:tcPr anchor="ctr">
                    <a:solidFill>
                      <a:schemeClr val="bg1"/>
                    </a:solidFill>
                  </a:tcPr>
                </a:tc>
                <a:tc>
                  <a:txBody>
                    <a:bodyPr/>
                    <a:lstStyle/>
                    <a:p>
                      <a:pPr algn="ctr"/>
                      <a:r>
                        <a:rPr lang="en-US" sz="1500" b="1" dirty="0"/>
                        <a:t>0.43</a:t>
                      </a:r>
                    </a:p>
                  </a:txBody>
                  <a:tcPr anchor="ctr">
                    <a:solidFill>
                      <a:schemeClr val="bg1"/>
                    </a:solidFill>
                  </a:tcPr>
                </a:tc>
                <a:extLst>
                  <a:ext uri="{0D108BD9-81ED-4DB2-BD59-A6C34878D82A}">
                    <a16:rowId xmlns:a16="http://schemas.microsoft.com/office/drawing/2014/main" val="500196340"/>
                  </a:ext>
                </a:extLst>
              </a:tr>
              <a:tr h="294336">
                <a:tc>
                  <a:txBody>
                    <a:bodyPr/>
                    <a:lstStyle/>
                    <a:p>
                      <a:pPr algn="ctr"/>
                      <a:r>
                        <a:rPr lang="en-US" sz="1500" dirty="0"/>
                        <a:t>Neural Network</a:t>
                      </a:r>
                    </a:p>
                  </a:txBody>
                  <a:tcPr anchor="ctr">
                    <a:solidFill>
                      <a:schemeClr val="bg1"/>
                    </a:solidFill>
                  </a:tcPr>
                </a:tc>
                <a:tc>
                  <a:txBody>
                    <a:bodyPr/>
                    <a:lstStyle/>
                    <a:p>
                      <a:pPr algn="ctr"/>
                      <a:r>
                        <a:rPr lang="en-US" sz="1500" dirty="0"/>
                        <a:t>0.882</a:t>
                      </a:r>
                    </a:p>
                  </a:txBody>
                  <a:tcPr anchor="ctr">
                    <a:solidFill>
                      <a:schemeClr val="bg1"/>
                    </a:solidFill>
                  </a:tcPr>
                </a:tc>
                <a:tc>
                  <a:txBody>
                    <a:bodyPr/>
                    <a:lstStyle/>
                    <a:p>
                      <a:pPr algn="ctr"/>
                      <a:r>
                        <a:rPr lang="en-US" sz="1500" dirty="0"/>
                        <a:t>0.914</a:t>
                      </a:r>
                    </a:p>
                  </a:txBody>
                  <a:tcPr anchor="ctr">
                    <a:solidFill>
                      <a:schemeClr val="bg1"/>
                    </a:solidFill>
                  </a:tcPr>
                </a:tc>
                <a:tc>
                  <a:txBody>
                    <a:bodyPr/>
                    <a:lstStyle/>
                    <a:p>
                      <a:pPr algn="ctr"/>
                      <a:r>
                        <a:rPr lang="en-US" sz="1500" dirty="0"/>
                        <a:t>0.65</a:t>
                      </a:r>
                    </a:p>
                  </a:txBody>
                  <a:tcPr anchor="ctr">
                    <a:solidFill>
                      <a:schemeClr val="bg1"/>
                    </a:solidFill>
                  </a:tcPr>
                </a:tc>
                <a:tc>
                  <a:txBody>
                    <a:bodyPr/>
                    <a:lstStyle/>
                    <a:p>
                      <a:pPr algn="ctr"/>
                      <a:r>
                        <a:rPr lang="en-US" sz="1500" dirty="0"/>
                        <a:t>0.33</a:t>
                      </a:r>
                    </a:p>
                  </a:txBody>
                  <a:tcPr anchor="ctr">
                    <a:solidFill>
                      <a:schemeClr val="bg1"/>
                    </a:solidFill>
                  </a:tcPr>
                </a:tc>
                <a:tc>
                  <a:txBody>
                    <a:bodyPr/>
                    <a:lstStyle/>
                    <a:p>
                      <a:pPr algn="ctr"/>
                      <a:r>
                        <a:rPr lang="en-US" sz="1500" dirty="0"/>
                        <a:t>0.44</a:t>
                      </a:r>
                    </a:p>
                  </a:txBody>
                  <a:tcPr anchor="ctr">
                    <a:solidFill>
                      <a:schemeClr val="bg1"/>
                    </a:solidFill>
                  </a:tcPr>
                </a:tc>
                <a:extLst>
                  <a:ext uri="{0D108BD9-81ED-4DB2-BD59-A6C34878D82A}">
                    <a16:rowId xmlns:a16="http://schemas.microsoft.com/office/drawing/2014/main" val="3303262275"/>
                  </a:ext>
                </a:extLst>
              </a:tr>
              <a:tr h="294336">
                <a:tc>
                  <a:txBody>
                    <a:bodyPr/>
                    <a:lstStyle/>
                    <a:p>
                      <a:pPr algn="ctr"/>
                      <a:r>
                        <a:rPr lang="en-US" sz="1500" dirty="0" err="1"/>
                        <a:t>XGBoost</a:t>
                      </a:r>
                      <a:endParaRPr lang="en-US" sz="1500" dirty="0"/>
                    </a:p>
                  </a:txBody>
                  <a:tcPr anchor="ctr">
                    <a:solidFill>
                      <a:schemeClr val="bg1"/>
                    </a:solidFill>
                  </a:tcPr>
                </a:tc>
                <a:tc>
                  <a:txBody>
                    <a:bodyPr/>
                    <a:lstStyle/>
                    <a:p>
                      <a:pPr algn="ctr"/>
                      <a:r>
                        <a:rPr lang="en-US" sz="1500" dirty="0"/>
                        <a:t>0.879</a:t>
                      </a:r>
                    </a:p>
                  </a:txBody>
                  <a:tcPr anchor="ctr">
                    <a:solidFill>
                      <a:schemeClr val="bg1"/>
                    </a:solidFill>
                  </a:tcPr>
                </a:tc>
                <a:tc>
                  <a:txBody>
                    <a:bodyPr/>
                    <a:lstStyle/>
                    <a:p>
                      <a:pPr algn="ctr"/>
                      <a:r>
                        <a:rPr lang="en-US" sz="1500" dirty="0"/>
                        <a:t>0.913</a:t>
                      </a:r>
                    </a:p>
                  </a:txBody>
                  <a:tcPr anchor="ctr">
                    <a:solidFill>
                      <a:schemeClr val="bg1"/>
                    </a:solidFill>
                  </a:tcPr>
                </a:tc>
                <a:tc>
                  <a:txBody>
                    <a:bodyPr/>
                    <a:lstStyle/>
                    <a:p>
                      <a:pPr algn="ctr"/>
                      <a:r>
                        <a:rPr lang="en-US" sz="1500" dirty="0"/>
                        <a:t>0.66</a:t>
                      </a:r>
                    </a:p>
                  </a:txBody>
                  <a:tcPr anchor="ctr">
                    <a:solidFill>
                      <a:schemeClr val="bg1"/>
                    </a:solidFill>
                  </a:tcPr>
                </a:tc>
                <a:tc>
                  <a:txBody>
                    <a:bodyPr/>
                    <a:lstStyle/>
                    <a:p>
                      <a:pPr algn="ctr"/>
                      <a:r>
                        <a:rPr lang="en-US" sz="1500" dirty="0"/>
                        <a:t>0.29</a:t>
                      </a:r>
                    </a:p>
                  </a:txBody>
                  <a:tcPr anchor="ctr">
                    <a:solidFill>
                      <a:schemeClr val="bg1"/>
                    </a:solidFill>
                  </a:tcPr>
                </a:tc>
                <a:tc>
                  <a:txBody>
                    <a:bodyPr/>
                    <a:lstStyle/>
                    <a:p>
                      <a:pPr algn="ctr"/>
                      <a:r>
                        <a:rPr lang="en-US" sz="1500" dirty="0"/>
                        <a:t>0.41</a:t>
                      </a:r>
                    </a:p>
                  </a:txBody>
                  <a:tcPr anchor="ctr">
                    <a:solidFill>
                      <a:schemeClr val="bg1"/>
                    </a:solidFill>
                  </a:tcPr>
                </a:tc>
                <a:extLst>
                  <a:ext uri="{0D108BD9-81ED-4DB2-BD59-A6C34878D82A}">
                    <a16:rowId xmlns:a16="http://schemas.microsoft.com/office/drawing/2014/main" val="1333792768"/>
                  </a:ext>
                </a:extLst>
              </a:tr>
              <a:tr h="294336">
                <a:tc>
                  <a:txBody>
                    <a:bodyPr/>
                    <a:lstStyle/>
                    <a:p>
                      <a:pPr algn="ctr"/>
                      <a:r>
                        <a:rPr lang="en-US" sz="1500" dirty="0"/>
                        <a:t>MLP Classifier</a:t>
                      </a:r>
                    </a:p>
                  </a:txBody>
                  <a:tcPr anchor="ctr">
                    <a:solidFill>
                      <a:schemeClr val="bg1"/>
                    </a:solidFill>
                  </a:tcPr>
                </a:tc>
                <a:tc>
                  <a:txBody>
                    <a:bodyPr/>
                    <a:lstStyle/>
                    <a:p>
                      <a:pPr algn="ctr"/>
                      <a:r>
                        <a:rPr lang="en-US" sz="1500" dirty="0"/>
                        <a:t>0.879</a:t>
                      </a:r>
                    </a:p>
                  </a:txBody>
                  <a:tcPr anchor="ctr">
                    <a:solidFill>
                      <a:schemeClr val="bg1"/>
                    </a:solidFill>
                  </a:tcPr>
                </a:tc>
                <a:tc>
                  <a:txBody>
                    <a:bodyPr/>
                    <a:lstStyle/>
                    <a:p>
                      <a:pPr algn="ctr"/>
                      <a:r>
                        <a:rPr lang="en-US" sz="1500" dirty="0"/>
                        <a:t>0.912</a:t>
                      </a:r>
                    </a:p>
                  </a:txBody>
                  <a:tcPr anchor="ctr">
                    <a:solidFill>
                      <a:schemeClr val="bg1"/>
                    </a:solidFill>
                  </a:tcPr>
                </a:tc>
                <a:tc>
                  <a:txBody>
                    <a:bodyPr/>
                    <a:lstStyle/>
                    <a:p>
                      <a:pPr algn="ctr"/>
                      <a:r>
                        <a:rPr lang="en-US" sz="1500" dirty="0"/>
                        <a:t>0.64</a:t>
                      </a:r>
                    </a:p>
                  </a:txBody>
                  <a:tcPr anchor="ctr">
                    <a:solidFill>
                      <a:schemeClr val="bg1"/>
                    </a:solidFill>
                  </a:tcPr>
                </a:tc>
                <a:tc>
                  <a:txBody>
                    <a:bodyPr/>
                    <a:lstStyle/>
                    <a:p>
                      <a:pPr algn="ctr"/>
                      <a:r>
                        <a:rPr lang="en-US" sz="1500" dirty="0"/>
                        <a:t>0.29</a:t>
                      </a:r>
                    </a:p>
                  </a:txBody>
                  <a:tcPr anchor="ctr">
                    <a:solidFill>
                      <a:schemeClr val="bg1"/>
                    </a:solidFill>
                  </a:tcPr>
                </a:tc>
                <a:tc>
                  <a:txBody>
                    <a:bodyPr/>
                    <a:lstStyle/>
                    <a:p>
                      <a:pPr algn="ctr"/>
                      <a:r>
                        <a:rPr lang="en-US" sz="1500" dirty="0"/>
                        <a:t>0.40</a:t>
                      </a:r>
                    </a:p>
                  </a:txBody>
                  <a:tcPr anchor="ctr">
                    <a:solidFill>
                      <a:schemeClr val="bg1"/>
                    </a:solidFill>
                  </a:tcPr>
                </a:tc>
                <a:extLst>
                  <a:ext uri="{0D108BD9-81ED-4DB2-BD59-A6C34878D82A}">
                    <a16:rowId xmlns:a16="http://schemas.microsoft.com/office/drawing/2014/main" val="1295232013"/>
                  </a:ext>
                </a:extLst>
              </a:tr>
              <a:tr h="294336">
                <a:tc>
                  <a:txBody>
                    <a:bodyPr/>
                    <a:lstStyle/>
                    <a:p>
                      <a:pPr algn="ctr"/>
                      <a:r>
                        <a:rPr lang="en-US" sz="1500" dirty="0"/>
                        <a:t>Random Forest</a:t>
                      </a:r>
                    </a:p>
                  </a:txBody>
                  <a:tcPr anchor="ctr">
                    <a:solidFill>
                      <a:schemeClr val="bg1"/>
                    </a:solidFill>
                  </a:tcPr>
                </a:tc>
                <a:tc>
                  <a:txBody>
                    <a:bodyPr/>
                    <a:lstStyle/>
                    <a:p>
                      <a:pPr algn="ctr"/>
                      <a:r>
                        <a:rPr lang="en-US" sz="1500" dirty="0"/>
                        <a:t>0.878</a:t>
                      </a:r>
                    </a:p>
                  </a:txBody>
                  <a:tcPr anchor="ctr">
                    <a:solidFill>
                      <a:schemeClr val="bg1"/>
                    </a:solidFill>
                  </a:tcPr>
                </a:tc>
                <a:tc>
                  <a:txBody>
                    <a:bodyPr/>
                    <a:lstStyle/>
                    <a:p>
                      <a:pPr algn="ctr"/>
                      <a:r>
                        <a:rPr lang="en-US" sz="1500" dirty="0"/>
                        <a:t>0.911</a:t>
                      </a:r>
                    </a:p>
                  </a:txBody>
                  <a:tcPr anchor="ctr">
                    <a:solidFill>
                      <a:schemeClr val="bg1"/>
                    </a:solidFill>
                  </a:tcPr>
                </a:tc>
                <a:tc>
                  <a:txBody>
                    <a:bodyPr/>
                    <a:lstStyle/>
                    <a:p>
                      <a:pPr algn="ctr"/>
                      <a:r>
                        <a:rPr lang="en-US" sz="1500" dirty="0"/>
                        <a:t>0.78</a:t>
                      </a:r>
                    </a:p>
                  </a:txBody>
                  <a:tcPr anchor="ctr">
                    <a:solidFill>
                      <a:schemeClr val="bg1"/>
                    </a:solidFill>
                  </a:tcPr>
                </a:tc>
                <a:tc>
                  <a:txBody>
                    <a:bodyPr/>
                    <a:lstStyle/>
                    <a:p>
                      <a:pPr algn="ctr"/>
                      <a:r>
                        <a:rPr lang="en-US" sz="1500" dirty="0"/>
                        <a:t>0.18</a:t>
                      </a:r>
                    </a:p>
                  </a:txBody>
                  <a:tcPr anchor="ctr">
                    <a:solidFill>
                      <a:schemeClr val="bg1"/>
                    </a:solidFill>
                  </a:tcPr>
                </a:tc>
                <a:tc>
                  <a:txBody>
                    <a:bodyPr/>
                    <a:lstStyle/>
                    <a:p>
                      <a:pPr algn="ctr"/>
                      <a:r>
                        <a:rPr lang="en-US" sz="1500" dirty="0"/>
                        <a:t>0.29</a:t>
                      </a:r>
                    </a:p>
                  </a:txBody>
                  <a:tcPr anchor="ctr">
                    <a:solidFill>
                      <a:schemeClr val="bg1"/>
                    </a:solidFill>
                  </a:tcPr>
                </a:tc>
                <a:extLst>
                  <a:ext uri="{0D108BD9-81ED-4DB2-BD59-A6C34878D82A}">
                    <a16:rowId xmlns:a16="http://schemas.microsoft.com/office/drawing/2014/main" val="1387024804"/>
                  </a:ext>
                </a:extLst>
              </a:tr>
            </a:tbl>
          </a:graphicData>
        </a:graphic>
      </p:graphicFrame>
      <p:grpSp>
        <p:nvGrpSpPr>
          <p:cNvPr id="30" name="Group 29">
            <a:extLst>
              <a:ext uri="{FF2B5EF4-FFF2-40B4-BE49-F238E27FC236}">
                <a16:creationId xmlns:a16="http://schemas.microsoft.com/office/drawing/2014/main" id="{91E9DEE7-5225-4149-A3DE-F8C289937AAC}"/>
              </a:ext>
            </a:extLst>
          </p:cNvPr>
          <p:cNvGrpSpPr/>
          <p:nvPr/>
        </p:nvGrpSpPr>
        <p:grpSpPr>
          <a:xfrm>
            <a:off x="5599616" y="1960859"/>
            <a:ext cx="1907495" cy="1628081"/>
            <a:chOff x="4634858" y="2260871"/>
            <a:chExt cx="1862242" cy="1772934"/>
          </a:xfrm>
        </p:grpSpPr>
        <p:sp>
          <p:nvSpPr>
            <p:cNvPr id="31" name="Rectangle 30">
              <a:extLst>
                <a:ext uri="{FF2B5EF4-FFF2-40B4-BE49-F238E27FC236}">
                  <a16:creationId xmlns:a16="http://schemas.microsoft.com/office/drawing/2014/main" id="{9E8684A3-393B-5F44-9328-5EC4A8E2EA3B}"/>
                </a:ext>
              </a:extLst>
            </p:cNvPr>
            <p:cNvSpPr/>
            <p:nvPr/>
          </p:nvSpPr>
          <p:spPr>
            <a:xfrm>
              <a:off x="4634858" y="2260871"/>
              <a:ext cx="1862242" cy="1772934"/>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lang="en-US" sz="1400" dirty="0">
                  <a:solidFill>
                    <a:srgbClr val="DE4E8F"/>
                  </a:solidFill>
                </a:rPr>
                <a:t>MLP Classifier</a:t>
              </a:r>
              <a:endParaRPr lang="en-US" sz="1600" dirty="0">
                <a:solidFill>
                  <a:srgbClr val="DE4E8F"/>
                </a:solidFill>
              </a:endParaRPr>
            </a:p>
            <a:p>
              <a:pPr algn="ctr"/>
              <a:endParaRPr lang="en-US" dirty="0"/>
            </a:p>
            <a:p>
              <a:pPr algn="ctr"/>
              <a:endParaRPr lang="en-US" dirty="0"/>
            </a:p>
            <a:p>
              <a:pPr algn="ctr"/>
              <a:endParaRPr lang="en-US" dirty="0"/>
            </a:p>
          </p:txBody>
        </p:sp>
        <p:pic>
          <p:nvPicPr>
            <p:cNvPr id="32" name="Picture 8" descr="Artificial Neural Network Icons - Download Free Vector Icons | Noun Project">
              <a:extLst>
                <a:ext uri="{FF2B5EF4-FFF2-40B4-BE49-F238E27FC236}">
                  <a16:creationId xmlns:a16="http://schemas.microsoft.com/office/drawing/2014/main" id="{EEA521E1-9AAB-4547-93C8-EAE35AB678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7254" y="2583356"/>
              <a:ext cx="1324086" cy="1324085"/>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TextBox 6">
            <a:extLst>
              <a:ext uri="{FF2B5EF4-FFF2-40B4-BE49-F238E27FC236}">
                <a16:creationId xmlns:a16="http://schemas.microsoft.com/office/drawing/2014/main" id="{56688F0E-2BF7-D849-B1E3-CB533B0C34AC}"/>
              </a:ext>
            </a:extLst>
          </p:cNvPr>
          <p:cNvSpPr txBox="1"/>
          <p:nvPr/>
        </p:nvSpPr>
        <p:spPr>
          <a:xfrm>
            <a:off x="711124" y="2270930"/>
            <a:ext cx="1714140" cy="954107"/>
          </a:xfrm>
          <a:prstGeom prst="rect">
            <a:avLst/>
          </a:prstGeom>
          <a:noFill/>
        </p:spPr>
        <p:txBody>
          <a:bodyPr wrap="square" rtlCol="0">
            <a:spAutoFit/>
          </a:bodyPr>
          <a:lstStyle/>
          <a:p>
            <a:r>
              <a:rPr lang="en-US" sz="2800" dirty="0"/>
              <a:t>Stacking Ensemble</a:t>
            </a:r>
          </a:p>
        </p:txBody>
      </p:sp>
      <p:cxnSp>
        <p:nvCxnSpPr>
          <p:cNvPr id="34" name="Straight Arrow Connector 33">
            <a:extLst>
              <a:ext uri="{FF2B5EF4-FFF2-40B4-BE49-F238E27FC236}">
                <a16:creationId xmlns:a16="http://schemas.microsoft.com/office/drawing/2014/main" id="{C8418D07-216C-4441-9C39-FA9EA669F628}"/>
              </a:ext>
            </a:extLst>
          </p:cNvPr>
          <p:cNvCxnSpPr>
            <a:stCxn id="13" idx="3"/>
          </p:cNvCxnSpPr>
          <p:nvPr/>
        </p:nvCxnSpPr>
        <p:spPr>
          <a:xfrm>
            <a:off x="3705490" y="1615801"/>
            <a:ext cx="1823113" cy="844067"/>
          </a:xfrm>
          <a:prstGeom prst="straightConnector1">
            <a:avLst/>
          </a:prstGeom>
          <a:ln w="19050">
            <a:solidFill>
              <a:schemeClr val="tx2"/>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A3C770C-1113-0245-9294-F4C928FB6EFE}"/>
              </a:ext>
            </a:extLst>
          </p:cNvPr>
          <p:cNvCxnSpPr>
            <a:cxnSpLocks/>
          </p:cNvCxnSpPr>
          <p:nvPr/>
        </p:nvCxnSpPr>
        <p:spPr>
          <a:xfrm>
            <a:off x="3713603" y="2790169"/>
            <a:ext cx="1815000" cy="0"/>
          </a:xfrm>
          <a:prstGeom prst="straightConnector1">
            <a:avLst/>
          </a:prstGeom>
          <a:ln w="19050">
            <a:solidFill>
              <a:schemeClr val="tx2"/>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069D1B1-0D7C-1747-840F-EB9DAC27B3B0}"/>
              </a:ext>
            </a:extLst>
          </p:cNvPr>
          <p:cNvCxnSpPr>
            <a:cxnSpLocks/>
          </p:cNvCxnSpPr>
          <p:nvPr/>
        </p:nvCxnSpPr>
        <p:spPr>
          <a:xfrm flipV="1">
            <a:off x="3709546" y="3101927"/>
            <a:ext cx="1819057" cy="860171"/>
          </a:xfrm>
          <a:prstGeom prst="straightConnector1">
            <a:avLst/>
          </a:prstGeom>
          <a:ln w="19050">
            <a:solidFill>
              <a:schemeClr val="tx2"/>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C5D5F5C-5B5A-FF4D-9129-E25CD8433817}"/>
              </a:ext>
            </a:extLst>
          </p:cNvPr>
          <p:cNvCxnSpPr>
            <a:cxnSpLocks/>
          </p:cNvCxnSpPr>
          <p:nvPr/>
        </p:nvCxnSpPr>
        <p:spPr>
          <a:xfrm>
            <a:off x="7507111" y="2790169"/>
            <a:ext cx="854196" cy="0"/>
          </a:xfrm>
          <a:prstGeom prst="straightConnector1">
            <a:avLst/>
          </a:prstGeom>
          <a:ln w="19050">
            <a:solidFill>
              <a:schemeClr val="tx2"/>
            </a:solidFill>
            <a:tailEnd type="triangle" w="lg"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5FFAD3F-0E58-DD4F-9EB6-0A3883D9B4EB}"/>
              </a:ext>
            </a:extLst>
          </p:cNvPr>
          <p:cNvSpPr txBox="1"/>
          <p:nvPr/>
        </p:nvSpPr>
        <p:spPr>
          <a:xfrm>
            <a:off x="8361307" y="2547162"/>
            <a:ext cx="2162626" cy="461665"/>
          </a:xfrm>
          <a:prstGeom prst="rect">
            <a:avLst/>
          </a:prstGeom>
          <a:noFill/>
        </p:spPr>
        <p:txBody>
          <a:bodyPr wrap="square" rtlCol="0">
            <a:spAutoFit/>
          </a:bodyPr>
          <a:lstStyle/>
          <a:p>
            <a:r>
              <a:rPr lang="en-US" sz="2400" dirty="0"/>
              <a:t>Final Prediction</a:t>
            </a:r>
          </a:p>
        </p:txBody>
      </p:sp>
      <p:sp>
        <p:nvSpPr>
          <p:cNvPr id="43" name="Rectangle 42">
            <a:extLst>
              <a:ext uri="{FF2B5EF4-FFF2-40B4-BE49-F238E27FC236}">
                <a16:creationId xmlns:a16="http://schemas.microsoft.com/office/drawing/2014/main" id="{F8F807DA-0900-E541-B947-E16523375E91}"/>
              </a:ext>
            </a:extLst>
          </p:cNvPr>
          <p:cNvSpPr/>
          <p:nvPr/>
        </p:nvSpPr>
        <p:spPr>
          <a:xfrm>
            <a:off x="711124" y="5158442"/>
            <a:ext cx="10611258" cy="33587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8E8FA9DA-678C-154D-BDF1-A7D6F2BA86AC}"/>
              </a:ext>
            </a:extLst>
          </p:cNvPr>
          <p:cNvSpPr txBox="1"/>
          <p:nvPr/>
        </p:nvSpPr>
        <p:spPr>
          <a:xfrm>
            <a:off x="5678460" y="3614556"/>
            <a:ext cx="2162626" cy="400110"/>
          </a:xfrm>
          <a:prstGeom prst="rect">
            <a:avLst/>
          </a:prstGeom>
          <a:noFill/>
        </p:spPr>
        <p:txBody>
          <a:bodyPr wrap="square" rtlCol="0">
            <a:spAutoFit/>
          </a:bodyPr>
          <a:lstStyle/>
          <a:p>
            <a:r>
              <a:rPr lang="en-US" sz="2000" dirty="0"/>
              <a:t>Final Estimator</a:t>
            </a:r>
          </a:p>
        </p:txBody>
      </p:sp>
      <p:sp>
        <p:nvSpPr>
          <p:cNvPr id="46" name="TextBox 45">
            <a:extLst>
              <a:ext uri="{FF2B5EF4-FFF2-40B4-BE49-F238E27FC236}">
                <a16:creationId xmlns:a16="http://schemas.microsoft.com/office/drawing/2014/main" id="{E5F53856-FF9F-CB45-9D30-4F3AF9B475B7}"/>
              </a:ext>
            </a:extLst>
          </p:cNvPr>
          <p:cNvSpPr txBox="1"/>
          <p:nvPr/>
        </p:nvSpPr>
        <p:spPr>
          <a:xfrm>
            <a:off x="9964598" y="4453565"/>
            <a:ext cx="2162626" cy="338554"/>
          </a:xfrm>
          <a:prstGeom prst="rect">
            <a:avLst/>
          </a:prstGeom>
          <a:noFill/>
        </p:spPr>
        <p:txBody>
          <a:bodyPr wrap="square" rtlCol="0">
            <a:spAutoFit/>
          </a:bodyPr>
          <a:lstStyle/>
          <a:p>
            <a:r>
              <a:rPr lang="en-US" sz="1600" i="1" dirty="0"/>
              <a:t>* threshold = 0.5</a:t>
            </a:r>
          </a:p>
        </p:txBody>
      </p:sp>
    </p:spTree>
    <p:extLst>
      <p:ext uri="{BB962C8B-B14F-4D97-AF65-F5344CB8AC3E}">
        <p14:creationId xmlns:p14="http://schemas.microsoft.com/office/powerpoint/2010/main" val="317079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2C9A01-003F-ED40-A0B7-2C525863F061}"/>
              </a:ext>
            </a:extLst>
          </p:cNvPr>
          <p:cNvSpPr>
            <a:spLocks noGrp="1"/>
          </p:cNvSpPr>
          <p:nvPr>
            <p:ph type="title"/>
          </p:nvPr>
        </p:nvSpPr>
        <p:spPr>
          <a:xfrm>
            <a:off x="452064" y="286598"/>
            <a:ext cx="1714141" cy="504512"/>
          </a:xfrm>
        </p:spPr>
        <p:txBody>
          <a:bodyPr>
            <a:noAutofit/>
          </a:bodyPr>
          <a:lstStyle/>
          <a:p>
            <a:r>
              <a:rPr lang="en-US" sz="1200" dirty="0"/>
              <a:t>background</a:t>
            </a:r>
          </a:p>
        </p:txBody>
      </p:sp>
      <p:sp>
        <p:nvSpPr>
          <p:cNvPr id="8" name="Title 4">
            <a:extLst>
              <a:ext uri="{FF2B5EF4-FFF2-40B4-BE49-F238E27FC236}">
                <a16:creationId xmlns:a16="http://schemas.microsoft.com/office/drawing/2014/main" id="{EFD2AEB1-2BC1-F948-9E3F-B2DF39477F31}"/>
              </a:ext>
            </a:extLst>
          </p:cNvPr>
          <p:cNvSpPr txBox="1">
            <a:spLocks/>
          </p:cNvSpPr>
          <p:nvPr/>
        </p:nvSpPr>
        <p:spPr bwMode="black">
          <a:xfrm>
            <a:off x="2516278" y="286598"/>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objectives</a:t>
            </a:r>
          </a:p>
        </p:txBody>
      </p:sp>
      <p:sp>
        <p:nvSpPr>
          <p:cNvPr id="9" name="Title 4">
            <a:extLst>
              <a:ext uri="{FF2B5EF4-FFF2-40B4-BE49-F238E27FC236}">
                <a16:creationId xmlns:a16="http://schemas.microsoft.com/office/drawing/2014/main" id="{2680F27A-F023-3B4B-A6D5-4716A742C321}"/>
              </a:ext>
            </a:extLst>
          </p:cNvPr>
          <p:cNvSpPr txBox="1">
            <a:spLocks/>
          </p:cNvSpPr>
          <p:nvPr/>
        </p:nvSpPr>
        <p:spPr bwMode="black">
          <a:xfrm>
            <a:off x="4395181" y="286598"/>
            <a:ext cx="1827156" cy="504512"/>
          </a:xfrm>
          <a:prstGeom prst="rect">
            <a:avLst/>
          </a:prstGeom>
          <a:solidFill>
            <a:schemeClr val="bg1"/>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methodology</a:t>
            </a:r>
          </a:p>
        </p:txBody>
      </p:sp>
      <p:sp>
        <p:nvSpPr>
          <p:cNvPr id="10" name="Title 4">
            <a:extLst>
              <a:ext uri="{FF2B5EF4-FFF2-40B4-BE49-F238E27FC236}">
                <a16:creationId xmlns:a16="http://schemas.microsoft.com/office/drawing/2014/main" id="{D16D7672-5FF5-624A-94B1-3412199E9708}"/>
              </a:ext>
            </a:extLst>
          </p:cNvPr>
          <p:cNvSpPr txBox="1">
            <a:spLocks/>
          </p:cNvSpPr>
          <p:nvPr/>
        </p:nvSpPr>
        <p:spPr bwMode="black">
          <a:xfrm>
            <a:off x="6489841" y="286755"/>
            <a:ext cx="1611400" cy="504512"/>
          </a:xfrm>
          <a:prstGeom prst="rect">
            <a:avLst/>
          </a:prstGeom>
          <a:solidFill>
            <a:schemeClr val="accent6"/>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results</a:t>
            </a:r>
          </a:p>
        </p:txBody>
      </p:sp>
      <p:sp>
        <p:nvSpPr>
          <p:cNvPr id="11" name="Title 4">
            <a:extLst>
              <a:ext uri="{FF2B5EF4-FFF2-40B4-BE49-F238E27FC236}">
                <a16:creationId xmlns:a16="http://schemas.microsoft.com/office/drawing/2014/main" id="{3B877A0D-62A0-3F4C-96B6-075F19B1E1C2}"/>
              </a:ext>
            </a:extLst>
          </p:cNvPr>
          <p:cNvSpPr txBox="1">
            <a:spLocks/>
          </p:cNvSpPr>
          <p:nvPr/>
        </p:nvSpPr>
        <p:spPr bwMode="black">
          <a:xfrm>
            <a:off x="8361307" y="284259"/>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challenges</a:t>
            </a:r>
          </a:p>
        </p:txBody>
      </p:sp>
      <p:sp>
        <p:nvSpPr>
          <p:cNvPr id="12" name="Title 4">
            <a:extLst>
              <a:ext uri="{FF2B5EF4-FFF2-40B4-BE49-F238E27FC236}">
                <a16:creationId xmlns:a16="http://schemas.microsoft.com/office/drawing/2014/main" id="{2102C8E9-1427-9441-A89F-8623F37CEA94}"/>
              </a:ext>
            </a:extLst>
          </p:cNvPr>
          <p:cNvSpPr txBox="1">
            <a:spLocks/>
          </p:cNvSpPr>
          <p:nvPr/>
        </p:nvSpPr>
        <p:spPr bwMode="black">
          <a:xfrm>
            <a:off x="10240211" y="284259"/>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Lessons</a:t>
            </a:r>
          </a:p>
          <a:p>
            <a:r>
              <a:rPr lang="en-US" sz="1200" dirty="0"/>
              <a:t>learned</a:t>
            </a:r>
          </a:p>
        </p:txBody>
      </p:sp>
      <p:pic>
        <p:nvPicPr>
          <p:cNvPr id="18" name="Picture 17" descr="Chart, bar chart&#10;&#10;Description automatically generated">
            <a:extLst>
              <a:ext uri="{FF2B5EF4-FFF2-40B4-BE49-F238E27FC236}">
                <a16:creationId xmlns:a16="http://schemas.microsoft.com/office/drawing/2014/main" id="{35E96806-B0A8-FC4D-A870-F9F0CA3020A9}"/>
              </a:ext>
            </a:extLst>
          </p:cNvPr>
          <p:cNvPicPr>
            <a:picLocks noChangeAspect="1"/>
          </p:cNvPicPr>
          <p:nvPr/>
        </p:nvPicPr>
        <p:blipFill>
          <a:blip r:embed="rId3"/>
          <a:stretch>
            <a:fillRect/>
          </a:stretch>
        </p:blipFill>
        <p:spPr>
          <a:xfrm>
            <a:off x="2657836" y="1423219"/>
            <a:ext cx="7129002" cy="4752668"/>
          </a:xfrm>
          <a:prstGeom prst="rect">
            <a:avLst/>
          </a:prstGeom>
          <a:ln>
            <a:solidFill>
              <a:schemeClr val="tx2"/>
            </a:solidFill>
          </a:ln>
        </p:spPr>
      </p:pic>
      <p:cxnSp>
        <p:nvCxnSpPr>
          <p:cNvPr id="20" name="Straight Arrow Connector 19">
            <a:extLst>
              <a:ext uri="{FF2B5EF4-FFF2-40B4-BE49-F238E27FC236}">
                <a16:creationId xmlns:a16="http://schemas.microsoft.com/office/drawing/2014/main" id="{55EA411D-4C22-7B4B-B1A8-F466E2C1B85D}"/>
              </a:ext>
            </a:extLst>
          </p:cNvPr>
          <p:cNvCxnSpPr/>
          <p:nvPr/>
        </p:nvCxnSpPr>
        <p:spPr>
          <a:xfrm>
            <a:off x="5772150" y="2271713"/>
            <a:ext cx="1100138" cy="0"/>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265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BF692D-9CE1-3042-BA66-F369610180FD}"/>
              </a:ext>
            </a:extLst>
          </p:cNvPr>
          <p:cNvSpPr/>
          <p:nvPr/>
        </p:nvSpPr>
        <p:spPr>
          <a:xfrm>
            <a:off x="460015" y="1111718"/>
            <a:ext cx="11399547" cy="57666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A42C9A01-003F-ED40-A0B7-2C525863F061}"/>
              </a:ext>
            </a:extLst>
          </p:cNvPr>
          <p:cNvSpPr>
            <a:spLocks noGrp="1"/>
          </p:cNvSpPr>
          <p:nvPr>
            <p:ph type="title"/>
          </p:nvPr>
        </p:nvSpPr>
        <p:spPr>
          <a:xfrm>
            <a:off x="452064" y="286598"/>
            <a:ext cx="1714141" cy="504512"/>
          </a:xfrm>
        </p:spPr>
        <p:txBody>
          <a:bodyPr>
            <a:noAutofit/>
          </a:bodyPr>
          <a:lstStyle/>
          <a:p>
            <a:r>
              <a:rPr lang="en-US" sz="1200" dirty="0"/>
              <a:t>background</a:t>
            </a:r>
          </a:p>
        </p:txBody>
      </p:sp>
      <p:sp>
        <p:nvSpPr>
          <p:cNvPr id="8" name="Title 4">
            <a:extLst>
              <a:ext uri="{FF2B5EF4-FFF2-40B4-BE49-F238E27FC236}">
                <a16:creationId xmlns:a16="http://schemas.microsoft.com/office/drawing/2014/main" id="{EFD2AEB1-2BC1-F948-9E3F-B2DF39477F31}"/>
              </a:ext>
            </a:extLst>
          </p:cNvPr>
          <p:cNvSpPr txBox="1">
            <a:spLocks/>
          </p:cNvSpPr>
          <p:nvPr/>
        </p:nvSpPr>
        <p:spPr bwMode="black">
          <a:xfrm>
            <a:off x="2516278" y="286598"/>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objectives</a:t>
            </a:r>
          </a:p>
        </p:txBody>
      </p:sp>
      <p:sp>
        <p:nvSpPr>
          <p:cNvPr id="9" name="Title 4">
            <a:extLst>
              <a:ext uri="{FF2B5EF4-FFF2-40B4-BE49-F238E27FC236}">
                <a16:creationId xmlns:a16="http://schemas.microsoft.com/office/drawing/2014/main" id="{2680F27A-F023-3B4B-A6D5-4716A742C321}"/>
              </a:ext>
            </a:extLst>
          </p:cNvPr>
          <p:cNvSpPr txBox="1">
            <a:spLocks/>
          </p:cNvSpPr>
          <p:nvPr/>
        </p:nvSpPr>
        <p:spPr bwMode="black">
          <a:xfrm>
            <a:off x="4395181" y="286598"/>
            <a:ext cx="1827156" cy="504512"/>
          </a:xfrm>
          <a:prstGeom prst="rect">
            <a:avLst/>
          </a:prstGeom>
          <a:solidFill>
            <a:schemeClr val="bg1"/>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methodology</a:t>
            </a:r>
          </a:p>
        </p:txBody>
      </p:sp>
      <p:sp>
        <p:nvSpPr>
          <p:cNvPr id="10" name="Title 4">
            <a:extLst>
              <a:ext uri="{FF2B5EF4-FFF2-40B4-BE49-F238E27FC236}">
                <a16:creationId xmlns:a16="http://schemas.microsoft.com/office/drawing/2014/main" id="{D16D7672-5FF5-624A-94B1-3412199E9708}"/>
              </a:ext>
            </a:extLst>
          </p:cNvPr>
          <p:cNvSpPr txBox="1">
            <a:spLocks/>
          </p:cNvSpPr>
          <p:nvPr/>
        </p:nvSpPr>
        <p:spPr bwMode="black">
          <a:xfrm>
            <a:off x="6489841" y="286755"/>
            <a:ext cx="1611400" cy="504512"/>
          </a:xfrm>
          <a:prstGeom prst="rect">
            <a:avLst/>
          </a:prstGeom>
          <a:solidFill>
            <a:schemeClr val="accent6"/>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results</a:t>
            </a:r>
          </a:p>
        </p:txBody>
      </p:sp>
      <p:sp>
        <p:nvSpPr>
          <p:cNvPr id="11" name="Title 4">
            <a:extLst>
              <a:ext uri="{FF2B5EF4-FFF2-40B4-BE49-F238E27FC236}">
                <a16:creationId xmlns:a16="http://schemas.microsoft.com/office/drawing/2014/main" id="{3B877A0D-62A0-3F4C-96B6-075F19B1E1C2}"/>
              </a:ext>
            </a:extLst>
          </p:cNvPr>
          <p:cNvSpPr txBox="1">
            <a:spLocks/>
          </p:cNvSpPr>
          <p:nvPr/>
        </p:nvSpPr>
        <p:spPr bwMode="black">
          <a:xfrm>
            <a:off x="8361307" y="284259"/>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challenges</a:t>
            </a:r>
          </a:p>
        </p:txBody>
      </p:sp>
      <p:sp>
        <p:nvSpPr>
          <p:cNvPr id="12" name="Title 4">
            <a:extLst>
              <a:ext uri="{FF2B5EF4-FFF2-40B4-BE49-F238E27FC236}">
                <a16:creationId xmlns:a16="http://schemas.microsoft.com/office/drawing/2014/main" id="{2102C8E9-1427-9441-A89F-8623F37CEA94}"/>
              </a:ext>
            </a:extLst>
          </p:cNvPr>
          <p:cNvSpPr txBox="1">
            <a:spLocks/>
          </p:cNvSpPr>
          <p:nvPr/>
        </p:nvSpPr>
        <p:spPr bwMode="black">
          <a:xfrm>
            <a:off x="10240211" y="284259"/>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Lessons</a:t>
            </a:r>
          </a:p>
          <a:p>
            <a:r>
              <a:rPr lang="en-US" sz="1200" dirty="0"/>
              <a:t>learned</a:t>
            </a:r>
          </a:p>
        </p:txBody>
      </p:sp>
      <p:cxnSp>
        <p:nvCxnSpPr>
          <p:cNvPr id="4" name="Straight Connector 3">
            <a:extLst>
              <a:ext uri="{FF2B5EF4-FFF2-40B4-BE49-F238E27FC236}">
                <a16:creationId xmlns:a16="http://schemas.microsoft.com/office/drawing/2014/main" id="{61C0069C-7A10-3642-9D06-A6752718102A}"/>
              </a:ext>
            </a:extLst>
          </p:cNvPr>
          <p:cNvCxnSpPr/>
          <p:nvPr/>
        </p:nvCxnSpPr>
        <p:spPr>
          <a:xfrm>
            <a:off x="6883400" y="6731000"/>
            <a:ext cx="0" cy="63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FAADD9E-9B21-3A49-AC48-E664DBF5D146}"/>
              </a:ext>
            </a:extLst>
          </p:cNvPr>
          <p:cNvCxnSpPr/>
          <p:nvPr/>
        </p:nvCxnSpPr>
        <p:spPr>
          <a:xfrm>
            <a:off x="452064" y="1091381"/>
            <a:ext cx="0" cy="5766619"/>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F179509-22C5-7740-9608-55A9B80D38C1}"/>
              </a:ext>
            </a:extLst>
          </p:cNvPr>
          <p:cNvCxnSpPr/>
          <p:nvPr/>
        </p:nvCxnSpPr>
        <p:spPr>
          <a:xfrm>
            <a:off x="11851611" y="1091380"/>
            <a:ext cx="0" cy="5766619"/>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1B434AB-C14C-E745-B403-F543062AD6DA}"/>
              </a:ext>
            </a:extLst>
          </p:cNvPr>
          <p:cNvCxnSpPr>
            <a:cxnSpLocks/>
          </p:cNvCxnSpPr>
          <p:nvPr/>
        </p:nvCxnSpPr>
        <p:spPr>
          <a:xfrm>
            <a:off x="452063" y="1094846"/>
            <a:ext cx="11399548"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856C3EA-24BB-A14E-9406-E46268599939}"/>
              </a:ext>
            </a:extLst>
          </p:cNvPr>
          <p:cNvSpPr txBox="1"/>
          <p:nvPr/>
        </p:nvSpPr>
        <p:spPr>
          <a:xfrm>
            <a:off x="791233" y="2034434"/>
            <a:ext cx="2919661" cy="1754326"/>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Patient ID:  </a:t>
            </a:r>
            <a:r>
              <a:rPr lang="en-US" dirty="0">
                <a:latin typeface="Calibri" panose="020F0502020204030204" pitchFamily="34" charset="0"/>
                <a:cs typeface="Calibri" panose="020F0502020204030204" pitchFamily="34" charset="0"/>
              </a:rPr>
              <a:t>2856346</a:t>
            </a:r>
          </a:p>
          <a:p>
            <a:r>
              <a:rPr lang="en-US" b="1" dirty="0">
                <a:latin typeface="Calibri" panose="020F0502020204030204" pitchFamily="34" charset="0"/>
                <a:cs typeface="Calibri" panose="020F0502020204030204" pitchFamily="34" charset="0"/>
              </a:rPr>
              <a:t>Patient name:  </a:t>
            </a:r>
            <a:r>
              <a:rPr lang="en-US" dirty="0">
                <a:latin typeface="Calibri" panose="020F0502020204030204" pitchFamily="34" charset="0"/>
                <a:cs typeface="Calibri" panose="020F0502020204030204" pitchFamily="34" charset="0"/>
              </a:rPr>
              <a:t>Smith, John</a:t>
            </a:r>
          </a:p>
          <a:p>
            <a:r>
              <a:rPr lang="en-US" b="1" dirty="0">
                <a:latin typeface="Calibri" panose="020F0502020204030204" pitchFamily="34" charset="0"/>
                <a:cs typeface="Calibri" panose="020F0502020204030204" pitchFamily="34" charset="0"/>
              </a:rPr>
              <a:t>Age:  </a:t>
            </a:r>
            <a:r>
              <a:rPr lang="en-US" dirty="0">
                <a:latin typeface="Calibri" panose="020F0502020204030204" pitchFamily="34" charset="0"/>
                <a:cs typeface="Calibri" panose="020F0502020204030204" pitchFamily="34" charset="0"/>
              </a:rPr>
              <a:t>58</a:t>
            </a:r>
            <a:endParaRPr lang="en-US" b="1"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Admission Type:  </a:t>
            </a:r>
            <a:r>
              <a:rPr lang="en-US" dirty="0">
                <a:latin typeface="Calibri" panose="020F0502020204030204" pitchFamily="34" charset="0"/>
                <a:cs typeface="Calibri" panose="020F0502020204030204" pitchFamily="34" charset="0"/>
              </a:rPr>
              <a:t>URGENT</a:t>
            </a:r>
          </a:p>
          <a:p>
            <a:r>
              <a:rPr lang="en-US" b="1" dirty="0">
                <a:latin typeface="Calibri" panose="020F0502020204030204" pitchFamily="34" charset="0"/>
                <a:cs typeface="Calibri" panose="020F0502020204030204" pitchFamily="34" charset="0"/>
              </a:rPr>
              <a:t>Care Unit:  </a:t>
            </a:r>
            <a:r>
              <a:rPr lang="en-US" dirty="0">
                <a:latin typeface="Calibri" panose="020F0502020204030204" pitchFamily="34" charset="0"/>
                <a:cs typeface="Calibri" panose="020F0502020204030204" pitchFamily="34" charset="0"/>
              </a:rPr>
              <a:t>Trauma ICU</a:t>
            </a:r>
          </a:p>
          <a:p>
            <a:endParaRPr lang="en-US" dirty="0"/>
          </a:p>
        </p:txBody>
      </p:sp>
      <p:sp>
        <p:nvSpPr>
          <p:cNvPr id="20" name="TextBox 19">
            <a:extLst>
              <a:ext uri="{FF2B5EF4-FFF2-40B4-BE49-F238E27FC236}">
                <a16:creationId xmlns:a16="http://schemas.microsoft.com/office/drawing/2014/main" id="{4EEBCB33-15B1-9B44-964D-BDCAD38D86DA}"/>
              </a:ext>
            </a:extLst>
          </p:cNvPr>
          <p:cNvSpPr txBox="1"/>
          <p:nvPr/>
        </p:nvSpPr>
        <p:spPr>
          <a:xfrm>
            <a:off x="8066774" y="1429390"/>
            <a:ext cx="3342690" cy="923330"/>
          </a:xfrm>
          <a:prstGeom prst="rect">
            <a:avLst/>
          </a:prstGeom>
          <a:noFill/>
        </p:spPr>
        <p:txBody>
          <a:bodyPr wrap="square" rtlCol="0">
            <a:spAutoFit/>
          </a:bodyPr>
          <a:lstStyle/>
          <a:p>
            <a:r>
              <a:rPr lang="en-US" sz="3600" b="1" dirty="0">
                <a:latin typeface="Calibri" panose="020F0502020204030204" pitchFamily="34" charset="0"/>
                <a:cs typeface="Calibri" panose="020F0502020204030204" pitchFamily="34" charset="0"/>
              </a:rPr>
              <a:t>Risk Score:  </a:t>
            </a:r>
            <a:r>
              <a:rPr lang="en-US" sz="3600" b="1" dirty="0">
                <a:solidFill>
                  <a:srgbClr val="FF0000"/>
                </a:solidFill>
                <a:latin typeface="Calibri" panose="020F0502020204030204" pitchFamily="34" charset="0"/>
                <a:cs typeface="Calibri" panose="020F0502020204030204" pitchFamily="34" charset="0"/>
              </a:rPr>
              <a:t>0.67</a:t>
            </a:r>
          </a:p>
          <a:p>
            <a:endParaRPr lang="en-US" dirty="0"/>
          </a:p>
        </p:txBody>
      </p:sp>
      <p:cxnSp>
        <p:nvCxnSpPr>
          <p:cNvPr id="19" name="Straight Connector 18">
            <a:extLst>
              <a:ext uri="{FF2B5EF4-FFF2-40B4-BE49-F238E27FC236}">
                <a16:creationId xmlns:a16="http://schemas.microsoft.com/office/drawing/2014/main" id="{5BA1D500-8887-BD42-9FDC-7EED933A9D93}"/>
              </a:ext>
            </a:extLst>
          </p:cNvPr>
          <p:cNvCxnSpPr/>
          <p:nvPr/>
        </p:nvCxnSpPr>
        <p:spPr>
          <a:xfrm>
            <a:off x="791233" y="3780756"/>
            <a:ext cx="10818287"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30" name="Picture 29" descr="Logo&#10;&#10;Description automatically generated">
            <a:extLst>
              <a:ext uri="{FF2B5EF4-FFF2-40B4-BE49-F238E27FC236}">
                <a16:creationId xmlns:a16="http://schemas.microsoft.com/office/drawing/2014/main" id="{03E674B3-17D3-224B-8B8D-2FAEF7729C5B}"/>
              </a:ext>
            </a:extLst>
          </p:cNvPr>
          <p:cNvPicPr>
            <a:picLocks noChangeAspect="1"/>
          </p:cNvPicPr>
          <p:nvPr/>
        </p:nvPicPr>
        <p:blipFill>
          <a:blip r:embed="rId3"/>
          <a:stretch>
            <a:fillRect/>
          </a:stretch>
        </p:blipFill>
        <p:spPr>
          <a:xfrm>
            <a:off x="721438" y="1275229"/>
            <a:ext cx="2400966" cy="609069"/>
          </a:xfrm>
          <a:prstGeom prst="rect">
            <a:avLst/>
          </a:prstGeom>
        </p:spPr>
      </p:pic>
      <p:grpSp>
        <p:nvGrpSpPr>
          <p:cNvPr id="47" name="Group 46">
            <a:extLst>
              <a:ext uri="{FF2B5EF4-FFF2-40B4-BE49-F238E27FC236}">
                <a16:creationId xmlns:a16="http://schemas.microsoft.com/office/drawing/2014/main" id="{F6163D4B-AF2C-C640-BB14-ABC1C586A133}"/>
              </a:ext>
            </a:extLst>
          </p:cNvPr>
          <p:cNvGrpSpPr/>
          <p:nvPr/>
        </p:nvGrpSpPr>
        <p:grpSpPr>
          <a:xfrm>
            <a:off x="4127678" y="1232686"/>
            <a:ext cx="3278956" cy="2458805"/>
            <a:chOff x="3747485" y="1260106"/>
            <a:chExt cx="3278956" cy="2458805"/>
          </a:xfrm>
        </p:grpSpPr>
        <p:cxnSp>
          <p:nvCxnSpPr>
            <p:cNvPr id="23" name="Straight Connector 22">
              <a:extLst>
                <a:ext uri="{FF2B5EF4-FFF2-40B4-BE49-F238E27FC236}">
                  <a16:creationId xmlns:a16="http://schemas.microsoft.com/office/drawing/2014/main" id="{91DD96A6-9FCE-8D42-BA3E-65FB6D392B05}"/>
                </a:ext>
              </a:extLst>
            </p:cNvPr>
            <p:cNvCxnSpPr>
              <a:cxnSpLocks/>
            </p:cNvCxnSpPr>
            <p:nvPr/>
          </p:nvCxnSpPr>
          <p:spPr>
            <a:xfrm>
              <a:off x="4395181" y="1712975"/>
              <a:ext cx="0" cy="163660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8154027-CF54-E54F-8393-F30665B6C759}"/>
                </a:ext>
              </a:extLst>
            </p:cNvPr>
            <p:cNvCxnSpPr>
              <a:cxnSpLocks/>
            </p:cNvCxnSpPr>
            <p:nvPr/>
          </p:nvCxnSpPr>
          <p:spPr>
            <a:xfrm flipH="1">
              <a:off x="4395181" y="3349579"/>
              <a:ext cx="263126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1AB3778-956E-4644-97CE-155B78D72E9C}"/>
                </a:ext>
              </a:extLst>
            </p:cNvPr>
            <p:cNvSpPr txBox="1"/>
            <p:nvPr/>
          </p:nvSpPr>
          <p:spPr>
            <a:xfrm>
              <a:off x="4762519" y="1260106"/>
              <a:ext cx="1896586" cy="369332"/>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Risk Score History</a:t>
              </a:r>
            </a:p>
          </p:txBody>
        </p:sp>
        <p:sp>
          <p:nvSpPr>
            <p:cNvPr id="37" name="TextBox 36">
              <a:extLst>
                <a:ext uri="{FF2B5EF4-FFF2-40B4-BE49-F238E27FC236}">
                  <a16:creationId xmlns:a16="http://schemas.microsoft.com/office/drawing/2014/main" id="{A5F373AC-6C54-4444-90A5-88F18C6BD515}"/>
                </a:ext>
              </a:extLst>
            </p:cNvPr>
            <p:cNvSpPr txBox="1"/>
            <p:nvPr/>
          </p:nvSpPr>
          <p:spPr>
            <a:xfrm>
              <a:off x="5308759" y="3349579"/>
              <a:ext cx="772387" cy="369332"/>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Time</a:t>
              </a:r>
            </a:p>
          </p:txBody>
        </p:sp>
        <p:sp>
          <p:nvSpPr>
            <p:cNvPr id="38" name="TextBox 37">
              <a:extLst>
                <a:ext uri="{FF2B5EF4-FFF2-40B4-BE49-F238E27FC236}">
                  <a16:creationId xmlns:a16="http://schemas.microsoft.com/office/drawing/2014/main" id="{F328DD8C-D4A9-3C48-B1FF-557A9ACD72B0}"/>
                </a:ext>
              </a:extLst>
            </p:cNvPr>
            <p:cNvSpPr txBox="1"/>
            <p:nvPr/>
          </p:nvSpPr>
          <p:spPr>
            <a:xfrm rot="16200000">
              <a:off x="3273846" y="2261440"/>
              <a:ext cx="1316610" cy="369332"/>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Risk Score</a:t>
              </a:r>
            </a:p>
          </p:txBody>
        </p:sp>
        <p:sp>
          <p:nvSpPr>
            <p:cNvPr id="41" name="TextBox 40">
              <a:extLst>
                <a:ext uri="{FF2B5EF4-FFF2-40B4-BE49-F238E27FC236}">
                  <a16:creationId xmlns:a16="http://schemas.microsoft.com/office/drawing/2014/main" id="{11F1B814-C335-9644-AEB6-215FFBA771DB}"/>
                </a:ext>
              </a:extLst>
            </p:cNvPr>
            <p:cNvSpPr txBox="1"/>
            <p:nvPr/>
          </p:nvSpPr>
          <p:spPr>
            <a:xfrm>
              <a:off x="4097981" y="3139089"/>
              <a:ext cx="331539"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0</a:t>
              </a:r>
            </a:p>
          </p:txBody>
        </p:sp>
        <p:sp>
          <p:nvSpPr>
            <p:cNvPr id="42" name="TextBox 41">
              <a:extLst>
                <a:ext uri="{FF2B5EF4-FFF2-40B4-BE49-F238E27FC236}">
                  <a16:creationId xmlns:a16="http://schemas.microsoft.com/office/drawing/2014/main" id="{79507C7B-D774-014A-9BA2-51F06BB9429C}"/>
                </a:ext>
              </a:extLst>
            </p:cNvPr>
            <p:cNvSpPr txBox="1"/>
            <p:nvPr/>
          </p:nvSpPr>
          <p:spPr>
            <a:xfrm>
              <a:off x="4054792" y="2814988"/>
              <a:ext cx="493239"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0.2</a:t>
              </a:r>
            </a:p>
          </p:txBody>
        </p:sp>
        <p:sp>
          <p:nvSpPr>
            <p:cNvPr id="43" name="TextBox 42">
              <a:extLst>
                <a:ext uri="{FF2B5EF4-FFF2-40B4-BE49-F238E27FC236}">
                  <a16:creationId xmlns:a16="http://schemas.microsoft.com/office/drawing/2014/main" id="{2C500EC4-482C-5B46-B1FB-C77F880204BB}"/>
                </a:ext>
              </a:extLst>
            </p:cNvPr>
            <p:cNvSpPr txBox="1"/>
            <p:nvPr/>
          </p:nvSpPr>
          <p:spPr>
            <a:xfrm>
              <a:off x="4057799" y="1641476"/>
              <a:ext cx="493239"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1.0</a:t>
              </a:r>
            </a:p>
          </p:txBody>
        </p:sp>
        <p:sp>
          <p:nvSpPr>
            <p:cNvPr id="44" name="TextBox 43">
              <a:extLst>
                <a:ext uri="{FF2B5EF4-FFF2-40B4-BE49-F238E27FC236}">
                  <a16:creationId xmlns:a16="http://schemas.microsoft.com/office/drawing/2014/main" id="{E8767AE9-8BD4-2946-8ABB-1E34DB432592}"/>
                </a:ext>
              </a:extLst>
            </p:cNvPr>
            <p:cNvSpPr txBox="1"/>
            <p:nvPr/>
          </p:nvSpPr>
          <p:spPr>
            <a:xfrm>
              <a:off x="4057799" y="2507066"/>
              <a:ext cx="493239"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0.4</a:t>
              </a:r>
            </a:p>
          </p:txBody>
        </p:sp>
        <p:sp>
          <p:nvSpPr>
            <p:cNvPr id="45" name="TextBox 44">
              <a:extLst>
                <a:ext uri="{FF2B5EF4-FFF2-40B4-BE49-F238E27FC236}">
                  <a16:creationId xmlns:a16="http://schemas.microsoft.com/office/drawing/2014/main" id="{727EF54A-CE8D-7043-80EF-C28DBC622CCD}"/>
                </a:ext>
              </a:extLst>
            </p:cNvPr>
            <p:cNvSpPr txBox="1"/>
            <p:nvPr/>
          </p:nvSpPr>
          <p:spPr>
            <a:xfrm>
              <a:off x="4058476" y="2212509"/>
              <a:ext cx="493239"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0.6</a:t>
              </a:r>
            </a:p>
          </p:txBody>
        </p:sp>
        <p:sp>
          <p:nvSpPr>
            <p:cNvPr id="46" name="TextBox 45">
              <a:extLst>
                <a:ext uri="{FF2B5EF4-FFF2-40B4-BE49-F238E27FC236}">
                  <a16:creationId xmlns:a16="http://schemas.microsoft.com/office/drawing/2014/main" id="{03D22DBB-D2EC-9047-B025-E55DAC8A72B8}"/>
                </a:ext>
              </a:extLst>
            </p:cNvPr>
            <p:cNvSpPr txBox="1"/>
            <p:nvPr/>
          </p:nvSpPr>
          <p:spPr>
            <a:xfrm>
              <a:off x="4056333" y="1925044"/>
              <a:ext cx="493239"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0.8</a:t>
              </a:r>
            </a:p>
          </p:txBody>
        </p:sp>
        <p:sp>
          <p:nvSpPr>
            <p:cNvPr id="34" name="Oval 33">
              <a:extLst>
                <a:ext uri="{FF2B5EF4-FFF2-40B4-BE49-F238E27FC236}">
                  <a16:creationId xmlns:a16="http://schemas.microsoft.com/office/drawing/2014/main" id="{0CBF9E38-B002-294A-BF0C-0ECBAB5F9EC4}"/>
                </a:ext>
              </a:extLst>
            </p:cNvPr>
            <p:cNvSpPr/>
            <p:nvPr/>
          </p:nvSpPr>
          <p:spPr>
            <a:xfrm>
              <a:off x="6537708" y="2089204"/>
              <a:ext cx="110744" cy="10172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4EAC35E-6044-5B49-A546-7F5E25917762}"/>
                </a:ext>
              </a:extLst>
            </p:cNvPr>
            <p:cNvSpPr/>
            <p:nvPr/>
          </p:nvSpPr>
          <p:spPr>
            <a:xfrm>
              <a:off x="5623848" y="2525951"/>
              <a:ext cx="110744" cy="10172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96E0EEAC-EFB7-3044-BEA8-500FE8017D1E}"/>
                </a:ext>
              </a:extLst>
            </p:cNvPr>
            <p:cNvSpPr/>
            <p:nvPr/>
          </p:nvSpPr>
          <p:spPr>
            <a:xfrm>
              <a:off x="5099410" y="2489508"/>
              <a:ext cx="110744" cy="10172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28FEB35E-B9B5-4E41-B9FD-F4EED1218711}"/>
                </a:ext>
              </a:extLst>
            </p:cNvPr>
            <p:cNvSpPr/>
            <p:nvPr/>
          </p:nvSpPr>
          <p:spPr>
            <a:xfrm>
              <a:off x="6073343" y="2284987"/>
              <a:ext cx="110744" cy="10172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249C2A83-74BF-0C40-97F4-90887BFE7818}"/>
                </a:ext>
              </a:extLst>
            </p:cNvPr>
            <p:cNvSpPr/>
            <p:nvPr/>
          </p:nvSpPr>
          <p:spPr>
            <a:xfrm>
              <a:off x="4651775" y="2694715"/>
              <a:ext cx="110744" cy="10172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D3ADB0C7-4B90-8440-9DF5-8FC88463C352}"/>
                </a:ext>
              </a:extLst>
            </p:cNvPr>
            <p:cNvCxnSpPr/>
            <p:nvPr/>
          </p:nvCxnSpPr>
          <p:spPr>
            <a:xfrm flipV="1">
              <a:off x="4429520" y="2140065"/>
              <a:ext cx="2453880" cy="771532"/>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grpSp>
      <p:grpSp>
        <p:nvGrpSpPr>
          <p:cNvPr id="7175" name="Group 7174">
            <a:extLst>
              <a:ext uri="{FF2B5EF4-FFF2-40B4-BE49-F238E27FC236}">
                <a16:creationId xmlns:a16="http://schemas.microsoft.com/office/drawing/2014/main" id="{24635588-2B2E-D74F-9166-584EC2B6FCCE}"/>
              </a:ext>
            </a:extLst>
          </p:cNvPr>
          <p:cNvGrpSpPr/>
          <p:nvPr/>
        </p:nvGrpSpPr>
        <p:grpSpPr>
          <a:xfrm>
            <a:off x="1191395" y="3928399"/>
            <a:ext cx="2936283" cy="2826474"/>
            <a:chOff x="1081087" y="3934767"/>
            <a:chExt cx="2936283" cy="2826474"/>
          </a:xfrm>
        </p:grpSpPr>
        <p:cxnSp>
          <p:nvCxnSpPr>
            <p:cNvPr id="59" name="Straight Connector 58">
              <a:extLst>
                <a:ext uri="{FF2B5EF4-FFF2-40B4-BE49-F238E27FC236}">
                  <a16:creationId xmlns:a16="http://schemas.microsoft.com/office/drawing/2014/main" id="{5ADA73D0-421B-E543-8E2F-AE4AFC1BD923}"/>
                </a:ext>
              </a:extLst>
            </p:cNvPr>
            <p:cNvCxnSpPr>
              <a:cxnSpLocks/>
            </p:cNvCxnSpPr>
            <p:nvPr/>
          </p:nvCxnSpPr>
          <p:spPr>
            <a:xfrm>
              <a:off x="1428570" y="4260890"/>
              <a:ext cx="0" cy="143412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E17AB89-E1FA-E145-8D92-DA6B60873665}"/>
                </a:ext>
              </a:extLst>
            </p:cNvPr>
            <p:cNvCxnSpPr>
              <a:cxnSpLocks/>
            </p:cNvCxnSpPr>
            <p:nvPr/>
          </p:nvCxnSpPr>
          <p:spPr>
            <a:xfrm flipH="1">
              <a:off x="1428570" y="5689215"/>
              <a:ext cx="226161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3AA7512C-9636-154B-AACA-36BAB1213D96}"/>
                </a:ext>
              </a:extLst>
            </p:cNvPr>
            <p:cNvSpPr txBox="1"/>
            <p:nvPr/>
          </p:nvSpPr>
          <p:spPr>
            <a:xfrm>
              <a:off x="1428569" y="3934767"/>
              <a:ext cx="2588801"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Current Heart Rate:  </a:t>
              </a:r>
              <a:r>
                <a:rPr lang="en-US" sz="1600" dirty="0">
                  <a:latin typeface="Calibri" panose="020F0502020204030204" pitchFamily="34" charset="0"/>
                  <a:cs typeface="Calibri" panose="020F0502020204030204" pitchFamily="34" charset="0"/>
                </a:rPr>
                <a:t>80 bpm</a:t>
              </a:r>
            </a:p>
          </p:txBody>
        </p:sp>
        <p:sp>
          <p:nvSpPr>
            <p:cNvPr id="62" name="TextBox 61">
              <a:extLst>
                <a:ext uri="{FF2B5EF4-FFF2-40B4-BE49-F238E27FC236}">
                  <a16:creationId xmlns:a16="http://schemas.microsoft.com/office/drawing/2014/main" id="{C8A2F4D0-FB94-6B4A-BAFD-517DEB7F2256}"/>
                </a:ext>
              </a:extLst>
            </p:cNvPr>
            <p:cNvSpPr txBox="1"/>
            <p:nvPr/>
          </p:nvSpPr>
          <p:spPr>
            <a:xfrm>
              <a:off x="2213805" y="5695016"/>
              <a:ext cx="663879"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Time</a:t>
              </a:r>
              <a:endParaRPr lang="en-US" b="1" dirty="0">
                <a:latin typeface="Calibri" panose="020F0502020204030204" pitchFamily="34" charset="0"/>
                <a:cs typeface="Calibri" panose="020F0502020204030204" pitchFamily="34" charset="0"/>
              </a:endParaRPr>
            </a:p>
          </p:txBody>
        </p:sp>
        <p:sp>
          <p:nvSpPr>
            <p:cNvPr id="64" name="TextBox 63">
              <a:extLst>
                <a:ext uri="{FF2B5EF4-FFF2-40B4-BE49-F238E27FC236}">
                  <a16:creationId xmlns:a16="http://schemas.microsoft.com/office/drawing/2014/main" id="{AD1C851D-7E19-5D43-967A-14776C646927}"/>
                </a:ext>
              </a:extLst>
            </p:cNvPr>
            <p:cNvSpPr txBox="1"/>
            <p:nvPr/>
          </p:nvSpPr>
          <p:spPr>
            <a:xfrm>
              <a:off x="1112766" y="5491040"/>
              <a:ext cx="364583"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60</a:t>
              </a:r>
            </a:p>
          </p:txBody>
        </p:sp>
        <p:sp>
          <p:nvSpPr>
            <p:cNvPr id="65" name="TextBox 64">
              <a:extLst>
                <a:ext uri="{FF2B5EF4-FFF2-40B4-BE49-F238E27FC236}">
                  <a16:creationId xmlns:a16="http://schemas.microsoft.com/office/drawing/2014/main" id="{71FC0A0C-CDAA-B64D-B253-95C711B54E53}"/>
                </a:ext>
              </a:extLst>
            </p:cNvPr>
            <p:cNvSpPr txBox="1"/>
            <p:nvPr/>
          </p:nvSpPr>
          <p:spPr>
            <a:xfrm>
              <a:off x="1125065" y="5199916"/>
              <a:ext cx="423947"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80</a:t>
              </a:r>
            </a:p>
          </p:txBody>
        </p:sp>
        <p:sp>
          <p:nvSpPr>
            <p:cNvPr id="70" name="Oval 69">
              <a:extLst>
                <a:ext uri="{FF2B5EF4-FFF2-40B4-BE49-F238E27FC236}">
                  <a16:creationId xmlns:a16="http://schemas.microsoft.com/office/drawing/2014/main" id="{D16C24E0-5DE8-E24D-9D9A-B2C99484C36F}"/>
                </a:ext>
              </a:extLst>
            </p:cNvPr>
            <p:cNvSpPr/>
            <p:nvPr/>
          </p:nvSpPr>
          <p:spPr>
            <a:xfrm>
              <a:off x="1677412" y="4729921"/>
              <a:ext cx="95186" cy="891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B42691E5-B3FA-A747-90D2-CF91C69C3A4E}"/>
                </a:ext>
              </a:extLst>
            </p:cNvPr>
            <p:cNvSpPr/>
            <p:nvPr/>
          </p:nvSpPr>
          <p:spPr>
            <a:xfrm>
              <a:off x="3270107" y="5247755"/>
              <a:ext cx="95186" cy="891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F287A2AF-B3AA-164F-BB88-03E5FD860457}"/>
                </a:ext>
              </a:extLst>
            </p:cNvPr>
            <p:cNvSpPr/>
            <p:nvPr/>
          </p:nvSpPr>
          <p:spPr>
            <a:xfrm>
              <a:off x="2832606" y="5148611"/>
              <a:ext cx="95186" cy="891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8084FAC6-F830-1747-9DC0-CC03F25BE870}"/>
                </a:ext>
              </a:extLst>
            </p:cNvPr>
            <p:cNvSpPr/>
            <p:nvPr/>
          </p:nvSpPr>
          <p:spPr>
            <a:xfrm>
              <a:off x="2030625" y="4970776"/>
              <a:ext cx="95186" cy="8913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E988CBB8-4B66-E949-834F-336603EABB01}"/>
                </a:ext>
              </a:extLst>
            </p:cNvPr>
            <p:cNvSpPr/>
            <p:nvPr/>
          </p:nvSpPr>
          <p:spPr>
            <a:xfrm>
              <a:off x="2361966" y="5162871"/>
              <a:ext cx="95186" cy="891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id="{EC836A2A-1CDE-A648-8091-6B056DC50AB5}"/>
                </a:ext>
              </a:extLst>
            </p:cNvPr>
            <p:cNvSpPr txBox="1"/>
            <p:nvPr/>
          </p:nvSpPr>
          <p:spPr>
            <a:xfrm>
              <a:off x="1090255" y="4902623"/>
              <a:ext cx="423947"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100</a:t>
              </a:r>
            </a:p>
          </p:txBody>
        </p:sp>
        <p:sp>
          <p:nvSpPr>
            <p:cNvPr id="113" name="TextBox 112">
              <a:extLst>
                <a:ext uri="{FF2B5EF4-FFF2-40B4-BE49-F238E27FC236}">
                  <a16:creationId xmlns:a16="http://schemas.microsoft.com/office/drawing/2014/main" id="{A304B4E0-6CCC-AB45-A409-B32AECE5B83F}"/>
                </a:ext>
              </a:extLst>
            </p:cNvPr>
            <p:cNvSpPr txBox="1"/>
            <p:nvPr/>
          </p:nvSpPr>
          <p:spPr>
            <a:xfrm>
              <a:off x="1084543" y="4589023"/>
              <a:ext cx="423947"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120</a:t>
              </a:r>
            </a:p>
          </p:txBody>
        </p:sp>
        <p:sp>
          <p:nvSpPr>
            <p:cNvPr id="114" name="TextBox 113">
              <a:extLst>
                <a:ext uri="{FF2B5EF4-FFF2-40B4-BE49-F238E27FC236}">
                  <a16:creationId xmlns:a16="http://schemas.microsoft.com/office/drawing/2014/main" id="{90038838-55BB-6848-BBD1-4EA13E22CDE8}"/>
                </a:ext>
              </a:extLst>
            </p:cNvPr>
            <p:cNvSpPr txBox="1"/>
            <p:nvPr/>
          </p:nvSpPr>
          <p:spPr>
            <a:xfrm>
              <a:off x="1081087" y="4309923"/>
              <a:ext cx="423947"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140</a:t>
              </a:r>
            </a:p>
          </p:txBody>
        </p:sp>
        <p:sp>
          <p:nvSpPr>
            <p:cNvPr id="55" name="Rectangle 54">
              <a:extLst>
                <a:ext uri="{FF2B5EF4-FFF2-40B4-BE49-F238E27FC236}">
                  <a16:creationId xmlns:a16="http://schemas.microsoft.com/office/drawing/2014/main" id="{12A90A16-4332-6349-AF5A-E305D1010E91}"/>
                </a:ext>
              </a:extLst>
            </p:cNvPr>
            <p:cNvSpPr/>
            <p:nvPr/>
          </p:nvSpPr>
          <p:spPr>
            <a:xfrm rot="5400000">
              <a:off x="2452954" y="4981031"/>
              <a:ext cx="158535" cy="2353140"/>
            </a:xfrm>
            <a:prstGeom prst="rect">
              <a:avLst/>
            </a:prstGeom>
            <a:gradFill flip="none" rotWithShape="1">
              <a:gsLst>
                <a:gs pos="0">
                  <a:srgbClr val="FF0000"/>
                </a:gs>
                <a:gs pos="23000">
                  <a:srgbClr val="FFC000"/>
                </a:gs>
                <a:gs pos="73000">
                  <a:srgbClr val="FFC000"/>
                </a:gs>
                <a:gs pos="48000">
                  <a:srgbClr val="00B050"/>
                </a:gs>
                <a:gs pos="97000">
                  <a:srgbClr val="FF000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6FC65665-2231-2C4F-9839-754750F1F753}"/>
                </a:ext>
              </a:extLst>
            </p:cNvPr>
            <p:cNvCxnSpPr>
              <a:cxnSpLocks/>
            </p:cNvCxnSpPr>
            <p:nvPr/>
          </p:nvCxnSpPr>
          <p:spPr>
            <a:xfrm>
              <a:off x="2779792" y="6078333"/>
              <a:ext cx="0" cy="345719"/>
            </a:xfrm>
            <a:prstGeom prst="line">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341573F6-1F3B-124C-AC88-4648142B14F2}"/>
                </a:ext>
              </a:extLst>
            </p:cNvPr>
            <p:cNvSpPr txBox="1"/>
            <p:nvPr/>
          </p:nvSpPr>
          <p:spPr>
            <a:xfrm>
              <a:off x="1927684" y="6422687"/>
              <a:ext cx="1754987"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80 bpm </a:t>
              </a:r>
              <a:r>
                <a:rPr lang="en-US" sz="1600" b="1" dirty="0">
                  <a:solidFill>
                    <a:srgbClr val="00B050"/>
                  </a:solidFill>
                  <a:latin typeface="Calibri" panose="020F0502020204030204" pitchFamily="34" charset="0"/>
                  <a:cs typeface="Calibri" panose="020F0502020204030204" pitchFamily="34" charset="0"/>
                </a:rPr>
                <a:t>(Normal)</a:t>
              </a:r>
              <a:endParaRPr lang="en-US" b="1" dirty="0">
                <a:solidFill>
                  <a:srgbClr val="00B050"/>
                </a:solidFill>
                <a:latin typeface="Calibri" panose="020F0502020204030204" pitchFamily="34" charset="0"/>
                <a:cs typeface="Calibri" panose="020F0502020204030204" pitchFamily="34" charset="0"/>
              </a:endParaRPr>
            </a:p>
          </p:txBody>
        </p:sp>
      </p:grpSp>
      <p:grpSp>
        <p:nvGrpSpPr>
          <p:cNvPr id="125" name="Group 124">
            <a:extLst>
              <a:ext uri="{FF2B5EF4-FFF2-40B4-BE49-F238E27FC236}">
                <a16:creationId xmlns:a16="http://schemas.microsoft.com/office/drawing/2014/main" id="{5B9C3859-49C9-A54B-B134-3DD07D05252C}"/>
              </a:ext>
            </a:extLst>
          </p:cNvPr>
          <p:cNvGrpSpPr/>
          <p:nvPr/>
        </p:nvGrpSpPr>
        <p:grpSpPr>
          <a:xfrm>
            <a:off x="4570750" y="3922563"/>
            <a:ext cx="3197608" cy="2824027"/>
            <a:chOff x="882380" y="3934767"/>
            <a:chExt cx="3197608" cy="2824027"/>
          </a:xfrm>
        </p:grpSpPr>
        <p:cxnSp>
          <p:nvCxnSpPr>
            <p:cNvPr id="126" name="Straight Connector 125">
              <a:extLst>
                <a:ext uri="{FF2B5EF4-FFF2-40B4-BE49-F238E27FC236}">
                  <a16:creationId xmlns:a16="http://schemas.microsoft.com/office/drawing/2014/main" id="{F4748A4A-559A-A342-87FE-74CDF159FCE3}"/>
                </a:ext>
              </a:extLst>
            </p:cNvPr>
            <p:cNvCxnSpPr>
              <a:cxnSpLocks/>
            </p:cNvCxnSpPr>
            <p:nvPr/>
          </p:nvCxnSpPr>
          <p:spPr>
            <a:xfrm>
              <a:off x="1428570" y="4260890"/>
              <a:ext cx="0" cy="143412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3888F47F-BF4D-2F4F-B7D7-27AF118548A5}"/>
                </a:ext>
              </a:extLst>
            </p:cNvPr>
            <p:cNvCxnSpPr>
              <a:cxnSpLocks/>
            </p:cNvCxnSpPr>
            <p:nvPr/>
          </p:nvCxnSpPr>
          <p:spPr>
            <a:xfrm flipH="1">
              <a:off x="1428570" y="5689215"/>
              <a:ext cx="226161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7259B11F-F69E-0242-AB85-1E9CB8C44CDB}"/>
                </a:ext>
              </a:extLst>
            </p:cNvPr>
            <p:cNvSpPr txBox="1"/>
            <p:nvPr/>
          </p:nvSpPr>
          <p:spPr>
            <a:xfrm>
              <a:off x="1270901" y="3934767"/>
              <a:ext cx="2746469"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Current Temperature:  </a:t>
              </a:r>
              <a:r>
                <a:rPr lang="en-US" sz="1600" dirty="0">
                  <a:latin typeface="Calibri" panose="020F0502020204030204" pitchFamily="34" charset="0"/>
                  <a:cs typeface="Calibri" panose="020F0502020204030204" pitchFamily="34" charset="0"/>
                </a:rPr>
                <a:t>102.5 F</a:t>
              </a:r>
            </a:p>
          </p:txBody>
        </p:sp>
        <p:sp>
          <p:nvSpPr>
            <p:cNvPr id="129" name="TextBox 128">
              <a:extLst>
                <a:ext uri="{FF2B5EF4-FFF2-40B4-BE49-F238E27FC236}">
                  <a16:creationId xmlns:a16="http://schemas.microsoft.com/office/drawing/2014/main" id="{569B06B2-810E-8E48-A933-152C5F568CD8}"/>
                </a:ext>
              </a:extLst>
            </p:cNvPr>
            <p:cNvSpPr txBox="1"/>
            <p:nvPr/>
          </p:nvSpPr>
          <p:spPr>
            <a:xfrm>
              <a:off x="2213805" y="5695016"/>
              <a:ext cx="663879"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Time</a:t>
              </a:r>
              <a:endParaRPr lang="en-US" b="1" dirty="0">
                <a:latin typeface="Calibri" panose="020F0502020204030204" pitchFamily="34" charset="0"/>
                <a:cs typeface="Calibri" panose="020F0502020204030204" pitchFamily="34" charset="0"/>
              </a:endParaRPr>
            </a:p>
          </p:txBody>
        </p:sp>
        <p:sp>
          <p:nvSpPr>
            <p:cNvPr id="130" name="TextBox 129">
              <a:extLst>
                <a:ext uri="{FF2B5EF4-FFF2-40B4-BE49-F238E27FC236}">
                  <a16:creationId xmlns:a16="http://schemas.microsoft.com/office/drawing/2014/main" id="{3D3A37E3-A2BB-694D-832D-9706C26ADC18}"/>
                </a:ext>
              </a:extLst>
            </p:cNvPr>
            <p:cNvSpPr txBox="1"/>
            <p:nvPr/>
          </p:nvSpPr>
          <p:spPr>
            <a:xfrm rot="16200000">
              <a:off x="346642" y="4743262"/>
              <a:ext cx="1379253" cy="307777"/>
            </a:xfrm>
            <a:prstGeom prst="rect">
              <a:avLst/>
            </a:prstGeom>
            <a:noFill/>
          </p:spPr>
          <p:txBody>
            <a:bodyPr wrap="square" rtlCol="0">
              <a:spAutoFit/>
            </a:bodyPr>
            <a:lstStyle/>
            <a:p>
              <a:r>
                <a:rPr lang="en-US" sz="1400" b="1" dirty="0">
                  <a:latin typeface="Calibri" panose="020F0502020204030204" pitchFamily="34" charset="0"/>
                  <a:cs typeface="Calibri" panose="020F0502020204030204" pitchFamily="34" charset="0"/>
                </a:rPr>
                <a:t>Fahrenheit (F)</a:t>
              </a:r>
              <a:endParaRPr lang="en-US" sz="1600" b="1" dirty="0">
                <a:latin typeface="Calibri" panose="020F0502020204030204" pitchFamily="34" charset="0"/>
                <a:cs typeface="Calibri" panose="020F0502020204030204" pitchFamily="34" charset="0"/>
              </a:endParaRPr>
            </a:p>
          </p:txBody>
        </p:sp>
        <p:sp>
          <p:nvSpPr>
            <p:cNvPr id="131" name="TextBox 130">
              <a:extLst>
                <a:ext uri="{FF2B5EF4-FFF2-40B4-BE49-F238E27FC236}">
                  <a16:creationId xmlns:a16="http://schemas.microsoft.com/office/drawing/2014/main" id="{2B9A471E-4D5C-E341-8177-84B17BAF975C}"/>
                </a:ext>
              </a:extLst>
            </p:cNvPr>
            <p:cNvSpPr txBox="1"/>
            <p:nvPr/>
          </p:nvSpPr>
          <p:spPr>
            <a:xfrm>
              <a:off x="1128623" y="5484661"/>
              <a:ext cx="364583"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95</a:t>
              </a:r>
            </a:p>
          </p:txBody>
        </p:sp>
        <p:sp>
          <p:nvSpPr>
            <p:cNvPr id="132" name="TextBox 131">
              <a:extLst>
                <a:ext uri="{FF2B5EF4-FFF2-40B4-BE49-F238E27FC236}">
                  <a16:creationId xmlns:a16="http://schemas.microsoft.com/office/drawing/2014/main" id="{8E690149-D0EE-8240-ABAC-814250FC71F3}"/>
                </a:ext>
              </a:extLst>
            </p:cNvPr>
            <p:cNvSpPr txBox="1"/>
            <p:nvPr/>
          </p:nvSpPr>
          <p:spPr>
            <a:xfrm>
              <a:off x="1125065" y="5199916"/>
              <a:ext cx="423947"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97</a:t>
              </a:r>
            </a:p>
          </p:txBody>
        </p:sp>
        <p:sp>
          <p:nvSpPr>
            <p:cNvPr id="133" name="Oval 132">
              <a:extLst>
                <a:ext uri="{FF2B5EF4-FFF2-40B4-BE49-F238E27FC236}">
                  <a16:creationId xmlns:a16="http://schemas.microsoft.com/office/drawing/2014/main" id="{4C3A31D9-2C78-C04C-BEE4-B1942246CB11}"/>
                </a:ext>
              </a:extLst>
            </p:cNvPr>
            <p:cNvSpPr/>
            <p:nvPr/>
          </p:nvSpPr>
          <p:spPr>
            <a:xfrm>
              <a:off x="3369490" y="4478883"/>
              <a:ext cx="95186" cy="891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5FECB1EA-7F84-1C44-B8C8-92D1AD67F6DD}"/>
                </a:ext>
              </a:extLst>
            </p:cNvPr>
            <p:cNvSpPr/>
            <p:nvPr/>
          </p:nvSpPr>
          <p:spPr>
            <a:xfrm>
              <a:off x="1689496" y="5073982"/>
              <a:ext cx="95186" cy="891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BDC9C3DF-82C1-884C-8CE1-6B62CD10C35E}"/>
                </a:ext>
              </a:extLst>
            </p:cNvPr>
            <p:cNvSpPr/>
            <p:nvPr/>
          </p:nvSpPr>
          <p:spPr>
            <a:xfrm>
              <a:off x="2471419" y="4874928"/>
              <a:ext cx="95186" cy="8913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C50A974B-EF72-974D-81A5-3C76365FD828}"/>
                </a:ext>
              </a:extLst>
            </p:cNvPr>
            <p:cNvSpPr/>
            <p:nvPr/>
          </p:nvSpPr>
          <p:spPr>
            <a:xfrm>
              <a:off x="2099144" y="5015952"/>
              <a:ext cx="95186" cy="891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a:extLst>
                <a:ext uri="{FF2B5EF4-FFF2-40B4-BE49-F238E27FC236}">
                  <a16:creationId xmlns:a16="http://schemas.microsoft.com/office/drawing/2014/main" id="{9173AC66-4278-9043-A0A2-6ED49493E0DB}"/>
                </a:ext>
              </a:extLst>
            </p:cNvPr>
            <p:cNvSpPr txBox="1"/>
            <p:nvPr/>
          </p:nvSpPr>
          <p:spPr>
            <a:xfrm>
              <a:off x="1127789" y="4902623"/>
              <a:ext cx="423947"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99</a:t>
              </a:r>
            </a:p>
          </p:txBody>
        </p:sp>
        <p:sp>
          <p:nvSpPr>
            <p:cNvPr id="139" name="TextBox 138">
              <a:extLst>
                <a:ext uri="{FF2B5EF4-FFF2-40B4-BE49-F238E27FC236}">
                  <a16:creationId xmlns:a16="http://schemas.microsoft.com/office/drawing/2014/main" id="{8B21591B-CAEF-E940-BEB6-DC377A84525D}"/>
                </a:ext>
              </a:extLst>
            </p:cNvPr>
            <p:cNvSpPr txBox="1"/>
            <p:nvPr/>
          </p:nvSpPr>
          <p:spPr>
            <a:xfrm>
              <a:off x="1084543" y="4589023"/>
              <a:ext cx="423947"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101</a:t>
              </a:r>
            </a:p>
          </p:txBody>
        </p:sp>
        <p:sp>
          <p:nvSpPr>
            <p:cNvPr id="140" name="TextBox 139">
              <a:extLst>
                <a:ext uri="{FF2B5EF4-FFF2-40B4-BE49-F238E27FC236}">
                  <a16:creationId xmlns:a16="http://schemas.microsoft.com/office/drawing/2014/main" id="{52EFEE4B-8ECA-C746-85A2-D9CCC55ED917}"/>
                </a:ext>
              </a:extLst>
            </p:cNvPr>
            <p:cNvSpPr txBox="1"/>
            <p:nvPr/>
          </p:nvSpPr>
          <p:spPr>
            <a:xfrm>
              <a:off x="1081087" y="4309923"/>
              <a:ext cx="423947"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103</a:t>
              </a:r>
            </a:p>
          </p:txBody>
        </p:sp>
        <p:sp>
          <p:nvSpPr>
            <p:cNvPr id="141" name="Rectangle 140">
              <a:extLst>
                <a:ext uri="{FF2B5EF4-FFF2-40B4-BE49-F238E27FC236}">
                  <a16:creationId xmlns:a16="http://schemas.microsoft.com/office/drawing/2014/main" id="{E0AE25BF-95A6-834C-ADC3-1E7BD8556A99}"/>
                </a:ext>
              </a:extLst>
            </p:cNvPr>
            <p:cNvSpPr/>
            <p:nvPr/>
          </p:nvSpPr>
          <p:spPr>
            <a:xfrm rot="5400000">
              <a:off x="2452954" y="4981031"/>
              <a:ext cx="158535" cy="2353140"/>
            </a:xfrm>
            <a:prstGeom prst="rect">
              <a:avLst/>
            </a:prstGeom>
            <a:gradFill flip="none" rotWithShape="1">
              <a:gsLst>
                <a:gs pos="0">
                  <a:srgbClr val="FF0000"/>
                </a:gs>
                <a:gs pos="23000">
                  <a:srgbClr val="FFC000"/>
                </a:gs>
                <a:gs pos="73000">
                  <a:srgbClr val="FFC000"/>
                </a:gs>
                <a:gs pos="48000">
                  <a:srgbClr val="00B050"/>
                </a:gs>
                <a:gs pos="97000">
                  <a:srgbClr val="FF000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2" name="Straight Connector 141">
              <a:extLst>
                <a:ext uri="{FF2B5EF4-FFF2-40B4-BE49-F238E27FC236}">
                  <a16:creationId xmlns:a16="http://schemas.microsoft.com/office/drawing/2014/main" id="{A3AD4133-188B-B34C-821F-2C978C983D67}"/>
                </a:ext>
              </a:extLst>
            </p:cNvPr>
            <p:cNvCxnSpPr>
              <a:cxnSpLocks/>
            </p:cNvCxnSpPr>
            <p:nvPr/>
          </p:nvCxnSpPr>
          <p:spPr>
            <a:xfrm>
              <a:off x="3409184" y="6080226"/>
              <a:ext cx="0" cy="345719"/>
            </a:xfrm>
            <a:prstGeom prst="line">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2DB80C7B-626F-974F-B01A-21D5577A7B1A}"/>
                </a:ext>
              </a:extLst>
            </p:cNvPr>
            <p:cNvSpPr txBox="1"/>
            <p:nvPr/>
          </p:nvSpPr>
          <p:spPr>
            <a:xfrm>
              <a:off x="2542644" y="6420240"/>
              <a:ext cx="1537344"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102.5 F </a:t>
              </a:r>
              <a:r>
                <a:rPr lang="en-US" sz="1600" b="1" dirty="0">
                  <a:solidFill>
                    <a:srgbClr val="FF0000"/>
                  </a:solidFill>
                  <a:latin typeface="Calibri" panose="020F0502020204030204" pitchFamily="34" charset="0"/>
                  <a:cs typeface="Calibri" panose="020F0502020204030204" pitchFamily="34" charset="0"/>
                </a:rPr>
                <a:t>(High)</a:t>
              </a:r>
              <a:endParaRPr lang="en-US" b="1" dirty="0">
                <a:solidFill>
                  <a:srgbClr val="FF0000"/>
                </a:solidFill>
                <a:latin typeface="Calibri" panose="020F0502020204030204" pitchFamily="34" charset="0"/>
                <a:cs typeface="Calibri" panose="020F0502020204030204" pitchFamily="34" charset="0"/>
              </a:endParaRPr>
            </a:p>
          </p:txBody>
        </p:sp>
      </p:grpSp>
      <p:grpSp>
        <p:nvGrpSpPr>
          <p:cNvPr id="144" name="Group 143">
            <a:extLst>
              <a:ext uri="{FF2B5EF4-FFF2-40B4-BE49-F238E27FC236}">
                <a16:creationId xmlns:a16="http://schemas.microsoft.com/office/drawing/2014/main" id="{CE91C5F7-EE69-1948-B29E-39E21A9CFB6B}"/>
              </a:ext>
            </a:extLst>
          </p:cNvPr>
          <p:cNvGrpSpPr/>
          <p:nvPr/>
        </p:nvGrpSpPr>
        <p:grpSpPr>
          <a:xfrm>
            <a:off x="8302134" y="3919050"/>
            <a:ext cx="3437795" cy="2795697"/>
            <a:chOff x="845888" y="3934767"/>
            <a:chExt cx="3437795" cy="2795697"/>
          </a:xfrm>
        </p:grpSpPr>
        <p:cxnSp>
          <p:nvCxnSpPr>
            <p:cNvPr id="145" name="Straight Connector 144">
              <a:extLst>
                <a:ext uri="{FF2B5EF4-FFF2-40B4-BE49-F238E27FC236}">
                  <a16:creationId xmlns:a16="http://schemas.microsoft.com/office/drawing/2014/main" id="{7F4375AF-8027-1A45-AEF6-CA780C11F555}"/>
                </a:ext>
              </a:extLst>
            </p:cNvPr>
            <p:cNvCxnSpPr>
              <a:cxnSpLocks/>
            </p:cNvCxnSpPr>
            <p:nvPr/>
          </p:nvCxnSpPr>
          <p:spPr>
            <a:xfrm>
              <a:off x="1428570" y="4260890"/>
              <a:ext cx="0" cy="143412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13551CF-F6B3-8747-B3A8-2EBA2F5B66D7}"/>
                </a:ext>
              </a:extLst>
            </p:cNvPr>
            <p:cNvCxnSpPr>
              <a:cxnSpLocks/>
            </p:cNvCxnSpPr>
            <p:nvPr/>
          </p:nvCxnSpPr>
          <p:spPr>
            <a:xfrm flipH="1">
              <a:off x="1428570" y="5689215"/>
              <a:ext cx="226161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47" name="TextBox 146">
              <a:extLst>
                <a:ext uri="{FF2B5EF4-FFF2-40B4-BE49-F238E27FC236}">
                  <a16:creationId xmlns:a16="http://schemas.microsoft.com/office/drawing/2014/main" id="{6EC0A791-5209-5D42-ABB9-A054B770C9B1}"/>
                </a:ext>
              </a:extLst>
            </p:cNvPr>
            <p:cNvSpPr txBox="1"/>
            <p:nvPr/>
          </p:nvSpPr>
          <p:spPr>
            <a:xfrm>
              <a:off x="1028330" y="3934767"/>
              <a:ext cx="3255353"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Current Blood Pressure:  </a:t>
              </a:r>
              <a:r>
                <a:rPr lang="en-US" sz="1600" dirty="0">
                  <a:latin typeface="Calibri" panose="020F0502020204030204" pitchFamily="34" charset="0"/>
                  <a:cs typeface="Calibri" panose="020F0502020204030204" pitchFamily="34" charset="0"/>
                </a:rPr>
                <a:t>132 mmHg</a:t>
              </a:r>
            </a:p>
          </p:txBody>
        </p:sp>
        <p:sp>
          <p:nvSpPr>
            <p:cNvPr id="148" name="TextBox 147">
              <a:extLst>
                <a:ext uri="{FF2B5EF4-FFF2-40B4-BE49-F238E27FC236}">
                  <a16:creationId xmlns:a16="http://schemas.microsoft.com/office/drawing/2014/main" id="{AA51BFA2-918D-EC4A-8874-0CDCEAB7B7E3}"/>
                </a:ext>
              </a:extLst>
            </p:cNvPr>
            <p:cNvSpPr txBox="1"/>
            <p:nvPr/>
          </p:nvSpPr>
          <p:spPr>
            <a:xfrm>
              <a:off x="2213805" y="5695016"/>
              <a:ext cx="663879"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Time</a:t>
              </a:r>
              <a:endParaRPr lang="en-US" b="1" dirty="0">
                <a:latin typeface="Calibri" panose="020F0502020204030204" pitchFamily="34" charset="0"/>
                <a:cs typeface="Calibri" panose="020F0502020204030204" pitchFamily="34" charset="0"/>
              </a:endParaRPr>
            </a:p>
          </p:txBody>
        </p:sp>
        <p:sp>
          <p:nvSpPr>
            <p:cNvPr id="149" name="TextBox 148">
              <a:extLst>
                <a:ext uri="{FF2B5EF4-FFF2-40B4-BE49-F238E27FC236}">
                  <a16:creationId xmlns:a16="http://schemas.microsoft.com/office/drawing/2014/main" id="{83E3B69D-E494-9A48-A80A-1FB077F45E12}"/>
                </a:ext>
              </a:extLst>
            </p:cNvPr>
            <p:cNvSpPr txBox="1"/>
            <p:nvPr/>
          </p:nvSpPr>
          <p:spPr>
            <a:xfrm rot="16200000">
              <a:off x="579510" y="4756566"/>
              <a:ext cx="840533" cy="307777"/>
            </a:xfrm>
            <a:prstGeom prst="rect">
              <a:avLst/>
            </a:prstGeom>
            <a:noFill/>
          </p:spPr>
          <p:txBody>
            <a:bodyPr wrap="square" rtlCol="0">
              <a:spAutoFit/>
            </a:bodyPr>
            <a:lstStyle/>
            <a:p>
              <a:r>
                <a:rPr lang="en-US" sz="1400" b="1" dirty="0">
                  <a:latin typeface="Calibri" panose="020F0502020204030204" pitchFamily="34" charset="0"/>
                  <a:cs typeface="Calibri" panose="020F0502020204030204" pitchFamily="34" charset="0"/>
                </a:rPr>
                <a:t>mm Hg</a:t>
              </a:r>
              <a:endParaRPr lang="en-US" sz="1600" b="1" dirty="0">
                <a:latin typeface="Calibri" panose="020F0502020204030204" pitchFamily="34" charset="0"/>
                <a:cs typeface="Calibri" panose="020F0502020204030204" pitchFamily="34" charset="0"/>
              </a:endParaRPr>
            </a:p>
          </p:txBody>
        </p:sp>
        <p:sp>
          <p:nvSpPr>
            <p:cNvPr id="150" name="TextBox 149">
              <a:extLst>
                <a:ext uri="{FF2B5EF4-FFF2-40B4-BE49-F238E27FC236}">
                  <a16:creationId xmlns:a16="http://schemas.microsoft.com/office/drawing/2014/main" id="{290182A8-89E4-9649-9E6B-094BD9AA962B}"/>
                </a:ext>
              </a:extLst>
            </p:cNvPr>
            <p:cNvSpPr txBox="1"/>
            <p:nvPr/>
          </p:nvSpPr>
          <p:spPr>
            <a:xfrm>
              <a:off x="1112766" y="5491040"/>
              <a:ext cx="364583"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80</a:t>
              </a:r>
            </a:p>
          </p:txBody>
        </p:sp>
        <p:sp>
          <p:nvSpPr>
            <p:cNvPr id="151" name="TextBox 150">
              <a:extLst>
                <a:ext uri="{FF2B5EF4-FFF2-40B4-BE49-F238E27FC236}">
                  <a16:creationId xmlns:a16="http://schemas.microsoft.com/office/drawing/2014/main" id="{22620DE8-FC74-DE43-A29A-623599589F32}"/>
                </a:ext>
              </a:extLst>
            </p:cNvPr>
            <p:cNvSpPr txBox="1"/>
            <p:nvPr/>
          </p:nvSpPr>
          <p:spPr>
            <a:xfrm>
              <a:off x="1097765" y="5199916"/>
              <a:ext cx="451247"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100</a:t>
              </a:r>
            </a:p>
          </p:txBody>
        </p:sp>
        <p:sp>
          <p:nvSpPr>
            <p:cNvPr id="152" name="Oval 151">
              <a:extLst>
                <a:ext uri="{FF2B5EF4-FFF2-40B4-BE49-F238E27FC236}">
                  <a16:creationId xmlns:a16="http://schemas.microsoft.com/office/drawing/2014/main" id="{DA8B08DC-CD36-6E42-B5E4-7A569E1B1776}"/>
                </a:ext>
              </a:extLst>
            </p:cNvPr>
            <p:cNvSpPr/>
            <p:nvPr/>
          </p:nvSpPr>
          <p:spPr>
            <a:xfrm>
              <a:off x="2907191" y="4694701"/>
              <a:ext cx="95186" cy="891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375EAB0F-2D6E-2E40-9F56-FF4799A30193}"/>
                </a:ext>
              </a:extLst>
            </p:cNvPr>
            <p:cNvSpPr/>
            <p:nvPr/>
          </p:nvSpPr>
          <p:spPr>
            <a:xfrm>
              <a:off x="1695870" y="5118137"/>
              <a:ext cx="95186" cy="891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BCC40509-1C80-A640-8F2B-F97FDCBA602F}"/>
                </a:ext>
              </a:extLst>
            </p:cNvPr>
            <p:cNvSpPr/>
            <p:nvPr/>
          </p:nvSpPr>
          <p:spPr>
            <a:xfrm>
              <a:off x="2557701" y="4898610"/>
              <a:ext cx="95186" cy="8913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2931DC36-0D0E-E247-A81A-5B4C33797D3D}"/>
                </a:ext>
              </a:extLst>
            </p:cNvPr>
            <p:cNvSpPr/>
            <p:nvPr/>
          </p:nvSpPr>
          <p:spPr>
            <a:xfrm>
              <a:off x="3270107" y="4853531"/>
              <a:ext cx="95186" cy="8913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601C6F28-F516-E544-8D32-32A494AA57AE}"/>
                </a:ext>
              </a:extLst>
            </p:cNvPr>
            <p:cNvSpPr/>
            <p:nvPr/>
          </p:nvSpPr>
          <p:spPr>
            <a:xfrm>
              <a:off x="2169052" y="5064478"/>
              <a:ext cx="95186" cy="891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a:extLst>
                <a:ext uri="{FF2B5EF4-FFF2-40B4-BE49-F238E27FC236}">
                  <a16:creationId xmlns:a16="http://schemas.microsoft.com/office/drawing/2014/main" id="{D16316AD-55D6-E441-8C55-E8593CB4189A}"/>
                </a:ext>
              </a:extLst>
            </p:cNvPr>
            <p:cNvSpPr txBox="1"/>
            <p:nvPr/>
          </p:nvSpPr>
          <p:spPr>
            <a:xfrm>
              <a:off x="1090255" y="4902623"/>
              <a:ext cx="423947"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120</a:t>
              </a:r>
            </a:p>
          </p:txBody>
        </p:sp>
        <p:sp>
          <p:nvSpPr>
            <p:cNvPr id="158" name="TextBox 157">
              <a:extLst>
                <a:ext uri="{FF2B5EF4-FFF2-40B4-BE49-F238E27FC236}">
                  <a16:creationId xmlns:a16="http://schemas.microsoft.com/office/drawing/2014/main" id="{8E10833A-AEEC-FD4B-9784-DF2B710A580F}"/>
                </a:ext>
              </a:extLst>
            </p:cNvPr>
            <p:cNvSpPr txBox="1"/>
            <p:nvPr/>
          </p:nvSpPr>
          <p:spPr>
            <a:xfrm>
              <a:off x="1084543" y="4589023"/>
              <a:ext cx="423947"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140</a:t>
              </a:r>
            </a:p>
          </p:txBody>
        </p:sp>
        <p:sp>
          <p:nvSpPr>
            <p:cNvPr id="159" name="TextBox 158">
              <a:extLst>
                <a:ext uri="{FF2B5EF4-FFF2-40B4-BE49-F238E27FC236}">
                  <a16:creationId xmlns:a16="http://schemas.microsoft.com/office/drawing/2014/main" id="{8DCCD607-BBB6-324A-B2FA-CAEF34C21175}"/>
                </a:ext>
              </a:extLst>
            </p:cNvPr>
            <p:cNvSpPr txBox="1"/>
            <p:nvPr/>
          </p:nvSpPr>
          <p:spPr>
            <a:xfrm>
              <a:off x="1081087" y="4309923"/>
              <a:ext cx="423947"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160</a:t>
              </a:r>
            </a:p>
          </p:txBody>
        </p:sp>
        <p:sp>
          <p:nvSpPr>
            <p:cNvPr id="160" name="Rectangle 159">
              <a:extLst>
                <a:ext uri="{FF2B5EF4-FFF2-40B4-BE49-F238E27FC236}">
                  <a16:creationId xmlns:a16="http://schemas.microsoft.com/office/drawing/2014/main" id="{171B7308-08F5-E040-A424-5E7A043474AA}"/>
                </a:ext>
              </a:extLst>
            </p:cNvPr>
            <p:cNvSpPr/>
            <p:nvPr/>
          </p:nvSpPr>
          <p:spPr>
            <a:xfrm rot="5400000">
              <a:off x="2452954" y="4981031"/>
              <a:ext cx="158535" cy="2353140"/>
            </a:xfrm>
            <a:prstGeom prst="rect">
              <a:avLst/>
            </a:prstGeom>
            <a:gradFill flip="none" rotWithShape="1">
              <a:gsLst>
                <a:gs pos="0">
                  <a:srgbClr val="FF0000"/>
                </a:gs>
                <a:gs pos="23000">
                  <a:srgbClr val="FFC000"/>
                </a:gs>
                <a:gs pos="73000">
                  <a:srgbClr val="FFC000"/>
                </a:gs>
                <a:gs pos="48000">
                  <a:srgbClr val="00B050"/>
                </a:gs>
                <a:gs pos="97000">
                  <a:srgbClr val="FF000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1" name="Straight Connector 160">
              <a:extLst>
                <a:ext uri="{FF2B5EF4-FFF2-40B4-BE49-F238E27FC236}">
                  <a16:creationId xmlns:a16="http://schemas.microsoft.com/office/drawing/2014/main" id="{341062A1-6E86-EB4D-95F5-B21A6CD154A2}"/>
                </a:ext>
              </a:extLst>
            </p:cNvPr>
            <p:cNvCxnSpPr>
              <a:cxnSpLocks/>
            </p:cNvCxnSpPr>
            <p:nvPr/>
          </p:nvCxnSpPr>
          <p:spPr>
            <a:xfrm>
              <a:off x="3132217" y="6078333"/>
              <a:ext cx="0" cy="345719"/>
            </a:xfrm>
            <a:prstGeom prst="line">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AB9320B8-C944-8744-A4DC-BA58E5DAECA8}"/>
                </a:ext>
              </a:extLst>
            </p:cNvPr>
            <p:cNvSpPr txBox="1"/>
            <p:nvPr/>
          </p:nvSpPr>
          <p:spPr>
            <a:xfrm>
              <a:off x="1927684" y="6422687"/>
              <a:ext cx="1754987" cy="307777"/>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132 mmHg </a:t>
              </a:r>
              <a:r>
                <a:rPr lang="en-US" sz="1400" b="1" dirty="0">
                  <a:solidFill>
                    <a:srgbClr val="FFC000"/>
                  </a:solidFill>
                  <a:latin typeface="Calibri" panose="020F0502020204030204" pitchFamily="34" charset="0"/>
                  <a:cs typeface="Calibri" panose="020F0502020204030204" pitchFamily="34" charset="0"/>
                </a:rPr>
                <a:t>(Warning)</a:t>
              </a:r>
              <a:endParaRPr lang="en-US" sz="1600" b="1" dirty="0">
                <a:solidFill>
                  <a:srgbClr val="FFC000"/>
                </a:solidFill>
                <a:latin typeface="Calibri" panose="020F0502020204030204" pitchFamily="34" charset="0"/>
                <a:cs typeface="Calibri" panose="020F0502020204030204" pitchFamily="34" charset="0"/>
              </a:endParaRPr>
            </a:p>
          </p:txBody>
        </p:sp>
      </p:grpSp>
      <p:sp>
        <p:nvSpPr>
          <p:cNvPr id="163" name="Oval 162">
            <a:extLst>
              <a:ext uri="{FF2B5EF4-FFF2-40B4-BE49-F238E27FC236}">
                <a16:creationId xmlns:a16="http://schemas.microsoft.com/office/drawing/2014/main" id="{470177ED-2D80-DC49-8B57-69A6A6545AAC}"/>
              </a:ext>
            </a:extLst>
          </p:cNvPr>
          <p:cNvSpPr/>
          <p:nvPr/>
        </p:nvSpPr>
        <p:spPr>
          <a:xfrm>
            <a:off x="6583552" y="4575990"/>
            <a:ext cx="95186" cy="891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TextBox 163">
            <a:extLst>
              <a:ext uri="{FF2B5EF4-FFF2-40B4-BE49-F238E27FC236}">
                <a16:creationId xmlns:a16="http://schemas.microsoft.com/office/drawing/2014/main" id="{EE8D483B-F54E-E545-BD27-288226367E8C}"/>
              </a:ext>
            </a:extLst>
          </p:cNvPr>
          <p:cNvSpPr txBox="1"/>
          <p:nvPr/>
        </p:nvSpPr>
        <p:spPr>
          <a:xfrm>
            <a:off x="8135723" y="2711045"/>
            <a:ext cx="3342689" cy="646331"/>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Last Updated: </a:t>
            </a:r>
            <a:r>
              <a:rPr lang="en-US" dirty="0">
                <a:latin typeface="Calibri" panose="020F0502020204030204" pitchFamily="34" charset="0"/>
                <a:cs typeface="Calibri" panose="020F0502020204030204" pitchFamily="34" charset="0"/>
              </a:rPr>
              <a:t>2020-04-07 17:45</a:t>
            </a:r>
          </a:p>
          <a:p>
            <a:endParaRPr lang="en-US" dirty="0"/>
          </a:p>
        </p:txBody>
      </p:sp>
      <p:sp>
        <p:nvSpPr>
          <p:cNvPr id="7177" name="Oval 7176">
            <a:extLst>
              <a:ext uri="{FF2B5EF4-FFF2-40B4-BE49-F238E27FC236}">
                <a16:creationId xmlns:a16="http://schemas.microsoft.com/office/drawing/2014/main" id="{111A3389-6528-6049-A7C0-9EC4D1370CC6}"/>
              </a:ext>
            </a:extLst>
          </p:cNvPr>
          <p:cNvSpPr/>
          <p:nvPr/>
        </p:nvSpPr>
        <p:spPr>
          <a:xfrm>
            <a:off x="7768358" y="1232686"/>
            <a:ext cx="3710054" cy="1120034"/>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TextBox 165">
            <a:extLst>
              <a:ext uri="{FF2B5EF4-FFF2-40B4-BE49-F238E27FC236}">
                <a16:creationId xmlns:a16="http://schemas.microsoft.com/office/drawing/2014/main" id="{4AA0750B-6A8D-D542-A8D9-57ED15FEEDFD}"/>
              </a:ext>
            </a:extLst>
          </p:cNvPr>
          <p:cNvSpPr txBox="1"/>
          <p:nvPr/>
        </p:nvSpPr>
        <p:spPr>
          <a:xfrm rot="16200000">
            <a:off x="717021" y="4695260"/>
            <a:ext cx="764463" cy="307777"/>
          </a:xfrm>
          <a:prstGeom prst="rect">
            <a:avLst/>
          </a:prstGeom>
          <a:noFill/>
        </p:spPr>
        <p:txBody>
          <a:bodyPr wrap="square" rtlCol="0">
            <a:spAutoFit/>
          </a:bodyPr>
          <a:lstStyle/>
          <a:p>
            <a:r>
              <a:rPr lang="en-US" sz="1400" b="1" dirty="0">
                <a:latin typeface="Calibri" panose="020F0502020204030204" pitchFamily="34" charset="0"/>
                <a:cs typeface="Calibri" panose="020F0502020204030204" pitchFamily="34" charset="0"/>
              </a:rPr>
              <a:t>bpm</a:t>
            </a:r>
            <a:endParaRPr lang="en-US" sz="1600" b="1" dirty="0">
              <a:latin typeface="Calibri" panose="020F0502020204030204" pitchFamily="34" charset="0"/>
              <a:cs typeface="Calibri" panose="020F0502020204030204" pitchFamily="34" charset="0"/>
            </a:endParaRPr>
          </a:p>
        </p:txBody>
      </p:sp>
      <p:cxnSp>
        <p:nvCxnSpPr>
          <p:cNvPr id="7179" name="Straight Arrow Connector 7178">
            <a:extLst>
              <a:ext uri="{FF2B5EF4-FFF2-40B4-BE49-F238E27FC236}">
                <a16:creationId xmlns:a16="http://schemas.microsoft.com/office/drawing/2014/main" id="{E6B01519-340B-AA42-B8DF-F697941D072C}"/>
              </a:ext>
            </a:extLst>
          </p:cNvPr>
          <p:cNvCxnSpPr>
            <a:cxnSpLocks/>
          </p:cNvCxnSpPr>
          <p:nvPr/>
        </p:nvCxnSpPr>
        <p:spPr>
          <a:xfrm>
            <a:off x="4257675" y="1429390"/>
            <a:ext cx="77429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143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77"/>
                                        </p:tgtEl>
                                        <p:attrNameLst>
                                          <p:attrName>style.visibility</p:attrName>
                                        </p:attrNameLst>
                                      </p:cBhvr>
                                      <p:to>
                                        <p:strVal val="visible"/>
                                      </p:to>
                                    </p:set>
                                    <p:animEffect transition="in" filter="dissolve">
                                      <p:cBhvr>
                                        <p:cTn id="7" dur="500"/>
                                        <p:tgtEl>
                                          <p:spTgt spid="717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179"/>
                                        </p:tgtEl>
                                        <p:attrNameLst>
                                          <p:attrName>style.visibility</p:attrName>
                                        </p:attrNameLst>
                                      </p:cBhvr>
                                      <p:to>
                                        <p:strVal val="visible"/>
                                      </p:to>
                                    </p:set>
                                    <p:animEffect transition="in" filter="dissolve">
                                      <p:cBhvr>
                                        <p:cTn id="12" dur="500"/>
                                        <p:tgtEl>
                                          <p:spTgt spid="7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BF692D-9CE1-3042-BA66-F369610180FD}"/>
              </a:ext>
            </a:extLst>
          </p:cNvPr>
          <p:cNvSpPr/>
          <p:nvPr/>
        </p:nvSpPr>
        <p:spPr>
          <a:xfrm>
            <a:off x="460015" y="1111718"/>
            <a:ext cx="11399547" cy="57666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A42C9A01-003F-ED40-A0B7-2C525863F061}"/>
              </a:ext>
            </a:extLst>
          </p:cNvPr>
          <p:cNvSpPr>
            <a:spLocks noGrp="1"/>
          </p:cNvSpPr>
          <p:nvPr>
            <p:ph type="title"/>
          </p:nvPr>
        </p:nvSpPr>
        <p:spPr>
          <a:xfrm>
            <a:off x="452064" y="286598"/>
            <a:ext cx="1714141" cy="504512"/>
          </a:xfrm>
        </p:spPr>
        <p:txBody>
          <a:bodyPr>
            <a:noAutofit/>
          </a:bodyPr>
          <a:lstStyle/>
          <a:p>
            <a:r>
              <a:rPr lang="en-US" sz="1200" dirty="0"/>
              <a:t>background</a:t>
            </a:r>
          </a:p>
        </p:txBody>
      </p:sp>
      <p:sp>
        <p:nvSpPr>
          <p:cNvPr id="8" name="Title 4">
            <a:extLst>
              <a:ext uri="{FF2B5EF4-FFF2-40B4-BE49-F238E27FC236}">
                <a16:creationId xmlns:a16="http://schemas.microsoft.com/office/drawing/2014/main" id="{EFD2AEB1-2BC1-F948-9E3F-B2DF39477F31}"/>
              </a:ext>
            </a:extLst>
          </p:cNvPr>
          <p:cNvSpPr txBox="1">
            <a:spLocks/>
          </p:cNvSpPr>
          <p:nvPr/>
        </p:nvSpPr>
        <p:spPr bwMode="black">
          <a:xfrm>
            <a:off x="2516278" y="286598"/>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objectives</a:t>
            </a:r>
          </a:p>
        </p:txBody>
      </p:sp>
      <p:sp>
        <p:nvSpPr>
          <p:cNvPr id="9" name="Title 4">
            <a:extLst>
              <a:ext uri="{FF2B5EF4-FFF2-40B4-BE49-F238E27FC236}">
                <a16:creationId xmlns:a16="http://schemas.microsoft.com/office/drawing/2014/main" id="{2680F27A-F023-3B4B-A6D5-4716A742C321}"/>
              </a:ext>
            </a:extLst>
          </p:cNvPr>
          <p:cNvSpPr txBox="1">
            <a:spLocks/>
          </p:cNvSpPr>
          <p:nvPr/>
        </p:nvSpPr>
        <p:spPr bwMode="black">
          <a:xfrm>
            <a:off x="4395181" y="286598"/>
            <a:ext cx="1827156" cy="504512"/>
          </a:xfrm>
          <a:prstGeom prst="rect">
            <a:avLst/>
          </a:prstGeom>
          <a:solidFill>
            <a:schemeClr val="bg1"/>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methodology</a:t>
            </a:r>
          </a:p>
        </p:txBody>
      </p:sp>
      <p:sp>
        <p:nvSpPr>
          <p:cNvPr id="10" name="Title 4">
            <a:extLst>
              <a:ext uri="{FF2B5EF4-FFF2-40B4-BE49-F238E27FC236}">
                <a16:creationId xmlns:a16="http://schemas.microsoft.com/office/drawing/2014/main" id="{D16D7672-5FF5-624A-94B1-3412199E9708}"/>
              </a:ext>
            </a:extLst>
          </p:cNvPr>
          <p:cNvSpPr txBox="1">
            <a:spLocks/>
          </p:cNvSpPr>
          <p:nvPr/>
        </p:nvSpPr>
        <p:spPr bwMode="black">
          <a:xfrm>
            <a:off x="6489841" y="286755"/>
            <a:ext cx="1611400" cy="504512"/>
          </a:xfrm>
          <a:prstGeom prst="rect">
            <a:avLst/>
          </a:prstGeom>
          <a:solidFill>
            <a:schemeClr val="accent6"/>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results</a:t>
            </a:r>
          </a:p>
        </p:txBody>
      </p:sp>
      <p:sp>
        <p:nvSpPr>
          <p:cNvPr id="11" name="Title 4">
            <a:extLst>
              <a:ext uri="{FF2B5EF4-FFF2-40B4-BE49-F238E27FC236}">
                <a16:creationId xmlns:a16="http://schemas.microsoft.com/office/drawing/2014/main" id="{3B877A0D-62A0-3F4C-96B6-075F19B1E1C2}"/>
              </a:ext>
            </a:extLst>
          </p:cNvPr>
          <p:cNvSpPr txBox="1">
            <a:spLocks/>
          </p:cNvSpPr>
          <p:nvPr/>
        </p:nvSpPr>
        <p:spPr bwMode="black">
          <a:xfrm>
            <a:off x="8361307" y="284259"/>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challenges</a:t>
            </a:r>
          </a:p>
        </p:txBody>
      </p:sp>
      <p:sp>
        <p:nvSpPr>
          <p:cNvPr id="12" name="Title 4">
            <a:extLst>
              <a:ext uri="{FF2B5EF4-FFF2-40B4-BE49-F238E27FC236}">
                <a16:creationId xmlns:a16="http://schemas.microsoft.com/office/drawing/2014/main" id="{2102C8E9-1427-9441-A89F-8623F37CEA94}"/>
              </a:ext>
            </a:extLst>
          </p:cNvPr>
          <p:cNvSpPr txBox="1">
            <a:spLocks/>
          </p:cNvSpPr>
          <p:nvPr/>
        </p:nvSpPr>
        <p:spPr bwMode="black">
          <a:xfrm>
            <a:off x="10240211" y="284259"/>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Lessons</a:t>
            </a:r>
          </a:p>
          <a:p>
            <a:r>
              <a:rPr lang="en-US" sz="1200" dirty="0"/>
              <a:t>learned</a:t>
            </a:r>
          </a:p>
        </p:txBody>
      </p:sp>
      <p:cxnSp>
        <p:nvCxnSpPr>
          <p:cNvPr id="4" name="Straight Connector 3">
            <a:extLst>
              <a:ext uri="{FF2B5EF4-FFF2-40B4-BE49-F238E27FC236}">
                <a16:creationId xmlns:a16="http://schemas.microsoft.com/office/drawing/2014/main" id="{61C0069C-7A10-3642-9D06-A6752718102A}"/>
              </a:ext>
            </a:extLst>
          </p:cNvPr>
          <p:cNvCxnSpPr/>
          <p:nvPr/>
        </p:nvCxnSpPr>
        <p:spPr>
          <a:xfrm>
            <a:off x="6883400" y="6731000"/>
            <a:ext cx="0" cy="63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FAADD9E-9B21-3A49-AC48-E664DBF5D146}"/>
              </a:ext>
            </a:extLst>
          </p:cNvPr>
          <p:cNvCxnSpPr/>
          <p:nvPr/>
        </p:nvCxnSpPr>
        <p:spPr>
          <a:xfrm>
            <a:off x="452064" y="1091381"/>
            <a:ext cx="0" cy="5766619"/>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F179509-22C5-7740-9608-55A9B80D38C1}"/>
              </a:ext>
            </a:extLst>
          </p:cNvPr>
          <p:cNvCxnSpPr/>
          <p:nvPr/>
        </p:nvCxnSpPr>
        <p:spPr>
          <a:xfrm>
            <a:off x="11851611" y="1091380"/>
            <a:ext cx="0" cy="5766619"/>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1B434AB-C14C-E745-B403-F543062AD6DA}"/>
              </a:ext>
            </a:extLst>
          </p:cNvPr>
          <p:cNvCxnSpPr>
            <a:cxnSpLocks/>
          </p:cNvCxnSpPr>
          <p:nvPr/>
        </p:nvCxnSpPr>
        <p:spPr>
          <a:xfrm>
            <a:off x="452063" y="1094846"/>
            <a:ext cx="11399548"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856C3EA-24BB-A14E-9406-E46268599939}"/>
              </a:ext>
            </a:extLst>
          </p:cNvPr>
          <p:cNvSpPr txBox="1"/>
          <p:nvPr/>
        </p:nvSpPr>
        <p:spPr>
          <a:xfrm>
            <a:off x="791233" y="2034434"/>
            <a:ext cx="2919661" cy="1754326"/>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Patient ID:  </a:t>
            </a:r>
            <a:r>
              <a:rPr lang="en-US" dirty="0">
                <a:latin typeface="Calibri" panose="020F0502020204030204" pitchFamily="34" charset="0"/>
                <a:cs typeface="Calibri" panose="020F0502020204030204" pitchFamily="34" charset="0"/>
              </a:rPr>
              <a:t>2856346</a:t>
            </a:r>
          </a:p>
          <a:p>
            <a:r>
              <a:rPr lang="en-US" b="1" dirty="0">
                <a:latin typeface="Calibri" panose="020F0502020204030204" pitchFamily="34" charset="0"/>
                <a:cs typeface="Calibri" panose="020F0502020204030204" pitchFamily="34" charset="0"/>
              </a:rPr>
              <a:t>Patient name:  </a:t>
            </a:r>
            <a:r>
              <a:rPr lang="en-US" dirty="0">
                <a:latin typeface="Calibri" panose="020F0502020204030204" pitchFamily="34" charset="0"/>
                <a:cs typeface="Calibri" panose="020F0502020204030204" pitchFamily="34" charset="0"/>
              </a:rPr>
              <a:t>Smith, John</a:t>
            </a:r>
          </a:p>
          <a:p>
            <a:r>
              <a:rPr lang="en-US" b="1" dirty="0">
                <a:latin typeface="Calibri" panose="020F0502020204030204" pitchFamily="34" charset="0"/>
                <a:cs typeface="Calibri" panose="020F0502020204030204" pitchFamily="34" charset="0"/>
              </a:rPr>
              <a:t>Age:  </a:t>
            </a:r>
            <a:r>
              <a:rPr lang="en-US" dirty="0">
                <a:latin typeface="Calibri" panose="020F0502020204030204" pitchFamily="34" charset="0"/>
                <a:cs typeface="Calibri" panose="020F0502020204030204" pitchFamily="34" charset="0"/>
              </a:rPr>
              <a:t>58</a:t>
            </a:r>
            <a:endParaRPr lang="en-US" b="1"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Admission Type:  </a:t>
            </a:r>
            <a:r>
              <a:rPr lang="en-US" dirty="0">
                <a:latin typeface="Calibri" panose="020F0502020204030204" pitchFamily="34" charset="0"/>
                <a:cs typeface="Calibri" panose="020F0502020204030204" pitchFamily="34" charset="0"/>
              </a:rPr>
              <a:t>URGENT</a:t>
            </a:r>
          </a:p>
          <a:p>
            <a:r>
              <a:rPr lang="en-US" b="1" dirty="0">
                <a:latin typeface="Calibri" panose="020F0502020204030204" pitchFamily="34" charset="0"/>
                <a:cs typeface="Calibri" panose="020F0502020204030204" pitchFamily="34" charset="0"/>
              </a:rPr>
              <a:t>Care Unit:  </a:t>
            </a:r>
            <a:r>
              <a:rPr lang="en-US" dirty="0">
                <a:latin typeface="Calibri" panose="020F0502020204030204" pitchFamily="34" charset="0"/>
                <a:cs typeface="Calibri" panose="020F0502020204030204" pitchFamily="34" charset="0"/>
              </a:rPr>
              <a:t>Trauma ICU</a:t>
            </a:r>
          </a:p>
          <a:p>
            <a:endParaRPr lang="en-US" dirty="0"/>
          </a:p>
        </p:txBody>
      </p:sp>
      <p:sp>
        <p:nvSpPr>
          <p:cNvPr id="20" name="TextBox 19">
            <a:extLst>
              <a:ext uri="{FF2B5EF4-FFF2-40B4-BE49-F238E27FC236}">
                <a16:creationId xmlns:a16="http://schemas.microsoft.com/office/drawing/2014/main" id="{4EEBCB33-15B1-9B44-964D-BDCAD38D86DA}"/>
              </a:ext>
            </a:extLst>
          </p:cNvPr>
          <p:cNvSpPr txBox="1"/>
          <p:nvPr/>
        </p:nvSpPr>
        <p:spPr>
          <a:xfrm>
            <a:off x="8066774" y="1429390"/>
            <a:ext cx="3342690" cy="923330"/>
          </a:xfrm>
          <a:prstGeom prst="rect">
            <a:avLst/>
          </a:prstGeom>
          <a:noFill/>
        </p:spPr>
        <p:txBody>
          <a:bodyPr wrap="square" rtlCol="0">
            <a:spAutoFit/>
          </a:bodyPr>
          <a:lstStyle/>
          <a:p>
            <a:r>
              <a:rPr lang="en-US" sz="3600" b="1" dirty="0">
                <a:latin typeface="Calibri" panose="020F0502020204030204" pitchFamily="34" charset="0"/>
                <a:cs typeface="Calibri" panose="020F0502020204030204" pitchFamily="34" charset="0"/>
              </a:rPr>
              <a:t>Risk Score:  </a:t>
            </a:r>
            <a:r>
              <a:rPr lang="en-US" sz="3600" b="1" dirty="0">
                <a:solidFill>
                  <a:srgbClr val="FF0000"/>
                </a:solidFill>
                <a:latin typeface="Calibri" panose="020F0502020204030204" pitchFamily="34" charset="0"/>
                <a:cs typeface="Calibri" panose="020F0502020204030204" pitchFamily="34" charset="0"/>
              </a:rPr>
              <a:t>0.67</a:t>
            </a:r>
          </a:p>
          <a:p>
            <a:endParaRPr lang="en-US" dirty="0"/>
          </a:p>
        </p:txBody>
      </p:sp>
      <p:cxnSp>
        <p:nvCxnSpPr>
          <p:cNvPr id="19" name="Straight Connector 18">
            <a:extLst>
              <a:ext uri="{FF2B5EF4-FFF2-40B4-BE49-F238E27FC236}">
                <a16:creationId xmlns:a16="http://schemas.microsoft.com/office/drawing/2014/main" id="{5BA1D500-8887-BD42-9FDC-7EED933A9D93}"/>
              </a:ext>
            </a:extLst>
          </p:cNvPr>
          <p:cNvCxnSpPr/>
          <p:nvPr/>
        </p:nvCxnSpPr>
        <p:spPr>
          <a:xfrm>
            <a:off x="791233" y="3780756"/>
            <a:ext cx="10818287"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30" name="Picture 29" descr="Logo&#10;&#10;Description automatically generated">
            <a:extLst>
              <a:ext uri="{FF2B5EF4-FFF2-40B4-BE49-F238E27FC236}">
                <a16:creationId xmlns:a16="http://schemas.microsoft.com/office/drawing/2014/main" id="{03E674B3-17D3-224B-8B8D-2FAEF7729C5B}"/>
              </a:ext>
            </a:extLst>
          </p:cNvPr>
          <p:cNvPicPr>
            <a:picLocks noChangeAspect="1"/>
          </p:cNvPicPr>
          <p:nvPr/>
        </p:nvPicPr>
        <p:blipFill>
          <a:blip r:embed="rId3"/>
          <a:stretch>
            <a:fillRect/>
          </a:stretch>
        </p:blipFill>
        <p:spPr>
          <a:xfrm>
            <a:off x="721438" y="1275229"/>
            <a:ext cx="2400966" cy="609069"/>
          </a:xfrm>
          <a:prstGeom prst="rect">
            <a:avLst/>
          </a:prstGeom>
        </p:spPr>
      </p:pic>
      <p:grpSp>
        <p:nvGrpSpPr>
          <p:cNvPr id="47" name="Group 46">
            <a:extLst>
              <a:ext uri="{FF2B5EF4-FFF2-40B4-BE49-F238E27FC236}">
                <a16:creationId xmlns:a16="http://schemas.microsoft.com/office/drawing/2014/main" id="{F6163D4B-AF2C-C640-BB14-ABC1C586A133}"/>
              </a:ext>
            </a:extLst>
          </p:cNvPr>
          <p:cNvGrpSpPr/>
          <p:nvPr/>
        </p:nvGrpSpPr>
        <p:grpSpPr>
          <a:xfrm>
            <a:off x="4127678" y="1232686"/>
            <a:ext cx="3278956" cy="2458805"/>
            <a:chOff x="3747485" y="1260106"/>
            <a:chExt cx="3278956" cy="2458805"/>
          </a:xfrm>
        </p:grpSpPr>
        <p:cxnSp>
          <p:nvCxnSpPr>
            <p:cNvPr id="23" name="Straight Connector 22">
              <a:extLst>
                <a:ext uri="{FF2B5EF4-FFF2-40B4-BE49-F238E27FC236}">
                  <a16:creationId xmlns:a16="http://schemas.microsoft.com/office/drawing/2014/main" id="{91DD96A6-9FCE-8D42-BA3E-65FB6D392B05}"/>
                </a:ext>
              </a:extLst>
            </p:cNvPr>
            <p:cNvCxnSpPr>
              <a:cxnSpLocks/>
            </p:cNvCxnSpPr>
            <p:nvPr/>
          </p:nvCxnSpPr>
          <p:spPr>
            <a:xfrm>
              <a:off x="4395181" y="1712975"/>
              <a:ext cx="0" cy="163660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8154027-CF54-E54F-8393-F30665B6C759}"/>
                </a:ext>
              </a:extLst>
            </p:cNvPr>
            <p:cNvCxnSpPr>
              <a:cxnSpLocks/>
            </p:cNvCxnSpPr>
            <p:nvPr/>
          </p:nvCxnSpPr>
          <p:spPr>
            <a:xfrm flipH="1">
              <a:off x="4395181" y="3349579"/>
              <a:ext cx="263126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1AB3778-956E-4644-97CE-155B78D72E9C}"/>
                </a:ext>
              </a:extLst>
            </p:cNvPr>
            <p:cNvSpPr txBox="1"/>
            <p:nvPr/>
          </p:nvSpPr>
          <p:spPr>
            <a:xfrm>
              <a:off x="4762519" y="1260106"/>
              <a:ext cx="1896586" cy="369332"/>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Risk Score History</a:t>
              </a:r>
            </a:p>
          </p:txBody>
        </p:sp>
        <p:sp>
          <p:nvSpPr>
            <p:cNvPr id="37" name="TextBox 36">
              <a:extLst>
                <a:ext uri="{FF2B5EF4-FFF2-40B4-BE49-F238E27FC236}">
                  <a16:creationId xmlns:a16="http://schemas.microsoft.com/office/drawing/2014/main" id="{A5F373AC-6C54-4444-90A5-88F18C6BD515}"/>
                </a:ext>
              </a:extLst>
            </p:cNvPr>
            <p:cNvSpPr txBox="1"/>
            <p:nvPr/>
          </p:nvSpPr>
          <p:spPr>
            <a:xfrm>
              <a:off x="5308759" y="3349579"/>
              <a:ext cx="772387" cy="369332"/>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Time</a:t>
              </a:r>
            </a:p>
          </p:txBody>
        </p:sp>
        <p:sp>
          <p:nvSpPr>
            <p:cNvPr id="38" name="TextBox 37">
              <a:extLst>
                <a:ext uri="{FF2B5EF4-FFF2-40B4-BE49-F238E27FC236}">
                  <a16:creationId xmlns:a16="http://schemas.microsoft.com/office/drawing/2014/main" id="{F328DD8C-D4A9-3C48-B1FF-557A9ACD72B0}"/>
                </a:ext>
              </a:extLst>
            </p:cNvPr>
            <p:cNvSpPr txBox="1"/>
            <p:nvPr/>
          </p:nvSpPr>
          <p:spPr>
            <a:xfrm rot="16200000">
              <a:off x="3273846" y="2261440"/>
              <a:ext cx="1316610" cy="369332"/>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Risk Score</a:t>
              </a:r>
            </a:p>
          </p:txBody>
        </p:sp>
        <p:sp>
          <p:nvSpPr>
            <p:cNvPr id="41" name="TextBox 40">
              <a:extLst>
                <a:ext uri="{FF2B5EF4-FFF2-40B4-BE49-F238E27FC236}">
                  <a16:creationId xmlns:a16="http://schemas.microsoft.com/office/drawing/2014/main" id="{11F1B814-C335-9644-AEB6-215FFBA771DB}"/>
                </a:ext>
              </a:extLst>
            </p:cNvPr>
            <p:cNvSpPr txBox="1"/>
            <p:nvPr/>
          </p:nvSpPr>
          <p:spPr>
            <a:xfrm>
              <a:off x="4097981" y="3139089"/>
              <a:ext cx="331539"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0</a:t>
              </a:r>
            </a:p>
          </p:txBody>
        </p:sp>
        <p:sp>
          <p:nvSpPr>
            <p:cNvPr id="42" name="TextBox 41">
              <a:extLst>
                <a:ext uri="{FF2B5EF4-FFF2-40B4-BE49-F238E27FC236}">
                  <a16:creationId xmlns:a16="http://schemas.microsoft.com/office/drawing/2014/main" id="{79507C7B-D774-014A-9BA2-51F06BB9429C}"/>
                </a:ext>
              </a:extLst>
            </p:cNvPr>
            <p:cNvSpPr txBox="1"/>
            <p:nvPr/>
          </p:nvSpPr>
          <p:spPr>
            <a:xfrm>
              <a:off x="4054792" y="2814988"/>
              <a:ext cx="493239"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0.2</a:t>
              </a:r>
            </a:p>
          </p:txBody>
        </p:sp>
        <p:sp>
          <p:nvSpPr>
            <p:cNvPr id="43" name="TextBox 42">
              <a:extLst>
                <a:ext uri="{FF2B5EF4-FFF2-40B4-BE49-F238E27FC236}">
                  <a16:creationId xmlns:a16="http://schemas.microsoft.com/office/drawing/2014/main" id="{2C500EC4-482C-5B46-B1FB-C77F880204BB}"/>
                </a:ext>
              </a:extLst>
            </p:cNvPr>
            <p:cNvSpPr txBox="1"/>
            <p:nvPr/>
          </p:nvSpPr>
          <p:spPr>
            <a:xfrm>
              <a:off x="4057799" y="1641476"/>
              <a:ext cx="493239"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1.0</a:t>
              </a:r>
            </a:p>
          </p:txBody>
        </p:sp>
        <p:sp>
          <p:nvSpPr>
            <p:cNvPr id="44" name="TextBox 43">
              <a:extLst>
                <a:ext uri="{FF2B5EF4-FFF2-40B4-BE49-F238E27FC236}">
                  <a16:creationId xmlns:a16="http://schemas.microsoft.com/office/drawing/2014/main" id="{E8767AE9-8BD4-2946-8ABB-1E34DB432592}"/>
                </a:ext>
              </a:extLst>
            </p:cNvPr>
            <p:cNvSpPr txBox="1"/>
            <p:nvPr/>
          </p:nvSpPr>
          <p:spPr>
            <a:xfrm>
              <a:off x="4057799" y="2507066"/>
              <a:ext cx="493239"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0.4</a:t>
              </a:r>
            </a:p>
          </p:txBody>
        </p:sp>
        <p:sp>
          <p:nvSpPr>
            <p:cNvPr id="45" name="TextBox 44">
              <a:extLst>
                <a:ext uri="{FF2B5EF4-FFF2-40B4-BE49-F238E27FC236}">
                  <a16:creationId xmlns:a16="http://schemas.microsoft.com/office/drawing/2014/main" id="{727EF54A-CE8D-7043-80EF-C28DBC622CCD}"/>
                </a:ext>
              </a:extLst>
            </p:cNvPr>
            <p:cNvSpPr txBox="1"/>
            <p:nvPr/>
          </p:nvSpPr>
          <p:spPr>
            <a:xfrm>
              <a:off x="4058476" y="2212509"/>
              <a:ext cx="493239"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0.6</a:t>
              </a:r>
            </a:p>
          </p:txBody>
        </p:sp>
        <p:sp>
          <p:nvSpPr>
            <p:cNvPr id="46" name="TextBox 45">
              <a:extLst>
                <a:ext uri="{FF2B5EF4-FFF2-40B4-BE49-F238E27FC236}">
                  <a16:creationId xmlns:a16="http://schemas.microsoft.com/office/drawing/2014/main" id="{03D22DBB-D2EC-9047-B025-E55DAC8A72B8}"/>
                </a:ext>
              </a:extLst>
            </p:cNvPr>
            <p:cNvSpPr txBox="1"/>
            <p:nvPr/>
          </p:nvSpPr>
          <p:spPr>
            <a:xfrm>
              <a:off x="4056333" y="1925044"/>
              <a:ext cx="493239"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0.8</a:t>
              </a:r>
            </a:p>
          </p:txBody>
        </p:sp>
        <p:sp>
          <p:nvSpPr>
            <p:cNvPr id="34" name="Oval 33">
              <a:extLst>
                <a:ext uri="{FF2B5EF4-FFF2-40B4-BE49-F238E27FC236}">
                  <a16:creationId xmlns:a16="http://schemas.microsoft.com/office/drawing/2014/main" id="{0CBF9E38-B002-294A-BF0C-0ECBAB5F9EC4}"/>
                </a:ext>
              </a:extLst>
            </p:cNvPr>
            <p:cNvSpPr/>
            <p:nvPr/>
          </p:nvSpPr>
          <p:spPr>
            <a:xfrm>
              <a:off x="6537708" y="2089204"/>
              <a:ext cx="110744" cy="10172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4EAC35E-6044-5B49-A546-7F5E25917762}"/>
                </a:ext>
              </a:extLst>
            </p:cNvPr>
            <p:cNvSpPr/>
            <p:nvPr/>
          </p:nvSpPr>
          <p:spPr>
            <a:xfrm>
              <a:off x="5623848" y="2525951"/>
              <a:ext cx="110744" cy="10172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96E0EEAC-EFB7-3044-BEA8-500FE8017D1E}"/>
                </a:ext>
              </a:extLst>
            </p:cNvPr>
            <p:cNvSpPr/>
            <p:nvPr/>
          </p:nvSpPr>
          <p:spPr>
            <a:xfrm>
              <a:off x="5099410" y="2489508"/>
              <a:ext cx="110744" cy="10172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28FEB35E-B9B5-4E41-B9FD-F4EED1218711}"/>
                </a:ext>
              </a:extLst>
            </p:cNvPr>
            <p:cNvSpPr/>
            <p:nvPr/>
          </p:nvSpPr>
          <p:spPr>
            <a:xfrm>
              <a:off x="6073343" y="2284987"/>
              <a:ext cx="110744" cy="10172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249C2A83-74BF-0C40-97F4-90887BFE7818}"/>
                </a:ext>
              </a:extLst>
            </p:cNvPr>
            <p:cNvSpPr/>
            <p:nvPr/>
          </p:nvSpPr>
          <p:spPr>
            <a:xfrm>
              <a:off x="4651775" y="2694715"/>
              <a:ext cx="110744" cy="10172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D3ADB0C7-4B90-8440-9DF5-8FC88463C352}"/>
                </a:ext>
              </a:extLst>
            </p:cNvPr>
            <p:cNvCxnSpPr/>
            <p:nvPr/>
          </p:nvCxnSpPr>
          <p:spPr>
            <a:xfrm flipV="1">
              <a:off x="4429520" y="2140065"/>
              <a:ext cx="2453880" cy="771532"/>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grpSp>
      <p:grpSp>
        <p:nvGrpSpPr>
          <p:cNvPr id="7175" name="Group 7174">
            <a:extLst>
              <a:ext uri="{FF2B5EF4-FFF2-40B4-BE49-F238E27FC236}">
                <a16:creationId xmlns:a16="http://schemas.microsoft.com/office/drawing/2014/main" id="{24635588-2B2E-D74F-9166-584EC2B6FCCE}"/>
              </a:ext>
            </a:extLst>
          </p:cNvPr>
          <p:cNvGrpSpPr/>
          <p:nvPr/>
        </p:nvGrpSpPr>
        <p:grpSpPr>
          <a:xfrm>
            <a:off x="1191395" y="3928399"/>
            <a:ext cx="2936283" cy="2826474"/>
            <a:chOff x="1081087" y="3934767"/>
            <a:chExt cx="2936283" cy="2826474"/>
          </a:xfrm>
        </p:grpSpPr>
        <p:cxnSp>
          <p:nvCxnSpPr>
            <p:cNvPr id="59" name="Straight Connector 58">
              <a:extLst>
                <a:ext uri="{FF2B5EF4-FFF2-40B4-BE49-F238E27FC236}">
                  <a16:creationId xmlns:a16="http://schemas.microsoft.com/office/drawing/2014/main" id="{5ADA73D0-421B-E543-8E2F-AE4AFC1BD923}"/>
                </a:ext>
              </a:extLst>
            </p:cNvPr>
            <p:cNvCxnSpPr>
              <a:cxnSpLocks/>
            </p:cNvCxnSpPr>
            <p:nvPr/>
          </p:nvCxnSpPr>
          <p:spPr>
            <a:xfrm>
              <a:off x="1428570" y="4260890"/>
              <a:ext cx="0" cy="143412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E17AB89-E1FA-E145-8D92-DA6B60873665}"/>
                </a:ext>
              </a:extLst>
            </p:cNvPr>
            <p:cNvCxnSpPr>
              <a:cxnSpLocks/>
            </p:cNvCxnSpPr>
            <p:nvPr/>
          </p:nvCxnSpPr>
          <p:spPr>
            <a:xfrm flipH="1">
              <a:off x="1428570" y="5689215"/>
              <a:ext cx="226161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3AA7512C-9636-154B-AACA-36BAB1213D96}"/>
                </a:ext>
              </a:extLst>
            </p:cNvPr>
            <p:cNvSpPr txBox="1"/>
            <p:nvPr/>
          </p:nvSpPr>
          <p:spPr>
            <a:xfrm>
              <a:off x="1428569" y="3934767"/>
              <a:ext cx="2588801"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Current Heart Rate:  </a:t>
              </a:r>
              <a:r>
                <a:rPr lang="en-US" sz="1600" dirty="0">
                  <a:latin typeface="Calibri" panose="020F0502020204030204" pitchFamily="34" charset="0"/>
                  <a:cs typeface="Calibri" panose="020F0502020204030204" pitchFamily="34" charset="0"/>
                </a:rPr>
                <a:t>80 bpm</a:t>
              </a:r>
            </a:p>
          </p:txBody>
        </p:sp>
        <p:sp>
          <p:nvSpPr>
            <p:cNvPr id="62" name="TextBox 61">
              <a:extLst>
                <a:ext uri="{FF2B5EF4-FFF2-40B4-BE49-F238E27FC236}">
                  <a16:creationId xmlns:a16="http://schemas.microsoft.com/office/drawing/2014/main" id="{C8A2F4D0-FB94-6B4A-BAFD-517DEB7F2256}"/>
                </a:ext>
              </a:extLst>
            </p:cNvPr>
            <p:cNvSpPr txBox="1"/>
            <p:nvPr/>
          </p:nvSpPr>
          <p:spPr>
            <a:xfrm>
              <a:off x="2213805" y="5695016"/>
              <a:ext cx="663879"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Time</a:t>
              </a:r>
              <a:endParaRPr lang="en-US" b="1" dirty="0">
                <a:latin typeface="Calibri" panose="020F0502020204030204" pitchFamily="34" charset="0"/>
                <a:cs typeface="Calibri" panose="020F0502020204030204" pitchFamily="34" charset="0"/>
              </a:endParaRPr>
            </a:p>
          </p:txBody>
        </p:sp>
        <p:sp>
          <p:nvSpPr>
            <p:cNvPr id="64" name="TextBox 63">
              <a:extLst>
                <a:ext uri="{FF2B5EF4-FFF2-40B4-BE49-F238E27FC236}">
                  <a16:creationId xmlns:a16="http://schemas.microsoft.com/office/drawing/2014/main" id="{AD1C851D-7E19-5D43-967A-14776C646927}"/>
                </a:ext>
              </a:extLst>
            </p:cNvPr>
            <p:cNvSpPr txBox="1"/>
            <p:nvPr/>
          </p:nvSpPr>
          <p:spPr>
            <a:xfrm>
              <a:off x="1112766" y="5491040"/>
              <a:ext cx="364583"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60</a:t>
              </a:r>
            </a:p>
          </p:txBody>
        </p:sp>
        <p:sp>
          <p:nvSpPr>
            <p:cNvPr id="65" name="TextBox 64">
              <a:extLst>
                <a:ext uri="{FF2B5EF4-FFF2-40B4-BE49-F238E27FC236}">
                  <a16:creationId xmlns:a16="http://schemas.microsoft.com/office/drawing/2014/main" id="{71FC0A0C-CDAA-B64D-B253-95C711B54E53}"/>
                </a:ext>
              </a:extLst>
            </p:cNvPr>
            <p:cNvSpPr txBox="1"/>
            <p:nvPr/>
          </p:nvSpPr>
          <p:spPr>
            <a:xfrm>
              <a:off x="1125065" y="5199916"/>
              <a:ext cx="423947"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80</a:t>
              </a:r>
            </a:p>
          </p:txBody>
        </p:sp>
        <p:sp>
          <p:nvSpPr>
            <p:cNvPr id="70" name="Oval 69">
              <a:extLst>
                <a:ext uri="{FF2B5EF4-FFF2-40B4-BE49-F238E27FC236}">
                  <a16:creationId xmlns:a16="http://schemas.microsoft.com/office/drawing/2014/main" id="{D16C24E0-5DE8-E24D-9D9A-B2C99484C36F}"/>
                </a:ext>
              </a:extLst>
            </p:cNvPr>
            <p:cNvSpPr/>
            <p:nvPr/>
          </p:nvSpPr>
          <p:spPr>
            <a:xfrm>
              <a:off x="1677412" y="4729921"/>
              <a:ext cx="95186" cy="891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B42691E5-B3FA-A747-90D2-CF91C69C3A4E}"/>
                </a:ext>
              </a:extLst>
            </p:cNvPr>
            <p:cNvSpPr/>
            <p:nvPr/>
          </p:nvSpPr>
          <p:spPr>
            <a:xfrm>
              <a:off x="3270107" y="5247755"/>
              <a:ext cx="95186" cy="891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F287A2AF-B3AA-164F-BB88-03E5FD860457}"/>
                </a:ext>
              </a:extLst>
            </p:cNvPr>
            <p:cNvSpPr/>
            <p:nvPr/>
          </p:nvSpPr>
          <p:spPr>
            <a:xfrm>
              <a:off x="2832606" y="5148611"/>
              <a:ext cx="95186" cy="891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8084FAC6-F830-1747-9DC0-CC03F25BE870}"/>
                </a:ext>
              </a:extLst>
            </p:cNvPr>
            <p:cNvSpPr/>
            <p:nvPr/>
          </p:nvSpPr>
          <p:spPr>
            <a:xfrm>
              <a:off x="2030625" y="4970776"/>
              <a:ext cx="95186" cy="8913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E988CBB8-4B66-E949-834F-336603EABB01}"/>
                </a:ext>
              </a:extLst>
            </p:cNvPr>
            <p:cNvSpPr/>
            <p:nvPr/>
          </p:nvSpPr>
          <p:spPr>
            <a:xfrm>
              <a:off x="2361966" y="5162871"/>
              <a:ext cx="95186" cy="891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id="{EC836A2A-1CDE-A648-8091-6B056DC50AB5}"/>
                </a:ext>
              </a:extLst>
            </p:cNvPr>
            <p:cNvSpPr txBox="1"/>
            <p:nvPr/>
          </p:nvSpPr>
          <p:spPr>
            <a:xfrm>
              <a:off x="1090255" y="4902623"/>
              <a:ext cx="423947"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100</a:t>
              </a:r>
            </a:p>
          </p:txBody>
        </p:sp>
        <p:sp>
          <p:nvSpPr>
            <p:cNvPr id="113" name="TextBox 112">
              <a:extLst>
                <a:ext uri="{FF2B5EF4-FFF2-40B4-BE49-F238E27FC236}">
                  <a16:creationId xmlns:a16="http://schemas.microsoft.com/office/drawing/2014/main" id="{A304B4E0-6CCC-AB45-A409-B32AECE5B83F}"/>
                </a:ext>
              </a:extLst>
            </p:cNvPr>
            <p:cNvSpPr txBox="1"/>
            <p:nvPr/>
          </p:nvSpPr>
          <p:spPr>
            <a:xfrm>
              <a:off x="1084543" y="4589023"/>
              <a:ext cx="423947"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120</a:t>
              </a:r>
            </a:p>
          </p:txBody>
        </p:sp>
        <p:sp>
          <p:nvSpPr>
            <p:cNvPr id="114" name="TextBox 113">
              <a:extLst>
                <a:ext uri="{FF2B5EF4-FFF2-40B4-BE49-F238E27FC236}">
                  <a16:creationId xmlns:a16="http://schemas.microsoft.com/office/drawing/2014/main" id="{90038838-55BB-6848-BBD1-4EA13E22CDE8}"/>
                </a:ext>
              </a:extLst>
            </p:cNvPr>
            <p:cNvSpPr txBox="1"/>
            <p:nvPr/>
          </p:nvSpPr>
          <p:spPr>
            <a:xfrm>
              <a:off x="1081087" y="4309923"/>
              <a:ext cx="423947"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140</a:t>
              </a:r>
            </a:p>
          </p:txBody>
        </p:sp>
        <p:sp>
          <p:nvSpPr>
            <p:cNvPr id="55" name="Rectangle 54">
              <a:extLst>
                <a:ext uri="{FF2B5EF4-FFF2-40B4-BE49-F238E27FC236}">
                  <a16:creationId xmlns:a16="http://schemas.microsoft.com/office/drawing/2014/main" id="{12A90A16-4332-6349-AF5A-E305D1010E91}"/>
                </a:ext>
              </a:extLst>
            </p:cNvPr>
            <p:cNvSpPr/>
            <p:nvPr/>
          </p:nvSpPr>
          <p:spPr>
            <a:xfrm rot="5400000">
              <a:off x="2452954" y="4981031"/>
              <a:ext cx="158535" cy="2353140"/>
            </a:xfrm>
            <a:prstGeom prst="rect">
              <a:avLst/>
            </a:prstGeom>
            <a:gradFill flip="none" rotWithShape="1">
              <a:gsLst>
                <a:gs pos="0">
                  <a:srgbClr val="FF0000"/>
                </a:gs>
                <a:gs pos="23000">
                  <a:srgbClr val="FFC000"/>
                </a:gs>
                <a:gs pos="73000">
                  <a:srgbClr val="FFC000"/>
                </a:gs>
                <a:gs pos="48000">
                  <a:srgbClr val="00B050"/>
                </a:gs>
                <a:gs pos="97000">
                  <a:srgbClr val="FF000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6FC65665-2231-2C4F-9839-754750F1F753}"/>
                </a:ext>
              </a:extLst>
            </p:cNvPr>
            <p:cNvCxnSpPr>
              <a:cxnSpLocks/>
            </p:cNvCxnSpPr>
            <p:nvPr/>
          </p:nvCxnSpPr>
          <p:spPr>
            <a:xfrm>
              <a:off x="2779792" y="6078333"/>
              <a:ext cx="0" cy="345719"/>
            </a:xfrm>
            <a:prstGeom prst="line">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341573F6-1F3B-124C-AC88-4648142B14F2}"/>
                </a:ext>
              </a:extLst>
            </p:cNvPr>
            <p:cNvSpPr txBox="1"/>
            <p:nvPr/>
          </p:nvSpPr>
          <p:spPr>
            <a:xfrm>
              <a:off x="1927684" y="6422687"/>
              <a:ext cx="1754987"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80 bpm </a:t>
              </a:r>
              <a:r>
                <a:rPr lang="en-US" sz="1600" b="1" dirty="0">
                  <a:solidFill>
                    <a:srgbClr val="00B050"/>
                  </a:solidFill>
                  <a:latin typeface="Calibri" panose="020F0502020204030204" pitchFamily="34" charset="0"/>
                  <a:cs typeface="Calibri" panose="020F0502020204030204" pitchFamily="34" charset="0"/>
                </a:rPr>
                <a:t>(Normal)</a:t>
              </a:r>
              <a:endParaRPr lang="en-US" b="1" dirty="0">
                <a:solidFill>
                  <a:srgbClr val="00B050"/>
                </a:solidFill>
                <a:latin typeface="Calibri" panose="020F0502020204030204" pitchFamily="34" charset="0"/>
                <a:cs typeface="Calibri" panose="020F0502020204030204" pitchFamily="34" charset="0"/>
              </a:endParaRPr>
            </a:p>
          </p:txBody>
        </p:sp>
      </p:grpSp>
      <p:grpSp>
        <p:nvGrpSpPr>
          <p:cNvPr id="125" name="Group 124">
            <a:extLst>
              <a:ext uri="{FF2B5EF4-FFF2-40B4-BE49-F238E27FC236}">
                <a16:creationId xmlns:a16="http://schemas.microsoft.com/office/drawing/2014/main" id="{5B9C3859-49C9-A54B-B134-3DD07D05252C}"/>
              </a:ext>
            </a:extLst>
          </p:cNvPr>
          <p:cNvGrpSpPr/>
          <p:nvPr/>
        </p:nvGrpSpPr>
        <p:grpSpPr>
          <a:xfrm>
            <a:off x="4570750" y="3922563"/>
            <a:ext cx="3197608" cy="2824027"/>
            <a:chOff x="882380" y="3934767"/>
            <a:chExt cx="3197608" cy="2824027"/>
          </a:xfrm>
        </p:grpSpPr>
        <p:cxnSp>
          <p:nvCxnSpPr>
            <p:cNvPr id="126" name="Straight Connector 125">
              <a:extLst>
                <a:ext uri="{FF2B5EF4-FFF2-40B4-BE49-F238E27FC236}">
                  <a16:creationId xmlns:a16="http://schemas.microsoft.com/office/drawing/2014/main" id="{F4748A4A-559A-A342-87FE-74CDF159FCE3}"/>
                </a:ext>
              </a:extLst>
            </p:cNvPr>
            <p:cNvCxnSpPr>
              <a:cxnSpLocks/>
            </p:cNvCxnSpPr>
            <p:nvPr/>
          </p:nvCxnSpPr>
          <p:spPr>
            <a:xfrm>
              <a:off x="1428570" y="4260890"/>
              <a:ext cx="0" cy="143412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3888F47F-BF4D-2F4F-B7D7-27AF118548A5}"/>
                </a:ext>
              </a:extLst>
            </p:cNvPr>
            <p:cNvCxnSpPr>
              <a:cxnSpLocks/>
            </p:cNvCxnSpPr>
            <p:nvPr/>
          </p:nvCxnSpPr>
          <p:spPr>
            <a:xfrm flipH="1">
              <a:off x="1428570" y="5689215"/>
              <a:ext cx="226161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7259B11F-F69E-0242-AB85-1E9CB8C44CDB}"/>
                </a:ext>
              </a:extLst>
            </p:cNvPr>
            <p:cNvSpPr txBox="1"/>
            <p:nvPr/>
          </p:nvSpPr>
          <p:spPr>
            <a:xfrm>
              <a:off x="1270901" y="3934767"/>
              <a:ext cx="2746469"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Current Temperature:  </a:t>
              </a:r>
              <a:r>
                <a:rPr lang="en-US" sz="1600" dirty="0">
                  <a:latin typeface="Calibri" panose="020F0502020204030204" pitchFamily="34" charset="0"/>
                  <a:cs typeface="Calibri" panose="020F0502020204030204" pitchFamily="34" charset="0"/>
                </a:rPr>
                <a:t>102.5 F</a:t>
              </a:r>
            </a:p>
          </p:txBody>
        </p:sp>
        <p:sp>
          <p:nvSpPr>
            <p:cNvPr id="129" name="TextBox 128">
              <a:extLst>
                <a:ext uri="{FF2B5EF4-FFF2-40B4-BE49-F238E27FC236}">
                  <a16:creationId xmlns:a16="http://schemas.microsoft.com/office/drawing/2014/main" id="{569B06B2-810E-8E48-A933-152C5F568CD8}"/>
                </a:ext>
              </a:extLst>
            </p:cNvPr>
            <p:cNvSpPr txBox="1"/>
            <p:nvPr/>
          </p:nvSpPr>
          <p:spPr>
            <a:xfrm>
              <a:off x="2213805" y="5695016"/>
              <a:ext cx="663879"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Time</a:t>
              </a:r>
              <a:endParaRPr lang="en-US" b="1" dirty="0">
                <a:latin typeface="Calibri" panose="020F0502020204030204" pitchFamily="34" charset="0"/>
                <a:cs typeface="Calibri" panose="020F0502020204030204" pitchFamily="34" charset="0"/>
              </a:endParaRPr>
            </a:p>
          </p:txBody>
        </p:sp>
        <p:sp>
          <p:nvSpPr>
            <p:cNvPr id="130" name="TextBox 129">
              <a:extLst>
                <a:ext uri="{FF2B5EF4-FFF2-40B4-BE49-F238E27FC236}">
                  <a16:creationId xmlns:a16="http://schemas.microsoft.com/office/drawing/2014/main" id="{3D3A37E3-A2BB-694D-832D-9706C26ADC18}"/>
                </a:ext>
              </a:extLst>
            </p:cNvPr>
            <p:cNvSpPr txBox="1"/>
            <p:nvPr/>
          </p:nvSpPr>
          <p:spPr>
            <a:xfrm rot="16200000">
              <a:off x="346642" y="4743262"/>
              <a:ext cx="1379253" cy="307777"/>
            </a:xfrm>
            <a:prstGeom prst="rect">
              <a:avLst/>
            </a:prstGeom>
            <a:noFill/>
          </p:spPr>
          <p:txBody>
            <a:bodyPr wrap="square" rtlCol="0">
              <a:spAutoFit/>
            </a:bodyPr>
            <a:lstStyle/>
            <a:p>
              <a:r>
                <a:rPr lang="en-US" sz="1400" b="1" dirty="0">
                  <a:latin typeface="Calibri" panose="020F0502020204030204" pitchFamily="34" charset="0"/>
                  <a:cs typeface="Calibri" panose="020F0502020204030204" pitchFamily="34" charset="0"/>
                </a:rPr>
                <a:t>Fahrenheit (F)</a:t>
              </a:r>
              <a:endParaRPr lang="en-US" sz="1600" b="1" dirty="0">
                <a:latin typeface="Calibri" panose="020F0502020204030204" pitchFamily="34" charset="0"/>
                <a:cs typeface="Calibri" panose="020F0502020204030204" pitchFamily="34" charset="0"/>
              </a:endParaRPr>
            </a:p>
          </p:txBody>
        </p:sp>
        <p:sp>
          <p:nvSpPr>
            <p:cNvPr id="131" name="TextBox 130">
              <a:extLst>
                <a:ext uri="{FF2B5EF4-FFF2-40B4-BE49-F238E27FC236}">
                  <a16:creationId xmlns:a16="http://schemas.microsoft.com/office/drawing/2014/main" id="{2B9A471E-4D5C-E341-8177-84B17BAF975C}"/>
                </a:ext>
              </a:extLst>
            </p:cNvPr>
            <p:cNvSpPr txBox="1"/>
            <p:nvPr/>
          </p:nvSpPr>
          <p:spPr>
            <a:xfrm>
              <a:off x="1128623" y="5484661"/>
              <a:ext cx="364583"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95</a:t>
              </a:r>
            </a:p>
          </p:txBody>
        </p:sp>
        <p:sp>
          <p:nvSpPr>
            <p:cNvPr id="132" name="TextBox 131">
              <a:extLst>
                <a:ext uri="{FF2B5EF4-FFF2-40B4-BE49-F238E27FC236}">
                  <a16:creationId xmlns:a16="http://schemas.microsoft.com/office/drawing/2014/main" id="{8E690149-D0EE-8240-ABAC-814250FC71F3}"/>
                </a:ext>
              </a:extLst>
            </p:cNvPr>
            <p:cNvSpPr txBox="1"/>
            <p:nvPr/>
          </p:nvSpPr>
          <p:spPr>
            <a:xfrm>
              <a:off x="1125065" y="5199916"/>
              <a:ext cx="423947"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97</a:t>
              </a:r>
            </a:p>
          </p:txBody>
        </p:sp>
        <p:sp>
          <p:nvSpPr>
            <p:cNvPr id="133" name="Oval 132">
              <a:extLst>
                <a:ext uri="{FF2B5EF4-FFF2-40B4-BE49-F238E27FC236}">
                  <a16:creationId xmlns:a16="http://schemas.microsoft.com/office/drawing/2014/main" id="{4C3A31D9-2C78-C04C-BEE4-B1942246CB11}"/>
                </a:ext>
              </a:extLst>
            </p:cNvPr>
            <p:cNvSpPr/>
            <p:nvPr/>
          </p:nvSpPr>
          <p:spPr>
            <a:xfrm>
              <a:off x="3369490" y="4478883"/>
              <a:ext cx="95186" cy="891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5FECB1EA-7F84-1C44-B8C8-92D1AD67F6DD}"/>
                </a:ext>
              </a:extLst>
            </p:cNvPr>
            <p:cNvSpPr/>
            <p:nvPr/>
          </p:nvSpPr>
          <p:spPr>
            <a:xfrm>
              <a:off x="1689496" y="5073982"/>
              <a:ext cx="95186" cy="891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BDC9C3DF-82C1-884C-8CE1-6B62CD10C35E}"/>
                </a:ext>
              </a:extLst>
            </p:cNvPr>
            <p:cNvSpPr/>
            <p:nvPr/>
          </p:nvSpPr>
          <p:spPr>
            <a:xfrm>
              <a:off x="2471419" y="4874928"/>
              <a:ext cx="95186" cy="8913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C50A974B-EF72-974D-81A5-3C76365FD828}"/>
                </a:ext>
              </a:extLst>
            </p:cNvPr>
            <p:cNvSpPr/>
            <p:nvPr/>
          </p:nvSpPr>
          <p:spPr>
            <a:xfrm>
              <a:off x="2099144" y="5015952"/>
              <a:ext cx="95186" cy="891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a:extLst>
                <a:ext uri="{FF2B5EF4-FFF2-40B4-BE49-F238E27FC236}">
                  <a16:creationId xmlns:a16="http://schemas.microsoft.com/office/drawing/2014/main" id="{9173AC66-4278-9043-A0A2-6ED49493E0DB}"/>
                </a:ext>
              </a:extLst>
            </p:cNvPr>
            <p:cNvSpPr txBox="1"/>
            <p:nvPr/>
          </p:nvSpPr>
          <p:spPr>
            <a:xfrm>
              <a:off x="1127789" y="4902623"/>
              <a:ext cx="423947"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99</a:t>
              </a:r>
            </a:p>
          </p:txBody>
        </p:sp>
        <p:sp>
          <p:nvSpPr>
            <p:cNvPr id="139" name="TextBox 138">
              <a:extLst>
                <a:ext uri="{FF2B5EF4-FFF2-40B4-BE49-F238E27FC236}">
                  <a16:creationId xmlns:a16="http://schemas.microsoft.com/office/drawing/2014/main" id="{8B21591B-CAEF-E940-BEB6-DC377A84525D}"/>
                </a:ext>
              </a:extLst>
            </p:cNvPr>
            <p:cNvSpPr txBox="1"/>
            <p:nvPr/>
          </p:nvSpPr>
          <p:spPr>
            <a:xfrm>
              <a:off x="1084543" y="4589023"/>
              <a:ext cx="423947"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101</a:t>
              </a:r>
            </a:p>
          </p:txBody>
        </p:sp>
        <p:sp>
          <p:nvSpPr>
            <p:cNvPr id="140" name="TextBox 139">
              <a:extLst>
                <a:ext uri="{FF2B5EF4-FFF2-40B4-BE49-F238E27FC236}">
                  <a16:creationId xmlns:a16="http://schemas.microsoft.com/office/drawing/2014/main" id="{52EFEE4B-8ECA-C746-85A2-D9CCC55ED917}"/>
                </a:ext>
              </a:extLst>
            </p:cNvPr>
            <p:cNvSpPr txBox="1"/>
            <p:nvPr/>
          </p:nvSpPr>
          <p:spPr>
            <a:xfrm>
              <a:off x="1081087" y="4309923"/>
              <a:ext cx="423947"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103</a:t>
              </a:r>
            </a:p>
          </p:txBody>
        </p:sp>
        <p:sp>
          <p:nvSpPr>
            <p:cNvPr id="141" name="Rectangle 140">
              <a:extLst>
                <a:ext uri="{FF2B5EF4-FFF2-40B4-BE49-F238E27FC236}">
                  <a16:creationId xmlns:a16="http://schemas.microsoft.com/office/drawing/2014/main" id="{E0AE25BF-95A6-834C-ADC3-1E7BD8556A99}"/>
                </a:ext>
              </a:extLst>
            </p:cNvPr>
            <p:cNvSpPr/>
            <p:nvPr/>
          </p:nvSpPr>
          <p:spPr>
            <a:xfrm rot="5400000">
              <a:off x="2452954" y="4981031"/>
              <a:ext cx="158535" cy="2353140"/>
            </a:xfrm>
            <a:prstGeom prst="rect">
              <a:avLst/>
            </a:prstGeom>
            <a:gradFill flip="none" rotWithShape="1">
              <a:gsLst>
                <a:gs pos="0">
                  <a:srgbClr val="FF0000"/>
                </a:gs>
                <a:gs pos="23000">
                  <a:srgbClr val="FFC000"/>
                </a:gs>
                <a:gs pos="73000">
                  <a:srgbClr val="FFC000"/>
                </a:gs>
                <a:gs pos="48000">
                  <a:srgbClr val="00B050"/>
                </a:gs>
                <a:gs pos="97000">
                  <a:srgbClr val="FF000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2" name="Straight Connector 141">
              <a:extLst>
                <a:ext uri="{FF2B5EF4-FFF2-40B4-BE49-F238E27FC236}">
                  <a16:creationId xmlns:a16="http://schemas.microsoft.com/office/drawing/2014/main" id="{A3AD4133-188B-B34C-821F-2C978C983D67}"/>
                </a:ext>
              </a:extLst>
            </p:cNvPr>
            <p:cNvCxnSpPr>
              <a:cxnSpLocks/>
            </p:cNvCxnSpPr>
            <p:nvPr/>
          </p:nvCxnSpPr>
          <p:spPr>
            <a:xfrm>
              <a:off x="3409184" y="6080226"/>
              <a:ext cx="0" cy="345719"/>
            </a:xfrm>
            <a:prstGeom prst="line">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2DB80C7B-626F-974F-B01A-21D5577A7B1A}"/>
                </a:ext>
              </a:extLst>
            </p:cNvPr>
            <p:cNvSpPr txBox="1"/>
            <p:nvPr/>
          </p:nvSpPr>
          <p:spPr>
            <a:xfrm>
              <a:off x="2542644" y="6420240"/>
              <a:ext cx="1537344"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102.5 F </a:t>
              </a:r>
              <a:r>
                <a:rPr lang="en-US" sz="1600" b="1" dirty="0">
                  <a:solidFill>
                    <a:srgbClr val="FF0000"/>
                  </a:solidFill>
                  <a:latin typeface="Calibri" panose="020F0502020204030204" pitchFamily="34" charset="0"/>
                  <a:cs typeface="Calibri" panose="020F0502020204030204" pitchFamily="34" charset="0"/>
                </a:rPr>
                <a:t>(High)</a:t>
              </a:r>
              <a:endParaRPr lang="en-US" b="1" dirty="0">
                <a:solidFill>
                  <a:srgbClr val="FF0000"/>
                </a:solidFill>
                <a:latin typeface="Calibri" panose="020F0502020204030204" pitchFamily="34" charset="0"/>
                <a:cs typeface="Calibri" panose="020F0502020204030204" pitchFamily="34" charset="0"/>
              </a:endParaRPr>
            </a:p>
          </p:txBody>
        </p:sp>
      </p:grpSp>
      <p:grpSp>
        <p:nvGrpSpPr>
          <p:cNvPr id="144" name="Group 143">
            <a:extLst>
              <a:ext uri="{FF2B5EF4-FFF2-40B4-BE49-F238E27FC236}">
                <a16:creationId xmlns:a16="http://schemas.microsoft.com/office/drawing/2014/main" id="{CE91C5F7-EE69-1948-B29E-39E21A9CFB6B}"/>
              </a:ext>
            </a:extLst>
          </p:cNvPr>
          <p:cNvGrpSpPr/>
          <p:nvPr/>
        </p:nvGrpSpPr>
        <p:grpSpPr>
          <a:xfrm>
            <a:off x="8275836" y="3919050"/>
            <a:ext cx="3464093" cy="2795697"/>
            <a:chOff x="819590" y="3934767"/>
            <a:chExt cx="3464093" cy="2795697"/>
          </a:xfrm>
        </p:grpSpPr>
        <p:cxnSp>
          <p:nvCxnSpPr>
            <p:cNvPr id="145" name="Straight Connector 144">
              <a:extLst>
                <a:ext uri="{FF2B5EF4-FFF2-40B4-BE49-F238E27FC236}">
                  <a16:creationId xmlns:a16="http://schemas.microsoft.com/office/drawing/2014/main" id="{7F4375AF-8027-1A45-AEF6-CA780C11F555}"/>
                </a:ext>
              </a:extLst>
            </p:cNvPr>
            <p:cNvCxnSpPr>
              <a:cxnSpLocks/>
            </p:cNvCxnSpPr>
            <p:nvPr/>
          </p:nvCxnSpPr>
          <p:spPr>
            <a:xfrm>
              <a:off x="1428570" y="4260890"/>
              <a:ext cx="0" cy="143412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13551CF-F6B3-8747-B3A8-2EBA2F5B66D7}"/>
                </a:ext>
              </a:extLst>
            </p:cNvPr>
            <p:cNvCxnSpPr>
              <a:cxnSpLocks/>
            </p:cNvCxnSpPr>
            <p:nvPr/>
          </p:nvCxnSpPr>
          <p:spPr>
            <a:xfrm flipH="1">
              <a:off x="1428570" y="5689215"/>
              <a:ext cx="226161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47" name="TextBox 146">
              <a:extLst>
                <a:ext uri="{FF2B5EF4-FFF2-40B4-BE49-F238E27FC236}">
                  <a16:creationId xmlns:a16="http://schemas.microsoft.com/office/drawing/2014/main" id="{6EC0A791-5209-5D42-ABB9-A054B770C9B1}"/>
                </a:ext>
              </a:extLst>
            </p:cNvPr>
            <p:cNvSpPr txBox="1"/>
            <p:nvPr/>
          </p:nvSpPr>
          <p:spPr>
            <a:xfrm>
              <a:off x="1028330" y="3934767"/>
              <a:ext cx="3255353"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Current Blood Pressure:  </a:t>
              </a:r>
              <a:r>
                <a:rPr lang="en-US" sz="1600" dirty="0">
                  <a:latin typeface="Calibri" panose="020F0502020204030204" pitchFamily="34" charset="0"/>
                  <a:cs typeface="Calibri" panose="020F0502020204030204" pitchFamily="34" charset="0"/>
                </a:rPr>
                <a:t>132 mmHg</a:t>
              </a:r>
            </a:p>
          </p:txBody>
        </p:sp>
        <p:sp>
          <p:nvSpPr>
            <p:cNvPr id="148" name="TextBox 147">
              <a:extLst>
                <a:ext uri="{FF2B5EF4-FFF2-40B4-BE49-F238E27FC236}">
                  <a16:creationId xmlns:a16="http://schemas.microsoft.com/office/drawing/2014/main" id="{AA51BFA2-918D-EC4A-8874-0CDCEAB7B7E3}"/>
                </a:ext>
              </a:extLst>
            </p:cNvPr>
            <p:cNvSpPr txBox="1"/>
            <p:nvPr/>
          </p:nvSpPr>
          <p:spPr>
            <a:xfrm>
              <a:off x="2213805" y="5695016"/>
              <a:ext cx="663879"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Time</a:t>
              </a:r>
              <a:endParaRPr lang="en-US" b="1" dirty="0">
                <a:latin typeface="Calibri" panose="020F0502020204030204" pitchFamily="34" charset="0"/>
                <a:cs typeface="Calibri" panose="020F0502020204030204" pitchFamily="34" charset="0"/>
              </a:endParaRPr>
            </a:p>
          </p:txBody>
        </p:sp>
        <p:sp>
          <p:nvSpPr>
            <p:cNvPr id="149" name="TextBox 148">
              <a:extLst>
                <a:ext uri="{FF2B5EF4-FFF2-40B4-BE49-F238E27FC236}">
                  <a16:creationId xmlns:a16="http://schemas.microsoft.com/office/drawing/2014/main" id="{83E3B69D-E494-9A48-A80A-1FB077F45E12}"/>
                </a:ext>
              </a:extLst>
            </p:cNvPr>
            <p:cNvSpPr txBox="1"/>
            <p:nvPr/>
          </p:nvSpPr>
          <p:spPr>
            <a:xfrm rot="16200000">
              <a:off x="677818" y="4768615"/>
              <a:ext cx="622097"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bpm</a:t>
              </a:r>
              <a:endParaRPr lang="en-US" b="1" dirty="0">
                <a:latin typeface="Calibri" panose="020F0502020204030204" pitchFamily="34" charset="0"/>
                <a:cs typeface="Calibri" panose="020F0502020204030204" pitchFamily="34" charset="0"/>
              </a:endParaRPr>
            </a:p>
          </p:txBody>
        </p:sp>
        <p:sp>
          <p:nvSpPr>
            <p:cNvPr id="150" name="TextBox 149">
              <a:extLst>
                <a:ext uri="{FF2B5EF4-FFF2-40B4-BE49-F238E27FC236}">
                  <a16:creationId xmlns:a16="http://schemas.microsoft.com/office/drawing/2014/main" id="{290182A8-89E4-9649-9E6B-094BD9AA962B}"/>
                </a:ext>
              </a:extLst>
            </p:cNvPr>
            <p:cNvSpPr txBox="1"/>
            <p:nvPr/>
          </p:nvSpPr>
          <p:spPr>
            <a:xfrm>
              <a:off x="1112766" y="5491040"/>
              <a:ext cx="364583"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80</a:t>
              </a:r>
            </a:p>
          </p:txBody>
        </p:sp>
        <p:sp>
          <p:nvSpPr>
            <p:cNvPr id="151" name="TextBox 150">
              <a:extLst>
                <a:ext uri="{FF2B5EF4-FFF2-40B4-BE49-F238E27FC236}">
                  <a16:creationId xmlns:a16="http://schemas.microsoft.com/office/drawing/2014/main" id="{22620DE8-FC74-DE43-A29A-623599589F32}"/>
                </a:ext>
              </a:extLst>
            </p:cNvPr>
            <p:cNvSpPr txBox="1"/>
            <p:nvPr/>
          </p:nvSpPr>
          <p:spPr>
            <a:xfrm>
              <a:off x="1097765" y="5199916"/>
              <a:ext cx="451247"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100</a:t>
              </a:r>
            </a:p>
          </p:txBody>
        </p:sp>
        <p:sp>
          <p:nvSpPr>
            <p:cNvPr id="152" name="Oval 151">
              <a:extLst>
                <a:ext uri="{FF2B5EF4-FFF2-40B4-BE49-F238E27FC236}">
                  <a16:creationId xmlns:a16="http://schemas.microsoft.com/office/drawing/2014/main" id="{DA8B08DC-CD36-6E42-B5E4-7A569E1B1776}"/>
                </a:ext>
              </a:extLst>
            </p:cNvPr>
            <p:cNvSpPr/>
            <p:nvPr/>
          </p:nvSpPr>
          <p:spPr>
            <a:xfrm>
              <a:off x="2907191" y="4694701"/>
              <a:ext cx="95186" cy="891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375EAB0F-2D6E-2E40-9F56-FF4799A30193}"/>
                </a:ext>
              </a:extLst>
            </p:cNvPr>
            <p:cNvSpPr/>
            <p:nvPr/>
          </p:nvSpPr>
          <p:spPr>
            <a:xfrm>
              <a:off x="1695870" y="5118137"/>
              <a:ext cx="95186" cy="891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BCC40509-1C80-A640-8F2B-F97FDCBA602F}"/>
                </a:ext>
              </a:extLst>
            </p:cNvPr>
            <p:cNvSpPr/>
            <p:nvPr/>
          </p:nvSpPr>
          <p:spPr>
            <a:xfrm>
              <a:off x="2557701" y="4898610"/>
              <a:ext cx="95186" cy="8913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2931DC36-0D0E-E247-A81A-5B4C33797D3D}"/>
                </a:ext>
              </a:extLst>
            </p:cNvPr>
            <p:cNvSpPr/>
            <p:nvPr/>
          </p:nvSpPr>
          <p:spPr>
            <a:xfrm>
              <a:off x="3270107" y="4853531"/>
              <a:ext cx="95186" cy="8913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601C6F28-F516-E544-8D32-32A494AA57AE}"/>
                </a:ext>
              </a:extLst>
            </p:cNvPr>
            <p:cNvSpPr/>
            <p:nvPr/>
          </p:nvSpPr>
          <p:spPr>
            <a:xfrm>
              <a:off x="2169052" y="5064478"/>
              <a:ext cx="95186" cy="891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a:extLst>
                <a:ext uri="{FF2B5EF4-FFF2-40B4-BE49-F238E27FC236}">
                  <a16:creationId xmlns:a16="http://schemas.microsoft.com/office/drawing/2014/main" id="{D16316AD-55D6-E441-8C55-E8593CB4189A}"/>
                </a:ext>
              </a:extLst>
            </p:cNvPr>
            <p:cNvSpPr txBox="1"/>
            <p:nvPr/>
          </p:nvSpPr>
          <p:spPr>
            <a:xfrm>
              <a:off x="1090255" y="4902623"/>
              <a:ext cx="423947"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120</a:t>
              </a:r>
            </a:p>
          </p:txBody>
        </p:sp>
        <p:sp>
          <p:nvSpPr>
            <p:cNvPr id="158" name="TextBox 157">
              <a:extLst>
                <a:ext uri="{FF2B5EF4-FFF2-40B4-BE49-F238E27FC236}">
                  <a16:creationId xmlns:a16="http://schemas.microsoft.com/office/drawing/2014/main" id="{8E10833A-AEEC-FD4B-9784-DF2B710A580F}"/>
                </a:ext>
              </a:extLst>
            </p:cNvPr>
            <p:cNvSpPr txBox="1"/>
            <p:nvPr/>
          </p:nvSpPr>
          <p:spPr>
            <a:xfrm>
              <a:off x="1084543" y="4589023"/>
              <a:ext cx="423947"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140</a:t>
              </a:r>
            </a:p>
          </p:txBody>
        </p:sp>
        <p:sp>
          <p:nvSpPr>
            <p:cNvPr id="159" name="TextBox 158">
              <a:extLst>
                <a:ext uri="{FF2B5EF4-FFF2-40B4-BE49-F238E27FC236}">
                  <a16:creationId xmlns:a16="http://schemas.microsoft.com/office/drawing/2014/main" id="{8DCCD607-BBB6-324A-B2FA-CAEF34C21175}"/>
                </a:ext>
              </a:extLst>
            </p:cNvPr>
            <p:cNvSpPr txBox="1"/>
            <p:nvPr/>
          </p:nvSpPr>
          <p:spPr>
            <a:xfrm>
              <a:off x="1081087" y="4309923"/>
              <a:ext cx="423947"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160</a:t>
              </a:r>
            </a:p>
          </p:txBody>
        </p:sp>
        <p:sp>
          <p:nvSpPr>
            <p:cNvPr id="160" name="Rectangle 159">
              <a:extLst>
                <a:ext uri="{FF2B5EF4-FFF2-40B4-BE49-F238E27FC236}">
                  <a16:creationId xmlns:a16="http://schemas.microsoft.com/office/drawing/2014/main" id="{171B7308-08F5-E040-A424-5E7A043474AA}"/>
                </a:ext>
              </a:extLst>
            </p:cNvPr>
            <p:cNvSpPr/>
            <p:nvPr/>
          </p:nvSpPr>
          <p:spPr>
            <a:xfrm rot="5400000">
              <a:off x="2452954" y="4981031"/>
              <a:ext cx="158535" cy="2353140"/>
            </a:xfrm>
            <a:prstGeom prst="rect">
              <a:avLst/>
            </a:prstGeom>
            <a:gradFill flip="none" rotWithShape="1">
              <a:gsLst>
                <a:gs pos="0">
                  <a:srgbClr val="FF0000"/>
                </a:gs>
                <a:gs pos="23000">
                  <a:srgbClr val="FFC000"/>
                </a:gs>
                <a:gs pos="73000">
                  <a:srgbClr val="FFC000"/>
                </a:gs>
                <a:gs pos="48000">
                  <a:srgbClr val="00B050"/>
                </a:gs>
                <a:gs pos="97000">
                  <a:srgbClr val="FF000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1" name="Straight Connector 160">
              <a:extLst>
                <a:ext uri="{FF2B5EF4-FFF2-40B4-BE49-F238E27FC236}">
                  <a16:creationId xmlns:a16="http://schemas.microsoft.com/office/drawing/2014/main" id="{341062A1-6E86-EB4D-95F5-B21A6CD154A2}"/>
                </a:ext>
              </a:extLst>
            </p:cNvPr>
            <p:cNvCxnSpPr>
              <a:cxnSpLocks/>
            </p:cNvCxnSpPr>
            <p:nvPr/>
          </p:nvCxnSpPr>
          <p:spPr>
            <a:xfrm>
              <a:off x="3132217" y="6078333"/>
              <a:ext cx="0" cy="345719"/>
            </a:xfrm>
            <a:prstGeom prst="line">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AB9320B8-C944-8744-A4DC-BA58E5DAECA8}"/>
                </a:ext>
              </a:extLst>
            </p:cNvPr>
            <p:cNvSpPr txBox="1"/>
            <p:nvPr/>
          </p:nvSpPr>
          <p:spPr>
            <a:xfrm>
              <a:off x="1927684" y="6422687"/>
              <a:ext cx="1754987" cy="307777"/>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132 mmHg </a:t>
              </a:r>
              <a:r>
                <a:rPr lang="en-US" sz="1400" b="1" dirty="0">
                  <a:solidFill>
                    <a:srgbClr val="FFC000"/>
                  </a:solidFill>
                  <a:latin typeface="Calibri" panose="020F0502020204030204" pitchFamily="34" charset="0"/>
                  <a:cs typeface="Calibri" panose="020F0502020204030204" pitchFamily="34" charset="0"/>
                </a:rPr>
                <a:t>(Warning)</a:t>
              </a:r>
              <a:endParaRPr lang="en-US" sz="1600" b="1" dirty="0">
                <a:solidFill>
                  <a:srgbClr val="FFC000"/>
                </a:solidFill>
                <a:latin typeface="Calibri" panose="020F0502020204030204" pitchFamily="34" charset="0"/>
                <a:cs typeface="Calibri" panose="020F0502020204030204" pitchFamily="34" charset="0"/>
              </a:endParaRPr>
            </a:p>
          </p:txBody>
        </p:sp>
      </p:grpSp>
      <p:sp>
        <p:nvSpPr>
          <p:cNvPr id="163" name="Oval 162">
            <a:extLst>
              <a:ext uri="{FF2B5EF4-FFF2-40B4-BE49-F238E27FC236}">
                <a16:creationId xmlns:a16="http://schemas.microsoft.com/office/drawing/2014/main" id="{470177ED-2D80-DC49-8B57-69A6A6545AAC}"/>
              </a:ext>
            </a:extLst>
          </p:cNvPr>
          <p:cNvSpPr/>
          <p:nvPr/>
        </p:nvSpPr>
        <p:spPr>
          <a:xfrm>
            <a:off x="6583552" y="4575990"/>
            <a:ext cx="95186" cy="891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TextBox 163">
            <a:extLst>
              <a:ext uri="{FF2B5EF4-FFF2-40B4-BE49-F238E27FC236}">
                <a16:creationId xmlns:a16="http://schemas.microsoft.com/office/drawing/2014/main" id="{EE8D483B-F54E-E545-BD27-288226367E8C}"/>
              </a:ext>
            </a:extLst>
          </p:cNvPr>
          <p:cNvSpPr txBox="1"/>
          <p:nvPr/>
        </p:nvSpPr>
        <p:spPr>
          <a:xfrm>
            <a:off x="8135723" y="2711045"/>
            <a:ext cx="3342689" cy="646331"/>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Last Updated: </a:t>
            </a:r>
            <a:r>
              <a:rPr lang="en-US" dirty="0">
                <a:latin typeface="Calibri" panose="020F0502020204030204" pitchFamily="34" charset="0"/>
                <a:cs typeface="Calibri" panose="020F0502020204030204" pitchFamily="34" charset="0"/>
              </a:rPr>
              <a:t>2020-04-07 17:45</a:t>
            </a:r>
          </a:p>
          <a:p>
            <a:endParaRPr lang="en-US" dirty="0"/>
          </a:p>
        </p:txBody>
      </p:sp>
      <p:grpSp>
        <p:nvGrpSpPr>
          <p:cNvPr id="93" name="Group 92">
            <a:extLst>
              <a:ext uri="{FF2B5EF4-FFF2-40B4-BE49-F238E27FC236}">
                <a16:creationId xmlns:a16="http://schemas.microsoft.com/office/drawing/2014/main" id="{93421449-00D0-4A49-A1A6-E2E1235BF25E}"/>
              </a:ext>
            </a:extLst>
          </p:cNvPr>
          <p:cNvGrpSpPr/>
          <p:nvPr/>
        </p:nvGrpSpPr>
        <p:grpSpPr>
          <a:xfrm>
            <a:off x="1815053" y="2634389"/>
            <a:ext cx="7168425" cy="4012774"/>
            <a:chOff x="1741170" y="2657797"/>
            <a:chExt cx="7235526" cy="3617763"/>
          </a:xfrm>
        </p:grpSpPr>
        <p:pic>
          <p:nvPicPr>
            <p:cNvPr id="94" name="Picture 93" descr="Chart, line chart&#10;&#10;Description automatically generated">
              <a:extLst>
                <a:ext uri="{FF2B5EF4-FFF2-40B4-BE49-F238E27FC236}">
                  <a16:creationId xmlns:a16="http://schemas.microsoft.com/office/drawing/2014/main" id="{6E14D369-052F-1C4B-9D79-1F2C7CCABD13}"/>
                </a:ext>
              </a:extLst>
            </p:cNvPr>
            <p:cNvPicPr>
              <a:picLocks noChangeAspect="1"/>
            </p:cNvPicPr>
            <p:nvPr/>
          </p:nvPicPr>
          <p:blipFill>
            <a:blip r:embed="rId4"/>
            <a:stretch>
              <a:fillRect/>
            </a:stretch>
          </p:blipFill>
          <p:spPr>
            <a:xfrm>
              <a:off x="1741170" y="2657797"/>
              <a:ext cx="7235526" cy="3617763"/>
            </a:xfrm>
            <a:prstGeom prst="rect">
              <a:avLst/>
            </a:prstGeom>
            <a:solidFill>
              <a:schemeClr val="bg1"/>
            </a:solidFill>
            <a:ln w="22225">
              <a:solidFill>
                <a:schemeClr val="tx2"/>
              </a:solidFill>
            </a:ln>
          </p:spPr>
        </p:pic>
        <p:cxnSp>
          <p:nvCxnSpPr>
            <p:cNvPr id="95" name="Straight Connector 94">
              <a:extLst>
                <a:ext uri="{FF2B5EF4-FFF2-40B4-BE49-F238E27FC236}">
                  <a16:creationId xmlns:a16="http://schemas.microsoft.com/office/drawing/2014/main" id="{EC195D17-D745-9A4C-96DA-5958A5459521}"/>
                </a:ext>
              </a:extLst>
            </p:cNvPr>
            <p:cNvCxnSpPr/>
            <p:nvPr/>
          </p:nvCxnSpPr>
          <p:spPr>
            <a:xfrm flipV="1">
              <a:off x="3380415" y="3111669"/>
              <a:ext cx="0" cy="2714572"/>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0AF0763D-264E-F645-87AA-E1FB01D885A6}"/>
                </a:ext>
              </a:extLst>
            </p:cNvPr>
            <p:cNvPicPr>
              <a:picLocks noChangeAspect="1"/>
            </p:cNvPicPr>
            <p:nvPr/>
          </p:nvPicPr>
          <p:blipFill>
            <a:blip r:embed="rId5"/>
            <a:stretch>
              <a:fillRect/>
            </a:stretch>
          </p:blipFill>
          <p:spPr>
            <a:xfrm>
              <a:off x="3335965" y="3487176"/>
              <a:ext cx="88900" cy="88900"/>
            </a:xfrm>
            <a:prstGeom prst="rect">
              <a:avLst/>
            </a:prstGeom>
          </p:spPr>
        </p:pic>
        <p:pic>
          <p:nvPicPr>
            <p:cNvPr id="97" name="Picture 96">
              <a:extLst>
                <a:ext uri="{FF2B5EF4-FFF2-40B4-BE49-F238E27FC236}">
                  <a16:creationId xmlns:a16="http://schemas.microsoft.com/office/drawing/2014/main" id="{A5EFA127-63C8-4B4B-8BA8-464E25D51E4E}"/>
                </a:ext>
              </a:extLst>
            </p:cNvPr>
            <p:cNvPicPr>
              <a:picLocks noChangeAspect="1"/>
            </p:cNvPicPr>
            <p:nvPr/>
          </p:nvPicPr>
          <p:blipFill>
            <a:blip r:embed="rId5"/>
            <a:stretch>
              <a:fillRect/>
            </a:stretch>
          </p:blipFill>
          <p:spPr>
            <a:xfrm>
              <a:off x="3336923" y="4989245"/>
              <a:ext cx="88900" cy="88900"/>
            </a:xfrm>
            <a:prstGeom prst="rect">
              <a:avLst/>
            </a:prstGeom>
          </p:spPr>
        </p:pic>
        <p:sp>
          <p:nvSpPr>
            <p:cNvPr id="98" name="TextBox 97">
              <a:extLst>
                <a:ext uri="{FF2B5EF4-FFF2-40B4-BE49-F238E27FC236}">
                  <a16:creationId xmlns:a16="http://schemas.microsoft.com/office/drawing/2014/main" id="{D57AA8A3-4BC3-D546-B733-5774C588C625}"/>
                </a:ext>
              </a:extLst>
            </p:cNvPr>
            <p:cNvSpPr txBox="1"/>
            <p:nvPr/>
          </p:nvSpPr>
          <p:spPr>
            <a:xfrm>
              <a:off x="2654493" y="2743978"/>
              <a:ext cx="1848450" cy="369332"/>
            </a:xfrm>
            <a:prstGeom prst="rect">
              <a:avLst/>
            </a:prstGeom>
            <a:noFill/>
          </p:spPr>
          <p:txBody>
            <a:bodyPr wrap="square" rtlCol="0">
              <a:spAutoFit/>
            </a:bodyPr>
            <a:lstStyle/>
            <a:p>
              <a:r>
                <a:rPr lang="en-US" dirty="0">
                  <a:solidFill>
                    <a:srgbClr val="FF0000"/>
                  </a:solidFill>
                  <a:latin typeface="Calibri" panose="020F0502020204030204" pitchFamily="34" charset="0"/>
                  <a:cs typeface="Calibri" panose="020F0502020204030204" pitchFamily="34" charset="0"/>
                </a:rPr>
                <a:t>Threshold = </a:t>
              </a:r>
              <a:r>
                <a:rPr lang="en-US" b="1" dirty="0">
                  <a:solidFill>
                    <a:srgbClr val="FF0000"/>
                  </a:solidFill>
                  <a:latin typeface="Calibri" panose="020F0502020204030204" pitchFamily="34" charset="0"/>
                  <a:cs typeface="Calibri" panose="020F0502020204030204" pitchFamily="34" charset="0"/>
                </a:rPr>
                <a:t>0.1</a:t>
              </a:r>
            </a:p>
          </p:txBody>
        </p:sp>
        <p:sp>
          <p:nvSpPr>
            <p:cNvPr id="99" name="TextBox 98">
              <a:extLst>
                <a:ext uri="{FF2B5EF4-FFF2-40B4-BE49-F238E27FC236}">
                  <a16:creationId xmlns:a16="http://schemas.microsoft.com/office/drawing/2014/main" id="{BBBDC8D7-541C-F04A-ABEA-51FE43CC39C3}"/>
                </a:ext>
              </a:extLst>
            </p:cNvPr>
            <p:cNvSpPr txBox="1"/>
            <p:nvPr/>
          </p:nvSpPr>
          <p:spPr>
            <a:xfrm>
              <a:off x="3510760" y="3377636"/>
              <a:ext cx="1848450" cy="369332"/>
            </a:xfrm>
            <a:prstGeom prst="rect">
              <a:avLst/>
            </a:prstGeom>
            <a:solidFill>
              <a:schemeClr val="bg1"/>
            </a:solidFill>
            <a:ln>
              <a:solidFill>
                <a:schemeClr val="tx2"/>
              </a:solidFill>
            </a:ln>
          </p:spPr>
          <p:txBody>
            <a:bodyPr wrap="square" rtlCol="0">
              <a:spAutoFit/>
            </a:bodyPr>
            <a:lstStyle/>
            <a:p>
              <a:r>
                <a:rPr lang="en-US" dirty="0">
                  <a:solidFill>
                    <a:srgbClr val="FF0000"/>
                  </a:solidFill>
                  <a:latin typeface="Calibri" panose="020F0502020204030204" pitchFamily="34" charset="0"/>
                  <a:cs typeface="Calibri" panose="020F0502020204030204" pitchFamily="34" charset="0"/>
                </a:rPr>
                <a:t>Recall value: </a:t>
              </a:r>
              <a:r>
                <a:rPr lang="en-US" b="1" dirty="0">
                  <a:solidFill>
                    <a:srgbClr val="FF0000"/>
                  </a:solidFill>
                  <a:latin typeface="Calibri" panose="020F0502020204030204" pitchFamily="34" charset="0"/>
                  <a:cs typeface="Calibri" panose="020F0502020204030204" pitchFamily="34" charset="0"/>
                </a:rPr>
                <a:t>0.82 </a:t>
              </a:r>
            </a:p>
          </p:txBody>
        </p:sp>
        <p:sp>
          <p:nvSpPr>
            <p:cNvPr id="100" name="TextBox 99">
              <a:extLst>
                <a:ext uri="{FF2B5EF4-FFF2-40B4-BE49-F238E27FC236}">
                  <a16:creationId xmlns:a16="http://schemas.microsoft.com/office/drawing/2014/main" id="{59297C8F-F6A1-3B4D-B151-9A67FAC76693}"/>
                </a:ext>
              </a:extLst>
            </p:cNvPr>
            <p:cNvSpPr txBox="1"/>
            <p:nvPr/>
          </p:nvSpPr>
          <p:spPr>
            <a:xfrm>
              <a:off x="3494781" y="5061778"/>
              <a:ext cx="2134831" cy="369332"/>
            </a:xfrm>
            <a:prstGeom prst="rect">
              <a:avLst/>
            </a:prstGeom>
            <a:solidFill>
              <a:schemeClr val="bg1"/>
            </a:solidFill>
            <a:ln>
              <a:solidFill>
                <a:schemeClr val="tx2"/>
              </a:solidFill>
            </a:ln>
          </p:spPr>
          <p:txBody>
            <a:bodyPr wrap="square" rtlCol="0">
              <a:spAutoFit/>
            </a:bodyPr>
            <a:lstStyle/>
            <a:p>
              <a:r>
                <a:rPr lang="en-US" dirty="0">
                  <a:solidFill>
                    <a:srgbClr val="FF0000"/>
                  </a:solidFill>
                  <a:latin typeface="Calibri" panose="020F0502020204030204" pitchFamily="34" charset="0"/>
                  <a:cs typeface="Calibri" panose="020F0502020204030204" pitchFamily="34" charset="0"/>
                </a:rPr>
                <a:t>Precision value: </a:t>
              </a:r>
              <a:r>
                <a:rPr lang="en-US" b="1" dirty="0">
                  <a:solidFill>
                    <a:srgbClr val="FF0000"/>
                  </a:solidFill>
                  <a:latin typeface="Calibri" panose="020F0502020204030204" pitchFamily="34" charset="0"/>
                  <a:cs typeface="Calibri" panose="020F0502020204030204" pitchFamily="34" charset="0"/>
                </a:rPr>
                <a:t>0.29</a:t>
              </a:r>
              <a:r>
                <a:rPr lang="en-US" dirty="0">
                  <a:solidFill>
                    <a:srgbClr val="FF0000"/>
                  </a:solidFill>
                  <a:latin typeface="Calibri" panose="020F0502020204030204" pitchFamily="34" charset="0"/>
                  <a:cs typeface="Calibri" panose="020F0502020204030204" pitchFamily="34" charset="0"/>
                </a:rPr>
                <a:t> </a:t>
              </a:r>
              <a:endParaRPr lang="en-US" b="1" dirty="0">
                <a:solidFill>
                  <a:srgbClr val="FF0000"/>
                </a:solidFill>
                <a:latin typeface="Calibri" panose="020F0502020204030204" pitchFamily="34" charset="0"/>
                <a:cs typeface="Calibri" panose="020F0502020204030204" pitchFamily="34" charset="0"/>
              </a:endParaRPr>
            </a:p>
          </p:txBody>
        </p:sp>
      </p:grpSp>
      <p:sp>
        <p:nvSpPr>
          <p:cNvPr id="101" name="Oval 100">
            <a:extLst>
              <a:ext uri="{FF2B5EF4-FFF2-40B4-BE49-F238E27FC236}">
                <a16:creationId xmlns:a16="http://schemas.microsoft.com/office/drawing/2014/main" id="{9F03B2B1-6180-4A4E-A09C-B512C9386F2F}"/>
              </a:ext>
            </a:extLst>
          </p:cNvPr>
          <p:cNvSpPr/>
          <p:nvPr/>
        </p:nvSpPr>
        <p:spPr>
          <a:xfrm>
            <a:off x="7768358" y="1232686"/>
            <a:ext cx="3710054" cy="1120034"/>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217A5823-E8D5-F840-BD58-AE8D7B2F7D1F}"/>
              </a:ext>
            </a:extLst>
          </p:cNvPr>
          <p:cNvCxnSpPr/>
          <p:nvPr/>
        </p:nvCxnSpPr>
        <p:spPr>
          <a:xfrm flipH="1">
            <a:off x="7705740" y="2185089"/>
            <a:ext cx="429983" cy="37872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E09DAE3-04A8-9A4A-AD7F-8AD176C72013}"/>
              </a:ext>
            </a:extLst>
          </p:cNvPr>
          <p:cNvSpPr txBox="1"/>
          <p:nvPr/>
        </p:nvSpPr>
        <p:spPr>
          <a:xfrm rot="16200000">
            <a:off x="717021" y="4695260"/>
            <a:ext cx="764463" cy="307777"/>
          </a:xfrm>
          <a:prstGeom prst="rect">
            <a:avLst/>
          </a:prstGeom>
          <a:noFill/>
        </p:spPr>
        <p:txBody>
          <a:bodyPr wrap="square" rtlCol="0">
            <a:spAutoFit/>
          </a:bodyPr>
          <a:lstStyle/>
          <a:p>
            <a:r>
              <a:rPr lang="en-US" sz="1400" b="1" dirty="0">
                <a:latin typeface="Calibri" panose="020F0502020204030204" pitchFamily="34" charset="0"/>
                <a:cs typeface="Calibri" panose="020F0502020204030204" pitchFamily="34" charset="0"/>
              </a:rPr>
              <a:t>bpm</a:t>
            </a:r>
            <a:endParaRPr lang="en-US" sz="16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41518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BF692D-9CE1-3042-BA66-F369610180FD}"/>
              </a:ext>
            </a:extLst>
          </p:cNvPr>
          <p:cNvSpPr/>
          <p:nvPr/>
        </p:nvSpPr>
        <p:spPr>
          <a:xfrm>
            <a:off x="460015" y="1111718"/>
            <a:ext cx="11399547" cy="57666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A42C9A01-003F-ED40-A0B7-2C525863F061}"/>
              </a:ext>
            </a:extLst>
          </p:cNvPr>
          <p:cNvSpPr>
            <a:spLocks noGrp="1"/>
          </p:cNvSpPr>
          <p:nvPr>
            <p:ph type="title"/>
          </p:nvPr>
        </p:nvSpPr>
        <p:spPr>
          <a:xfrm>
            <a:off x="452064" y="286598"/>
            <a:ext cx="1714141" cy="504512"/>
          </a:xfrm>
        </p:spPr>
        <p:txBody>
          <a:bodyPr>
            <a:noAutofit/>
          </a:bodyPr>
          <a:lstStyle/>
          <a:p>
            <a:r>
              <a:rPr lang="en-US" sz="1200" dirty="0"/>
              <a:t>background</a:t>
            </a:r>
          </a:p>
        </p:txBody>
      </p:sp>
      <p:sp>
        <p:nvSpPr>
          <p:cNvPr id="8" name="Title 4">
            <a:extLst>
              <a:ext uri="{FF2B5EF4-FFF2-40B4-BE49-F238E27FC236}">
                <a16:creationId xmlns:a16="http://schemas.microsoft.com/office/drawing/2014/main" id="{EFD2AEB1-2BC1-F948-9E3F-B2DF39477F31}"/>
              </a:ext>
            </a:extLst>
          </p:cNvPr>
          <p:cNvSpPr txBox="1">
            <a:spLocks/>
          </p:cNvSpPr>
          <p:nvPr/>
        </p:nvSpPr>
        <p:spPr bwMode="black">
          <a:xfrm>
            <a:off x="2516278" y="286598"/>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objectives</a:t>
            </a:r>
          </a:p>
        </p:txBody>
      </p:sp>
      <p:sp>
        <p:nvSpPr>
          <p:cNvPr id="9" name="Title 4">
            <a:extLst>
              <a:ext uri="{FF2B5EF4-FFF2-40B4-BE49-F238E27FC236}">
                <a16:creationId xmlns:a16="http://schemas.microsoft.com/office/drawing/2014/main" id="{2680F27A-F023-3B4B-A6D5-4716A742C321}"/>
              </a:ext>
            </a:extLst>
          </p:cNvPr>
          <p:cNvSpPr txBox="1">
            <a:spLocks/>
          </p:cNvSpPr>
          <p:nvPr/>
        </p:nvSpPr>
        <p:spPr bwMode="black">
          <a:xfrm>
            <a:off x="4395181" y="286598"/>
            <a:ext cx="1827156" cy="504512"/>
          </a:xfrm>
          <a:prstGeom prst="rect">
            <a:avLst/>
          </a:prstGeom>
          <a:solidFill>
            <a:schemeClr val="bg1"/>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methodology</a:t>
            </a:r>
          </a:p>
        </p:txBody>
      </p:sp>
      <p:sp>
        <p:nvSpPr>
          <p:cNvPr id="10" name="Title 4">
            <a:extLst>
              <a:ext uri="{FF2B5EF4-FFF2-40B4-BE49-F238E27FC236}">
                <a16:creationId xmlns:a16="http://schemas.microsoft.com/office/drawing/2014/main" id="{D16D7672-5FF5-624A-94B1-3412199E9708}"/>
              </a:ext>
            </a:extLst>
          </p:cNvPr>
          <p:cNvSpPr txBox="1">
            <a:spLocks/>
          </p:cNvSpPr>
          <p:nvPr/>
        </p:nvSpPr>
        <p:spPr bwMode="black">
          <a:xfrm>
            <a:off x="6489841" y="286755"/>
            <a:ext cx="1611400" cy="504512"/>
          </a:xfrm>
          <a:prstGeom prst="rect">
            <a:avLst/>
          </a:prstGeom>
          <a:solidFill>
            <a:schemeClr val="accent6"/>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results</a:t>
            </a:r>
          </a:p>
        </p:txBody>
      </p:sp>
      <p:sp>
        <p:nvSpPr>
          <p:cNvPr id="11" name="Title 4">
            <a:extLst>
              <a:ext uri="{FF2B5EF4-FFF2-40B4-BE49-F238E27FC236}">
                <a16:creationId xmlns:a16="http://schemas.microsoft.com/office/drawing/2014/main" id="{3B877A0D-62A0-3F4C-96B6-075F19B1E1C2}"/>
              </a:ext>
            </a:extLst>
          </p:cNvPr>
          <p:cNvSpPr txBox="1">
            <a:spLocks/>
          </p:cNvSpPr>
          <p:nvPr/>
        </p:nvSpPr>
        <p:spPr bwMode="black">
          <a:xfrm>
            <a:off x="8361307" y="284259"/>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challenges</a:t>
            </a:r>
          </a:p>
        </p:txBody>
      </p:sp>
      <p:sp>
        <p:nvSpPr>
          <p:cNvPr id="12" name="Title 4">
            <a:extLst>
              <a:ext uri="{FF2B5EF4-FFF2-40B4-BE49-F238E27FC236}">
                <a16:creationId xmlns:a16="http://schemas.microsoft.com/office/drawing/2014/main" id="{2102C8E9-1427-9441-A89F-8623F37CEA94}"/>
              </a:ext>
            </a:extLst>
          </p:cNvPr>
          <p:cNvSpPr txBox="1">
            <a:spLocks/>
          </p:cNvSpPr>
          <p:nvPr/>
        </p:nvSpPr>
        <p:spPr bwMode="black">
          <a:xfrm>
            <a:off x="10240211" y="284259"/>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Lessons</a:t>
            </a:r>
          </a:p>
          <a:p>
            <a:r>
              <a:rPr lang="en-US" sz="1200" dirty="0"/>
              <a:t>learned</a:t>
            </a:r>
          </a:p>
        </p:txBody>
      </p:sp>
      <p:cxnSp>
        <p:nvCxnSpPr>
          <p:cNvPr id="4" name="Straight Connector 3">
            <a:extLst>
              <a:ext uri="{FF2B5EF4-FFF2-40B4-BE49-F238E27FC236}">
                <a16:creationId xmlns:a16="http://schemas.microsoft.com/office/drawing/2014/main" id="{61C0069C-7A10-3642-9D06-A6752718102A}"/>
              </a:ext>
            </a:extLst>
          </p:cNvPr>
          <p:cNvCxnSpPr/>
          <p:nvPr/>
        </p:nvCxnSpPr>
        <p:spPr>
          <a:xfrm>
            <a:off x="6883400" y="6731000"/>
            <a:ext cx="0" cy="63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FAADD9E-9B21-3A49-AC48-E664DBF5D146}"/>
              </a:ext>
            </a:extLst>
          </p:cNvPr>
          <p:cNvCxnSpPr/>
          <p:nvPr/>
        </p:nvCxnSpPr>
        <p:spPr>
          <a:xfrm>
            <a:off x="452064" y="1091381"/>
            <a:ext cx="0" cy="5766619"/>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F179509-22C5-7740-9608-55A9B80D38C1}"/>
              </a:ext>
            </a:extLst>
          </p:cNvPr>
          <p:cNvCxnSpPr/>
          <p:nvPr/>
        </p:nvCxnSpPr>
        <p:spPr>
          <a:xfrm>
            <a:off x="11851611" y="1091380"/>
            <a:ext cx="0" cy="5766619"/>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1B434AB-C14C-E745-B403-F543062AD6DA}"/>
              </a:ext>
            </a:extLst>
          </p:cNvPr>
          <p:cNvCxnSpPr>
            <a:cxnSpLocks/>
          </p:cNvCxnSpPr>
          <p:nvPr/>
        </p:nvCxnSpPr>
        <p:spPr>
          <a:xfrm>
            <a:off x="452063" y="1094846"/>
            <a:ext cx="11399548"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856C3EA-24BB-A14E-9406-E46268599939}"/>
              </a:ext>
            </a:extLst>
          </p:cNvPr>
          <p:cNvSpPr txBox="1"/>
          <p:nvPr/>
        </p:nvSpPr>
        <p:spPr>
          <a:xfrm>
            <a:off x="791233" y="2034434"/>
            <a:ext cx="2919661" cy="1754326"/>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Patient ID:  </a:t>
            </a:r>
            <a:r>
              <a:rPr lang="en-US" dirty="0">
                <a:latin typeface="Calibri" panose="020F0502020204030204" pitchFamily="34" charset="0"/>
                <a:cs typeface="Calibri" panose="020F0502020204030204" pitchFamily="34" charset="0"/>
              </a:rPr>
              <a:t>2856346</a:t>
            </a:r>
          </a:p>
          <a:p>
            <a:r>
              <a:rPr lang="en-US" b="1" dirty="0">
                <a:latin typeface="Calibri" panose="020F0502020204030204" pitchFamily="34" charset="0"/>
                <a:cs typeface="Calibri" panose="020F0502020204030204" pitchFamily="34" charset="0"/>
              </a:rPr>
              <a:t>Patient name:  </a:t>
            </a:r>
            <a:r>
              <a:rPr lang="en-US" dirty="0">
                <a:latin typeface="Calibri" panose="020F0502020204030204" pitchFamily="34" charset="0"/>
                <a:cs typeface="Calibri" panose="020F0502020204030204" pitchFamily="34" charset="0"/>
              </a:rPr>
              <a:t>Smith, John</a:t>
            </a:r>
          </a:p>
          <a:p>
            <a:r>
              <a:rPr lang="en-US" b="1" dirty="0">
                <a:latin typeface="Calibri" panose="020F0502020204030204" pitchFamily="34" charset="0"/>
                <a:cs typeface="Calibri" panose="020F0502020204030204" pitchFamily="34" charset="0"/>
              </a:rPr>
              <a:t>Age:  </a:t>
            </a:r>
            <a:r>
              <a:rPr lang="en-US" dirty="0">
                <a:latin typeface="Calibri" panose="020F0502020204030204" pitchFamily="34" charset="0"/>
                <a:cs typeface="Calibri" panose="020F0502020204030204" pitchFamily="34" charset="0"/>
              </a:rPr>
              <a:t>58</a:t>
            </a:r>
            <a:endParaRPr lang="en-US" b="1"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Admission Type:  </a:t>
            </a:r>
            <a:r>
              <a:rPr lang="en-US" dirty="0">
                <a:latin typeface="Calibri" panose="020F0502020204030204" pitchFamily="34" charset="0"/>
                <a:cs typeface="Calibri" panose="020F0502020204030204" pitchFamily="34" charset="0"/>
              </a:rPr>
              <a:t>URGENT</a:t>
            </a:r>
          </a:p>
          <a:p>
            <a:r>
              <a:rPr lang="en-US" b="1" dirty="0">
                <a:latin typeface="Calibri" panose="020F0502020204030204" pitchFamily="34" charset="0"/>
                <a:cs typeface="Calibri" panose="020F0502020204030204" pitchFamily="34" charset="0"/>
              </a:rPr>
              <a:t>Care Unit:  </a:t>
            </a:r>
            <a:r>
              <a:rPr lang="en-US" dirty="0">
                <a:latin typeface="Calibri" panose="020F0502020204030204" pitchFamily="34" charset="0"/>
                <a:cs typeface="Calibri" panose="020F0502020204030204" pitchFamily="34" charset="0"/>
              </a:rPr>
              <a:t>Trauma ICU</a:t>
            </a:r>
          </a:p>
          <a:p>
            <a:endParaRPr lang="en-US" dirty="0"/>
          </a:p>
        </p:txBody>
      </p:sp>
      <p:sp>
        <p:nvSpPr>
          <p:cNvPr id="20" name="TextBox 19">
            <a:extLst>
              <a:ext uri="{FF2B5EF4-FFF2-40B4-BE49-F238E27FC236}">
                <a16:creationId xmlns:a16="http://schemas.microsoft.com/office/drawing/2014/main" id="{4EEBCB33-15B1-9B44-964D-BDCAD38D86DA}"/>
              </a:ext>
            </a:extLst>
          </p:cNvPr>
          <p:cNvSpPr txBox="1"/>
          <p:nvPr/>
        </p:nvSpPr>
        <p:spPr>
          <a:xfrm>
            <a:off x="8066774" y="1429390"/>
            <a:ext cx="3342690" cy="923330"/>
          </a:xfrm>
          <a:prstGeom prst="rect">
            <a:avLst/>
          </a:prstGeom>
          <a:noFill/>
        </p:spPr>
        <p:txBody>
          <a:bodyPr wrap="square" rtlCol="0">
            <a:spAutoFit/>
          </a:bodyPr>
          <a:lstStyle/>
          <a:p>
            <a:r>
              <a:rPr lang="en-US" sz="3600" b="1" dirty="0">
                <a:latin typeface="Calibri" panose="020F0502020204030204" pitchFamily="34" charset="0"/>
                <a:cs typeface="Calibri" panose="020F0502020204030204" pitchFamily="34" charset="0"/>
              </a:rPr>
              <a:t>Risk Score:  </a:t>
            </a:r>
            <a:r>
              <a:rPr lang="en-US" sz="3600" b="1" dirty="0">
                <a:solidFill>
                  <a:srgbClr val="FF0000"/>
                </a:solidFill>
                <a:latin typeface="Calibri" panose="020F0502020204030204" pitchFamily="34" charset="0"/>
                <a:cs typeface="Calibri" panose="020F0502020204030204" pitchFamily="34" charset="0"/>
              </a:rPr>
              <a:t>0.67</a:t>
            </a:r>
          </a:p>
          <a:p>
            <a:endParaRPr lang="en-US" dirty="0"/>
          </a:p>
        </p:txBody>
      </p:sp>
      <p:cxnSp>
        <p:nvCxnSpPr>
          <p:cNvPr id="19" name="Straight Connector 18">
            <a:extLst>
              <a:ext uri="{FF2B5EF4-FFF2-40B4-BE49-F238E27FC236}">
                <a16:creationId xmlns:a16="http://schemas.microsoft.com/office/drawing/2014/main" id="{5BA1D500-8887-BD42-9FDC-7EED933A9D93}"/>
              </a:ext>
            </a:extLst>
          </p:cNvPr>
          <p:cNvCxnSpPr/>
          <p:nvPr/>
        </p:nvCxnSpPr>
        <p:spPr>
          <a:xfrm>
            <a:off x="791233" y="3780756"/>
            <a:ext cx="10818287"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30" name="Picture 29" descr="Logo&#10;&#10;Description automatically generated">
            <a:extLst>
              <a:ext uri="{FF2B5EF4-FFF2-40B4-BE49-F238E27FC236}">
                <a16:creationId xmlns:a16="http://schemas.microsoft.com/office/drawing/2014/main" id="{03E674B3-17D3-224B-8B8D-2FAEF7729C5B}"/>
              </a:ext>
            </a:extLst>
          </p:cNvPr>
          <p:cNvPicPr>
            <a:picLocks noChangeAspect="1"/>
          </p:cNvPicPr>
          <p:nvPr/>
        </p:nvPicPr>
        <p:blipFill>
          <a:blip r:embed="rId3"/>
          <a:stretch>
            <a:fillRect/>
          </a:stretch>
        </p:blipFill>
        <p:spPr>
          <a:xfrm>
            <a:off x="721438" y="1275229"/>
            <a:ext cx="2400966" cy="609069"/>
          </a:xfrm>
          <a:prstGeom prst="rect">
            <a:avLst/>
          </a:prstGeom>
        </p:spPr>
      </p:pic>
      <p:grpSp>
        <p:nvGrpSpPr>
          <p:cNvPr id="47" name="Group 46">
            <a:extLst>
              <a:ext uri="{FF2B5EF4-FFF2-40B4-BE49-F238E27FC236}">
                <a16:creationId xmlns:a16="http://schemas.microsoft.com/office/drawing/2014/main" id="{F6163D4B-AF2C-C640-BB14-ABC1C586A133}"/>
              </a:ext>
            </a:extLst>
          </p:cNvPr>
          <p:cNvGrpSpPr/>
          <p:nvPr/>
        </p:nvGrpSpPr>
        <p:grpSpPr>
          <a:xfrm>
            <a:off x="4127678" y="1232686"/>
            <a:ext cx="3278956" cy="2458805"/>
            <a:chOff x="3747485" y="1260106"/>
            <a:chExt cx="3278956" cy="2458805"/>
          </a:xfrm>
        </p:grpSpPr>
        <p:cxnSp>
          <p:nvCxnSpPr>
            <p:cNvPr id="23" name="Straight Connector 22">
              <a:extLst>
                <a:ext uri="{FF2B5EF4-FFF2-40B4-BE49-F238E27FC236}">
                  <a16:creationId xmlns:a16="http://schemas.microsoft.com/office/drawing/2014/main" id="{91DD96A6-9FCE-8D42-BA3E-65FB6D392B05}"/>
                </a:ext>
              </a:extLst>
            </p:cNvPr>
            <p:cNvCxnSpPr>
              <a:cxnSpLocks/>
            </p:cNvCxnSpPr>
            <p:nvPr/>
          </p:nvCxnSpPr>
          <p:spPr>
            <a:xfrm>
              <a:off x="4395181" y="1712975"/>
              <a:ext cx="0" cy="163660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8154027-CF54-E54F-8393-F30665B6C759}"/>
                </a:ext>
              </a:extLst>
            </p:cNvPr>
            <p:cNvCxnSpPr>
              <a:cxnSpLocks/>
            </p:cNvCxnSpPr>
            <p:nvPr/>
          </p:nvCxnSpPr>
          <p:spPr>
            <a:xfrm flipH="1">
              <a:off x="4395181" y="3349579"/>
              <a:ext cx="263126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1AB3778-956E-4644-97CE-155B78D72E9C}"/>
                </a:ext>
              </a:extLst>
            </p:cNvPr>
            <p:cNvSpPr txBox="1"/>
            <p:nvPr/>
          </p:nvSpPr>
          <p:spPr>
            <a:xfrm>
              <a:off x="4762519" y="1260106"/>
              <a:ext cx="1896586" cy="369332"/>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Risk Score History</a:t>
              </a:r>
            </a:p>
          </p:txBody>
        </p:sp>
        <p:sp>
          <p:nvSpPr>
            <p:cNvPr id="37" name="TextBox 36">
              <a:extLst>
                <a:ext uri="{FF2B5EF4-FFF2-40B4-BE49-F238E27FC236}">
                  <a16:creationId xmlns:a16="http://schemas.microsoft.com/office/drawing/2014/main" id="{A5F373AC-6C54-4444-90A5-88F18C6BD515}"/>
                </a:ext>
              </a:extLst>
            </p:cNvPr>
            <p:cNvSpPr txBox="1"/>
            <p:nvPr/>
          </p:nvSpPr>
          <p:spPr>
            <a:xfrm>
              <a:off x="5308759" y="3349579"/>
              <a:ext cx="772387" cy="369332"/>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Time</a:t>
              </a:r>
            </a:p>
          </p:txBody>
        </p:sp>
        <p:sp>
          <p:nvSpPr>
            <p:cNvPr id="38" name="TextBox 37">
              <a:extLst>
                <a:ext uri="{FF2B5EF4-FFF2-40B4-BE49-F238E27FC236}">
                  <a16:creationId xmlns:a16="http://schemas.microsoft.com/office/drawing/2014/main" id="{F328DD8C-D4A9-3C48-B1FF-557A9ACD72B0}"/>
                </a:ext>
              </a:extLst>
            </p:cNvPr>
            <p:cNvSpPr txBox="1"/>
            <p:nvPr/>
          </p:nvSpPr>
          <p:spPr>
            <a:xfrm rot="16200000">
              <a:off x="3273846" y="2261440"/>
              <a:ext cx="1316610" cy="369332"/>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Risk Score</a:t>
              </a:r>
            </a:p>
          </p:txBody>
        </p:sp>
        <p:sp>
          <p:nvSpPr>
            <p:cNvPr id="41" name="TextBox 40">
              <a:extLst>
                <a:ext uri="{FF2B5EF4-FFF2-40B4-BE49-F238E27FC236}">
                  <a16:creationId xmlns:a16="http://schemas.microsoft.com/office/drawing/2014/main" id="{11F1B814-C335-9644-AEB6-215FFBA771DB}"/>
                </a:ext>
              </a:extLst>
            </p:cNvPr>
            <p:cNvSpPr txBox="1"/>
            <p:nvPr/>
          </p:nvSpPr>
          <p:spPr>
            <a:xfrm>
              <a:off x="4097981" y="3139089"/>
              <a:ext cx="331539"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0</a:t>
              </a:r>
            </a:p>
          </p:txBody>
        </p:sp>
        <p:sp>
          <p:nvSpPr>
            <p:cNvPr id="42" name="TextBox 41">
              <a:extLst>
                <a:ext uri="{FF2B5EF4-FFF2-40B4-BE49-F238E27FC236}">
                  <a16:creationId xmlns:a16="http://schemas.microsoft.com/office/drawing/2014/main" id="{79507C7B-D774-014A-9BA2-51F06BB9429C}"/>
                </a:ext>
              </a:extLst>
            </p:cNvPr>
            <p:cNvSpPr txBox="1"/>
            <p:nvPr/>
          </p:nvSpPr>
          <p:spPr>
            <a:xfrm>
              <a:off x="4054792" y="2814988"/>
              <a:ext cx="493239"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0.2</a:t>
              </a:r>
            </a:p>
          </p:txBody>
        </p:sp>
        <p:sp>
          <p:nvSpPr>
            <p:cNvPr id="43" name="TextBox 42">
              <a:extLst>
                <a:ext uri="{FF2B5EF4-FFF2-40B4-BE49-F238E27FC236}">
                  <a16:creationId xmlns:a16="http://schemas.microsoft.com/office/drawing/2014/main" id="{2C500EC4-482C-5B46-B1FB-C77F880204BB}"/>
                </a:ext>
              </a:extLst>
            </p:cNvPr>
            <p:cNvSpPr txBox="1"/>
            <p:nvPr/>
          </p:nvSpPr>
          <p:spPr>
            <a:xfrm>
              <a:off x="4057799" y="1641476"/>
              <a:ext cx="493239"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1.0</a:t>
              </a:r>
            </a:p>
          </p:txBody>
        </p:sp>
        <p:sp>
          <p:nvSpPr>
            <p:cNvPr id="44" name="TextBox 43">
              <a:extLst>
                <a:ext uri="{FF2B5EF4-FFF2-40B4-BE49-F238E27FC236}">
                  <a16:creationId xmlns:a16="http://schemas.microsoft.com/office/drawing/2014/main" id="{E8767AE9-8BD4-2946-8ABB-1E34DB432592}"/>
                </a:ext>
              </a:extLst>
            </p:cNvPr>
            <p:cNvSpPr txBox="1"/>
            <p:nvPr/>
          </p:nvSpPr>
          <p:spPr>
            <a:xfrm>
              <a:off x="4057799" y="2507066"/>
              <a:ext cx="493239"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0.4</a:t>
              </a:r>
            </a:p>
          </p:txBody>
        </p:sp>
        <p:sp>
          <p:nvSpPr>
            <p:cNvPr id="45" name="TextBox 44">
              <a:extLst>
                <a:ext uri="{FF2B5EF4-FFF2-40B4-BE49-F238E27FC236}">
                  <a16:creationId xmlns:a16="http://schemas.microsoft.com/office/drawing/2014/main" id="{727EF54A-CE8D-7043-80EF-C28DBC622CCD}"/>
                </a:ext>
              </a:extLst>
            </p:cNvPr>
            <p:cNvSpPr txBox="1"/>
            <p:nvPr/>
          </p:nvSpPr>
          <p:spPr>
            <a:xfrm>
              <a:off x="4058476" y="2212509"/>
              <a:ext cx="493239"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0.6</a:t>
              </a:r>
            </a:p>
          </p:txBody>
        </p:sp>
        <p:sp>
          <p:nvSpPr>
            <p:cNvPr id="46" name="TextBox 45">
              <a:extLst>
                <a:ext uri="{FF2B5EF4-FFF2-40B4-BE49-F238E27FC236}">
                  <a16:creationId xmlns:a16="http://schemas.microsoft.com/office/drawing/2014/main" id="{03D22DBB-D2EC-9047-B025-E55DAC8A72B8}"/>
                </a:ext>
              </a:extLst>
            </p:cNvPr>
            <p:cNvSpPr txBox="1"/>
            <p:nvPr/>
          </p:nvSpPr>
          <p:spPr>
            <a:xfrm>
              <a:off x="4056333" y="1925044"/>
              <a:ext cx="493239"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0.8</a:t>
              </a:r>
            </a:p>
          </p:txBody>
        </p:sp>
        <p:sp>
          <p:nvSpPr>
            <p:cNvPr id="34" name="Oval 33">
              <a:extLst>
                <a:ext uri="{FF2B5EF4-FFF2-40B4-BE49-F238E27FC236}">
                  <a16:creationId xmlns:a16="http://schemas.microsoft.com/office/drawing/2014/main" id="{0CBF9E38-B002-294A-BF0C-0ECBAB5F9EC4}"/>
                </a:ext>
              </a:extLst>
            </p:cNvPr>
            <p:cNvSpPr/>
            <p:nvPr/>
          </p:nvSpPr>
          <p:spPr>
            <a:xfrm>
              <a:off x="6537708" y="2089204"/>
              <a:ext cx="110744" cy="10172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4EAC35E-6044-5B49-A546-7F5E25917762}"/>
                </a:ext>
              </a:extLst>
            </p:cNvPr>
            <p:cNvSpPr/>
            <p:nvPr/>
          </p:nvSpPr>
          <p:spPr>
            <a:xfrm>
              <a:off x="5623848" y="2525951"/>
              <a:ext cx="110744" cy="10172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96E0EEAC-EFB7-3044-BEA8-500FE8017D1E}"/>
                </a:ext>
              </a:extLst>
            </p:cNvPr>
            <p:cNvSpPr/>
            <p:nvPr/>
          </p:nvSpPr>
          <p:spPr>
            <a:xfrm>
              <a:off x="5099410" y="2489508"/>
              <a:ext cx="110744" cy="10172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28FEB35E-B9B5-4E41-B9FD-F4EED1218711}"/>
                </a:ext>
              </a:extLst>
            </p:cNvPr>
            <p:cNvSpPr/>
            <p:nvPr/>
          </p:nvSpPr>
          <p:spPr>
            <a:xfrm>
              <a:off x="6073343" y="2284987"/>
              <a:ext cx="110744" cy="10172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249C2A83-74BF-0C40-97F4-90887BFE7818}"/>
                </a:ext>
              </a:extLst>
            </p:cNvPr>
            <p:cNvSpPr/>
            <p:nvPr/>
          </p:nvSpPr>
          <p:spPr>
            <a:xfrm>
              <a:off x="4651775" y="2694715"/>
              <a:ext cx="110744" cy="10172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D3ADB0C7-4B90-8440-9DF5-8FC88463C352}"/>
                </a:ext>
              </a:extLst>
            </p:cNvPr>
            <p:cNvCxnSpPr/>
            <p:nvPr/>
          </p:nvCxnSpPr>
          <p:spPr>
            <a:xfrm flipV="1">
              <a:off x="4429520" y="2140065"/>
              <a:ext cx="2453880" cy="771532"/>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grpSp>
      <p:grpSp>
        <p:nvGrpSpPr>
          <p:cNvPr id="7175" name="Group 7174">
            <a:extLst>
              <a:ext uri="{FF2B5EF4-FFF2-40B4-BE49-F238E27FC236}">
                <a16:creationId xmlns:a16="http://schemas.microsoft.com/office/drawing/2014/main" id="{24635588-2B2E-D74F-9166-584EC2B6FCCE}"/>
              </a:ext>
            </a:extLst>
          </p:cNvPr>
          <p:cNvGrpSpPr/>
          <p:nvPr/>
        </p:nvGrpSpPr>
        <p:grpSpPr>
          <a:xfrm>
            <a:off x="1191395" y="3928399"/>
            <a:ext cx="2936283" cy="2826474"/>
            <a:chOff x="1081087" y="3934767"/>
            <a:chExt cx="2936283" cy="2826474"/>
          </a:xfrm>
        </p:grpSpPr>
        <p:cxnSp>
          <p:nvCxnSpPr>
            <p:cNvPr id="59" name="Straight Connector 58">
              <a:extLst>
                <a:ext uri="{FF2B5EF4-FFF2-40B4-BE49-F238E27FC236}">
                  <a16:creationId xmlns:a16="http://schemas.microsoft.com/office/drawing/2014/main" id="{5ADA73D0-421B-E543-8E2F-AE4AFC1BD923}"/>
                </a:ext>
              </a:extLst>
            </p:cNvPr>
            <p:cNvCxnSpPr>
              <a:cxnSpLocks/>
            </p:cNvCxnSpPr>
            <p:nvPr/>
          </p:nvCxnSpPr>
          <p:spPr>
            <a:xfrm>
              <a:off x="1428570" y="4260890"/>
              <a:ext cx="0" cy="143412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E17AB89-E1FA-E145-8D92-DA6B60873665}"/>
                </a:ext>
              </a:extLst>
            </p:cNvPr>
            <p:cNvCxnSpPr>
              <a:cxnSpLocks/>
            </p:cNvCxnSpPr>
            <p:nvPr/>
          </p:nvCxnSpPr>
          <p:spPr>
            <a:xfrm flipH="1">
              <a:off x="1428570" y="5689215"/>
              <a:ext cx="226161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3AA7512C-9636-154B-AACA-36BAB1213D96}"/>
                </a:ext>
              </a:extLst>
            </p:cNvPr>
            <p:cNvSpPr txBox="1"/>
            <p:nvPr/>
          </p:nvSpPr>
          <p:spPr>
            <a:xfrm>
              <a:off x="1428569" y="3934767"/>
              <a:ext cx="2588801"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Current Heart Rate:  </a:t>
              </a:r>
              <a:r>
                <a:rPr lang="en-US" sz="1600" dirty="0">
                  <a:latin typeface="Calibri" panose="020F0502020204030204" pitchFamily="34" charset="0"/>
                  <a:cs typeface="Calibri" panose="020F0502020204030204" pitchFamily="34" charset="0"/>
                </a:rPr>
                <a:t>80 bpm</a:t>
              </a:r>
            </a:p>
          </p:txBody>
        </p:sp>
        <p:sp>
          <p:nvSpPr>
            <p:cNvPr id="62" name="TextBox 61">
              <a:extLst>
                <a:ext uri="{FF2B5EF4-FFF2-40B4-BE49-F238E27FC236}">
                  <a16:creationId xmlns:a16="http://schemas.microsoft.com/office/drawing/2014/main" id="{C8A2F4D0-FB94-6B4A-BAFD-517DEB7F2256}"/>
                </a:ext>
              </a:extLst>
            </p:cNvPr>
            <p:cNvSpPr txBox="1"/>
            <p:nvPr/>
          </p:nvSpPr>
          <p:spPr>
            <a:xfrm>
              <a:off x="2213805" y="5695016"/>
              <a:ext cx="663879"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Time</a:t>
              </a:r>
              <a:endParaRPr lang="en-US" b="1" dirty="0">
                <a:latin typeface="Calibri" panose="020F0502020204030204" pitchFamily="34" charset="0"/>
                <a:cs typeface="Calibri" panose="020F0502020204030204" pitchFamily="34" charset="0"/>
              </a:endParaRPr>
            </a:p>
          </p:txBody>
        </p:sp>
        <p:sp>
          <p:nvSpPr>
            <p:cNvPr id="64" name="TextBox 63">
              <a:extLst>
                <a:ext uri="{FF2B5EF4-FFF2-40B4-BE49-F238E27FC236}">
                  <a16:creationId xmlns:a16="http://schemas.microsoft.com/office/drawing/2014/main" id="{AD1C851D-7E19-5D43-967A-14776C646927}"/>
                </a:ext>
              </a:extLst>
            </p:cNvPr>
            <p:cNvSpPr txBox="1"/>
            <p:nvPr/>
          </p:nvSpPr>
          <p:spPr>
            <a:xfrm>
              <a:off x="1112766" y="5491040"/>
              <a:ext cx="364583"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60</a:t>
              </a:r>
            </a:p>
          </p:txBody>
        </p:sp>
        <p:sp>
          <p:nvSpPr>
            <p:cNvPr id="65" name="TextBox 64">
              <a:extLst>
                <a:ext uri="{FF2B5EF4-FFF2-40B4-BE49-F238E27FC236}">
                  <a16:creationId xmlns:a16="http://schemas.microsoft.com/office/drawing/2014/main" id="{71FC0A0C-CDAA-B64D-B253-95C711B54E53}"/>
                </a:ext>
              </a:extLst>
            </p:cNvPr>
            <p:cNvSpPr txBox="1"/>
            <p:nvPr/>
          </p:nvSpPr>
          <p:spPr>
            <a:xfrm>
              <a:off x="1125065" y="5199916"/>
              <a:ext cx="423947"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80</a:t>
              </a:r>
            </a:p>
          </p:txBody>
        </p:sp>
        <p:sp>
          <p:nvSpPr>
            <p:cNvPr id="70" name="Oval 69">
              <a:extLst>
                <a:ext uri="{FF2B5EF4-FFF2-40B4-BE49-F238E27FC236}">
                  <a16:creationId xmlns:a16="http://schemas.microsoft.com/office/drawing/2014/main" id="{D16C24E0-5DE8-E24D-9D9A-B2C99484C36F}"/>
                </a:ext>
              </a:extLst>
            </p:cNvPr>
            <p:cNvSpPr/>
            <p:nvPr/>
          </p:nvSpPr>
          <p:spPr>
            <a:xfrm>
              <a:off x="1677412" y="4729921"/>
              <a:ext cx="95186" cy="891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B42691E5-B3FA-A747-90D2-CF91C69C3A4E}"/>
                </a:ext>
              </a:extLst>
            </p:cNvPr>
            <p:cNvSpPr/>
            <p:nvPr/>
          </p:nvSpPr>
          <p:spPr>
            <a:xfrm>
              <a:off x="3270107" y="5247755"/>
              <a:ext cx="95186" cy="891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F287A2AF-B3AA-164F-BB88-03E5FD860457}"/>
                </a:ext>
              </a:extLst>
            </p:cNvPr>
            <p:cNvSpPr/>
            <p:nvPr/>
          </p:nvSpPr>
          <p:spPr>
            <a:xfrm>
              <a:off x="2832606" y="5148611"/>
              <a:ext cx="95186" cy="891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8084FAC6-F830-1747-9DC0-CC03F25BE870}"/>
                </a:ext>
              </a:extLst>
            </p:cNvPr>
            <p:cNvSpPr/>
            <p:nvPr/>
          </p:nvSpPr>
          <p:spPr>
            <a:xfrm>
              <a:off x="2030625" y="4970776"/>
              <a:ext cx="95186" cy="8913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E988CBB8-4B66-E949-834F-336603EABB01}"/>
                </a:ext>
              </a:extLst>
            </p:cNvPr>
            <p:cNvSpPr/>
            <p:nvPr/>
          </p:nvSpPr>
          <p:spPr>
            <a:xfrm>
              <a:off x="2361966" y="5162871"/>
              <a:ext cx="95186" cy="891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id="{EC836A2A-1CDE-A648-8091-6B056DC50AB5}"/>
                </a:ext>
              </a:extLst>
            </p:cNvPr>
            <p:cNvSpPr txBox="1"/>
            <p:nvPr/>
          </p:nvSpPr>
          <p:spPr>
            <a:xfrm>
              <a:off x="1090255" y="4902623"/>
              <a:ext cx="423947"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100</a:t>
              </a:r>
            </a:p>
          </p:txBody>
        </p:sp>
        <p:sp>
          <p:nvSpPr>
            <p:cNvPr id="113" name="TextBox 112">
              <a:extLst>
                <a:ext uri="{FF2B5EF4-FFF2-40B4-BE49-F238E27FC236}">
                  <a16:creationId xmlns:a16="http://schemas.microsoft.com/office/drawing/2014/main" id="{A304B4E0-6CCC-AB45-A409-B32AECE5B83F}"/>
                </a:ext>
              </a:extLst>
            </p:cNvPr>
            <p:cNvSpPr txBox="1"/>
            <p:nvPr/>
          </p:nvSpPr>
          <p:spPr>
            <a:xfrm>
              <a:off x="1084543" y="4589023"/>
              <a:ext cx="423947"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120</a:t>
              </a:r>
            </a:p>
          </p:txBody>
        </p:sp>
        <p:sp>
          <p:nvSpPr>
            <p:cNvPr id="114" name="TextBox 113">
              <a:extLst>
                <a:ext uri="{FF2B5EF4-FFF2-40B4-BE49-F238E27FC236}">
                  <a16:creationId xmlns:a16="http://schemas.microsoft.com/office/drawing/2014/main" id="{90038838-55BB-6848-BBD1-4EA13E22CDE8}"/>
                </a:ext>
              </a:extLst>
            </p:cNvPr>
            <p:cNvSpPr txBox="1"/>
            <p:nvPr/>
          </p:nvSpPr>
          <p:spPr>
            <a:xfrm>
              <a:off x="1081087" y="4309923"/>
              <a:ext cx="423947"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140</a:t>
              </a:r>
            </a:p>
          </p:txBody>
        </p:sp>
        <p:sp>
          <p:nvSpPr>
            <p:cNvPr id="55" name="Rectangle 54">
              <a:extLst>
                <a:ext uri="{FF2B5EF4-FFF2-40B4-BE49-F238E27FC236}">
                  <a16:creationId xmlns:a16="http://schemas.microsoft.com/office/drawing/2014/main" id="{12A90A16-4332-6349-AF5A-E305D1010E91}"/>
                </a:ext>
              </a:extLst>
            </p:cNvPr>
            <p:cNvSpPr/>
            <p:nvPr/>
          </p:nvSpPr>
          <p:spPr>
            <a:xfrm rot="5400000">
              <a:off x="2452954" y="4981031"/>
              <a:ext cx="158535" cy="2353140"/>
            </a:xfrm>
            <a:prstGeom prst="rect">
              <a:avLst/>
            </a:prstGeom>
            <a:gradFill flip="none" rotWithShape="1">
              <a:gsLst>
                <a:gs pos="0">
                  <a:srgbClr val="FF0000"/>
                </a:gs>
                <a:gs pos="23000">
                  <a:srgbClr val="FFC000"/>
                </a:gs>
                <a:gs pos="73000">
                  <a:srgbClr val="FFC000"/>
                </a:gs>
                <a:gs pos="48000">
                  <a:srgbClr val="00B050"/>
                </a:gs>
                <a:gs pos="97000">
                  <a:srgbClr val="FF000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6FC65665-2231-2C4F-9839-754750F1F753}"/>
                </a:ext>
              </a:extLst>
            </p:cNvPr>
            <p:cNvCxnSpPr>
              <a:cxnSpLocks/>
            </p:cNvCxnSpPr>
            <p:nvPr/>
          </p:nvCxnSpPr>
          <p:spPr>
            <a:xfrm>
              <a:off x="2779792" y="6078333"/>
              <a:ext cx="0" cy="345719"/>
            </a:xfrm>
            <a:prstGeom prst="line">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341573F6-1F3B-124C-AC88-4648142B14F2}"/>
                </a:ext>
              </a:extLst>
            </p:cNvPr>
            <p:cNvSpPr txBox="1"/>
            <p:nvPr/>
          </p:nvSpPr>
          <p:spPr>
            <a:xfrm>
              <a:off x="1927684" y="6422687"/>
              <a:ext cx="1754987"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80 bpm </a:t>
              </a:r>
              <a:r>
                <a:rPr lang="en-US" sz="1600" b="1" dirty="0">
                  <a:solidFill>
                    <a:srgbClr val="00B050"/>
                  </a:solidFill>
                  <a:latin typeface="Calibri" panose="020F0502020204030204" pitchFamily="34" charset="0"/>
                  <a:cs typeface="Calibri" panose="020F0502020204030204" pitchFamily="34" charset="0"/>
                </a:rPr>
                <a:t>(Normal)</a:t>
              </a:r>
              <a:endParaRPr lang="en-US" b="1" dirty="0">
                <a:solidFill>
                  <a:srgbClr val="00B050"/>
                </a:solidFill>
                <a:latin typeface="Calibri" panose="020F0502020204030204" pitchFamily="34" charset="0"/>
                <a:cs typeface="Calibri" panose="020F0502020204030204" pitchFamily="34" charset="0"/>
              </a:endParaRPr>
            </a:p>
          </p:txBody>
        </p:sp>
      </p:grpSp>
      <p:grpSp>
        <p:nvGrpSpPr>
          <p:cNvPr id="125" name="Group 124">
            <a:extLst>
              <a:ext uri="{FF2B5EF4-FFF2-40B4-BE49-F238E27FC236}">
                <a16:creationId xmlns:a16="http://schemas.microsoft.com/office/drawing/2014/main" id="{5B9C3859-49C9-A54B-B134-3DD07D05252C}"/>
              </a:ext>
            </a:extLst>
          </p:cNvPr>
          <p:cNvGrpSpPr/>
          <p:nvPr/>
        </p:nvGrpSpPr>
        <p:grpSpPr>
          <a:xfrm>
            <a:off x="4570750" y="3922563"/>
            <a:ext cx="3197608" cy="2824027"/>
            <a:chOff x="882380" y="3934767"/>
            <a:chExt cx="3197608" cy="2824027"/>
          </a:xfrm>
        </p:grpSpPr>
        <p:cxnSp>
          <p:nvCxnSpPr>
            <p:cNvPr id="126" name="Straight Connector 125">
              <a:extLst>
                <a:ext uri="{FF2B5EF4-FFF2-40B4-BE49-F238E27FC236}">
                  <a16:creationId xmlns:a16="http://schemas.microsoft.com/office/drawing/2014/main" id="{F4748A4A-559A-A342-87FE-74CDF159FCE3}"/>
                </a:ext>
              </a:extLst>
            </p:cNvPr>
            <p:cNvCxnSpPr>
              <a:cxnSpLocks/>
            </p:cNvCxnSpPr>
            <p:nvPr/>
          </p:nvCxnSpPr>
          <p:spPr>
            <a:xfrm>
              <a:off x="1428570" y="4260890"/>
              <a:ext cx="0" cy="143412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3888F47F-BF4D-2F4F-B7D7-27AF118548A5}"/>
                </a:ext>
              </a:extLst>
            </p:cNvPr>
            <p:cNvCxnSpPr>
              <a:cxnSpLocks/>
            </p:cNvCxnSpPr>
            <p:nvPr/>
          </p:nvCxnSpPr>
          <p:spPr>
            <a:xfrm flipH="1">
              <a:off x="1428570" y="5689215"/>
              <a:ext cx="226161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7259B11F-F69E-0242-AB85-1E9CB8C44CDB}"/>
                </a:ext>
              </a:extLst>
            </p:cNvPr>
            <p:cNvSpPr txBox="1"/>
            <p:nvPr/>
          </p:nvSpPr>
          <p:spPr>
            <a:xfrm>
              <a:off x="1270901" y="3934767"/>
              <a:ext cx="2746469"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Current Temperature:  </a:t>
              </a:r>
              <a:r>
                <a:rPr lang="en-US" sz="1600" dirty="0">
                  <a:latin typeface="Calibri" panose="020F0502020204030204" pitchFamily="34" charset="0"/>
                  <a:cs typeface="Calibri" panose="020F0502020204030204" pitchFamily="34" charset="0"/>
                </a:rPr>
                <a:t>102.5 F</a:t>
              </a:r>
            </a:p>
          </p:txBody>
        </p:sp>
        <p:sp>
          <p:nvSpPr>
            <p:cNvPr id="129" name="TextBox 128">
              <a:extLst>
                <a:ext uri="{FF2B5EF4-FFF2-40B4-BE49-F238E27FC236}">
                  <a16:creationId xmlns:a16="http://schemas.microsoft.com/office/drawing/2014/main" id="{569B06B2-810E-8E48-A933-152C5F568CD8}"/>
                </a:ext>
              </a:extLst>
            </p:cNvPr>
            <p:cNvSpPr txBox="1"/>
            <p:nvPr/>
          </p:nvSpPr>
          <p:spPr>
            <a:xfrm>
              <a:off x="2213805" y="5695016"/>
              <a:ext cx="663879"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Time</a:t>
              </a:r>
              <a:endParaRPr lang="en-US" b="1" dirty="0">
                <a:latin typeface="Calibri" panose="020F0502020204030204" pitchFamily="34" charset="0"/>
                <a:cs typeface="Calibri" panose="020F0502020204030204" pitchFamily="34" charset="0"/>
              </a:endParaRPr>
            </a:p>
          </p:txBody>
        </p:sp>
        <p:sp>
          <p:nvSpPr>
            <p:cNvPr id="130" name="TextBox 129">
              <a:extLst>
                <a:ext uri="{FF2B5EF4-FFF2-40B4-BE49-F238E27FC236}">
                  <a16:creationId xmlns:a16="http://schemas.microsoft.com/office/drawing/2014/main" id="{3D3A37E3-A2BB-694D-832D-9706C26ADC18}"/>
                </a:ext>
              </a:extLst>
            </p:cNvPr>
            <p:cNvSpPr txBox="1"/>
            <p:nvPr/>
          </p:nvSpPr>
          <p:spPr>
            <a:xfrm rot="16200000">
              <a:off x="346642" y="4743262"/>
              <a:ext cx="1379253" cy="307777"/>
            </a:xfrm>
            <a:prstGeom prst="rect">
              <a:avLst/>
            </a:prstGeom>
            <a:noFill/>
          </p:spPr>
          <p:txBody>
            <a:bodyPr wrap="square" rtlCol="0">
              <a:spAutoFit/>
            </a:bodyPr>
            <a:lstStyle/>
            <a:p>
              <a:r>
                <a:rPr lang="en-US" sz="1400" b="1" dirty="0">
                  <a:latin typeface="Calibri" panose="020F0502020204030204" pitchFamily="34" charset="0"/>
                  <a:cs typeface="Calibri" panose="020F0502020204030204" pitchFamily="34" charset="0"/>
                </a:rPr>
                <a:t>Fahrenheit (F)</a:t>
              </a:r>
              <a:endParaRPr lang="en-US" sz="1600" b="1" dirty="0">
                <a:latin typeface="Calibri" panose="020F0502020204030204" pitchFamily="34" charset="0"/>
                <a:cs typeface="Calibri" panose="020F0502020204030204" pitchFamily="34" charset="0"/>
              </a:endParaRPr>
            </a:p>
          </p:txBody>
        </p:sp>
        <p:sp>
          <p:nvSpPr>
            <p:cNvPr id="131" name="TextBox 130">
              <a:extLst>
                <a:ext uri="{FF2B5EF4-FFF2-40B4-BE49-F238E27FC236}">
                  <a16:creationId xmlns:a16="http://schemas.microsoft.com/office/drawing/2014/main" id="{2B9A471E-4D5C-E341-8177-84B17BAF975C}"/>
                </a:ext>
              </a:extLst>
            </p:cNvPr>
            <p:cNvSpPr txBox="1"/>
            <p:nvPr/>
          </p:nvSpPr>
          <p:spPr>
            <a:xfrm>
              <a:off x="1128623" y="5484661"/>
              <a:ext cx="364583"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95</a:t>
              </a:r>
            </a:p>
          </p:txBody>
        </p:sp>
        <p:sp>
          <p:nvSpPr>
            <p:cNvPr id="132" name="TextBox 131">
              <a:extLst>
                <a:ext uri="{FF2B5EF4-FFF2-40B4-BE49-F238E27FC236}">
                  <a16:creationId xmlns:a16="http://schemas.microsoft.com/office/drawing/2014/main" id="{8E690149-D0EE-8240-ABAC-814250FC71F3}"/>
                </a:ext>
              </a:extLst>
            </p:cNvPr>
            <p:cNvSpPr txBox="1"/>
            <p:nvPr/>
          </p:nvSpPr>
          <p:spPr>
            <a:xfrm>
              <a:off x="1125065" y="5199916"/>
              <a:ext cx="423947"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97</a:t>
              </a:r>
            </a:p>
          </p:txBody>
        </p:sp>
        <p:sp>
          <p:nvSpPr>
            <p:cNvPr id="133" name="Oval 132">
              <a:extLst>
                <a:ext uri="{FF2B5EF4-FFF2-40B4-BE49-F238E27FC236}">
                  <a16:creationId xmlns:a16="http://schemas.microsoft.com/office/drawing/2014/main" id="{4C3A31D9-2C78-C04C-BEE4-B1942246CB11}"/>
                </a:ext>
              </a:extLst>
            </p:cNvPr>
            <p:cNvSpPr/>
            <p:nvPr/>
          </p:nvSpPr>
          <p:spPr>
            <a:xfrm>
              <a:off x="3369490" y="4478883"/>
              <a:ext cx="95186" cy="891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5FECB1EA-7F84-1C44-B8C8-92D1AD67F6DD}"/>
                </a:ext>
              </a:extLst>
            </p:cNvPr>
            <p:cNvSpPr/>
            <p:nvPr/>
          </p:nvSpPr>
          <p:spPr>
            <a:xfrm>
              <a:off x="1689496" y="5073982"/>
              <a:ext cx="95186" cy="891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BDC9C3DF-82C1-884C-8CE1-6B62CD10C35E}"/>
                </a:ext>
              </a:extLst>
            </p:cNvPr>
            <p:cNvSpPr/>
            <p:nvPr/>
          </p:nvSpPr>
          <p:spPr>
            <a:xfrm>
              <a:off x="2471419" y="4874928"/>
              <a:ext cx="95186" cy="8913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C50A974B-EF72-974D-81A5-3C76365FD828}"/>
                </a:ext>
              </a:extLst>
            </p:cNvPr>
            <p:cNvSpPr/>
            <p:nvPr/>
          </p:nvSpPr>
          <p:spPr>
            <a:xfrm>
              <a:off x="2099144" y="5015952"/>
              <a:ext cx="95186" cy="891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a:extLst>
                <a:ext uri="{FF2B5EF4-FFF2-40B4-BE49-F238E27FC236}">
                  <a16:creationId xmlns:a16="http://schemas.microsoft.com/office/drawing/2014/main" id="{9173AC66-4278-9043-A0A2-6ED49493E0DB}"/>
                </a:ext>
              </a:extLst>
            </p:cNvPr>
            <p:cNvSpPr txBox="1"/>
            <p:nvPr/>
          </p:nvSpPr>
          <p:spPr>
            <a:xfrm>
              <a:off x="1127789" y="4902623"/>
              <a:ext cx="423947"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99</a:t>
              </a:r>
            </a:p>
          </p:txBody>
        </p:sp>
        <p:sp>
          <p:nvSpPr>
            <p:cNvPr id="139" name="TextBox 138">
              <a:extLst>
                <a:ext uri="{FF2B5EF4-FFF2-40B4-BE49-F238E27FC236}">
                  <a16:creationId xmlns:a16="http://schemas.microsoft.com/office/drawing/2014/main" id="{8B21591B-CAEF-E940-BEB6-DC377A84525D}"/>
                </a:ext>
              </a:extLst>
            </p:cNvPr>
            <p:cNvSpPr txBox="1"/>
            <p:nvPr/>
          </p:nvSpPr>
          <p:spPr>
            <a:xfrm>
              <a:off x="1084543" y="4589023"/>
              <a:ext cx="423947"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101</a:t>
              </a:r>
            </a:p>
          </p:txBody>
        </p:sp>
        <p:sp>
          <p:nvSpPr>
            <p:cNvPr id="140" name="TextBox 139">
              <a:extLst>
                <a:ext uri="{FF2B5EF4-FFF2-40B4-BE49-F238E27FC236}">
                  <a16:creationId xmlns:a16="http://schemas.microsoft.com/office/drawing/2014/main" id="{52EFEE4B-8ECA-C746-85A2-D9CCC55ED917}"/>
                </a:ext>
              </a:extLst>
            </p:cNvPr>
            <p:cNvSpPr txBox="1"/>
            <p:nvPr/>
          </p:nvSpPr>
          <p:spPr>
            <a:xfrm>
              <a:off x="1081087" y="4309923"/>
              <a:ext cx="423947"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103</a:t>
              </a:r>
            </a:p>
          </p:txBody>
        </p:sp>
        <p:sp>
          <p:nvSpPr>
            <p:cNvPr id="141" name="Rectangle 140">
              <a:extLst>
                <a:ext uri="{FF2B5EF4-FFF2-40B4-BE49-F238E27FC236}">
                  <a16:creationId xmlns:a16="http://schemas.microsoft.com/office/drawing/2014/main" id="{E0AE25BF-95A6-834C-ADC3-1E7BD8556A99}"/>
                </a:ext>
              </a:extLst>
            </p:cNvPr>
            <p:cNvSpPr/>
            <p:nvPr/>
          </p:nvSpPr>
          <p:spPr>
            <a:xfrm rot="5400000">
              <a:off x="2452954" y="4981031"/>
              <a:ext cx="158535" cy="2353140"/>
            </a:xfrm>
            <a:prstGeom prst="rect">
              <a:avLst/>
            </a:prstGeom>
            <a:gradFill flip="none" rotWithShape="1">
              <a:gsLst>
                <a:gs pos="0">
                  <a:srgbClr val="FF0000"/>
                </a:gs>
                <a:gs pos="23000">
                  <a:srgbClr val="FFC000"/>
                </a:gs>
                <a:gs pos="73000">
                  <a:srgbClr val="FFC000"/>
                </a:gs>
                <a:gs pos="48000">
                  <a:srgbClr val="00B050"/>
                </a:gs>
                <a:gs pos="97000">
                  <a:srgbClr val="FF000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2" name="Straight Connector 141">
              <a:extLst>
                <a:ext uri="{FF2B5EF4-FFF2-40B4-BE49-F238E27FC236}">
                  <a16:creationId xmlns:a16="http://schemas.microsoft.com/office/drawing/2014/main" id="{A3AD4133-188B-B34C-821F-2C978C983D67}"/>
                </a:ext>
              </a:extLst>
            </p:cNvPr>
            <p:cNvCxnSpPr>
              <a:cxnSpLocks/>
            </p:cNvCxnSpPr>
            <p:nvPr/>
          </p:nvCxnSpPr>
          <p:spPr>
            <a:xfrm>
              <a:off x="3409184" y="6080226"/>
              <a:ext cx="0" cy="345719"/>
            </a:xfrm>
            <a:prstGeom prst="line">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2DB80C7B-626F-974F-B01A-21D5577A7B1A}"/>
                </a:ext>
              </a:extLst>
            </p:cNvPr>
            <p:cNvSpPr txBox="1"/>
            <p:nvPr/>
          </p:nvSpPr>
          <p:spPr>
            <a:xfrm>
              <a:off x="2542644" y="6420240"/>
              <a:ext cx="1537344"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102.5 F </a:t>
              </a:r>
              <a:r>
                <a:rPr lang="en-US" sz="1600" b="1" dirty="0">
                  <a:solidFill>
                    <a:srgbClr val="FF0000"/>
                  </a:solidFill>
                  <a:latin typeface="Calibri" panose="020F0502020204030204" pitchFamily="34" charset="0"/>
                  <a:cs typeface="Calibri" panose="020F0502020204030204" pitchFamily="34" charset="0"/>
                </a:rPr>
                <a:t>(High)</a:t>
              </a:r>
              <a:endParaRPr lang="en-US" b="1" dirty="0">
                <a:solidFill>
                  <a:srgbClr val="FF0000"/>
                </a:solidFill>
                <a:latin typeface="Calibri" panose="020F0502020204030204" pitchFamily="34" charset="0"/>
                <a:cs typeface="Calibri" panose="020F0502020204030204" pitchFamily="34" charset="0"/>
              </a:endParaRPr>
            </a:p>
          </p:txBody>
        </p:sp>
      </p:grpSp>
      <p:grpSp>
        <p:nvGrpSpPr>
          <p:cNvPr id="144" name="Group 143">
            <a:extLst>
              <a:ext uri="{FF2B5EF4-FFF2-40B4-BE49-F238E27FC236}">
                <a16:creationId xmlns:a16="http://schemas.microsoft.com/office/drawing/2014/main" id="{CE91C5F7-EE69-1948-B29E-39E21A9CFB6B}"/>
              </a:ext>
            </a:extLst>
          </p:cNvPr>
          <p:cNvGrpSpPr/>
          <p:nvPr/>
        </p:nvGrpSpPr>
        <p:grpSpPr>
          <a:xfrm>
            <a:off x="8275836" y="3919050"/>
            <a:ext cx="3464093" cy="2795697"/>
            <a:chOff x="819590" y="3934767"/>
            <a:chExt cx="3464093" cy="2795697"/>
          </a:xfrm>
        </p:grpSpPr>
        <p:cxnSp>
          <p:nvCxnSpPr>
            <p:cNvPr id="145" name="Straight Connector 144">
              <a:extLst>
                <a:ext uri="{FF2B5EF4-FFF2-40B4-BE49-F238E27FC236}">
                  <a16:creationId xmlns:a16="http://schemas.microsoft.com/office/drawing/2014/main" id="{7F4375AF-8027-1A45-AEF6-CA780C11F555}"/>
                </a:ext>
              </a:extLst>
            </p:cNvPr>
            <p:cNvCxnSpPr>
              <a:cxnSpLocks/>
            </p:cNvCxnSpPr>
            <p:nvPr/>
          </p:nvCxnSpPr>
          <p:spPr>
            <a:xfrm>
              <a:off x="1428570" y="4260890"/>
              <a:ext cx="0" cy="143412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13551CF-F6B3-8747-B3A8-2EBA2F5B66D7}"/>
                </a:ext>
              </a:extLst>
            </p:cNvPr>
            <p:cNvCxnSpPr>
              <a:cxnSpLocks/>
            </p:cNvCxnSpPr>
            <p:nvPr/>
          </p:nvCxnSpPr>
          <p:spPr>
            <a:xfrm flipH="1">
              <a:off x="1428570" y="5689215"/>
              <a:ext cx="226161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47" name="TextBox 146">
              <a:extLst>
                <a:ext uri="{FF2B5EF4-FFF2-40B4-BE49-F238E27FC236}">
                  <a16:creationId xmlns:a16="http://schemas.microsoft.com/office/drawing/2014/main" id="{6EC0A791-5209-5D42-ABB9-A054B770C9B1}"/>
                </a:ext>
              </a:extLst>
            </p:cNvPr>
            <p:cNvSpPr txBox="1"/>
            <p:nvPr/>
          </p:nvSpPr>
          <p:spPr>
            <a:xfrm>
              <a:off x="1028330" y="3934767"/>
              <a:ext cx="3255353"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Current Blood Pressure:  </a:t>
              </a:r>
              <a:r>
                <a:rPr lang="en-US" sz="1600" dirty="0">
                  <a:latin typeface="Calibri" panose="020F0502020204030204" pitchFamily="34" charset="0"/>
                  <a:cs typeface="Calibri" panose="020F0502020204030204" pitchFamily="34" charset="0"/>
                </a:rPr>
                <a:t>132 mmHg</a:t>
              </a:r>
            </a:p>
          </p:txBody>
        </p:sp>
        <p:sp>
          <p:nvSpPr>
            <p:cNvPr id="148" name="TextBox 147">
              <a:extLst>
                <a:ext uri="{FF2B5EF4-FFF2-40B4-BE49-F238E27FC236}">
                  <a16:creationId xmlns:a16="http://schemas.microsoft.com/office/drawing/2014/main" id="{AA51BFA2-918D-EC4A-8874-0CDCEAB7B7E3}"/>
                </a:ext>
              </a:extLst>
            </p:cNvPr>
            <p:cNvSpPr txBox="1"/>
            <p:nvPr/>
          </p:nvSpPr>
          <p:spPr>
            <a:xfrm>
              <a:off x="2213805" y="5695016"/>
              <a:ext cx="663879"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Time</a:t>
              </a:r>
              <a:endParaRPr lang="en-US" b="1" dirty="0">
                <a:latin typeface="Calibri" panose="020F0502020204030204" pitchFamily="34" charset="0"/>
                <a:cs typeface="Calibri" panose="020F0502020204030204" pitchFamily="34" charset="0"/>
              </a:endParaRPr>
            </a:p>
          </p:txBody>
        </p:sp>
        <p:sp>
          <p:nvSpPr>
            <p:cNvPr id="149" name="TextBox 148">
              <a:extLst>
                <a:ext uri="{FF2B5EF4-FFF2-40B4-BE49-F238E27FC236}">
                  <a16:creationId xmlns:a16="http://schemas.microsoft.com/office/drawing/2014/main" id="{83E3B69D-E494-9A48-A80A-1FB077F45E12}"/>
                </a:ext>
              </a:extLst>
            </p:cNvPr>
            <p:cNvSpPr txBox="1"/>
            <p:nvPr/>
          </p:nvSpPr>
          <p:spPr>
            <a:xfrm rot="16200000">
              <a:off x="677818" y="4768615"/>
              <a:ext cx="622097"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bpm</a:t>
              </a:r>
              <a:endParaRPr lang="en-US" b="1" dirty="0">
                <a:latin typeface="Calibri" panose="020F0502020204030204" pitchFamily="34" charset="0"/>
                <a:cs typeface="Calibri" panose="020F0502020204030204" pitchFamily="34" charset="0"/>
              </a:endParaRPr>
            </a:p>
          </p:txBody>
        </p:sp>
        <p:sp>
          <p:nvSpPr>
            <p:cNvPr id="150" name="TextBox 149">
              <a:extLst>
                <a:ext uri="{FF2B5EF4-FFF2-40B4-BE49-F238E27FC236}">
                  <a16:creationId xmlns:a16="http://schemas.microsoft.com/office/drawing/2014/main" id="{290182A8-89E4-9649-9E6B-094BD9AA962B}"/>
                </a:ext>
              </a:extLst>
            </p:cNvPr>
            <p:cNvSpPr txBox="1"/>
            <p:nvPr/>
          </p:nvSpPr>
          <p:spPr>
            <a:xfrm>
              <a:off x="1112766" y="5491040"/>
              <a:ext cx="364583"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80</a:t>
              </a:r>
            </a:p>
          </p:txBody>
        </p:sp>
        <p:sp>
          <p:nvSpPr>
            <p:cNvPr id="151" name="TextBox 150">
              <a:extLst>
                <a:ext uri="{FF2B5EF4-FFF2-40B4-BE49-F238E27FC236}">
                  <a16:creationId xmlns:a16="http://schemas.microsoft.com/office/drawing/2014/main" id="{22620DE8-FC74-DE43-A29A-623599589F32}"/>
                </a:ext>
              </a:extLst>
            </p:cNvPr>
            <p:cNvSpPr txBox="1"/>
            <p:nvPr/>
          </p:nvSpPr>
          <p:spPr>
            <a:xfrm>
              <a:off x="1097765" y="5199916"/>
              <a:ext cx="451247"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100</a:t>
              </a:r>
            </a:p>
          </p:txBody>
        </p:sp>
        <p:sp>
          <p:nvSpPr>
            <p:cNvPr id="152" name="Oval 151">
              <a:extLst>
                <a:ext uri="{FF2B5EF4-FFF2-40B4-BE49-F238E27FC236}">
                  <a16:creationId xmlns:a16="http://schemas.microsoft.com/office/drawing/2014/main" id="{DA8B08DC-CD36-6E42-B5E4-7A569E1B1776}"/>
                </a:ext>
              </a:extLst>
            </p:cNvPr>
            <p:cNvSpPr/>
            <p:nvPr/>
          </p:nvSpPr>
          <p:spPr>
            <a:xfrm>
              <a:off x="2907191" y="4694701"/>
              <a:ext cx="95186" cy="891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375EAB0F-2D6E-2E40-9F56-FF4799A30193}"/>
                </a:ext>
              </a:extLst>
            </p:cNvPr>
            <p:cNvSpPr/>
            <p:nvPr/>
          </p:nvSpPr>
          <p:spPr>
            <a:xfrm>
              <a:off x="1695870" y="5118137"/>
              <a:ext cx="95186" cy="891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BCC40509-1C80-A640-8F2B-F97FDCBA602F}"/>
                </a:ext>
              </a:extLst>
            </p:cNvPr>
            <p:cNvSpPr/>
            <p:nvPr/>
          </p:nvSpPr>
          <p:spPr>
            <a:xfrm>
              <a:off x="2557701" y="4898610"/>
              <a:ext cx="95186" cy="8913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2931DC36-0D0E-E247-A81A-5B4C33797D3D}"/>
                </a:ext>
              </a:extLst>
            </p:cNvPr>
            <p:cNvSpPr/>
            <p:nvPr/>
          </p:nvSpPr>
          <p:spPr>
            <a:xfrm>
              <a:off x="3270107" y="4853531"/>
              <a:ext cx="95186" cy="8913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601C6F28-F516-E544-8D32-32A494AA57AE}"/>
                </a:ext>
              </a:extLst>
            </p:cNvPr>
            <p:cNvSpPr/>
            <p:nvPr/>
          </p:nvSpPr>
          <p:spPr>
            <a:xfrm>
              <a:off x="2169052" y="5064478"/>
              <a:ext cx="95186" cy="891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a:extLst>
                <a:ext uri="{FF2B5EF4-FFF2-40B4-BE49-F238E27FC236}">
                  <a16:creationId xmlns:a16="http://schemas.microsoft.com/office/drawing/2014/main" id="{D16316AD-55D6-E441-8C55-E8593CB4189A}"/>
                </a:ext>
              </a:extLst>
            </p:cNvPr>
            <p:cNvSpPr txBox="1"/>
            <p:nvPr/>
          </p:nvSpPr>
          <p:spPr>
            <a:xfrm>
              <a:off x="1090255" y="4902623"/>
              <a:ext cx="423947"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120</a:t>
              </a:r>
            </a:p>
          </p:txBody>
        </p:sp>
        <p:sp>
          <p:nvSpPr>
            <p:cNvPr id="158" name="TextBox 157">
              <a:extLst>
                <a:ext uri="{FF2B5EF4-FFF2-40B4-BE49-F238E27FC236}">
                  <a16:creationId xmlns:a16="http://schemas.microsoft.com/office/drawing/2014/main" id="{8E10833A-AEEC-FD4B-9784-DF2B710A580F}"/>
                </a:ext>
              </a:extLst>
            </p:cNvPr>
            <p:cNvSpPr txBox="1"/>
            <p:nvPr/>
          </p:nvSpPr>
          <p:spPr>
            <a:xfrm>
              <a:off x="1084543" y="4589023"/>
              <a:ext cx="423947"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140</a:t>
              </a:r>
            </a:p>
          </p:txBody>
        </p:sp>
        <p:sp>
          <p:nvSpPr>
            <p:cNvPr id="159" name="TextBox 158">
              <a:extLst>
                <a:ext uri="{FF2B5EF4-FFF2-40B4-BE49-F238E27FC236}">
                  <a16:creationId xmlns:a16="http://schemas.microsoft.com/office/drawing/2014/main" id="{8DCCD607-BBB6-324A-B2FA-CAEF34C21175}"/>
                </a:ext>
              </a:extLst>
            </p:cNvPr>
            <p:cNvSpPr txBox="1"/>
            <p:nvPr/>
          </p:nvSpPr>
          <p:spPr>
            <a:xfrm>
              <a:off x="1081087" y="4309923"/>
              <a:ext cx="423947"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160</a:t>
              </a:r>
            </a:p>
          </p:txBody>
        </p:sp>
        <p:sp>
          <p:nvSpPr>
            <p:cNvPr id="160" name="Rectangle 159">
              <a:extLst>
                <a:ext uri="{FF2B5EF4-FFF2-40B4-BE49-F238E27FC236}">
                  <a16:creationId xmlns:a16="http://schemas.microsoft.com/office/drawing/2014/main" id="{171B7308-08F5-E040-A424-5E7A043474AA}"/>
                </a:ext>
              </a:extLst>
            </p:cNvPr>
            <p:cNvSpPr/>
            <p:nvPr/>
          </p:nvSpPr>
          <p:spPr>
            <a:xfrm rot="5400000">
              <a:off x="2452954" y="4981031"/>
              <a:ext cx="158535" cy="2353140"/>
            </a:xfrm>
            <a:prstGeom prst="rect">
              <a:avLst/>
            </a:prstGeom>
            <a:gradFill flip="none" rotWithShape="1">
              <a:gsLst>
                <a:gs pos="0">
                  <a:srgbClr val="FF0000"/>
                </a:gs>
                <a:gs pos="23000">
                  <a:srgbClr val="FFC000"/>
                </a:gs>
                <a:gs pos="73000">
                  <a:srgbClr val="FFC000"/>
                </a:gs>
                <a:gs pos="48000">
                  <a:srgbClr val="00B050"/>
                </a:gs>
                <a:gs pos="97000">
                  <a:srgbClr val="FF000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1" name="Straight Connector 160">
              <a:extLst>
                <a:ext uri="{FF2B5EF4-FFF2-40B4-BE49-F238E27FC236}">
                  <a16:creationId xmlns:a16="http://schemas.microsoft.com/office/drawing/2014/main" id="{341062A1-6E86-EB4D-95F5-B21A6CD154A2}"/>
                </a:ext>
              </a:extLst>
            </p:cNvPr>
            <p:cNvCxnSpPr>
              <a:cxnSpLocks/>
            </p:cNvCxnSpPr>
            <p:nvPr/>
          </p:nvCxnSpPr>
          <p:spPr>
            <a:xfrm>
              <a:off x="3132217" y="6078333"/>
              <a:ext cx="0" cy="345719"/>
            </a:xfrm>
            <a:prstGeom prst="line">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AB9320B8-C944-8744-A4DC-BA58E5DAECA8}"/>
                </a:ext>
              </a:extLst>
            </p:cNvPr>
            <p:cNvSpPr txBox="1"/>
            <p:nvPr/>
          </p:nvSpPr>
          <p:spPr>
            <a:xfrm>
              <a:off x="1927684" y="6422687"/>
              <a:ext cx="1754987" cy="307777"/>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132 mmHg </a:t>
              </a:r>
              <a:r>
                <a:rPr lang="en-US" sz="1400" b="1" dirty="0">
                  <a:solidFill>
                    <a:srgbClr val="FFC000"/>
                  </a:solidFill>
                  <a:latin typeface="Calibri" panose="020F0502020204030204" pitchFamily="34" charset="0"/>
                  <a:cs typeface="Calibri" panose="020F0502020204030204" pitchFamily="34" charset="0"/>
                </a:rPr>
                <a:t>(Warning)</a:t>
              </a:r>
              <a:endParaRPr lang="en-US" sz="1600" b="1" dirty="0">
                <a:solidFill>
                  <a:srgbClr val="FFC000"/>
                </a:solidFill>
                <a:latin typeface="Calibri" panose="020F0502020204030204" pitchFamily="34" charset="0"/>
                <a:cs typeface="Calibri" panose="020F0502020204030204" pitchFamily="34" charset="0"/>
              </a:endParaRPr>
            </a:p>
          </p:txBody>
        </p:sp>
      </p:grpSp>
      <p:sp>
        <p:nvSpPr>
          <p:cNvPr id="163" name="Oval 162">
            <a:extLst>
              <a:ext uri="{FF2B5EF4-FFF2-40B4-BE49-F238E27FC236}">
                <a16:creationId xmlns:a16="http://schemas.microsoft.com/office/drawing/2014/main" id="{470177ED-2D80-DC49-8B57-69A6A6545AAC}"/>
              </a:ext>
            </a:extLst>
          </p:cNvPr>
          <p:cNvSpPr/>
          <p:nvPr/>
        </p:nvSpPr>
        <p:spPr>
          <a:xfrm>
            <a:off x="6583552" y="4575990"/>
            <a:ext cx="95186" cy="891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TextBox 163">
            <a:extLst>
              <a:ext uri="{FF2B5EF4-FFF2-40B4-BE49-F238E27FC236}">
                <a16:creationId xmlns:a16="http://schemas.microsoft.com/office/drawing/2014/main" id="{EE8D483B-F54E-E545-BD27-288226367E8C}"/>
              </a:ext>
            </a:extLst>
          </p:cNvPr>
          <p:cNvSpPr txBox="1"/>
          <p:nvPr/>
        </p:nvSpPr>
        <p:spPr>
          <a:xfrm>
            <a:off x="8135723" y="2711045"/>
            <a:ext cx="3342689" cy="646331"/>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Last Updated: </a:t>
            </a:r>
            <a:r>
              <a:rPr lang="en-US" dirty="0">
                <a:latin typeface="Calibri" panose="020F0502020204030204" pitchFamily="34" charset="0"/>
                <a:cs typeface="Calibri" panose="020F0502020204030204" pitchFamily="34" charset="0"/>
              </a:rPr>
              <a:t>2020-04-07 17:45</a:t>
            </a:r>
          </a:p>
          <a:p>
            <a:endParaRPr lang="en-US" dirty="0"/>
          </a:p>
        </p:txBody>
      </p:sp>
      <p:grpSp>
        <p:nvGrpSpPr>
          <p:cNvPr id="93" name="Group 92">
            <a:extLst>
              <a:ext uri="{FF2B5EF4-FFF2-40B4-BE49-F238E27FC236}">
                <a16:creationId xmlns:a16="http://schemas.microsoft.com/office/drawing/2014/main" id="{93421449-00D0-4A49-A1A6-E2E1235BF25E}"/>
              </a:ext>
            </a:extLst>
          </p:cNvPr>
          <p:cNvGrpSpPr/>
          <p:nvPr/>
        </p:nvGrpSpPr>
        <p:grpSpPr>
          <a:xfrm>
            <a:off x="1817056" y="2634388"/>
            <a:ext cx="7188201" cy="4012769"/>
            <a:chOff x="1741170" y="2657797"/>
            <a:chExt cx="7235526" cy="3617763"/>
          </a:xfrm>
        </p:grpSpPr>
        <p:pic>
          <p:nvPicPr>
            <p:cNvPr id="94" name="Picture 93" descr="Chart, line chart&#10;&#10;Description automatically generated">
              <a:extLst>
                <a:ext uri="{FF2B5EF4-FFF2-40B4-BE49-F238E27FC236}">
                  <a16:creationId xmlns:a16="http://schemas.microsoft.com/office/drawing/2014/main" id="{6E14D369-052F-1C4B-9D79-1F2C7CCABD13}"/>
                </a:ext>
              </a:extLst>
            </p:cNvPr>
            <p:cNvPicPr>
              <a:picLocks noChangeAspect="1"/>
            </p:cNvPicPr>
            <p:nvPr/>
          </p:nvPicPr>
          <p:blipFill>
            <a:blip r:embed="rId4"/>
            <a:stretch>
              <a:fillRect/>
            </a:stretch>
          </p:blipFill>
          <p:spPr>
            <a:xfrm>
              <a:off x="1741170" y="2657797"/>
              <a:ext cx="7235526" cy="3617763"/>
            </a:xfrm>
            <a:prstGeom prst="rect">
              <a:avLst/>
            </a:prstGeom>
            <a:solidFill>
              <a:schemeClr val="bg1"/>
            </a:solidFill>
            <a:ln w="22225">
              <a:solidFill>
                <a:schemeClr val="tx2"/>
              </a:solidFill>
            </a:ln>
          </p:spPr>
        </p:pic>
        <p:cxnSp>
          <p:nvCxnSpPr>
            <p:cNvPr id="95" name="Straight Connector 94">
              <a:extLst>
                <a:ext uri="{FF2B5EF4-FFF2-40B4-BE49-F238E27FC236}">
                  <a16:creationId xmlns:a16="http://schemas.microsoft.com/office/drawing/2014/main" id="{EC195D17-D745-9A4C-96DA-5958A5459521}"/>
                </a:ext>
              </a:extLst>
            </p:cNvPr>
            <p:cNvCxnSpPr/>
            <p:nvPr/>
          </p:nvCxnSpPr>
          <p:spPr>
            <a:xfrm flipV="1">
              <a:off x="6688632" y="3111669"/>
              <a:ext cx="0" cy="2714572"/>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0AF0763D-264E-F645-87AA-E1FB01D885A6}"/>
                </a:ext>
              </a:extLst>
            </p:cNvPr>
            <p:cNvPicPr>
              <a:picLocks noChangeAspect="1"/>
            </p:cNvPicPr>
            <p:nvPr/>
          </p:nvPicPr>
          <p:blipFill>
            <a:blip r:embed="rId5"/>
            <a:stretch>
              <a:fillRect/>
            </a:stretch>
          </p:blipFill>
          <p:spPr>
            <a:xfrm>
              <a:off x="6642696" y="3550974"/>
              <a:ext cx="88900" cy="88900"/>
            </a:xfrm>
            <a:prstGeom prst="rect">
              <a:avLst/>
            </a:prstGeom>
          </p:spPr>
        </p:pic>
        <p:pic>
          <p:nvPicPr>
            <p:cNvPr id="97" name="Picture 96">
              <a:extLst>
                <a:ext uri="{FF2B5EF4-FFF2-40B4-BE49-F238E27FC236}">
                  <a16:creationId xmlns:a16="http://schemas.microsoft.com/office/drawing/2014/main" id="{A5EFA127-63C8-4B4B-8BA8-464E25D51E4E}"/>
                </a:ext>
              </a:extLst>
            </p:cNvPr>
            <p:cNvPicPr>
              <a:picLocks noChangeAspect="1"/>
            </p:cNvPicPr>
            <p:nvPr/>
          </p:nvPicPr>
          <p:blipFill>
            <a:blip r:embed="rId5"/>
            <a:stretch>
              <a:fillRect/>
            </a:stretch>
          </p:blipFill>
          <p:spPr>
            <a:xfrm>
              <a:off x="6643662" y="5297592"/>
              <a:ext cx="88900" cy="88900"/>
            </a:xfrm>
            <a:prstGeom prst="rect">
              <a:avLst/>
            </a:prstGeom>
          </p:spPr>
        </p:pic>
        <p:sp>
          <p:nvSpPr>
            <p:cNvPr id="98" name="TextBox 97">
              <a:extLst>
                <a:ext uri="{FF2B5EF4-FFF2-40B4-BE49-F238E27FC236}">
                  <a16:creationId xmlns:a16="http://schemas.microsoft.com/office/drawing/2014/main" id="{D57AA8A3-4BC3-D546-B733-5774C588C625}"/>
                </a:ext>
              </a:extLst>
            </p:cNvPr>
            <p:cNvSpPr txBox="1"/>
            <p:nvPr/>
          </p:nvSpPr>
          <p:spPr>
            <a:xfrm>
              <a:off x="5946739" y="2754891"/>
              <a:ext cx="1848450" cy="369332"/>
            </a:xfrm>
            <a:prstGeom prst="rect">
              <a:avLst/>
            </a:prstGeom>
            <a:noFill/>
          </p:spPr>
          <p:txBody>
            <a:bodyPr wrap="square" rtlCol="0">
              <a:spAutoFit/>
            </a:bodyPr>
            <a:lstStyle/>
            <a:p>
              <a:r>
                <a:rPr lang="en-US" dirty="0">
                  <a:solidFill>
                    <a:srgbClr val="FF0000"/>
                  </a:solidFill>
                  <a:latin typeface="Calibri" panose="020F0502020204030204" pitchFamily="34" charset="0"/>
                  <a:cs typeface="Calibri" panose="020F0502020204030204" pitchFamily="34" charset="0"/>
                </a:rPr>
                <a:t>Threshold = </a:t>
              </a:r>
              <a:r>
                <a:rPr lang="en-US" b="1" dirty="0">
                  <a:solidFill>
                    <a:srgbClr val="FF0000"/>
                  </a:solidFill>
                  <a:latin typeface="Calibri" panose="020F0502020204030204" pitchFamily="34" charset="0"/>
                  <a:cs typeface="Calibri" panose="020F0502020204030204" pitchFamily="34" charset="0"/>
                </a:rPr>
                <a:t>0.7</a:t>
              </a:r>
            </a:p>
          </p:txBody>
        </p:sp>
        <p:sp>
          <p:nvSpPr>
            <p:cNvPr id="99" name="TextBox 98">
              <a:extLst>
                <a:ext uri="{FF2B5EF4-FFF2-40B4-BE49-F238E27FC236}">
                  <a16:creationId xmlns:a16="http://schemas.microsoft.com/office/drawing/2014/main" id="{BBBDC8D7-541C-F04A-ABEA-51FE43CC39C3}"/>
                </a:ext>
              </a:extLst>
            </p:cNvPr>
            <p:cNvSpPr txBox="1"/>
            <p:nvPr/>
          </p:nvSpPr>
          <p:spPr>
            <a:xfrm>
              <a:off x="4454484" y="3442168"/>
              <a:ext cx="2118292" cy="369332"/>
            </a:xfrm>
            <a:prstGeom prst="rect">
              <a:avLst/>
            </a:prstGeom>
            <a:solidFill>
              <a:schemeClr val="bg1"/>
            </a:solidFill>
            <a:ln>
              <a:solidFill>
                <a:schemeClr val="tx2"/>
              </a:solidFill>
            </a:ln>
          </p:spPr>
          <p:txBody>
            <a:bodyPr wrap="square" rtlCol="0">
              <a:spAutoFit/>
            </a:bodyPr>
            <a:lstStyle/>
            <a:p>
              <a:r>
                <a:rPr lang="en-US" dirty="0">
                  <a:solidFill>
                    <a:srgbClr val="FF0000"/>
                  </a:solidFill>
                  <a:latin typeface="Calibri" panose="020F0502020204030204" pitchFamily="34" charset="0"/>
                  <a:cs typeface="Calibri" panose="020F0502020204030204" pitchFamily="34" charset="0"/>
                </a:rPr>
                <a:t>Precision value: </a:t>
              </a:r>
              <a:r>
                <a:rPr lang="en-US" b="1" dirty="0">
                  <a:solidFill>
                    <a:srgbClr val="FF0000"/>
                  </a:solidFill>
                  <a:latin typeface="Calibri" panose="020F0502020204030204" pitchFamily="34" charset="0"/>
                  <a:cs typeface="Calibri" panose="020F0502020204030204" pitchFamily="34" charset="0"/>
                </a:rPr>
                <a:t>0.81 </a:t>
              </a:r>
            </a:p>
          </p:txBody>
        </p:sp>
        <p:sp>
          <p:nvSpPr>
            <p:cNvPr id="100" name="TextBox 99">
              <a:extLst>
                <a:ext uri="{FF2B5EF4-FFF2-40B4-BE49-F238E27FC236}">
                  <a16:creationId xmlns:a16="http://schemas.microsoft.com/office/drawing/2014/main" id="{59297C8F-F6A1-3B4D-B151-9A67FAC76693}"/>
                </a:ext>
              </a:extLst>
            </p:cNvPr>
            <p:cNvSpPr txBox="1"/>
            <p:nvPr/>
          </p:nvSpPr>
          <p:spPr>
            <a:xfrm>
              <a:off x="4704374" y="5201826"/>
              <a:ext cx="1868402" cy="332976"/>
            </a:xfrm>
            <a:prstGeom prst="rect">
              <a:avLst/>
            </a:prstGeom>
            <a:solidFill>
              <a:schemeClr val="bg1"/>
            </a:solidFill>
            <a:ln>
              <a:solidFill>
                <a:schemeClr val="tx2"/>
              </a:solidFill>
            </a:ln>
          </p:spPr>
          <p:txBody>
            <a:bodyPr wrap="square" rtlCol="0">
              <a:spAutoFit/>
            </a:bodyPr>
            <a:lstStyle/>
            <a:p>
              <a:r>
                <a:rPr lang="en-US" dirty="0">
                  <a:solidFill>
                    <a:srgbClr val="FF0000"/>
                  </a:solidFill>
                  <a:latin typeface="Calibri" panose="020F0502020204030204" pitchFamily="34" charset="0"/>
                  <a:cs typeface="Calibri" panose="020F0502020204030204" pitchFamily="34" charset="0"/>
                </a:rPr>
                <a:t>Recall value: </a:t>
              </a:r>
              <a:r>
                <a:rPr lang="en-US" b="1" dirty="0">
                  <a:solidFill>
                    <a:srgbClr val="FF0000"/>
                  </a:solidFill>
                  <a:latin typeface="Calibri" panose="020F0502020204030204" pitchFamily="34" charset="0"/>
                  <a:cs typeface="Calibri" panose="020F0502020204030204" pitchFamily="34" charset="0"/>
                </a:rPr>
                <a:t>0.17</a:t>
              </a:r>
              <a:r>
                <a:rPr lang="en-US" dirty="0">
                  <a:solidFill>
                    <a:srgbClr val="FF0000"/>
                  </a:solidFill>
                  <a:latin typeface="Calibri" panose="020F0502020204030204" pitchFamily="34" charset="0"/>
                  <a:cs typeface="Calibri" panose="020F0502020204030204" pitchFamily="34" charset="0"/>
                </a:rPr>
                <a:t> </a:t>
              </a:r>
              <a:endParaRPr lang="en-US" b="1" dirty="0">
                <a:solidFill>
                  <a:srgbClr val="FF0000"/>
                </a:solidFill>
                <a:latin typeface="Calibri" panose="020F0502020204030204" pitchFamily="34" charset="0"/>
                <a:cs typeface="Calibri" panose="020F0502020204030204" pitchFamily="34" charset="0"/>
              </a:endParaRPr>
            </a:p>
          </p:txBody>
        </p:sp>
      </p:grpSp>
      <p:sp>
        <p:nvSpPr>
          <p:cNvPr id="101" name="Oval 100">
            <a:extLst>
              <a:ext uri="{FF2B5EF4-FFF2-40B4-BE49-F238E27FC236}">
                <a16:creationId xmlns:a16="http://schemas.microsoft.com/office/drawing/2014/main" id="{9F03B2B1-6180-4A4E-A09C-B512C9386F2F}"/>
              </a:ext>
            </a:extLst>
          </p:cNvPr>
          <p:cNvSpPr/>
          <p:nvPr/>
        </p:nvSpPr>
        <p:spPr>
          <a:xfrm>
            <a:off x="7768358" y="1232686"/>
            <a:ext cx="3710054" cy="1120034"/>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217A5823-E8D5-F840-BD58-AE8D7B2F7D1F}"/>
              </a:ext>
            </a:extLst>
          </p:cNvPr>
          <p:cNvCxnSpPr/>
          <p:nvPr/>
        </p:nvCxnSpPr>
        <p:spPr>
          <a:xfrm flipH="1">
            <a:off x="7705740" y="2185089"/>
            <a:ext cx="429983" cy="37872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05AC680C-E752-734B-98DE-926755CFA865}"/>
              </a:ext>
            </a:extLst>
          </p:cNvPr>
          <p:cNvSpPr txBox="1"/>
          <p:nvPr/>
        </p:nvSpPr>
        <p:spPr>
          <a:xfrm rot="16200000">
            <a:off x="717021" y="4695260"/>
            <a:ext cx="764463" cy="307777"/>
          </a:xfrm>
          <a:prstGeom prst="rect">
            <a:avLst/>
          </a:prstGeom>
          <a:noFill/>
        </p:spPr>
        <p:txBody>
          <a:bodyPr wrap="square" rtlCol="0">
            <a:spAutoFit/>
          </a:bodyPr>
          <a:lstStyle/>
          <a:p>
            <a:r>
              <a:rPr lang="en-US" sz="1400" b="1" dirty="0">
                <a:latin typeface="Calibri" panose="020F0502020204030204" pitchFamily="34" charset="0"/>
                <a:cs typeface="Calibri" panose="020F0502020204030204" pitchFamily="34" charset="0"/>
              </a:rPr>
              <a:t>bpm</a:t>
            </a:r>
            <a:endParaRPr lang="en-US" sz="16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7951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2C9A01-003F-ED40-A0B7-2C525863F061}"/>
              </a:ext>
            </a:extLst>
          </p:cNvPr>
          <p:cNvSpPr>
            <a:spLocks noGrp="1"/>
          </p:cNvSpPr>
          <p:nvPr>
            <p:ph type="title"/>
          </p:nvPr>
        </p:nvSpPr>
        <p:spPr>
          <a:xfrm>
            <a:off x="452064" y="286598"/>
            <a:ext cx="1714141" cy="504512"/>
          </a:xfrm>
        </p:spPr>
        <p:txBody>
          <a:bodyPr>
            <a:noAutofit/>
          </a:bodyPr>
          <a:lstStyle/>
          <a:p>
            <a:r>
              <a:rPr lang="en-US" sz="1200" dirty="0"/>
              <a:t>background</a:t>
            </a:r>
          </a:p>
        </p:txBody>
      </p:sp>
      <p:sp>
        <p:nvSpPr>
          <p:cNvPr id="8" name="Title 4">
            <a:extLst>
              <a:ext uri="{FF2B5EF4-FFF2-40B4-BE49-F238E27FC236}">
                <a16:creationId xmlns:a16="http://schemas.microsoft.com/office/drawing/2014/main" id="{EFD2AEB1-2BC1-F948-9E3F-B2DF39477F31}"/>
              </a:ext>
            </a:extLst>
          </p:cNvPr>
          <p:cNvSpPr txBox="1">
            <a:spLocks/>
          </p:cNvSpPr>
          <p:nvPr/>
        </p:nvSpPr>
        <p:spPr bwMode="black">
          <a:xfrm>
            <a:off x="2516278" y="286598"/>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objectives</a:t>
            </a:r>
          </a:p>
        </p:txBody>
      </p:sp>
      <p:sp>
        <p:nvSpPr>
          <p:cNvPr id="9" name="Title 4">
            <a:extLst>
              <a:ext uri="{FF2B5EF4-FFF2-40B4-BE49-F238E27FC236}">
                <a16:creationId xmlns:a16="http://schemas.microsoft.com/office/drawing/2014/main" id="{2680F27A-F023-3B4B-A6D5-4716A742C321}"/>
              </a:ext>
            </a:extLst>
          </p:cNvPr>
          <p:cNvSpPr txBox="1">
            <a:spLocks/>
          </p:cNvSpPr>
          <p:nvPr/>
        </p:nvSpPr>
        <p:spPr bwMode="black">
          <a:xfrm>
            <a:off x="4395181" y="286598"/>
            <a:ext cx="1827156" cy="504512"/>
          </a:xfrm>
          <a:prstGeom prst="rect">
            <a:avLst/>
          </a:prstGeom>
          <a:solidFill>
            <a:schemeClr val="bg1"/>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methodology</a:t>
            </a:r>
          </a:p>
        </p:txBody>
      </p:sp>
      <p:sp>
        <p:nvSpPr>
          <p:cNvPr id="10" name="Title 4">
            <a:extLst>
              <a:ext uri="{FF2B5EF4-FFF2-40B4-BE49-F238E27FC236}">
                <a16:creationId xmlns:a16="http://schemas.microsoft.com/office/drawing/2014/main" id="{D16D7672-5FF5-624A-94B1-3412199E9708}"/>
              </a:ext>
            </a:extLst>
          </p:cNvPr>
          <p:cNvSpPr txBox="1">
            <a:spLocks/>
          </p:cNvSpPr>
          <p:nvPr/>
        </p:nvSpPr>
        <p:spPr bwMode="black">
          <a:xfrm>
            <a:off x="6489841" y="286755"/>
            <a:ext cx="1611400" cy="504512"/>
          </a:xfrm>
          <a:prstGeom prst="rect">
            <a:avLst/>
          </a:prstGeom>
          <a:solidFill>
            <a:schemeClr val="bg1"/>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results</a:t>
            </a:r>
          </a:p>
        </p:txBody>
      </p:sp>
      <p:sp>
        <p:nvSpPr>
          <p:cNvPr id="11" name="Title 4">
            <a:extLst>
              <a:ext uri="{FF2B5EF4-FFF2-40B4-BE49-F238E27FC236}">
                <a16:creationId xmlns:a16="http://schemas.microsoft.com/office/drawing/2014/main" id="{3B877A0D-62A0-3F4C-96B6-075F19B1E1C2}"/>
              </a:ext>
            </a:extLst>
          </p:cNvPr>
          <p:cNvSpPr txBox="1">
            <a:spLocks/>
          </p:cNvSpPr>
          <p:nvPr/>
        </p:nvSpPr>
        <p:spPr bwMode="black">
          <a:xfrm>
            <a:off x="8361307" y="284259"/>
            <a:ext cx="1611400" cy="504512"/>
          </a:xfrm>
          <a:prstGeom prst="rect">
            <a:avLst/>
          </a:prstGeom>
          <a:solidFill>
            <a:schemeClr val="accent6"/>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challenges</a:t>
            </a:r>
          </a:p>
        </p:txBody>
      </p:sp>
      <p:sp>
        <p:nvSpPr>
          <p:cNvPr id="12" name="Title 4">
            <a:extLst>
              <a:ext uri="{FF2B5EF4-FFF2-40B4-BE49-F238E27FC236}">
                <a16:creationId xmlns:a16="http://schemas.microsoft.com/office/drawing/2014/main" id="{2102C8E9-1427-9441-A89F-8623F37CEA94}"/>
              </a:ext>
            </a:extLst>
          </p:cNvPr>
          <p:cNvSpPr txBox="1">
            <a:spLocks/>
          </p:cNvSpPr>
          <p:nvPr/>
        </p:nvSpPr>
        <p:spPr bwMode="black">
          <a:xfrm>
            <a:off x="10240211" y="284259"/>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Lessons</a:t>
            </a:r>
          </a:p>
          <a:p>
            <a:r>
              <a:rPr lang="en-US" sz="1200" dirty="0"/>
              <a:t>learned</a:t>
            </a:r>
          </a:p>
        </p:txBody>
      </p:sp>
      <p:sp>
        <p:nvSpPr>
          <p:cNvPr id="13" name="Content Placeholder 6">
            <a:extLst>
              <a:ext uri="{FF2B5EF4-FFF2-40B4-BE49-F238E27FC236}">
                <a16:creationId xmlns:a16="http://schemas.microsoft.com/office/drawing/2014/main" id="{2A8090A4-8786-6E4B-B9EA-ACC515F94D54}"/>
              </a:ext>
            </a:extLst>
          </p:cNvPr>
          <p:cNvSpPr>
            <a:spLocks noGrp="1"/>
          </p:cNvSpPr>
          <p:nvPr>
            <p:ph idx="1"/>
          </p:nvPr>
        </p:nvSpPr>
        <p:spPr>
          <a:xfrm>
            <a:off x="688085" y="1795081"/>
            <a:ext cx="10984803" cy="4005644"/>
          </a:xfrm>
        </p:spPr>
        <p:txBody>
          <a:bodyPr>
            <a:normAutofit/>
          </a:bodyPr>
          <a:lstStyle/>
          <a:p>
            <a:pPr marL="366713" indent="-366713"/>
            <a:r>
              <a:rPr lang="en-US" sz="2800" dirty="0"/>
              <a:t>Understanding the MIMIC relational database structure</a:t>
            </a:r>
          </a:p>
          <a:p>
            <a:pPr marL="366713" indent="-366713"/>
            <a:r>
              <a:rPr lang="en-US" sz="2800" dirty="0"/>
              <a:t>Large table sizes e.g., CHARTEVENTS (273 million records, 27GB size)</a:t>
            </a:r>
          </a:p>
          <a:p>
            <a:pPr marL="366713" indent="-366713"/>
            <a:r>
              <a:rPr lang="en-US" sz="2800" dirty="0"/>
              <a:t>Selection of features</a:t>
            </a:r>
          </a:p>
          <a:p>
            <a:pPr marL="846138" lvl="1" indent="-311150">
              <a:buFont typeface="Wingdings" pitchFamily="2" charset="2"/>
              <a:buChar char="ü"/>
            </a:pPr>
            <a:r>
              <a:rPr lang="en-US" sz="2600" dirty="0"/>
              <a:t>Based on expert opinion</a:t>
            </a:r>
          </a:p>
          <a:p>
            <a:pPr marL="846138" lvl="1" indent="-311150">
              <a:buFont typeface="Wingdings" pitchFamily="2" charset="2"/>
              <a:buChar char="ü"/>
            </a:pPr>
            <a:r>
              <a:rPr lang="en-US" sz="2600" dirty="0"/>
              <a:t>Collected frequently</a:t>
            </a:r>
          </a:p>
          <a:p>
            <a:pPr marL="846138" lvl="1" indent="-311150">
              <a:buFont typeface="Wingdings" pitchFamily="2" charset="2"/>
              <a:buChar char="ü"/>
            </a:pPr>
            <a:r>
              <a:rPr lang="en-US" sz="2600" dirty="0"/>
              <a:t>Not highly correlated to other features</a:t>
            </a:r>
          </a:p>
          <a:p>
            <a:endParaRPr lang="en-US" dirty="0"/>
          </a:p>
          <a:p>
            <a:endParaRPr lang="en-US" dirty="0"/>
          </a:p>
        </p:txBody>
      </p:sp>
    </p:spTree>
    <p:extLst>
      <p:ext uri="{BB962C8B-B14F-4D97-AF65-F5344CB8AC3E}">
        <p14:creationId xmlns:p14="http://schemas.microsoft.com/office/powerpoint/2010/main" val="2332282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2C9A01-003F-ED40-A0B7-2C525863F061}"/>
              </a:ext>
            </a:extLst>
          </p:cNvPr>
          <p:cNvSpPr>
            <a:spLocks noGrp="1"/>
          </p:cNvSpPr>
          <p:nvPr>
            <p:ph type="title"/>
          </p:nvPr>
        </p:nvSpPr>
        <p:spPr>
          <a:xfrm>
            <a:off x="452064" y="286598"/>
            <a:ext cx="1714141" cy="504512"/>
          </a:xfrm>
        </p:spPr>
        <p:txBody>
          <a:bodyPr>
            <a:noAutofit/>
          </a:bodyPr>
          <a:lstStyle/>
          <a:p>
            <a:r>
              <a:rPr lang="en-US" sz="1200" dirty="0"/>
              <a:t>background</a:t>
            </a:r>
          </a:p>
        </p:txBody>
      </p:sp>
      <p:sp>
        <p:nvSpPr>
          <p:cNvPr id="8" name="Title 4">
            <a:extLst>
              <a:ext uri="{FF2B5EF4-FFF2-40B4-BE49-F238E27FC236}">
                <a16:creationId xmlns:a16="http://schemas.microsoft.com/office/drawing/2014/main" id="{EFD2AEB1-2BC1-F948-9E3F-B2DF39477F31}"/>
              </a:ext>
            </a:extLst>
          </p:cNvPr>
          <p:cNvSpPr txBox="1">
            <a:spLocks/>
          </p:cNvSpPr>
          <p:nvPr/>
        </p:nvSpPr>
        <p:spPr bwMode="black">
          <a:xfrm>
            <a:off x="2516278" y="286598"/>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objectives</a:t>
            </a:r>
          </a:p>
        </p:txBody>
      </p:sp>
      <p:sp>
        <p:nvSpPr>
          <p:cNvPr id="9" name="Title 4">
            <a:extLst>
              <a:ext uri="{FF2B5EF4-FFF2-40B4-BE49-F238E27FC236}">
                <a16:creationId xmlns:a16="http://schemas.microsoft.com/office/drawing/2014/main" id="{2680F27A-F023-3B4B-A6D5-4716A742C321}"/>
              </a:ext>
            </a:extLst>
          </p:cNvPr>
          <p:cNvSpPr txBox="1">
            <a:spLocks/>
          </p:cNvSpPr>
          <p:nvPr/>
        </p:nvSpPr>
        <p:spPr bwMode="black">
          <a:xfrm>
            <a:off x="4395181" y="286598"/>
            <a:ext cx="1827156" cy="504512"/>
          </a:xfrm>
          <a:prstGeom prst="rect">
            <a:avLst/>
          </a:prstGeom>
          <a:solidFill>
            <a:schemeClr val="bg1"/>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methodology</a:t>
            </a:r>
          </a:p>
        </p:txBody>
      </p:sp>
      <p:sp>
        <p:nvSpPr>
          <p:cNvPr id="10" name="Title 4">
            <a:extLst>
              <a:ext uri="{FF2B5EF4-FFF2-40B4-BE49-F238E27FC236}">
                <a16:creationId xmlns:a16="http://schemas.microsoft.com/office/drawing/2014/main" id="{D16D7672-5FF5-624A-94B1-3412199E9708}"/>
              </a:ext>
            </a:extLst>
          </p:cNvPr>
          <p:cNvSpPr txBox="1">
            <a:spLocks/>
          </p:cNvSpPr>
          <p:nvPr/>
        </p:nvSpPr>
        <p:spPr bwMode="black">
          <a:xfrm>
            <a:off x="6489841" y="286755"/>
            <a:ext cx="1611400" cy="504512"/>
          </a:xfrm>
          <a:prstGeom prst="rect">
            <a:avLst/>
          </a:prstGeom>
          <a:solidFill>
            <a:schemeClr val="bg1"/>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results</a:t>
            </a:r>
          </a:p>
        </p:txBody>
      </p:sp>
      <p:sp>
        <p:nvSpPr>
          <p:cNvPr id="11" name="Title 4">
            <a:extLst>
              <a:ext uri="{FF2B5EF4-FFF2-40B4-BE49-F238E27FC236}">
                <a16:creationId xmlns:a16="http://schemas.microsoft.com/office/drawing/2014/main" id="{3B877A0D-62A0-3F4C-96B6-075F19B1E1C2}"/>
              </a:ext>
            </a:extLst>
          </p:cNvPr>
          <p:cNvSpPr txBox="1">
            <a:spLocks/>
          </p:cNvSpPr>
          <p:nvPr/>
        </p:nvSpPr>
        <p:spPr bwMode="black">
          <a:xfrm>
            <a:off x="8361307" y="284259"/>
            <a:ext cx="1611400" cy="504512"/>
          </a:xfrm>
          <a:prstGeom prst="rect">
            <a:avLst/>
          </a:prstGeom>
          <a:solidFill>
            <a:schemeClr val="bg1"/>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challenges</a:t>
            </a:r>
          </a:p>
        </p:txBody>
      </p:sp>
      <p:sp>
        <p:nvSpPr>
          <p:cNvPr id="12" name="Title 4">
            <a:extLst>
              <a:ext uri="{FF2B5EF4-FFF2-40B4-BE49-F238E27FC236}">
                <a16:creationId xmlns:a16="http://schemas.microsoft.com/office/drawing/2014/main" id="{2102C8E9-1427-9441-A89F-8623F37CEA94}"/>
              </a:ext>
            </a:extLst>
          </p:cNvPr>
          <p:cNvSpPr txBox="1">
            <a:spLocks/>
          </p:cNvSpPr>
          <p:nvPr/>
        </p:nvSpPr>
        <p:spPr bwMode="black">
          <a:xfrm>
            <a:off x="10240211" y="284259"/>
            <a:ext cx="1611400" cy="504512"/>
          </a:xfrm>
          <a:prstGeom prst="rect">
            <a:avLst/>
          </a:prstGeom>
          <a:solidFill>
            <a:schemeClr val="accent6"/>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Lessons</a:t>
            </a:r>
          </a:p>
          <a:p>
            <a:r>
              <a:rPr lang="en-US" sz="1200" dirty="0"/>
              <a:t>learned</a:t>
            </a:r>
          </a:p>
        </p:txBody>
      </p:sp>
      <p:sp>
        <p:nvSpPr>
          <p:cNvPr id="13" name="Content Placeholder 6">
            <a:extLst>
              <a:ext uri="{FF2B5EF4-FFF2-40B4-BE49-F238E27FC236}">
                <a16:creationId xmlns:a16="http://schemas.microsoft.com/office/drawing/2014/main" id="{2A8090A4-8786-6E4B-B9EA-ACC515F94D54}"/>
              </a:ext>
            </a:extLst>
          </p:cNvPr>
          <p:cNvSpPr>
            <a:spLocks noGrp="1"/>
          </p:cNvSpPr>
          <p:nvPr>
            <p:ph idx="1"/>
          </p:nvPr>
        </p:nvSpPr>
        <p:spPr>
          <a:xfrm>
            <a:off x="688086" y="1795081"/>
            <a:ext cx="10641902" cy="4005644"/>
          </a:xfrm>
        </p:spPr>
        <p:txBody>
          <a:bodyPr>
            <a:normAutofit/>
          </a:bodyPr>
          <a:lstStyle/>
          <a:p>
            <a:pPr marL="407988" indent="-407988"/>
            <a:r>
              <a:rPr lang="en-US" sz="2800" dirty="0"/>
              <a:t>Good experience working with realistic healthcare dataset</a:t>
            </a:r>
          </a:p>
          <a:p>
            <a:pPr marL="407988" indent="-407988"/>
            <a:r>
              <a:rPr lang="en-US" sz="2800" dirty="0"/>
              <a:t>Importance of feature engineering</a:t>
            </a:r>
          </a:p>
          <a:p>
            <a:pPr marL="407988" indent="-407988"/>
            <a:r>
              <a:rPr lang="en-US" sz="2800" dirty="0"/>
              <a:t>Using mean and standard deviation to represent physiological measurements</a:t>
            </a:r>
          </a:p>
          <a:p>
            <a:pPr marL="407988" indent="-407988"/>
            <a:r>
              <a:rPr lang="en-US" sz="2800" dirty="0"/>
              <a:t>How AI model can make an actual impact in the real-world</a:t>
            </a:r>
            <a:endParaRPr lang="en-US" sz="2600" dirty="0"/>
          </a:p>
          <a:p>
            <a:endParaRPr lang="en-US" dirty="0"/>
          </a:p>
          <a:p>
            <a:endParaRPr lang="en-US" dirty="0"/>
          </a:p>
        </p:txBody>
      </p:sp>
    </p:spTree>
    <p:extLst>
      <p:ext uri="{BB962C8B-B14F-4D97-AF65-F5344CB8AC3E}">
        <p14:creationId xmlns:p14="http://schemas.microsoft.com/office/powerpoint/2010/main" val="498908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2C9A01-003F-ED40-A0B7-2C525863F061}"/>
              </a:ext>
            </a:extLst>
          </p:cNvPr>
          <p:cNvSpPr>
            <a:spLocks noGrp="1"/>
          </p:cNvSpPr>
          <p:nvPr>
            <p:ph type="title"/>
          </p:nvPr>
        </p:nvSpPr>
        <p:spPr>
          <a:xfrm>
            <a:off x="452064" y="286598"/>
            <a:ext cx="1714141" cy="504512"/>
          </a:xfrm>
        </p:spPr>
        <p:txBody>
          <a:bodyPr>
            <a:noAutofit/>
          </a:bodyPr>
          <a:lstStyle/>
          <a:p>
            <a:r>
              <a:rPr lang="en-US" sz="1200" dirty="0"/>
              <a:t>background</a:t>
            </a:r>
          </a:p>
        </p:txBody>
      </p:sp>
      <p:sp>
        <p:nvSpPr>
          <p:cNvPr id="8" name="Title 4">
            <a:extLst>
              <a:ext uri="{FF2B5EF4-FFF2-40B4-BE49-F238E27FC236}">
                <a16:creationId xmlns:a16="http://schemas.microsoft.com/office/drawing/2014/main" id="{EFD2AEB1-2BC1-F948-9E3F-B2DF39477F31}"/>
              </a:ext>
            </a:extLst>
          </p:cNvPr>
          <p:cNvSpPr txBox="1">
            <a:spLocks/>
          </p:cNvSpPr>
          <p:nvPr/>
        </p:nvSpPr>
        <p:spPr bwMode="black">
          <a:xfrm>
            <a:off x="2516278" y="286598"/>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objectives</a:t>
            </a:r>
          </a:p>
        </p:txBody>
      </p:sp>
      <p:sp>
        <p:nvSpPr>
          <p:cNvPr id="9" name="Title 4">
            <a:extLst>
              <a:ext uri="{FF2B5EF4-FFF2-40B4-BE49-F238E27FC236}">
                <a16:creationId xmlns:a16="http://schemas.microsoft.com/office/drawing/2014/main" id="{2680F27A-F023-3B4B-A6D5-4716A742C321}"/>
              </a:ext>
            </a:extLst>
          </p:cNvPr>
          <p:cNvSpPr txBox="1">
            <a:spLocks/>
          </p:cNvSpPr>
          <p:nvPr/>
        </p:nvSpPr>
        <p:spPr bwMode="black">
          <a:xfrm>
            <a:off x="4395181" y="286598"/>
            <a:ext cx="1827156" cy="504512"/>
          </a:xfrm>
          <a:prstGeom prst="rect">
            <a:avLst/>
          </a:prstGeom>
          <a:solidFill>
            <a:schemeClr val="bg1"/>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methodology</a:t>
            </a:r>
          </a:p>
        </p:txBody>
      </p:sp>
      <p:sp>
        <p:nvSpPr>
          <p:cNvPr id="10" name="Title 4">
            <a:extLst>
              <a:ext uri="{FF2B5EF4-FFF2-40B4-BE49-F238E27FC236}">
                <a16:creationId xmlns:a16="http://schemas.microsoft.com/office/drawing/2014/main" id="{D16D7672-5FF5-624A-94B1-3412199E9708}"/>
              </a:ext>
            </a:extLst>
          </p:cNvPr>
          <p:cNvSpPr txBox="1">
            <a:spLocks/>
          </p:cNvSpPr>
          <p:nvPr/>
        </p:nvSpPr>
        <p:spPr bwMode="black">
          <a:xfrm>
            <a:off x="6489841" y="286755"/>
            <a:ext cx="1611400" cy="504512"/>
          </a:xfrm>
          <a:prstGeom prst="rect">
            <a:avLst/>
          </a:prstGeom>
          <a:solidFill>
            <a:schemeClr val="bg1"/>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results</a:t>
            </a:r>
          </a:p>
        </p:txBody>
      </p:sp>
      <p:sp>
        <p:nvSpPr>
          <p:cNvPr id="11" name="Title 4">
            <a:extLst>
              <a:ext uri="{FF2B5EF4-FFF2-40B4-BE49-F238E27FC236}">
                <a16:creationId xmlns:a16="http://schemas.microsoft.com/office/drawing/2014/main" id="{3B877A0D-62A0-3F4C-96B6-075F19B1E1C2}"/>
              </a:ext>
            </a:extLst>
          </p:cNvPr>
          <p:cNvSpPr txBox="1">
            <a:spLocks/>
          </p:cNvSpPr>
          <p:nvPr/>
        </p:nvSpPr>
        <p:spPr bwMode="black">
          <a:xfrm>
            <a:off x="8361307" y="284259"/>
            <a:ext cx="1611400" cy="504512"/>
          </a:xfrm>
          <a:prstGeom prst="rect">
            <a:avLst/>
          </a:prstGeom>
          <a:solidFill>
            <a:schemeClr val="bg1"/>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challenges</a:t>
            </a:r>
          </a:p>
        </p:txBody>
      </p:sp>
      <p:sp>
        <p:nvSpPr>
          <p:cNvPr id="12" name="Title 4">
            <a:extLst>
              <a:ext uri="{FF2B5EF4-FFF2-40B4-BE49-F238E27FC236}">
                <a16:creationId xmlns:a16="http://schemas.microsoft.com/office/drawing/2014/main" id="{2102C8E9-1427-9441-A89F-8623F37CEA94}"/>
              </a:ext>
            </a:extLst>
          </p:cNvPr>
          <p:cNvSpPr txBox="1">
            <a:spLocks/>
          </p:cNvSpPr>
          <p:nvPr/>
        </p:nvSpPr>
        <p:spPr bwMode="black">
          <a:xfrm>
            <a:off x="10240211" y="284259"/>
            <a:ext cx="1611400" cy="504512"/>
          </a:xfrm>
          <a:prstGeom prst="rect">
            <a:avLst/>
          </a:prstGeom>
          <a:solidFill>
            <a:schemeClr val="bg1"/>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Lessons</a:t>
            </a:r>
          </a:p>
          <a:p>
            <a:r>
              <a:rPr lang="en-US" sz="1200" dirty="0"/>
              <a:t>learned</a:t>
            </a:r>
          </a:p>
        </p:txBody>
      </p:sp>
      <p:sp>
        <p:nvSpPr>
          <p:cNvPr id="13" name="Content Placeholder 6">
            <a:extLst>
              <a:ext uri="{FF2B5EF4-FFF2-40B4-BE49-F238E27FC236}">
                <a16:creationId xmlns:a16="http://schemas.microsoft.com/office/drawing/2014/main" id="{2A8090A4-8786-6E4B-B9EA-ACC515F94D54}"/>
              </a:ext>
            </a:extLst>
          </p:cNvPr>
          <p:cNvSpPr>
            <a:spLocks noGrp="1"/>
          </p:cNvSpPr>
          <p:nvPr>
            <p:ph idx="1"/>
          </p:nvPr>
        </p:nvSpPr>
        <p:spPr>
          <a:xfrm>
            <a:off x="4175588" y="1814513"/>
            <a:ext cx="3840823" cy="4086224"/>
          </a:xfrm>
        </p:spPr>
        <p:txBody>
          <a:bodyPr>
            <a:normAutofit/>
          </a:bodyPr>
          <a:lstStyle/>
          <a:p>
            <a:pPr marL="0" indent="0" algn="ctr">
              <a:buNone/>
            </a:pPr>
            <a:r>
              <a:rPr lang="en-US" sz="5400" dirty="0"/>
              <a:t>Questions?</a:t>
            </a:r>
          </a:p>
          <a:p>
            <a:pPr algn="ctr"/>
            <a:endParaRPr lang="en-US" dirty="0"/>
          </a:p>
        </p:txBody>
      </p:sp>
      <p:pic>
        <p:nvPicPr>
          <p:cNvPr id="3" name="Graphic 2" descr="Questions with solid fill">
            <a:extLst>
              <a:ext uri="{FF2B5EF4-FFF2-40B4-BE49-F238E27FC236}">
                <a16:creationId xmlns:a16="http://schemas.microsoft.com/office/drawing/2014/main" id="{6DEE41A4-5F3F-B04A-9D66-F6CA8D0040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4807439" y="3413697"/>
            <a:ext cx="2577120" cy="2487040"/>
          </a:xfrm>
          <a:prstGeom prst="rect">
            <a:avLst/>
          </a:prstGeom>
        </p:spPr>
      </p:pic>
    </p:spTree>
    <p:extLst>
      <p:ext uri="{BB962C8B-B14F-4D97-AF65-F5344CB8AC3E}">
        <p14:creationId xmlns:p14="http://schemas.microsoft.com/office/powerpoint/2010/main" val="2530320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2C9A01-003F-ED40-A0B7-2C525863F061}"/>
              </a:ext>
            </a:extLst>
          </p:cNvPr>
          <p:cNvSpPr>
            <a:spLocks noGrp="1"/>
          </p:cNvSpPr>
          <p:nvPr>
            <p:ph type="title"/>
          </p:nvPr>
        </p:nvSpPr>
        <p:spPr>
          <a:xfrm>
            <a:off x="452064" y="286598"/>
            <a:ext cx="1714141" cy="504512"/>
          </a:xfrm>
          <a:solidFill>
            <a:schemeClr val="accent6"/>
          </a:solidFill>
        </p:spPr>
        <p:txBody>
          <a:bodyPr>
            <a:noAutofit/>
          </a:bodyPr>
          <a:lstStyle/>
          <a:p>
            <a:r>
              <a:rPr lang="en-US" sz="1200" dirty="0"/>
              <a:t>background</a:t>
            </a:r>
          </a:p>
        </p:txBody>
      </p:sp>
      <p:sp>
        <p:nvSpPr>
          <p:cNvPr id="8" name="Title 4">
            <a:extLst>
              <a:ext uri="{FF2B5EF4-FFF2-40B4-BE49-F238E27FC236}">
                <a16:creationId xmlns:a16="http://schemas.microsoft.com/office/drawing/2014/main" id="{EFD2AEB1-2BC1-F948-9E3F-B2DF39477F31}"/>
              </a:ext>
            </a:extLst>
          </p:cNvPr>
          <p:cNvSpPr txBox="1">
            <a:spLocks/>
          </p:cNvSpPr>
          <p:nvPr/>
        </p:nvSpPr>
        <p:spPr bwMode="black">
          <a:xfrm>
            <a:off x="2516278" y="286598"/>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objectives</a:t>
            </a:r>
          </a:p>
        </p:txBody>
      </p:sp>
      <p:sp>
        <p:nvSpPr>
          <p:cNvPr id="9" name="Title 4">
            <a:extLst>
              <a:ext uri="{FF2B5EF4-FFF2-40B4-BE49-F238E27FC236}">
                <a16:creationId xmlns:a16="http://schemas.microsoft.com/office/drawing/2014/main" id="{2680F27A-F023-3B4B-A6D5-4716A742C321}"/>
              </a:ext>
            </a:extLst>
          </p:cNvPr>
          <p:cNvSpPr txBox="1">
            <a:spLocks/>
          </p:cNvSpPr>
          <p:nvPr/>
        </p:nvSpPr>
        <p:spPr bwMode="black">
          <a:xfrm>
            <a:off x="4395181" y="286598"/>
            <a:ext cx="1827156"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methodology</a:t>
            </a:r>
          </a:p>
        </p:txBody>
      </p:sp>
      <p:sp>
        <p:nvSpPr>
          <p:cNvPr id="10" name="Title 4">
            <a:extLst>
              <a:ext uri="{FF2B5EF4-FFF2-40B4-BE49-F238E27FC236}">
                <a16:creationId xmlns:a16="http://schemas.microsoft.com/office/drawing/2014/main" id="{D16D7672-5FF5-624A-94B1-3412199E9708}"/>
              </a:ext>
            </a:extLst>
          </p:cNvPr>
          <p:cNvSpPr txBox="1">
            <a:spLocks/>
          </p:cNvSpPr>
          <p:nvPr/>
        </p:nvSpPr>
        <p:spPr bwMode="black">
          <a:xfrm>
            <a:off x="6489841" y="286755"/>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results</a:t>
            </a:r>
          </a:p>
        </p:txBody>
      </p:sp>
      <p:sp>
        <p:nvSpPr>
          <p:cNvPr id="11" name="Title 4">
            <a:extLst>
              <a:ext uri="{FF2B5EF4-FFF2-40B4-BE49-F238E27FC236}">
                <a16:creationId xmlns:a16="http://schemas.microsoft.com/office/drawing/2014/main" id="{3B877A0D-62A0-3F4C-96B6-075F19B1E1C2}"/>
              </a:ext>
            </a:extLst>
          </p:cNvPr>
          <p:cNvSpPr txBox="1">
            <a:spLocks/>
          </p:cNvSpPr>
          <p:nvPr/>
        </p:nvSpPr>
        <p:spPr bwMode="black">
          <a:xfrm>
            <a:off x="8361307" y="284259"/>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challenges</a:t>
            </a:r>
          </a:p>
        </p:txBody>
      </p:sp>
      <p:sp>
        <p:nvSpPr>
          <p:cNvPr id="12" name="Title 4">
            <a:extLst>
              <a:ext uri="{FF2B5EF4-FFF2-40B4-BE49-F238E27FC236}">
                <a16:creationId xmlns:a16="http://schemas.microsoft.com/office/drawing/2014/main" id="{2102C8E9-1427-9441-A89F-8623F37CEA94}"/>
              </a:ext>
            </a:extLst>
          </p:cNvPr>
          <p:cNvSpPr txBox="1">
            <a:spLocks/>
          </p:cNvSpPr>
          <p:nvPr/>
        </p:nvSpPr>
        <p:spPr bwMode="black">
          <a:xfrm>
            <a:off x="10240211" y="284259"/>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Lessons</a:t>
            </a:r>
          </a:p>
          <a:p>
            <a:r>
              <a:rPr lang="en-US" sz="1200" dirty="0"/>
              <a:t>learned</a:t>
            </a:r>
          </a:p>
        </p:txBody>
      </p:sp>
      <p:pic>
        <p:nvPicPr>
          <p:cNvPr id="3" name="Picture 2" descr="A brick building with a sign on it&#10;&#10;Description automatically generated with low confidence">
            <a:extLst>
              <a:ext uri="{FF2B5EF4-FFF2-40B4-BE49-F238E27FC236}">
                <a16:creationId xmlns:a16="http://schemas.microsoft.com/office/drawing/2014/main" id="{0BEA0763-7DD3-AA4A-BF83-72D19114C1EE}"/>
              </a:ext>
            </a:extLst>
          </p:cNvPr>
          <p:cNvPicPr>
            <a:picLocks noChangeAspect="1"/>
          </p:cNvPicPr>
          <p:nvPr/>
        </p:nvPicPr>
        <p:blipFill>
          <a:blip r:embed="rId3"/>
          <a:stretch>
            <a:fillRect/>
          </a:stretch>
        </p:blipFill>
        <p:spPr>
          <a:xfrm>
            <a:off x="2634587" y="1427163"/>
            <a:ext cx="7175500" cy="4775200"/>
          </a:xfrm>
          <a:prstGeom prst="rect">
            <a:avLst/>
          </a:prstGeom>
        </p:spPr>
      </p:pic>
    </p:spTree>
    <p:extLst>
      <p:ext uri="{BB962C8B-B14F-4D97-AF65-F5344CB8AC3E}">
        <p14:creationId xmlns:p14="http://schemas.microsoft.com/office/powerpoint/2010/main" val="1450546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2C9A01-003F-ED40-A0B7-2C525863F061}"/>
              </a:ext>
            </a:extLst>
          </p:cNvPr>
          <p:cNvSpPr>
            <a:spLocks noGrp="1"/>
          </p:cNvSpPr>
          <p:nvPr>
            <p:ph type="title"/>
          </p:nvPr>
        </p:nvSpPr>
        <p:spPr>
          <a:xfrm>
            <a:off x="452064" y="286598"/>
            <a:ext cx="1714141" cy="504512"/>
          </a:xfrm>
          <a:solidFill>
            <a:schemeClr val="accent6"/>
          </a:solidFill>
        </p:spPr>
        <p:txBody>
          <a:bodyPr>
            <a:noAutofit/>
          </a:bodyPr>
          <a:lstStyle/>
          <a:p>
            <a:r>
              <a:rPr lang="en-US" sz="1200" dirty="0"/>
              <a:t>background</a:t>
            </a:r>
          </a:p>
        </p:txBody>
      </p:sp>
      <p:sp>
        <p:nvSpPr>
          <p:cNvPr id="8" name="Title 4">
            <a:extLst>
              <a:ext uri="{FF2B5EF4-FFF2-40B4-BE49-F238E27FC236}">
                <a16:creationId xmlns:a16="http://schemas.microsoft.com/office/drawing/2014/main" id="{EFD2AEB1-2BC1-F948-9E3F-B2DF39477F31}"/>
              </a:ext>
            </a:extLst>
          </p:cNvPr>
          <p:cNvSpPr txBox="1">
            <a:spLocks/>
          </p:cNvSpPr>
          <p:nvPr/>
        </p:nvSpPr>
        <p:spPr bwMode="black">
          <a:xfrm>
            <a:off x="2516278" y="286598"/>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objectives</a:t>
            </a:r>
          </a:p>
        </p:txBody>
      </p:sp>
      <p:sp>
        <p:nvSpPr>
          <p:cNvPr id="9" name="Title 4">
            <a:extLst>
              <a:ext uri="{FF2B5EF4-FFF2-40B4-BE49-F238E27FC236}">
                <a16:creationId xmlns:a16="http://schemas.microsoft.com/office/drawing/2014/main" id="{2680F27A-F023-3B4B-A6D5-4716A742C321}"/>
              </a:ext>
            </a:extLst>
          </p:cNvPr>
          <p:cNvSpPr txBox="1">
            <a:spLocks/>
          </p:cNvSpPr>
          <p:nvPr/>
        </p:nvSpPr>
        <p:spPr bwMode="black">
          <a:xfrm>
            <a:off x="4395181" y="286598"/>
            <a:ext cx="1827156"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methodology</a:t>
            </a:r>
          </a:p>
        </p:txBody>
      </p:sp>
      <p:sp>
        <p:nvSpPr>
          <p:cNvPr id="10" name="Title 4">
            <a:extLst>
              <a:ext uri="{FF2B5EF4-FFF2-40B4-BE49-F238E27FC236}">
                <a16:creationId xmlns:a16="http://schemas.microsoft.com/office/drawing/2014/main" id="{D16D7672-5FF5-624A-94B1-3412199E9708}"/>
              </a:ext>
            </a:extLst>
          </p:cNvPr>
          <p:cNvSpPr txBox="1">
            <a:spLocks/>
          </p:cNvSpPr>
          <p:nvPr/>
        </p:nvSpPr>
        <p:spPr bwMode="black">
          <a:xfrm>
            <a:off x="6489841" y="286755"/>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results</a:t>
            </a:r>
          </a:p>
        </p:txBody>
      </p:sp>
      <p:sp>
        <p:nvSpPr>
          <p:cNvPr id="11" name="Title 4">
            <a:extLst>
              <a:ext uri="{FF2B5EF4-FFF2-40B4-BE49-F238E27FC236}">
                <a16:creationId xmlns:a16="http://schemas.microsoft.com/office/drawing/2014/main" id="{3B877A0D-62A0-3F4C-96B6-075F19B1E1C2}"/>
              </a:ext>
            </a:extLst>
          </p:cNvPr>
          <p:cNvSpPr txBox="1">
            <a:spLocks/>
          </p:cNvSpPr>
          <p:nvPr/>
        </p:nvSpPr>
        <p:spPr bwMode="black">
          <a:xfrm>
            <a:off x="8361307" y="284259"/>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challenges</a:t>
            </a:r>
          </a:p>
        </p:txBody>
      </p:sp>
      <p:sp>
        <p:nvSpPr>
          <p:cNvPr id="12" name="Title 4">
            <a:extLst>
              <a:ext uri="{FF2B5EF4-FFF2-40B4-BE49-F238E27FC236}">
                <a16:creationId xmlns:a16="http://schemas.microsoft.com/office/drawing/2014/main" id="{2102C8E9-1427-9441-A89F-8623F37CEA94}"/>
              </a:ext>
            </a:extLst>
          </p:cNvPr>
          <p:cNvSpPr txBox="1">
            <a:spLocks/>
          </p:cNvSpPr>
          <p:nvPr/>
        </p:nvSpPr>
        <p:spPr bwMode="black">
          <a:xfrm>
            <a:off x="10240211" y="284259"/>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Lessons</a:t>
            </a:r>
          </a:p>
          <a:p>
            <a:r>
              <a:rPr lang="en-US" sz="1200" dirty="0"/>
              <a:t>learned</a:t>
            </a:r>
          </a:p>
        </p:txBody>
      </p:sp>
      <p:pic>
        <p:nvPicPr>
          <p:cNvPr id="2050" name="Picture 2" descr="Image: Bay Area Hospital Workers On The Frontlines Of COVID-19 Pandemic">
            <a:extLst>
              <a:ext uri="{FF2B5EF4-FFF2-40B4-BE49-F238E27FC236}">
                <a16:creationId xmlns:a16="http://schemas.microsoft.com/office/drawing/2014/main" id="{DD5CF3D3-B9CC-5E41-8DB3-8B35BE3764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3431" y="1464468"/>
            <a:ext cx="7005138" cy="4737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342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2C9A01-003F-ED40-A0B7-2C525863F061}"/>
              </a:ext>
            </a:extLst>
          </p:cNvPr>
          <p:cNvSpPr>
            <a:spLocks noGrp="1"/>
          </p:cNvSpPr>
          <p:nvPr>
            <p:ph type="title"/>
          </p:nvPr>
        </p:nvSpPr>
        <p:spPr>
          <a:xfrm>
            <a:off x="452064" y="286598"/>
            <a:ext cx="1714141" cy="504512"/>
          </a:xfrm>
        </p:spPr>
        <p:txBody>
          <a:bodyPr>
            <a:noAutofit/>
          </a:bodyPr>
          <a:lstStyle/>
          <a:p>
            <a:r>
              <a:rPr lang="en-US" sz="1200" dirty="0"/>
              <a:t>background</a:t>
            </a:r>
          </a:p>
        </p:txBody>
      </p:sp>
      <p:sp>
        <p:nvSpPr>
          <p:cNvPr id="8" name="Title 4">
            <a:extLst>
              <a:ext uri="{FF2B5EF4-FFF2-40B4-BE49-F238E27FC236}">
                <a16:creationId xmlns:a16="http://schemas.microsoft.com/office/drawing/2014/main" id="{EFD2AEB1-2BC1-F948-9E3F-B2DF39477F31}"/>
              </a:ext>
            </a:extLst>
          </p:cNvPr>
          <p:cNvSpPr txBox="1">
            <a:spLocks/>
          </p:cNvSpPr>
          <p:nvPr/>
        </p:nvSpPr>
        <p:spPr bwMode="black">
          <a:xfrm>
            <a:off x="2516278" y="286598"/>
            <a:ext cx="1611400" cy="504512"/>
          </a:xfrm>
          <a:prstGeom prst="rect">
            <a:avLst/>
          </a:prstGeom>
          <a:solidFill>
            <a:schemeClr val="accent6"/>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objectives</a:t>
            </a:r>
          </a:p>
        </p:txBody>
      </p:sp>
      <p:sp>
        <p:nvSpPr>
          <p:cNvPr id="9" name="Title 4">
            <a:extLst>
              <a:ext uri="{FF2B5EF4-FFF2-40B4-BE49-F238E27FC236}">
                <a16:creationId xmlns:a16="http://schemas.microsoft.com/office/drawing/2014/main" id="{2680F27A-F023-3B4B-A6D5-4716A742C321}"/>
              </a:ext>
            </a:extLst>
          </p:cNvPr>
          <p:cNvSpPr txBox="1">
            <a:spLocks/>
          </p:cNvSpPr>
          <p:nvPr/>
        </p:nvSpPr>
        <p:spPr bwMode="black">
          <a:xfrm>
            <a:off x="4395181" y="286598"/>
            <a:ext cx="1827156"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methodology</a:t>
            </a:r>
          </a:p>
        </p:txBody>
      </p:sp>
      <p:sp>
        <p:nvSpPr>
          <p:cNvPr id="10" name="Title 4">
            <a:extLst>
              <a:ext uri="{FF2B5EF4-FFF2-40B4-BE49-F238E27FC236}">
                <a16:creationId xmlns:a16="http://schemas.microsoft.com/office/drawing/2014/main" id="{D16D7672-5FF5-624A-94B1-3412199E9708}"/>
              </a:ext>
            </a:extLst>
          </p:cNvPr>
          <p:cNvSpPr txBox="1">
            <a:spLocks/>
          </p:cNvSpPr>
          <p:nvPr/>
        </p:nvSpPr>
        <p:spPr bwMode="black">
          <a:xfrm>
            <a:off x="6489841" y="286755"/>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results</a:t>
            </a:r>
          </a:p>
        </p:txBody>
      </p:sp>
      <p:sp>
        <p:nvSpPr>
          <p:cNvPr id="11" name="Title 4">
            <a:extLst>
              <a:ext uri="{FF2B5EF4-FFF2-40B4-BE49-F238E27FC236}">
                <a16:creationId xmlns:a16="http://schemas.microsoft.com/office/drawing/2014/main" id="{3B877A0D-62A0-3F4C-96B6-075F19B1E1C2}"/>
              </a:ext>
            </a:extLst>
          </p:cNvPr>
          <p:cNvSpPr txBox="1">
            <a:spLocks/>
          </p:cNvSpPr>
          <p:nvPr/>
        </p:nvSpPr>
        <p:spPr bwMode="black">
          <a:xfrm>
            <a:off x="8361307" y="284259"/>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challenges</a:t>
            </a:r>
          </a:p>
        </p:txBody>
      </p:sp>
      <p:sp>
        <p:nvSpPr>
          <p:cNvPr id="12" name="Title 4">
            <a:extLst>
              <a:ext uri="{FF2B5EF4-FFF2-40B4-BE49-F238E27FC236}">
                <a16:creationId xmlns:a16="http://schemas.microsoft.com/office/drawing/2014/main" id="{2102C8E9-1427-9441-A89F-8623F37CEA94}"/>
              </a:ext>
            </a:extLst>
          </p:cNvPr>
          <p:cNvSpPr txBox="1">
            <a:spLocks/>
          </p:cNvSpPr>
          <p:nvPr/>
        </p:nvSpPr>
        <p:spPr bwMode="black">
          <a:xfrm>
            <a:off x="10240211" y="284259"/>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Lessons</a:t>
            </a:r>
          </a:p>
          <a:p>
            <a:r>
              <a:rPr lang="en-US" sz="1200" dirty="0"/>
              <a:t>learned</a:t>
            </a:r>
          </a:p>
        </p:txBody>
      </p:sp>
      <p:sp>
        <p:nvSpPr>
          <p:cNvPr id="4" name="Right Arrow 3">
            <a:extLst>
              <a:ext uri="{FF2B5EF4-FFF2-40B4-BE49-F238E27FC236}">
                <a16:creationId xmlns:a16="http://schemas.microsoft.com/office/drawing/2014/main" id="{39DF6AD6-5192-DD43-87CA-E62C47334D58}"/>
              </a:ext>
            </a:extLst>
          </p:cNvPr>
          <p:cNvSpPr/>
          <p:nvPr/>
        </p:nvSpPr>
        <p:spPr>
          <a:xfrm>
            <a:off x="7329989" y="2714626"/>
            <a:ext cx="1065766" cy="700088"/>
          </a:xfrm>
          <a:prstGeom prst="rightArrow">
            <a:avLst>
              <a:gd name="adj1" fmla="val 50000"/>
              <a:gd name="adj2" fmla="val 430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14E4315-B7BF-3848-AA0F-4A8362A6BE21}"/>
              </a:ext>
            </a:extLst>
          </p:cNvPr>
          <p:cNvSpPr txBox="1"/>
          <p:nvPr/>
        </p:nvSpPr>
        <p:spPr>
          <a:xfrm>
            <a:off x="8552309" y="2526061"/>
            <a:ext cx="2957513" cy="954107"/>
          </a:xfrm>
          <a:prstGeom prst="rect">
            <a:avLst/>
          </a:prstGeom>
          <a:noFill/>
        </p:spPr>
        <p:txBody>
          <a:bodyPr wrap="square" rtlCol="0">
            <a:spAutoFit/>
          </a:bodyPr>
          <a:lstStyle/>
          <a:p>
            <a:r>
              <a:rPr lang="en-US" sz="2800" dirty="0">
                <a:solidFill>
                  <a:schemeClr val="tx1">
                    <a:lumMod val="85000"/>
                    <a:lumOff val="15000"/>
                  </a:schemeClr>
                </a:solidFill>
              </a:rPr>
              <a:t>Predict Risk of Mortality (Death)</a:t>
            </a:r>
          </a:p>
        </p:txBody>
      </p:sp>
      <p:sp>
        <p:nvSpPr>
          <p:cNvPr id="14" name="Right Arrow 13">
            <a:extLst>
              <a:ext uri="{FF2B5EF4-FFF2-40B4-BE49-F238E27FC236}">
                <a16:creationId xmlns:a16="http://schemas.microsoft.com/office/drawing/2014/main" id="{1848DCEE-F147-DC47-ABBF-88FEAD94F817}"/>
              </a:ext>
            </a:extLst>
          </p:cNvPr>
          <p:cNvSpPr/>
          <p:nvPr/>
        </p:nvSpPr>
        <p:spPr>
          <a:xfrm>
            <a:off x="3629243" y="2686050"/>
            <a:ext cx="1065766" cy="700088"/>
          </a:xfrm>
          <a:prstGeom prst="rightArrow">
            <a:avLst>
              <a:gd name="adj1" fmla="val 50000"/>
              <a:gd name="adj2" fmla="val 430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an 14">
            <a:extLst>
              <a:ext uri="{FF2B5EF4-FFF2-40B4-BE49-F238E27FC236}">
                <a16:creationId xmlns:a16="http://schemas.microsoft.com/office/drawing/2014/main" id="{611D3F79-FAD4-F847-9299-CEFD54B6931A}"/>
              </a:ext>
            </a:extLst>
          </p:cNvPr>
          <p:cNvSpPr/>
          <p:nvPr/>
        </p:nvSpPr>
        <p:spPr>
          <a:xfrm>
            <a:off x="953775" y="2100263"/>
            <a:ext cx="2424860" cy="1871662"/>
          </a:xfrm>
          <a:prstGeom prst="can">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Electronic Medical Records (EMR)</a:t>
            </a:r>
          </a:p>
        </p:txBody>
      </p:sp>
      <p:sp>
        <p:nvSpPr>
          <p:cNvPr id="16" name="TextBox 15">
            <a:extLst>
              <a:ext uri="{FF2B5EF4-FFF2-40B4-BE49-F238E27FC236}">
                <a16:creationId xmlns:a16="http://schemas.microsoft.com/office/drawing/2014/main" id="{C7C221CB-E8FB-1142-A2A8-68FD4402DA8F}"/>
              </a:ext>
            </a:extLst>
          </p:cNvPr>
          <p:cNvSpPr txBox="1"/>
          <p:nvPr/>
        </p:nvSpPr>
        <p:spPr>
          <a:xfrm>
            <a:off x="795138" y="5019468"/>
            <a:ext cx="2811030" cy="523220"/>
          </a:xfrm>
          <a:prstGeom prst="rect">
            <a:avLst/>
          </a:prstGeom>
          <a:noFill/>
        </p:spPr>
        <p:txBody>
          <a:bodyPr wrap="square" rtlCol="0">
            <a:spAutoFit/>
          </a:bodyPr>
          <a:lstStyle/>
          <a:p>
            <a:r>
              <a:rPr lang="en-US" sz="2800" dirty="0">
                <a:solidFill>
                  <a:schemeClr val="tx1">
                    <a:lumMod val="85000"/>
                    <a:lumOff val="15000"/>
                  </a:schemeClr>
                </a:solidFill>
              </a:rPr>
              <a:t>ICU Patient Data</a:t>
            </a:r>
          </a:p>
        </p:txBody>
      </p:sp>
      <p:sp>
        <p:nvSpPr>
          <p:cNvPr id="17" name="Cube 16">
            <a:extLst>
              <a:ext uri="{FF2B5EF4-FFF2-40B4-BE49-F238E27FC236}">
                <a16:creationId xmlns:a16="http://schemas.microsoft.com/office/drawing/2014/main" id="{02974C72-DC55-3046-91BB-828CF03EEC0F}"/>
              </a:ext>
            </a:extLst>
          </p:cNvPr>
          <p:cNvSpPr/>
          <p:nvPr/>
        </p:nvSpPr>
        <p:spPr>
          <a:xfrm>
            <a:off x="4945617" y="2250282"/>
            <a:ext cx="2081212" cy="1628775"/>
          </a:xfrm>
          <a:prstGeom prst="cube">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AI Model</a:t>
            </a:r>
          </a:p>
        </p:txBody>
      </p:sp>
      <p:sp>
        <p:nvSpPr>
          <p:cNvPr id="18" name="Right Arrow 17">
            <a:extLst>
              <a:ext uri="{FF2B5EF4-FFF2-40B4-BE49-F238E27FC236}">
                <a16:creationId xmlns:a16="http://schemas.microsoft.com/office/drawing/2014/main" id="{333C3606-5E54-7644-A12E-1E4F3168209F}"/>
              </a:ext>
            </a:extLst>
          </p:cNvPr>
          <p:cNvSpPr/>
          <p:nvPr/>
        </p:nvSpPr>
        <p:spPr>
          <a:xfrm rot="16200000">
            <a:off x="1825829" y="4311040"/>
            <a:ext cx="749650" cy="442892"/>
          </a:xfrm>
          <a:prstGeom prst="rightArrow">
            <a:avLst>
              <a:gd name="adj1" fmla="val 50000"/>
              <a:gd name="adj2" fmla="val 430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9027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2C9A01-003F-ED40-A0B7-2C525863F061}"/>
              </a:ext>
            </a:extLst>
          </p:cNvPr>
          <p:cNvSpPr>
            <a:spLocks noGrp="1"/>
          </p:cNvSpPr>
          <p:nvPr>
            <p:ph type="title"/>
          </p:nvPr>
        </p:nvSpPr>
        <p:spPr>
          <a:xfrm>
            <a:off x="452064" y="286598"/>
            <a:ext cx="1714141" cy="504512"/>
          </a:xfrm>
        </p:spPr>
        <p:txBody>
          <a:bodyPr>
            <a:noAutofit/>
          </a:bodyPr>
          <a:lstStyle/>
          <a:p>
            <a:r>
              <a:rPr lang="en-US" sz="1200" dirty="0"/>
              <a:t>background</a:t>
            </a:r>
          </a:p>
        </p:txBody>
      </p:sp>
      <p:sp>
        <p:nvSpPr>
          <p:cNvPr id="8" name="Title 4">
            <a:extLst>
              <a:ext uri="{FF2B5EF4-FFF2-40B4-BE49-F238E27FC236}">
                <a16:creationId xmlns:a16="http://schemas.microsoft.com/office/drawing/2014/main" id="{EFD2AEB1-2BC1-F948-9E3F-B2DF39477F31}"/>
              </a:ext>
            </a:extLst>
          </p:cNvPr>
          <p:cNvSpPr txBox="1">
            <a:spLocks/>
          </p:cNvSpPr>
          <p:nvPr/>
        </p:nvSpPr>
        <p:spPr bwMode="black">
          <a:xfrm>
            <a:off x="2516278" y="286598"/>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objectives</a:t>
            </a:r>
          </a:p>
        </p:txBody>
      </p:sp>
      <p:sp>
        <p:nvSpPr>
          <p:cNvPr id="9" name="Title 4">
            <a:extLst>
              <a:ext uri="{FF2B5EF4-FFF2-40B4-BE49-F238E27FC236}">
                <a16:creationId xmlns:a16="http://schemas.microsoft.com/office/drawing/2014/main" id="{2680F27A-F023-3B4B-A6D5-4716A742C321}"/>
              </a:ext>
            </a:extLst>
          </p:cNvPr>
          <p:cNvSpPr txBox="1">
            <a:spLocks/>
          </p:cNvSpPr>
          <p:nvPr/>
        </p:nvSpPr>
        <p:spPr bwMode="black">
          <a:xfrm>
            <a:off x="4395181" y="286598"/>
            <a:ext cx="1827156" cy="504512"/>
          </a:xfrm>
          <a:prstGeom prst="rect">
            <a:avLst/>
          </a:prstGeom>
          <a:solidFill>
            <a:schemeClr val="accent6"/>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methodology</a:t>
            </a:r>
          </a:p>
        </p:txBody>
      </p:sp>
      <p:sp>
        <p:nvSpPr>
          <p:cNvPr id="10" name="Title 4">
            <a:extLst>
              <a:ext uri="{FF2B5EF4-FFF2-40B4-BE49-F238E27FC236}">
                <a16:creationId xmlns:a16="http://schemas.microsoft.com/office/drawing/2014/main" id="{D16D7672-5FF5-624A-94B1-3412199E9708}"/>
              </a:ext>
            </a:extLst>
          </p:cNvPr>
          <p:cNvSpPr txBox="1">
            <a:spLocks/>
          </p:cNvSpPr>
          <p:nvPr/>
        </p:nvSpPr>
        <p:spPr bwMode="black">
          <a:xfrm>
            <a:off x="6489841" y="286755"/>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results</a:t>
            </a:r>
          </a:p>
        </p:txBody>
      </p:sp>
      <p:sp>
        <p:nvSpPr>
          <p:cNvPr id="11" name="Title 4">
            <a:extLst>
              <a:ext uri="{FF2B5EF4-FFF2-40B4-BE49-F238E27FC236}">
                <a16:creationId xmlns:a16="http://schemas.microsoft.com/office/drawing/2014/main" id="{3B877A0D-62A0-3F4C-96B6-075F19B1E1C2}"/>
              </a:ext>
            </a:extLst>
          </p:cNvPr>
          <p:cNvSpPr txBox="1">
            <a:spLocks/>
          </p:cNvSpPr>
          <p:nvPr/>
        </p:nvSpPr>
        <p:spPr bwMode="black">
          <a:xfrm>
            <a:off x="8361307" y="284259"/>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challenges</a:t>
            </a:r>
          </a:p>
        </p:txBody>
      </p:sp>
      <p:sp>
        <p:nvSpPr>
          <p:cNvPr id="12" name="Title 4">
            <a:extLst>
              <a:ext uri="{FF2B5EF4-FFF2-40B4-BE49-F238E27FC236}">
                <a16:creationId xmlns:a16="http://schemas.microsoft.com/office/drawing/2014/main" id="{2102C8E9-1427-9441-A89F-8623F37CEA94}"/>
              </a:ext>
            </a:extLst>
          </p:cNvPr>
          <p:cNvSpPr txBox="1">
            <a:spLocks/>
          </p:cNvSpPr>
          <p:nvPr/>
        </p:nvSpPr>
        <p:spPr bwMode="black">
          <a:xfrm>
            <a:off x="10240211" y="284259"/>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Lessons</a:t>
            </a:r>
          </a:p>
          <a:p>
            <a:r>
              <a:rPr lang="en-US" sz="1200" dirty="0"/>
              <a:t>learned</a:t>
            </a:r>
          </a:p>
        </p:txBody>
      </p:sp>
      <p:pic>
        <p:nvPicPr>
          <p:cNvPr id="22" name="Content Placeholder 21" descr="Table&#10;&#10;Description automatically generated">
            <a:extLst>
              <a:ext uri="{FF2B5EF4-FFF2-40B4-BE49-F238E27FC236}">
                <a16:creationId xmlns:a16="http://schemas.microsoft.com/office/drawing/2014/main" id="{CFC40C1B-B143-AB46-ABA1-4B7133AAEDD7}"/>
              </a:ext>
            </a:extLst>
          </p:cNvPr>
          <p:cNvPicPr>
            <a:picLocks noGrp="1" noChangeAspect="1"/>
          </p:cNvPicPr>
          <p:nvPr>
            <p:ph idx="1"/>
          </p:nvPr>
        </p:nvPicPr>
        <p:blipFill>
          <a:blip r:embed="rId3"/>
          <a:stretch>
            <a:fillRect/>
          </a:stretch>
        </p:blipFill>
        <p:spPr>
          <a:xfrm>
            <a:off x="1916071" y="957263"/>
            <a:ext cx="8262086" cy="5613982"/>
          </a:xfrm>
        </p:spPr>
      </p:pic>
      <p:sp>
        <p:nvSpPr>
          <p:cNvPr id="23" name="Rectangle 22">
            <a:extLst>
              <a:ext uri="{FF2B5EF4-FFF2-40B4-BE49-F238E27FC236}">
                <a16:creationId xmlns:a16="http://schemas.microsoft.com/office/drawing/2014/main" id="{56DC01F3-59C6-5045-9099-8D36B5EC8086}"/>
              </a:ext>
            </a:extLst>
          </p:cNvPr>
          <p:cNvSpPr/>
          <p:nvPr/>
        </p:nvSpPr>
        <p:spPr>
          <a:xfrm>
            <a:off x="2328863" y="6028320"/>
            <a:ext cx="1600200" cy="25818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952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2C9A01-003F-ED40-A0B7-2C525863F061}"/>
              </a:ext>
            </a:extLst>
          </p:cNvPr>
          <p:cNvSpPr>
            <a:spLocks noGrp="1"/>
          </p:cNvSpPr>
          <p:nvPr>
            <p:ph type="title"/>
          </p:nvPr>
        </p:nvSpPr>
        <p:spPr>
          <a:xfrm>
            <a:off x="452064" y="286598"/>
            <a:ext cx="1714141" cy="504512"/>
          </a:xfrm>
        </p:spPr>
        <p:txBody>
          <a:bodyPr>
            <a:noAutofit/>
          </a:bodyPr>
          <a:lstStyle/>
          <a:p>
            <a:r>
              <a:rPr lang="en-US" sz="1200" dirty="0"/>
              <a:t>background</a:t>
            </a:r>
          </a:p>
        </p:txBody>
      </p:sp>
      <p:sp>
        <p:nvSpPr>
          <p:cNvPr id="8" name="Title 4">
            <a:extLst>
              <a:ext uri="{FF2B5EF4-FFF2-40B4-BE49-F238E27FC236}">
                <a16:creationId xmlns:a16="http://schemas.microsoft.com/office/drawing/2014/main" id="{EFD2AEB1-2BC1-F948-9E3F-B2DF39477F31}"/>
              </a:ext>
            </a:extLst>
          </p:cNvPr>
          <p:cNvSpPr txBox="1">
            <a:spLocks/>
          </p:cNvSpPr>
          <p:nvPr/>
        </p:nvSpPr>
        <p:spPr bwMode="black">
          <a:xfrm>
            <a:off x="2516278" y="286598"/>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objectives</a:t>
            </a:r>
          </a:p>
        </p:txBody>
      </p:sp>
      <p:sp>
        <p:nvSpPr>
          <p:cNvPr id="9" name="Title 4">
            <a:extLst>
              <a:ext uri="{FF2B5EF4-FFF2-40B4-BE49-F238E27FC236}">
                <a16:creationId xmlns:a16="http://schemas.microsoft.com/office/drawing/2014/main" id="{2680F27A-F023-3B4B-A6D5-4716A742C321}"/>
              </a:ext>
            </a:extLst>
          </p:cNvPr>
          <p:cNvSpPr txBox="1">
            <a:spLocks/>
          </p:cNvSpPr>
          <p:nvPr/>
        </p:nvSpPr>
        <p:spPr bwMode="black">
          <a:xfrm>
            <a:off x="4395181" y="286598"/>
            <a:ext cx="1827156" cy="504512"/>
          </a:xfrm>
          <a:prstGeom prst="rect">
            <a:avLst/>
          </a:prstGeom>
          <a:solidFill>
            <a:schemeClr val="accent6"/>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methodology</a:t>
            </a:r>
          </a:p>
        </p:txBody>
      </p:sp>
      <p:sp>
        <p:nvSpPr>
          <p:cNvPr id="10" name="Title 4">
            <a:extLst>
              <a:ext uri="{FF2B5EF4-FFF2-40B4-BE49-F238E27FC236}">
                <a16:creationId xmlns:a16="http://schemas.microsoft.com/office/drawing/2014/main" id="{D16D7672-5FF5-624A-94B1-3412199E9708}"/>
              </a:ext>
            </a:extLst>
          </p:cNvPr>
          <p:cNvSpPr txBox="1">
            <a:spLocks/>
          </p:cNvSpPr>
          <p:nvPr/>
        </p:nvSpPr>
        <p:spPr bwMode="black">
          <a:xfrm>
            <a:off x="6489841" y="286755"/>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results</a:t>
            </a:r>
          </a:p>
        </p:txBody>
      </p:sp>
      <p:sp>
        <p:nvSpPr>
          <p:cNvPr id="11" name="Title 4">
            <a:extLst>
              <a:ext uri="{FF2B5EF4-FFF2-40B4-BE49-F238E27FC236}">
                <a16:creationId xmlns:a16="http://schemas.microsoft.com/office/drawing/2014/main" id="{3B877A0D-62A0-3F4C-96B6-075F19B1E1C2}"/>
              </a:ext>
            </a:extLst>
          </p:cNvPr>
          <p:cNvSpPr txBox="1">
            <a:spLocks/>
          </p:cNvSpPr>
          <p:nvPr/>
        </p:nvSpPr>
        <p:spPr bwMode="black">
          <a:xfrm>
            <a:off x="8361307" y="284259"/>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challenges</a:t>
            </a:r>
          </a:p>
        </p:txBody>
      </p:sp>
      <p:sp>
        <p:nvSpPr>
          <p:cNvPr id="12" name="Title 4">
            <a:extLst>
              <a:ext uri="{FF2B5EF4-FFF2-40B4-BE49-F238E27FC236}">
                <a16:creationId xmlns:a16="http://schemas.microsoft.com/office/drawing/2014/main" id="{2102C8E9-1427-9441-A89F-8623F37CEA94}"/>
              </a:ext>
            </a:extLst>
          </p:cNvPr>
          <p:cNvSpPr txBox="1">
            <a:spLocks/>
          </p:cNvSpPr>
          <p:nvPr/>
        </p:nvSpPr>
        <p:spPr bwMode="black">
          <a:xfrm>
            <a:off x="10240211" y="284259"/>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Lessons</a:t>
            </a:r>
          </a:p>
          <a:p>
            <a:r>
              <a:rPr lang="en-US" sz="1200" dirty="0"/>
              <a:t>learned</a:t>
            </a:r>
          </a:p>
        </p:txBody>
      </p:sp>
      <p:sp>
        <p:nvSpPr>
          <p:cNvPr id="2" name="Rectangle 1">
            <a:extLst>
              <a:ext uri="{FF2B5EF4-FFF2-40B4-BE49-F238E27FC236}">
                <a16:creationId xmlns:a16="http://schemas.microsoft.com/office/drawing/2014/main" id="{B7919340-3A06-A343-B5FE-72F93A5D2C97}"/>
              </a:ext>
            </a:extLst>
          </p:cNvPr>
          <p:cNvSpPr/>
          <p:nvPr/>
        </p:nvSpPr>
        <p:spPr>
          <a:xfrm>
            <a:off x="909264" y="1112946"/>
            <a:ext cx="1714141" cy="542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ADMISSIONS</a:t>
            </a:r>
          </a:p>
        </p:txBody>
      </p:sp>
      <p:sp>
        <p:nvSpPr>
          <p:cNvPr id="13" name="Rectangle 12">
            <a:extLst>
              <a:ext uri="{FF2B5EF4-FFF2-40B4-BE49-F238E27FC236}">
                <a16:creationId xmlns:a16="http://schemas.microsoft.com/office/drawing/2014/main" id="{9FD0C41A-BEFB-A141-92DA-2A92B0A036CA}"/>
              </a:ext>
            </a:extLst>
          </p:cNvPr>
          <p:cNvSpPr/>
          <p:nvPr/>
        </p:nvSpPr>
        <p:spPr>
          <a:xfrm>
            <a:off x="2922107" y="1112946"/>
            <a:ext cx="1714141" cy="542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ICUSTAYS</a:t>
            </a:r>
          </a:p>
        </p:txBody>
      </p:sp>
      <p:sp>
        <p:nvSpPr>
          <p:cNvPr id="14" name="Rectangle 13">
            <a:extLst>
              <a:ext uri="{FF2B5EF4-FFF2-40B4-BE49-F238E27FC236}">
                <a16:creationId xmlns:a16="http://schemas.microsoft.com/office/drawing/2014/main" id="{5C86D125-3EB6-A94F-BA21-2705AC774544}"/>
              </a:ext>
            </a:extLst>
          </p:cNvPr>
          <p:cNvSpPr/>
          <p:nvPr/>
        </p:nvSpPr>
        <p:spPr>
          <a:xfrm>
            <a:off x="5284086" y="3179406"/>
            <a:ext cx="1714141" cy="542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CHARTEVENTS</a:t>
            </a:r>
          </a:p>
        </p:txBody>
      </p:sp>
      <p:sp>
        <p:nvSpPr>
          <p:cNvPr id="15" name="Rectangle 14">
            <a:extLst>
              <a:ext uri="{FF2B5EF4-FFF2-40B4-BE49-F238E27FC236}">
                <a16:creationId xmlns:a16="http://schemas.microsoft.com/office/drawing/2014/main" id="{76E9DA35-A16C-1B40-BDFF-60CE9DF13A44}"/>
              </a:ext>
            </a:extLst>
          </p:cNvPr>
          <p:cNvSpPr/>
          <p:nvPr/>
        </p:nvSpPr>
        <p:spPr>
          <a:xfrm>
            <a:off x="7410636" y="3179405"/>
            <a:ext cx="1714141" cy="542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OUTPUTEVENTS</a:t>
            </a:r>
          </a:p>
        </p:txBody>
      </p:sp>
      <p:sp>
        <p:nvSpPr>
          <p:cNvPr id="16" name="Rectangle 15">
            <a:extLst>
              <a:ext uri="{FF2B5EF4-FFF2-40B4-BE49-F238E27FC236}">
                <a16:creationId xmlns:a16="http://schemas.microsoft.com/office/drawing/2014/main" id="{1C80FFB8-5D1E-3F4D-9FF0-2E6CB63745A4}"/>
              </a:ext>
            </a:extLst>
          </p:cNvPr>
          <p:cNvSpPr/>
          <p:nvPr/>
        </p:nvSpPr>
        <p:spPr>
          <a:xfrm>
            <a:off x="9469709" y="3179404"/>
            <a:ext cx="1714141" cy="542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LABEVENTS</a:t>
            </a:r>
          </a:p>
        </p:txBody>
      </p:sp>
      <p:cxnSp>
        <p:nvCxnSpPr>
          <p:cNvPr id="4" name="Straight Connector 3">
            <a:extLst>
              <a:ext uri="{FF2B5EF4-FFF2-40B4-BE49-F238E27FC236}">
                <a16:creationId xmlns:a16="http://schemas.microsoft.com/office/drawing/2014/main" id="{60B4BE83-B70B-414A-9FA0-B08CB0915DD0}"/>
              </a:ext>
            </a:extLst>
          </p:cNvPr>
          <p:cNvCxnSpPr/>
          <p:nvPr/>
        </p:nvCxnSpPr>
        <p:spPr>
          <a:xfrm>
            <a:off x="452064" y="3900488"/>
            <a:ext cx="11192249" cy="0"/>
          </a:xfrm>
          <a:prstGeom prst="line">
            <a:avLst/>
          </a:prstGeom>
          <a:ln>
            <a:solidFill>
              <a:schemeClr val="accent4"/>
            </a:solidFill>
            <a:prstDash val="lgDash"/>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D186B6A-EFDB-F449-8E5E-86FA8F004847}"/>
              </a:ext>
            </a:extLst>
          </p:cNvPr>
          <p:cNvSpPr/>
          <p:nvPr/>
        </p:nvSpPr>
        <p:spPr>
          <a:xfrm rot="16200000">
            <a:off x="-854646" y="2206681"/>
            <a:ext cx="2558944" cy="371475"/>
          </a:xfrm>
          <a:prstGeom prst="rect">
            <a:avLst/>
          </a:prstGeom>
          <a:solidFill>
            <a:schemeClr val="accent6"/>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Source Data</a:t>
            </a:r>
          </a:p>
        </p:txBody>
      </p:sp>
      <p:sp>
        <p:nvSpPr>
          <p:cNvPr id="17" name="Rectangle 16">
            <a:extLst>
              <a:ext uri="{FF2B5EF4-FFF2-40B4-BE49-F238E27FC236}">
                <a16:creationId xmlns:a16="http://schemas.microsoft.com/office/drawing/2014/main" id="{DD32AA34-6281-0C43-A48C-7EC26ED5B836}"/>
              </a:ext>
            </a:extLst>
          </p:cNvPr>
          <p:cNvSpPr/>
          <p:nvPr/>
        </p:nvSpPr>
        <p:spPr>
          <a:xfrm rot="16200000">
            <a:off x="-861049" y="5143505"/>
            <a:ext cx="2571752" cy="371475"/>
          </a:xfrm>
          <a:prstGeom prst="rect">
            <a:avLst/>
          </a:prstGeom>
          <a:solidFill>
            <a:schemeClr val="accent6"/>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Selected Features</a:t>
            </a:r>
          </a:p>
        </p:txBody>
      </p:sp>
      <p:grpSp>
        <p:nvGrpSpPr>
          <p:cNvPr id="51" name="Group 50">
            <a:extLst>
              <a:ext uri="{FF2B5EF4-FFF2-40B4-BE49-F238E27FC236}">
                <a16:creationId xmlns:a16="http://schemas.microsoft.com/office/drawing/2014/main" id="{01D07357-BDB9-7842-BBBC-70A8B4057048}"/>
              </a:ext>
            </a:extLst>
          </p:cNvPr>
          <p:cNvGrpSpPr/>
          <p:nvPr/>
        </p:nvGrpSpPr>
        <p:grpSpPr>
          <a:xfrm>
            <a:off x="6141156" y="1140365"/>
            <a:ext cx="4522080" cy="1412693"/>
            <a:chOff x="5927020" y="997173"/>
            <a:chExt cx="4522080" cy="1412693"/>
          </a:xfrm>
        </p:grpSpPr>
        <p:pic>
          <p:nvPicPr>
            <p:cNvPr id="19" name="Graphic 18" descr="List outline">
              <a:extLst>
                <a:ext uri="{FF2B5EF4-FFF2-40B4-BE49-F238E27FC236}">
                  <a16:creationId xmlns:a16="http://schemas.microsoft.com/office/drawing/2014/main" id="{86422704-CBEC-1B44-BDEE-BC18B5EC2E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00940" y="997175"/>
              <a:ext cx="914400" cy="914400"/>
            </a:xfrm>
            <a:prstGeom prst="rect">
              <a:avLst/>
            </a:prstGeom>
          </p:spPr>
        </p:pic>
        <p:pic>
          <p:nvPicPr>
            <p:cNvPr id="22" name="Graphic 21" descr="Doctor female outline">
              <a:extLst>
                <a:ext uri="{FF2B5EF4-FFF2-40B4-BE49-F238E27FC236}">
                  <a16:creationId xmlns:a16="http://schemas.microsoft.com/office/drawing/2014/main" id="{3392D399-F8A9-A746-8D46-3EB028A4C3C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22630" y="1045723"/>
              <a:ext cx="914400" cy="914400"/>
            </a:xfrm>
            <a:prstGeom prst="rect">
              <a:avLst/>
            </a:prstGeom>
          </p:spPr>
        </p:pic>
        <p:pic>
          <p:nvPicPr>
            <p:cNvPr id="26" name="Graphic 25" descr="Checklist outline">
              <a:extLst>
                <a:ext uri="{FF2B5EF4-FFF2-40B4-BE49-F238E27FC236}">
                  <a16:creationId xmlns:a16="http://schemas.microsoft.com/office/drawing/2014/main" id="{A5874757-6CD4-574B-9FA7-F745F2D8CB4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96290" y="997173"/>
              <a:ext cx="914400" cy="914400"/>
            </a:xfrm>
            <a:prstGeom prst="rect">
              <a:avLst/>
            </a:prstGeom>
          </p:spPr>
        </p:pic>
        <p:sp>
          <p:nvSpPr>
            <p:cNvPr id="27" name="TextBox 26">
              <a:extLst>
                <a:ext uri="{FF2B5EF4-FFF2-40B4-BE49-F238E27FC236}">
                  <a16:creationId xmlns:a16="http://schemas.microsoft.com/office/drawing/2014/main" id="{ED3D78F3-20DA-664E-A5EF-15D70631D9E2}"/>
                </a:ext>
              </a:extLst>
            </p:cNvPr>
            <p:cNvSpPr txBox="1"/>
            <p:nvPr/>
          </p:nvSpPr>
          <p:spPr>
            <a:xfrm>
              <a:off x="5927020" y="1825091"/>
              <a:ext cx="2138540" cy="584775"/>
            </a:xfrm>
            <a:prstGeom prst="rect">
              <a:avLst/>
            </a:prstGeom>
            <a:noFill/>
          </p:spPr>
          <p:txBody>
            <a:bodyPr wrap="square" rtlCol="0">
              <a:spAutoFit/>
            </a:bodyPr>
            <a:lstStyle/>
            <a:p>
              <a:pPr algn="ctr"/>
              <a:r>
                <a:rPr lang="en-US" sz="1600" dirty="0"/>
                <a:t>Manual scoring systems (SAPS-II,  APACHE)</a:t>
              </a:r>
            </a:p>
          </p:txBody>
        </p:sp>
        <p:sp>
          <p:nvSpPr>
            <p:cNvPr id="28" name="TextBox 27">
              <a:extLst>
                <a:ext uri="{FF2B5EF4-FFF2-40B4-BE49-F238E27FC236}">
                  <a16:creationId xmlns:a16="http://schemas.microsoft.com/office/drawing/2014/main" id="{F82D7716-841A-A34C-997D-843EB48E202C}"/>
                </a:ext>
              </a:extLst>
            </p:cNvPr>
            <p:cNvSpPr txBox="1"/>
            <p:nvPr/>
          </p:nvSpPr>
          <p:spPr>
            <a:xfrm>
              <a:off x="8310560" y="1944550"/>
              <a:ext cx="2138540" cy="338554"/>
            </a:xfrm>
            <a:prstGeom prst="rect">
              <a:avLst/>
            </a:prstGeom>
            <a:noFill/>
          </p:spPr>
          <p:txBody>
            <a:bodyPr wrap="square" rtlCol="0">
              <a:spAutoFit/>
            </a:bodyPr>
            <a:lstStyle/>
            <a:p>
              <a:pPr algn="ctr"/>
              <a:r>
                <a:rPr lang="en-US" sz="1600" dirty="0"/>
                <a:t>Retired ICU nurse</a:t>
              </a:r>
            </a:p>
          </p:txBody>
        </p:sp>
      </p:grpSp>
      <p:grpSp>
        <p:nvGrpSpPr>
          <p:cNvPr id="71" name="Group 70">
            <a:extLst>
              <a:ext uri="{FF2B5EF4-FFF2-40B4-BE49-F238E27FC236}">
                <a16:creationId xmlns:a16="http://schemas.microsoft.com/office/drawing/2014/main" id="{2724ABAA-3286-7047-B2E1-D6AF93DBFEC0}"/>
              </a:ext>
            </a:extLst>
          </p:cNvPr>
          <p:cNvGrpSpPr/>
          <p:nvPr/>
        </p:nvGrpSpPr>
        <p:grpSpPr>
          <a:xfrm>
            <a:off x="6134789" y="2743038"/>
            <a:ext cx="4209431" cy="436367"/>
            <a:chOff x="6134789" y="2743038"/>
            <a:chExt cx="4209431" cy="436367"/>
          </a:xfrm>
        </p:grpSpPr>
        <p:cxnSp>
          <p:nvCxnSpPr>
            <p:cNvPr id="39" name="Straight Connector 38">
              <a:extLst>
                <a:ext uri="{FF2B5EF4-FFF2-40B4-BE49-F238E27FC236}">
                  <a16:creationId xmlns:a16="http://schemas.microsoft.com/office/drawing/2014/main" id="{1D03CA3B-1200-014F-AF50-BE4FE9058AE9}"/>
                </a:ext>
              </a:extLst>
            </p:cNvPr>
            <p:cNvCxnSpPr>
              <a:cxnSpLocks/>
              <a:endCxn id="15" idx="0"/>
            </p:cNvCxnSpPr>
            <p:nvPr/>
          </p:nvCxnSpPr>
          <p:spPr>
            <a:xfrm>
              <a:off x="8267707" y="2743038"/>
              <a:ext cx="0" cy="436367"/>
            </a:xfrm>
            <a:prstGeom prst="line">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02194AD-BD2E-4C4F-8E64-D2F0CBCBD409}"/>
                </a:ext>
              </a:extLst>
            </p:cNvPr>
            <p:cNvCxnSpPr>
              <a:cxnSpLocks/>
            </p:cNvCxnSpPr>
            <p:nvPr/>
          </p:nvCxnSpPr>
          <p:spPr>
            <a:xfrm flipH="1">
              <a:off x="6134789" y="2747173"/>
              <a:ext cx="6367" cy="423960"/>
            </a:xfrm>
            <a:prstGeom prst="line">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E2329E3-B80E-6B47-BF56-2B0964AAFB02}"/>
                </a:ext>
              </a:extLst>
            </p:cNvPr>
            <p:cNvCxnSpPr>
              <a:cxnSpLocks/>
            </p:cNvCxnSpPr>
            <p:nvPr/>
          </p:nvCxnSpPr>
          <p:spPr>
            <a:xfrm flipH="1">
              <a:off x="10337853" y="2747173"/>
              <a:ext cx="6367" cy="423960"/>
            </a:xfrm>
            <a:prstGeom prst="line">
              <a:avLst/>
            </a:prstGeom>
            <a:ln w="15875">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DA5CFED-0193-2644-B3B3-DB9B8A56B0F6}"/>
                </a:ext>
              </a:extLst>
            </p:cNvPr>
            <p:cNvCxnSpPr/>
            <p:nvPr/>
          </p:nvCxnSpPr>
          <p:spPr>
            <a:xfrm>
              <a:off x="6141156" y="2747173"/>
              <a:ext cx="4203064"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2" name="Straight Connector 51">
            <a:extLst>
              <a:ext uri="{FF2B5EF4-FFF2-40B4-BE49-F238E27FC236}">
                <a16:creationId xmlns:a16="http://schemas.microsoft.com/office/drawing/2014/main" id="{326193C3-5369-6C4B-91C3-B98B85C678DC}"/>
              </a:ext>
            </a:extLst>
          </p:cNvPr>
          <p:cNvCxnSpPr>
            <a:cxnSpLocks/>
          </p:cNvCxnSpPr>
          <p:nvPr/>
        </p:nvCxnSpPr>
        <p:spPr>
          <a:xfrm flipH="1">
            <a:off x="1763152" y="1663399"/>
            <a:ext cx="1" cy="2594276"/>
          </a:xfrm>
          <a:prstGeom prst="line">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4D84BDD-1F90-7246-A2C4-79B5CB29323B}"/>
              </a:ext>
            </a:extLst>
          </p:cNvPr>
          <p:cNvCxnSpPr>
            <a:cxnSpLocks/>
          </p:cNvCxnSpPr>
          <p:nvPr/>
        </p:nvCxnSpPr>
        <p:spPr>
          <a:xfrm flipH="1">
            <a:off x="3779177" y="1663399"/>
            <a:ext cx="1" cy="2594276"/>
          </a:xfrm>
          <a:prstGeom prst="line">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D664561-89B8-BB48-8088-3C8BE9F1FB5F}"/>
              </a:ext>
            </a:extLst>
          </p:cNvPr>
          <p:cNvCxnSpPr>
            <a:cxnSpLocks/>
          </p:cNvCxnSpPr>
          <p:nvPr/>
        </p:nvCxnSpPr>
        <p:spPr>
          <a:xfrm>
            <a:off x="6130889" y="3730603"/>
            <a:ext cx="0" cy="543028"/>
          </a:xfrm>
          <a:prstGeom prst="line">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19FE196-B095-5044-8EE6-34AA3AFA84D4}"/>
              </a:ext>
            </a:extLst>
          </p:cNvPr>
          <p:cNvCxnSpPr>
            <a:cxnSpLocks/>
          </p:cNvCxnSpPr>
          <p:nvPr/>
        </p:nvCxnSpPr>
        <p:spPr>
          <a:xfrm>
            <a:off x="8282113" y="3730606"/>
            <a:ext cx="0" cy="543025"/>
          </a:xfrm>
          <a:prstGeom prst="line">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A8A1EFB-95EF-4242-BB22-A178734C48A3}"/>
              </a:ext>
            </a:extLst>
          </p:cNvPr>
          <p:cNvCxnSpPr>
            <a:cxnSpLocks/>
          </p:cNvCxnSpPr>
          <p:nvPr/>
        </p:nvCxnSpPr>
        <p:spPr>
          <a:xfrm>
            <a:off x="10362820" y="3736620"/>
            <a:ext cx="0" cy="537011"/>
          </a:xfrm>
          <a:prstGeom prst="line">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FA24DF60-DD45-3942-9A89-C3C8D1DC1805}"/>
              </a:ext>
            </a:extLst>
          </p:cNvPr>
          <p:cNvSpPr txBox="1"/>
          <p:nvPr/>
        </p:nvSpPr>
        <p:spPr>
          <a:xfrm>
            <a:off x="860905" y="4326116"/>
            <a:ext cx="2396629"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err="1"/>
              <a:t>admission_type</a:t>
            </a:r>
            <a:endParaRPr lang="en-US" sz="1600" dirty="0"/>
          </a:p>
          <a:p>
            <a:pPr marL="285750" indent="-285750">
              <a:buFont typeface="Arial" panose="020B0604020202020204" pitchFamily="34" charset="0"/>
              <a:buChar char="•"/>
            </a:pPr>
            <a:r>
              <a:rPr lang="en-US" sz="1600" dirty="0" err="1"/>
              <a:t>admission_location</a:t>
            </a:r>
            <a:endParaRPr lang="en-US" sz="1600" dirty="0"/>
          </a:p>
          <a:p>
            <a:pPr marL="285750" indent="-285750">
              <a:buFont typeface="Arial" panose="020B0604020202020204" pitchFamily="34" charset="0"/>
              <a:buChar char="•"/>
            </a:pPr>
            <a:r>
              <a:rPr lang="en-US" sz="1600" dirty="0"/>
              <a:t>insurance</a:t>
            </a:r>
          </a:p>
          <a:p>
            <a:pPr marL="285750" indent="-285750">
              <a:buFont typeface="Arial" panose="020B0604020202020204" pitchFamily="34" charset="0"/>
              <a:buChar char="•"/>
            </a:pPr>
            <a:r>
              <a:rPr lang="en-US" sz="1600" dirty="0"/>
              <a:t>language</a:t>
            </a:r>
          </a:p>
          <a:p>
            <a:pPr marL="285750" indent="-285750">
              <a:buFont typeface="Arial" panose="020B0604020202020204" pitchFamily="34" charset="0"/>
              <a:buChar char="•"/>
            </a:pPr>
            <a:r>
              <a:rPr lang="en-US" sz="1600" dirty="0" err="1"/>
              <a:t>marital_status</a:t>
            </a:r>
            <a:endParaRPr lang="en-US" sz="1600" dirty="0"/>
          </a:p>
          <a:p>
            <a:pPr marL="285750" indent="-285750">
              <a:buFont typeface="Arial" panose="020B0604020202020204" pitchFamily="34" charset="0"/>
              <a:buChar char="•"/>
            </a:pPr>
            <a:r>
              <a:rPr lang="en-US" sz="1600" dirty="0"/>
              <a:t>ethnicity</a:t>
            </a:r>
          </a:p>
          <a:p>
            <a:pPr marL="285750" indent="-285750">
              <a:buFont typeface="Arial" panose="020B0604020202020204" pitchFamily="34" charset="0"/>
              <a:buChar char="•"/>
            </a:pPr>
            <a:r>
              <a:rPr lang="en-US" sz="1600" dirty="0"/>
              <a:t>target = mortality*</a:t>
            </a:r>
          </a:p>
          <a:p>
            <a:pPr marL="285750" indent="-285750">
              <a:buFont typeface="Arial" panose="020B0604020202020204" pitchFamily="34" charset="0"/>
              <a:buChar char="•"/>
            </a:pPr>
            <a:endParaRPr lang="en-US" sz="1600" dirty="0"/>
          </a:p>
          <a:p>
            <a:r>
              <a:rPr lang="en-US" sz="1600" dirty="0"/>
              <a:t>*</a:t>
            </a:r>
            <a:r>
              <a:rPr lang="en-US" sz="1600" i="1" dirty="0" err="1"/>
              <a:t>hospital_expire_flag</a:t>
            </a:r>
            <a:endParaRPr lang="en-US" sz="1600" i="1" dirty="0"/>
          </a:p>
        </p:txBody>
      </p:sp>
      <p:sp>
        <p:nvSpPr>
          <p:cNvPr id="64" name="TextBox 63">
            <a:extLst>
              <a:ext uri="{FF2B5EF4-FFF2-40B4-BE49-F238E27FC236}">
                <a16:creationId xmlns:a16="http://schemas.microsoft.com/office/drawing/2014/main" id="{AF6BA161-10BF-694E-9C6F-ADE36D26C600}"/>
              </a:ext>
            </a:extLst>
          </p:cNvPr>
          <p:cNvSpPr txBox="1"/>
          <p:nvPr/>
        </p:nvSpPr>
        <p:spPr>
          <a:xfrm>
            <a:off x="3195015" y="4326116"/>
            <a:ext cx="1671294"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age</a:t>
            </a:r>
          </a:p>
          <a:p>
            <a:pPr marL="285750" indent="-285750">
              <a:buFont typeface="Arial" panose="020B0604020202020204" pitchFamily="34" charset="0"/>
              <a:buChar char="•"/>
            </a:pPr>
            <a:r>
              <a:rPr lang="en-US" sz="1600" dirty="0" err="1"/>
              <a:t>first_careunit</a:t>
            </a:r>
            <a:endParaRPr lang="en-US" sz="1600" dirty="0"/>
          </a:p>
          <a:p>
            <a:pPr algn="ctr"/>
            <a:endParaRPr lang="en-US" sz="1600" dirty="0"/>
          </a:p>
          <a:p>
            <a:pPr algn="ctr"/>
            <a:endParaRPr lang="en-US" sz="1600" dirty="0"/>
          </a:p>
        </p:txBody>
      </p:sp>
      <p:sp>
        <p:nvSpPr>
          <p:cNvPr id="65" name="TextBox 64">
            <a:extLst>
              <a:ext uri="{FF2B5EF4-FFF2-40B4-BE49-F238E27FC236}">
                <a16:creationId xmlns:a16="http://schemas.microsoft.com/office/drawing/2014/main" id="{BA72B8E7-70FF-F144-A98A-5EE8F61D85CE}"/>
              </a:ext>
            </a:extLst>
          </p:cNvPr>
          <p:cNvSpPr txBox="1"/>
          <p:nvPr/>
        </p:nvSpPr>
        <p:spPr>
          <a:xfrm>
            <a:off x="5126423" y="4340403"/>
            <a:ext cx="2677490"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err="1"/>
              <a:t>heart_rate</a:t>
            </a:r>
            <a:endParaRPr lang="en-US" sz="1600" dirty="0"/>
          </a:p>
          <a:p>
            <a:pPr marL="285750" indent="-285750">
              <a:buFont typeface="Arial" panose="020B0604020202020204" pitchFamily="34" charset="0"/>
              <a:buChar char="•"/>
            </a:pPr>
            <a:r>
              <a:rPr lang="en-US" sz="1600" dirty="0" err="1"/>
              <a:t>systolic_blood_pressure</a:t>
            </a:r>
            <a:endParaRPr lang="en-US" sz="1600" dirty="0"/>
          </a:p>
          <a:p>
            <a:pPr marL="285750" indent="-285750">
              <a:buFont typeface="Arial" panose="020B0604020202020204" pitchFamily="34" charset="0"/>
              <a:buChar char="•"/>
            </a:pPr>
            <a:r>
              <a:rPr lang="en-US" sz="1600" dirty="0" err="1"/>
              <a:t>body_temperature</a:t>
            </a:r>
            <a:endParaRPr lang="en-US" sz="1600" dirty="0"/>
          </a:p>
          <a:p>
            <a:pPr marL="285750" indent="-285750">
              <a:buFont typeface="Arial" panose="020B0604020202020204" pitchFamily="34" charset="0"/>
              <a:buChar char="•"/>
            </a:pPr>
            <a:r>
              <a:rPr lang="en-US" sz="1600" dirty="0"/>
              <a:t>PaO2_FiO2</a:t>
            </a:r>
          </a:p>
          <a:p>
            <a:pPr marL="285750" indent="-285750">
              <a:buFont typeface="Arial" panose="020B0604020202020204" pitchFamily="34" charset="0"/>
              <a:buChar char="•"/>
            </a:pPr>
            <a:r>
              <a:rPr lang="en-US" sz="1600" dirty="0" err="1"/>
              <a:t>respiratory_rate</a:t>
            </a:r>
            <a:endParaRPr lang="en-US" sz="1600" dirty="0"/>
          </a:p>
          <a:p>
            <a:pPr marL="285750" indent="-285750">
              <a:buFont typeface="Arial" panose="020B0604020202020204" pitchFamily="34" charset="0"/>
              <a:buChar char="•"/>
            </a:pPr>
            <a:r>
              <a:rPr lang="en-US" sz="1600" dirty="0"/>
              <a:t>O2_saturation</a:t>
            </a:r>
          </a:p>
          <a:p>
            <a:pPr marL="285750" indent="-285750">
              <a:buFont typeface="Arial" panose="020B0604020202020204" pitchFamily="34" charset="0"/>
              <a:buChar char="•"/>
            </a:pPr>
            <a:r>
              <a:rPr lang="en-US" sz="1600" dirty="0" err="1"/>
              <a:t>central_venous_pressure</a:t>
            </a:r>
            <a:endParaRPr lang="en-US" sz="1600" dirty="0"/>
          </a:p>
          <a:p>
            <a:pPr marL="285750" indent="-285750">
              <a:buFont typeface="Arial" panose="020B0604020202020204" pitchFamily="34" charset="0"/>
              <a:buChar char="•"/>
            </a:pPr>
            <a:r>
              <a:rPr lang="en-US" sz="1600" dirty="0" err="1"/>
              <a:t>glucose_finger_stick</a:t>
            </a:r>
            <a:endParaRPr lang="en-US" sz="1600" dirty="0"/>
          </a:p>
          <a:p>
            <a:pPr marL="285750" indent="-285750">
              <a:buFont typeface="Arial" panose="020B0604020202020204" pitchFamily="34" charset="0"/>
              <a:buChar char="•"/>
            </a:pPr>
            <a:r>
              <a:rPr lang="en-US" sz="1600" dirty="0"/>
              <a:t>hemoglobin</a:t>
            </a:r>
          </a:p>
        </p:txBody>
      </p:sp>
      <p:sp>
        <p:nvSpPr>
          <p:cNvPr id="66" name="TextBox 65">
            <a:extLst>
              <a:ext uri="{FF2B5EF4-FFF2-40B4-BE49-F238E27FC236}">
                <a16:creationId xmlns:a16="http://schemas.microsoft.com/office/drawing/2014/main" id="{DC988F7C-AB34-B146-8214-58A07D165A9F}"/>
              </a:ext>
            </a:extLst>
          </p:cNvPr>
          <p:cNvSpPr txBox="1"/>
          <p:nvPr/>
        </p:nvSpPr>
        <p:spPr>
          <a:xfrm>
            <a:off x="7662309" y="4340403"/>
            <a:ext cx="1931657"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foley</a:t>
            </a:r>
          </a:p>
          <a:p>
            <a:pPr marL="285750" indent="-285750">
              <a:buFont typeface="Arial" panose="020B0604020202020204" pitchFamily="34" charset="0"/>
              <a:buChar char="•"/>
            </a:pPr>
            <a:r>
              <a:rPr lang="en-US" sz="1600" dirty="0"/>
              <a:t>void</a:t>
            </a:r>
          </a:p>
          <a:p>
            <a:pPr marL="285750" indent="-285750">
              <a:buFont typeface="Arial" panose="020B0604020202020204" pitchFamily="34" charset="0"/>
              <a:buChar char="•"/>
            </a:pPr>
            <a:r>
              <a:rPr lang="en-US" sz="1600" dirty="0" err="1"/>
              <a:t>condom_cath</a:t>
            </a:r>
            <a:endParaRPr lang="en-US" sz="1600" dirty="0"/>
          </a:p>
          <a:p>
            <a:pPr marL="285750" indent="-285750">
              <a:buFont typeface="Arial" panose="020B0604020202020204" pitchFamily="34" charset="0"/>
              <a:buChar char="•"/>
            </a:pPr>
            <a:r>
              <a:rPr lang="en-US" sz="1600" dirty="0" err="1"/>
              <a:t>ileoconduit</a:t>
            </a:r>
            <a:endParaRPr lang="en-US" sz="1600" dirty="0"/>
          </a:p>
          <a:p>
            <a:pPr marL="285750" indent="-285750">
              <a:buFont typeface="Arial" panose="020B0604020202020204" pitchFamily="34" charset="0"/>
              <a:buChar char="•"/>
            </a:pPr>
            <a:r>
              <a:rPr lang="en-US" sz="1600" dirty="0"/>
              <a:t>suprapubic</a:t>
            </a:r>
          </a:p>
          <a:p>
            <a:pPr marL="285750" indent="-285750">
              <a:buFont typeface="Arial" panose="020B0604020202020204" pitchFamily="34" charset="0"/>
              <a:buChar char="•"/>
            </a:pPr>
            <a:r>
              <a:rPr lang="en-US" sz="1600" dirty="0"/>
              <a:t>nephrostomy</a:t>
            </a:r>
          </a:p>
          <a:p>
            <a:pPr marL="285750" indent="-285750">
              <a:buFont typeface="Arial" panose="020B0604020202020204" pitchFamily="34" charset="0"/>
              <a:buChar char="•"/>
            </a:pPr>
            <a:r>
              <a:rPr lang="en-US" sz="1600" dirty="0" err="1"/>
              <a:t>straight_cath</a:t>
            </a:r>
            <a:endParaRPr lang="en-US" sz="1600" dirty="0"/>
          </a:p>
          <a:p>
            <a:pPr marL="285750" indent="-285750">
              <a:buFont typeface="Arial" panose="020B0604020202020204" pitchFamily="34" charset="0"/>
              <a:buChar char="•"/>
            </a:pPr>
            <a:r>
              <a:rPr lang="en-US" sz="1600" dirty="0" err="1"/>
              <a:t>ureteral_stent</a:t>
            </a:r>
            <a:endParaRPr lang="en-US" sz="1600" dirty="0"/>
          </a:p>
          <a:p>
            <a:pPr marL="285750" indent="-285750">
              <a:buFont typeface="Arial" panose="020B0604020202020204" pitchFamily="34" charset="0"/>
              <a:buChar char="•"/>
            </a:pPr>
            <a:r>
              <a:rPr lang="en-US" sz="1600" dirty="0" err="1"/>
              <a:t>gu_irrigant</a:t>
            </a:r>
            <a:endParaRPr lang="en-US" sz="1600" dirty="0"/>
          </a:p>
        </p:txBody>
      </p:sp>
      <p:sp>
        <p:nvSpPr>
          <p:cNvPr id="67" name="TextBox 66">
            <a:extLst>
              <a:ext uri="{FF2B5EF4-FFF2-40B4-BE49-F238E27FC236}">
                <a16:creationId xmlns:a16="http://schemas.microsoft.com/office/drawing/2014/main" id="{5DF5BF41-88AB-7E4A-BD2F-39E68835B06A}"/>
              </a:ext>
            </a:extLst>
          </p:cNvPr>
          <p:cNvSpPr txBox="1"/>
          <p:nvPr/>
        </p:nvSpPr>
        <p:spPr>
          <a:xfrm>
            <a:off x="9657179" y="4324447"/>
            <a:ext cx="1931657"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err="1"/>
              <a:t>urea_nitrogen</a:t>
            </a:r>
            <a:endParaRPr lang="en-US" sz="1600" dirty="0"/>
          </a:p>
          <a:p>
            <a:pPr marL="285750" indent="-285750">
              <a:buFont typeface="Arial" panose="020B0604020202020204" pitchFamily="34" charset="0"/>
              <a:buChar char="•"/>
            </a:pPr>
            <a:r>
              <a:rPr lang="en-US" sz="1600" dirty="0"/>
              <a:t>bicarbonate</a:t>
            </a:r>
          </a:p>
          <a:p>
            <a:pPr marL="285750" indent="-285750">
              <a:buFont typeface="Arial" panose="020B0604020202020204" pitchFamily="34" charset="0"/>
              <a:buChar char="•"/>
            </a:pPr>
            <a:r>
              <a:rPr lang="en-US" sz="1600" dirty="0" err="1"/>
              <a:t>arterial_ph</a:t>
            </a:r>
            <a:endParaRPr lang="en-US" sz="1600" dirty="0"/>
          </a:p>
          <a:p>
            <a:pPr marL="285750" indent="-285750">
              <a:buFont typeface="Arial" panose="020B0604020202020204" pitchFamily="34" charset="0"/>
              <a:buChar char="•"/>
            </a:pPr>
            <a:r>
              <a:rPr lang="en-US" sz="1600" dirty="0" err="1"/>
              <a:t>wbc_count</a:t>
            </a:r>
            <a:endParaRPr lang="en-US" sz="1600" dirty="0"/>
          </a:p>
          <a:p>
            <a:pPr marL="285750" indent="-285750">
              <a:buFont typeface="Arial" panose="020B0604020202020204" pitchFamily="34" charset="0"/>
              <a:buChar char="•"/>
            </a:pPr>
            <a:r>
              <a:rPr lang="en-US" sz="1600" dirty="0"/>
              <a:t>creatinine</a:t>
            </a:r>
          </a:p>
          <a:p>
            <a:pPr marL="285750" indent="-285750">
              <a:buFont typeface="Arial" panose="020B0604020202020204" pitchFamily="34" charset="0"/>
              <a:buChar char="•"/>
            </a:pPr>
            <a:r>
              <a:rPr lang="en-US" sz="1600" dirty="0"/>
              <a:t>hematocrit</a:t>
            </a:r>
          </a:p>
          <a:p>
            <a:pPr marL="285750" indent="-285750">
              <a:buFont typeface="Arial" panose="020B0604020202020204" pitchFamily="34" charset="0"/>
              <a:buChar char="•"/>
            </a:pPr>
            <a:r>
              <a:rPr lang="en-US" sz="1600" dirty="0" err="1"/>
              <a:t>sodium_level</a:t>
            </a:r>
            <a:endParaRPr lang="en-US" sz="1600" dirty="0"/>
          </a:p>
          <a:p>
            <a:pPr marL="285750" indent="-285750">
              <a:buFont typeface="Arial" panose="020B0604020202020204" pitchFamily="34" charset="0"/>
              <a:buChar char="•"/>
            </a:pPr>
            <a:r>
              <a:rPr lang="en-US" sz="1600" dirty="0" err="1"/>
              <a:t>potassium_level</a:t>
            </a:r>
            <a:endParaRPr lang="en-US" sz="1600" dirty="0"/>
          </a:p>
          <a:p>
            <a:pPr marL="285750" indent="-285750">
              <a:buFont typeface="Arial" panose="020B0604020202020204" pitchFamily="34" charset="0"/>
              <a:buChar char="•"/>
            </a:pPr>
            <a:r>
              <a:rPr lang="en-US" sz="1600" dirty="0" err="1"/>
              <a:t>bilirubin_level</a:t>
            </a:r>
            <a:endParaRPr lang="en-US" sz="1600" dirty="0"/>
          </a:p>
        </p:txBody>
      </p:sp>
      <p:sp>
        <p:nvSpPr>
          <p:cNvPr id="85" name="Rectangle 84">
            <a:extLst>
              <a:ext uri="{FF2B5EF4-FFF2-40B4-BE49-F238E27FC236}">
                <a16:creationId xmlns:a16="http://schemas.microsoft.com/office/drawing/2014/main" id="{8BCBDF1B-C075-F74E-AE50-4628D90E455D}"/>
              </a:ext>
            </a:extLst>
          </p:cNvPr>
          <p:cNvSpPr/>
          <p:nvPr/>
        </p:nvSpPr>
        <p:spPr>
          <a:xfrm>
            <a:off x="784484" y="922829"/>
            <a:ext cx="4081825" cy="9144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86" name="Rectangle 85">
            <a:extLst>
              <a:ext uri="{FF2B5EF4-FFF2-40B4-BE49-F238E27FC236}">
                <a16:creationId xmlns:a16="http://schemas.microsoft.com/office/drawing/2014/main" id="{6ED0E544-E3D8-8C4F-B337-EBE64F66C4D2}"/>
              </a:ext>
            </a:extLst>
          </p:cNvPr>
          <p:cNvSpPr/>
          <p:nvPr/>
        </p:nvSpPr>
        <p:spPr>
          <a:xfrm>
            <a:off x="870679" y="5830782"/>
            <a:ext cx="2305203" cy="90367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87" name="Rectangle 86">
            <a:extLst>
              <a:ext uri="{FF2B5EF4-FFF2-40B4-BE49-F238E27FC236}">
                <a16:creationId xmlns:a16="http://schemas.microsoft.com/office/drawing/2014/main" id="{66E0EC99-8458-C349-81F4-7789739CF143}"/>
              </a:ext>
            </a:extLst>
          </p:cNvPr>
          <p:cNvSpPr/>
          <p:nvPr/>
        </p:nvSpPr>
        <p:spPr>
          <a:xfrm>
            <a:off x="5981762" y="1030175"/>
            <a:ext cx="4548124" cy="153469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88" name="Rectangle 87">
            <a:extLst>
              <a:ext uri="{FF2B5EF4-FFF2-40B4-BE49-F238E27FC236}">
                <a16:creationId xmlns:a16="http://schemas.microsoft.com/office/drawing/2014/main" id="{9AD62422-CC3A-0A42-92FC-343090702754}"/>
              </a:ext>
            </a:extLst>
          </p:cNvPr>
          <p:cNvSpPr/>
          <p:nvPr/>
        </p:nvSpPr>
        <p:spPr>
          <a:xfrm>
            <a:off x="5126423" y="2660796"/>
            <a:ext cx="6360727" cy="405468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Tree>
    <p:extLst>
      <p:ext uri="{BB962C8B-B14F-4D97-AF65-F5344CB8AC3E}">
        <p14:creationId xmlns:p14="http://schemas.microsoft.com/office/powerpoint/2010/main" val="425174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dissolve">
                                      <p:cBhvr>
                                        <p:cTn id="7" dur="500"/>
                                        <p:tgtEl>
                                          <p:spTgt spid="85"/>
                                        </p:tgtEl>
                                      </p:cBhvr>
                                    </p:animEffect>
                                  </p:childTnLst>
                                  <p:subTnLst>
                                    <p:set>
                                      <p:cBhvr override="childStyle">
                                        <p:cTn dur="1" fill="hold" display="0" masterRel="nextClick" afterEffect="1"/>
                                        <p:tgtEl>
                                          <p:spTgt spid="8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dissolve">
                                      <p:cBhvr>
                                        <p:cTn id="12" dur="500"/>
                                        <p:tgtEl>
                                          <p:spTgt spid="86"/>
                                        </p:tgtEl>
                                      </p:cBhvr>
                                    </p:animEffect>
                                  </p:childTnLst>
                                  <p:subTnLst>
                                    <p:set>
                                      <p:cBhvr override="childStyle">
                                        <p:cTn dur="1" fill="hold" display="0" masterRel="nextClick" afterEffect="1"/>
                                        <p:tgtEl>
                                          <p:spTgt spid="86"/>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7"/>
                                        </p:tgtEl>
                                        <p:attrNameLst>
                                          <p:attrName>style.visibility</p:attrName>
                                        </p:attrNameLst>
                                      </p:cBhvr>
                                      <p:to>
                                        <p:strVal val="visible"/>
                                      </p:to>
                                    </p:set>
                                    <p:animEffect transition="in" filter="dissolve">
                                      <p:cBhvr>
                                        <p:cTn id="17" dur="500"/>
                                        <p:tgtEl>
                                          <p:spTgt spid="87"/>
                                        </p:tgtEl>
                                      </p:cBhvr>
                                    </p:animEffect>
                                  </p:childTnLst>
                                  <p:subTnLst>
                                    <p:set>
                                      <p:cBhvr override="childStyle">
                                        <p:cTn dur="1" fill="hold" display="0" masterRel="nextClick" afterEffect="1"/>
                                        <p:tgtEl>
                                          <p:spTgt spid="87"/>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dissolve">
                                      <p:cBhvr>
                                        <p:cTn id="22"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6" grpId="0" animBg="1"/>
      <p:bldP spid="87" grpId="0" animBg="1"/>
      <p:bldP spid="8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2C9A01-003F-ED40-A0B7-2C525863F061}"/>
              </a:ext>
            </a:extLst>
          </p:cNvPr>
          <p:cNvSpPr>
            <a:spLocks noGrp="1"/>
          </p:cNvSpPr>
          <p:nvPr>
            <p:ph type="title"/>
          </p:nvPr>
        </p:nvSpPr>
        <p:spPr>
          <a:xfrm>
            <a:off x="452064" y="286598"/>
            <a:ext cx="1714141" cy="504512"/>
          </a:xfrm>
        </p:spPr>
        <p:txBody>
          <a:bodyPr>
            <a:noAutofit/>
          </a:bodyPr>
          <a:lstStyle/>
          <a:p>
            <a:r>
              <a:rPr lang="en-US" sz="1200" dirty="0"/>
              <a:t>background</a:t>
            </a:r>
          </a:p>
        </p:txBody>
      </p:sp>
      <p:graphicFrame>
        <p:nvGraphicFramePr>
          <p:cNvPr id="2" name="Table 2">
            <a:extLst>
              <a:ext uri="{FF2B5EF4-FFF2-40B4-BE49-F238E27FC236}">
                <a16:creationId xmlns:a16="http://schemas.microsoft.com/office/drawing/2014/main" id="{9B47145B-7C70-AB4F-8392-DD91AE62C637}"/>
              </a:ext>
            </a:extLst>
          </p:cNvPr>
          <p:cNvGraphicFramePr>
            <a:graphicFrameLocks noGrp="1"/>
          </p:cNvGraphicFramePr>
          <p:nvPr>
            <p:ph idx="1"/>
            <p:extLst>
              <p:ext uri="{D42A27DB-BD31-4B8C-83A1-F6EECF244321}">
                <p14:modId xmlns:p14="http://schemas.microsoft.com/office/powerpoint/2010/main" val="1585044893"/>
              </p:ext>
            </p:extLst>
          </p:nvPr>
        </p:nvGraphicFramePr>
        <p:xfrm>
          <a:off x="838992" y="1395411"/>
          <a:ext cx="10514016" cy="4748952"/>
        </p:xfrm>
        <a:graphic>
          <a:graphicData uri="http://schemas.openxmlformats.org/drawingml/2006/table">
            <a:tbl>
              <a:tblPr firstRow="1" bandRow="1">
                <a:tableStyleId>{93296810-A885-4BE3-A3E7-6D5BEEA58F35}</a:tableStyleId>
              </a:tblPr>
              <a:tblGrid>
                <a:gridCol w="1314252">
                  <a:extLst>
                    <a:ext uri="{9D8B030D-6E8A-4147-A177-3AD203B41FA5}">
                      <a16:colId xmlns:a16="http://schemas.microsoft.com/office/drawing/2014/main" val="484553208"/>
                    </a:ext>
                  </a:extLst>
                </a:gridCol>
                <a:gridCol w="1314252">
                  <a:extLst>
                    <a:ext uri="{9D8B030D-6E8A-4147-A177-3AD203B41FA5}">
                      <a16:colId xmlns:a16="http://schemas.microsoft.com/office/drawing/2014/main" val="3016930583"/>
                    </a:ext>
                  </a:extLst>
                </a:gridCol>
                <a:gridCol w="1147367">
                  <a:extLst>
                    <a:ext uri="{9D8B030D-6E8A-4147-A177-3AD203B41FA5}">
                      <a16:colId xmlns:a16="http://schemas.microsoft.com/office/drawing/2014/main" val="3998402612"/>
                    </a:ext>
                  </a:extLst>
                </a:gridCol>
                <a:gridCol w="1481137">
                  <a:extLst>
                    <a:ext uri="{9D8B030D-6E8A-4147-A177-3AD203B41FA5}">
                      <a16:colId xmlns:a16="http://schemas.microsoft.com/office/drawing/2014/main" val="2633934926"/>
                    </a:ext>
                  </a:extLst>
                </a:gridCol>
                <a:gridCol w="1314252">
                  <a:extLst>
                    <a:ext uri="{9D8B030D-6E8A-4147-A177-3AD203B41FA5}">
                      <a16:colId xmlns:a16="http://schemas.microsoft.com/office/drawing/2014/main" val="1689022497"/>
                    </a:ext>
                  </a:extLst>
                </a:gridCol>
                <a:gridCol w="1314252">
                  <a:extLst>
                    <a:ext uri="{9D8B030D-6E8A-4147-A177-3AD203B41FA5}">
                      <a16:colId xmlns:a16="http://schemas.microsoft.com/office/drawing/2014/main" val="735483817"/>
                    </a:ext>
                  </a:extLst>
                </a:gridCol>
                <a:gridCol w="1314252">
                  <a:extLst>
                    <a:ext uri="{9D8B030D-6E8A-4147-A177-3AD203B41FA5}">
                      <a16:colId xmlns:a16="http://schemas.microsoft.com/office/drawing/2014/main" val="20594210"/>
                    </a:ext>
                  </a:extLst>
                </a:gridCol>
                <a:gridCol w="1314252">
                  <a:extLst>
                    <a:ext uri="{9D8B030D-6E8A-4147-A177-3AD203B41FA5}">
                      <a16:colId xmlns:a16="http://schemas.microsoft.com/office/drawing/2014/main" val="2069790752"/>
                    </a:ext>
                  </a:extLst>
                </a:gridCol>
              </a:tblGrid>
              <a:tr h="521229">
                <a:tc>
                  <a:txBody>
                    <a:bodyPr/>
                    <a:lstStyle/>
                    <a:p>
                      <a:pPr algn="ctr"/>
                      <a:r>
                        <a:rPr lang="en-US" sz="1600" dirty="0"/>
                        <a:t>subject_id</a:t>
                      </a:r>
                    </a:p>
                  </a:txBody>
                  <a:tcPr>
                    <a:solidFill>
                      <a:schemeClr val="accent5"/>
                    </a:solidFill>
                  </a:tcPr>
                </a:tc>
                <a:tc>
                  <a:txBody>
                    <a:bodyPr/>
                    <a:lstStyle/>
                    <a:p>
                      <a:pPr algn="ctr"/>
                      <a:r>
                        <a:rPr lang="en-US" sz="1600" dirty="0"/>
                        <a:t>stay_id</a:t>
                      </a:r>
                    </a:p>
                  </a:txBody>
                  <a:tcPr>
                    <a:solidFill>
                      <a:schemeClr val="accent5"/>
                    </a:solidFill>
                  </a:tcPr>
                </a:tc>
                <a:tc>
                  <a:txBody>
                    <a:bodyPr/>
                    <a:lstStyle/>
                    <a:p>
                      <a:pPr algn="ctr"/>
                      <a:r>
                        <a:rPr lang="en-US" sz="1600" dirty="0"/>
                        <a:t>age</a:t>
                      </a:r>
                    </a:p>
                  </a:txBody>
                  <a:tcPr>
                    <a:solidFill>
                      <a:schemeClr val="accent5"/>
                    </a:solidFill>
                  </a:tcPr>
                </a:tc>
                <a:tc>
                  <a:txBody>
                    <a:bodyPr/>
                    <a:lstStyle/>
                    <a:p>
                      <a:pPr algn="ctr"/>
                      <a:r>
                        <a:rPr lang="en-US" sz="1600" dirty="0"/>
                        <a:t>admission_</a:t>
                      </a:r>
                      <a:br>
                        <a:rPr lang="en-US" sz="1600" dirty="0"/>
                      </a:br>
                      <a:r>
                        <a:rPr lang="en-US" sz="1600" dirty="0"/>
                        <a:t>type</a:t>
                      </a:r>
                    </a:p>
                  </a:txBody>
                  <a:tcPr>
                    <a:solidFill>
                      <a:schemeClr val="accent5"/>
                    </a:solidFill>
                  </a:tcPr>
                </a:tc>
                <a:tc>
                  <a:txBody>
                    <a:bodyPr/>
                    <a:lstStyle/>
                    <a:p>
                      <a:pPr algn="ctr"/>
                      <a:r>
                        <a:rPr lang="en-US" sz="1600" dirty="0"/>
                        <a:t>heart_rate_mean</a:t>
                      </a:r>
                    </a:p>
                  </a:txBody>
                  <a:tcPr>
                    <a:solidFill>
                      <a:schemeClr val="accent5"/>
                    </a:solidFill>
                  </a:tcPr>
                </a:tc>
                <a:tc>
                  <a:txBody>
                    <a:bodyPr/>
                    <a:lstStyle/>
                    <a:p>
                      <a:pPr algn="ctr"/>
                      <a:r>
                        <a:rPr lang="en-US" sz="1600" dirty="0"/>
                        <a:t>heart_rate_std</a:t>
                      </a:r>
                    </a:p>
                  </a:txBody>
                  <a:tcPr>
                    <a:solidFill>
                      <a:schemeClr val="accent5"/>
                    </a:solidFill>
                  </a:tcPr>
                </a:tc>
                <a:tc>
                  <a:txBody>
                    <a:bodyPr/>
                    <a:lstStyle/>
                    <a:p>
                      <a:pPr algn="ctr"/>
                      <a:r>
                        <a:rPr lang="en-US" sz="1600" dirty="0"/>
                        <a:t>…</a:t>
                      </a:r>
                    </a:p>
                  </a:txBody>
                  <a:tcPr>
                    <a:solidFill>
                      <a:schemeClr val="accent5"/>
                    </a:solidFill>
                  </a:tcPr>
                </a:tc>
                <a:tc>
                  <a:txBody>
                    <a:bodyPr/>
                    <a:lstStyle/>
                    <a:p>
                      <a:pPr algn="ctr"/>
                      <a:r>
                        <a:rPr lang="en-US" sz="1600" dirty="0"/>
                        <a:t>mortality</a:t>
                      </a:r>
                    </a:p>
                  </a:txBody>
                  <a:tcPr>
                    <a:solidFill>
                      <a:schemeClr val="accent5"/>
                    </a:solidFill>
                  </a:tcPr>
                </a:tc>
                <a:extLst>
                  <a:ext uri="{0D108BD9-81ED-4DB2-BD59-A6C34878D82A}">
                    <a16:rowId xmlns:a16="http://schemas.microsoft.com/office/drawing/2014/main" val="710585480"/>
                  </a:ext>
                </a:extLst>
              </a:tr>
              <a:tr h="521229">
                <a:tc>
                  <a:txBody>
                    <a:bodyPr/>
                    <a:lstStyle/>
                    <a:p>
                      <a:pPr algn="ctr"/>
                      <a:r>
                        <a:rPr lang="en-US" sz="1600" dirty="0"/>
                        <a:t>17823467</a:t>
                      </a:r>
                    </a:p>
                  </a:txBody>
                  <a:tcPr/>
                </a:tc>
                <a:tc>
                  <a:txBody>
                    <a:bodyPr/>
                    <a:lstStyle/>
                    <a:p>
                      <a:pPr algn="ctr"/>
                      <a:r>
                        <a:rPr lang="en-US" sz="1600" dirty="0"/>
                        <a:t>35964304</a:t>
                      </a:r>
                    </a:p>
                  </a:txBody>
                  <a:tcPr/>
                </a:tc>
                <a:tc>
                  <a:txBody>
                    <a:bodyPr/>
                    <a:lstStyle/>
                    <a:p>
                      <a:pPr algn="ctr"/>
                      <a:r>
                        <a:rPr lang="en-US" sz="1600" dirty="0"/>
                        <a:t>74</a:t>
                      </a:r>
                    </a:p>
                  </a:txBody>
                  <a:tcPr/>
                </a:tc>
                <a:tc>
                  <a:txBody>
                    <a:bodyPr/>
                    <a:lstStyle/>
                    <a:p>
                      <a:pPr algn="ctr"/>
                      <a:r>
                        <a:rPr lang="en-US" sz="1600" dirty="0"/>
                        <a:t>EW EMER.</a:t>
                      </a:r>
                    </a:p>
                  </a:txBody>
                  <a:tcPr/>
                </a:tc>
                <a:tc>
                  <a:txBody>
                    <a:bodyPr/>
                    <a:lstStyle/>
                    <a:p>
                      <a:pPr algn="ctr"/>
                      <a:r>
                        <a:rPr lang="en-US" sz="1600" dirty="0"/>
                        <a:t>70.12</a:t>
                      </a:r>
                    </a:p>
                  </a:txBody>
                  <a:tcPr/>
                </a:tc>
                <a:tc>
                  <a:txBody>
                    <a:bodyPr/>
                    <a:lstStyle/>
                    <a:p>
                      <a:pPr algn="ctr"/>
                      <a:r>
                        <a:rPr lang="en-US" sz="1600" dirty="0"/>
                        <a:t>8.26</a:t>
                      </a:r>
                    </a:p>
                  </a:txBody>
                  <a:tcPr/>
                </a:tc>
                <a:tc>
                  <a:txBody>
                    <a:bodyPr/>
                    <a:lstStyle/>
                    <a:p>
                      <a:pPr algn="ctr"/>
                      <a:r>
                        <a:rPr lang="en-US" sz="1600" dirty="0"/>
                        <a:t>…</a:t>
                      </a:r>
                    </a:p>
                  </a:txBody>
                  <a:tcPr/>
                </a:tc>
                <a:tc>
                  <a:txBody>
                    <a:bodyPr/>
                    <a:lstStyle/>
                    <a:p>
                      <a:pPr algn="ctr"/>
                      <a:r>
                        <a:rPr lang="en-US" sz="1600" dirty="0"/>
                        <a:t>0</a:t>
                      </a:r>
                    </a:p>
                  </a:txBody>
                  <a:tcPr/>
                </a:tc>
                <a:extLst>
                  <a:ext uri="{0D108BD9-81ED-4DB2-BD59-A6C34878D82A}">
                    <a16:rowId xmlns:a16="http://schemas.microsoft.com/office/drawing/2014/main" val="14316659"/>
                  </a:ext>
                </a:extLst>
              </a:tr>
              <a:tr h="521229">
                <a:tc>
                  <a:txBody>
                    <a:bodyPr/>
                    <a:lstStyle/>
                    <a:p>
                      <a:pPr algn="ctr"/>
                      <a:r>
                        <a:rPr lang="en-US" sz="1600" dirty="0"/>
                        <a:t>13173210</a:t>
                      </a:r>
                    </a:p>
                  </a:txBody>
                  <a:tcPr/>
                </a:tc>
                <a:tc>
                  <a:txBody>
                    <a:bodyPr/>
                    <a:lstStyle/>
                    <a:p>
                      <a:pPr algn="ctr"/>
                      <a:r>
                        <a:rPr lang="en-US" sz="1600" dirty="0"/>
                        <a:t>38210858</a:t>
                      </a:r>
                    </a:p>
                  </a:txBody>
                  <a:tcPr/>
                </a:tc>
                <a:tc>
                  <a:txBody>
                    <a:bodyPr/>
                    <a:lstStyle/>
                    <a:p>
                      <a:pPr algn="ctr"/>
                      <a:r>
                        <a:rPr lang="en-US" sz="1600" dirty="0"/>
                        <a:t>66</a:t>
                      </a:r>
                    </a:p>
                  </a:txBody>
                  <a:tcPr/>
                </a:tc>
                <a:tc>
                  <a:txBody>
                    <a:bodyPr/>
                    <a:lstStyle/>
                    <a:p>
                      <a:pPr algn="ctr"/>
                      <a:r>
                        <a:rPr lang="en-US" sz="1600" dirty="0"/>
                        <a:t>ELECTIVE</a:t>
                      </a:r>
                    </a:p>
                  </a:txBody>
                  <a:tcPr/>
                </a:tc>
                <a:tc>
                  <a:txBody>
                    <a:bodyPr/>
                    <a:lstStyle/>
                    <a:p>
                      <a:pPr algn="ctr"/>
                      <a:r>
                        <a:rPr lang="en-US" sz="1600" dirty="0"/>
                        <a:t>83.37</a:t>
                      </a:r>
                    </a:p>
                  </a:txBody>
                  <a:tcPr/>
                </a:tc>
                <a:tc>
                  <a:txBody>
                    <a:bodyPr/>
                    <a:lstStyle/>
                    <a:p>
                      <a:pPr algn="ctr"/>
                      <a:r>
                        <a:rPr lang="en-US" sz="1600" dirty="0"/>
                        <a:t>11.87</a:t>
                      </a:r>
                    </a:p>
                  </a:txBody>
                  <a:tcPr/>
                </a:tc>
                <a:tc>
                  <a:txBody>
                    <a:bodyPr/>
                    <a:lstStyle/>
                    <a:p>
                      <a:pPr algn="ctr"/>
                      <a:r>
                        <a:rPr lang="en-US" sz="1600" dirty="0"/>
                        <a:t>…</a:t>
                      </a:r>
                    </a:p>
                  </a:txBody>
                  <a:tcPr/>
                </a:tc>
                <a:tc>
                  <a:txBody>
                    <a:bodyPr/>
                    <a:lstStyle/>
                    <a:p>
                      <a:pPr algn="ctr"/>
                      <a:r>
                        <a:rPr lang="en-US" sz="1600" dirty="0"/>
                        <a:t>0</a:t>
                      </a:r>
                    </a:p>
                  </a:txBody>
                  <a:tcPr/>
                </a:tc>
                <a:extLst>
                  <a:ext uri="{0D108BD9-81ED-4DB2-BD59-A6C34878D82A}">
                    <a16:rowId xmlns:a16="http://schemas.microsoft.com/office/drawing/2014/main" val="220681860"/>
                  </a:ext>
                </a:extLst>
              </a:tr>
              <a:tr h="521229">
                <a:tc>
                  <a:txBody>
                    <a:bodyPr/>
                    <a:lstStyle/>
                    <a:p>
                      <a:pPr algn="ctr"/>
                      <a:r>
                        <a:rPr lang="en-US" sz="1600" dirty="0"/>
                        <a:t>17609946</a:t>
                      </a:r>
                    </a:p>
                  </a:txBody>
                  <a:tcPr/>
                </a:tc>
                <a:tc>
                  <a:txBody>
                    <a:bodyPr/>
                    <a:lstStyle/>
                    <a:p>
                      <a:pPr algn="ctr"/>
                      <a:r>
                        <a:rPr lang="en-US" sz="1600" dirty="0"/>
                        <a:t>36688459</a:t>
                      </a:r>
                    </a:p>
                  </a:txBody>
                  <a:tcPr/>
                </a:tc>
                <a:tc>
                  <a:txBody>
                    <a:bodyPr/>
                    <a:lstStyle/>
                    <a:p>
                      <a:pPr algn="ctr"/>
                      <a:r>
                        <a:rPr lang="en-US" sz="1600" dirty="0"/>
                        <a:t>70</a:t>
                      </a:r>
                    </a:p>
                  </a:txBody>
                  <a:tcPr/>
                </a:tc>
                <a:tc>
                  <a:txBody>
                    <a:bodyPr/>
                    <a:lstStyle/>
                    <a:p>
                      <a:pPr algn="ctr"/>
                      <a:r>
                        <a:rPr lang="en-US" sz="1600" dirty="0"/>
                        <a:t>OBSERVE</a:t>
                      </a:r>
                    </a:p>
                  </a:txBody>
                  <a:tcPr/>
                </a:tc>
                <a:tc>
                  <a:txBody>
                    <a:bodyPr/>
                    <a:lstStyle/>
                    <a:p>
                      <a:pPr algn="ctr"/>
                      <a:r>
                        <a:rPr lang="en-US" sz="1600" dirty="0"/>
                        <a:t>106.78</a:t>
                      </a:r>
                    </a:p>
                  </a:txBody>
                  <a:tcPr/>
                </a:tc>
                <a:tc>
                  <a:txBody>
                    <a:bodyPr/>
                    <a:lstStyle/>
                    <a:p>
                      <a:pPr algn="ctr"/>
                      <a:r>
                        <a:rPr lang="en-US" sz="1600" dirty="0"/>
                        <a:t>9.63</a:t>
                      </a:r>
                    </a:p>
                  </a:txBody>
                  <a:tcPr/>
                </a:tc>
                <a:tc>
                  <a:txBody>
                    <a:bodyPr/>
                    <a:lstStyle/>
                    <a:p>
                      <a:pPr algn="ctr"/>
                      <a:r>
                        <a:rPr lang="en-US" sz="1600" dirty="0"/>
                        <a:t>…</a:t>
                      </a:r>
                    </a:p>
                  </a:txBody>
                  <a:tcPr/>
                </a:tc>
                <a:tc>
                  <a:txBody>
                    <a:bodyPr/>
                    <a:lstStyle/>
                    <a:p>
                      <a:pPr algn="ctr"/>
                      <a:r>
                        <a:rPr lang="en-US" sz="1600" dirty="0">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1845334730"/>
                  </a:ext>
                </a:extLst>
              </a:tr>
              <a:tr h="521229">
                <a:tc>
                  <a:txBody>
                    <a:bodyPr/>
                    <a:lstStyle/>
                    <a:p>
                      <a:pPr algn="ctr"/>
                      <a:r>
                        <a:rPr lang="en-US" sz="1600" dirty="0"/>
                        <a:t>17038041</a:t>
                      </a:r>
                    </a:p>
                  </a:txBody>
                  <a:tcPr/>
                </a:tc>
                <a:tc>
                  <a:txBody>
                    <a:bodyPr/>
                    <a:lstStyle/>
                    <a:p>
                      <a:pPr algn="ctr"/>
                      <a:r>
                        <a:rPr lang="en-US" sz="1600" dirty="0"/>
                        <a:t>33606076</a:t>
                      </a:r>
                    </a:p>
                  </a:txBody>
                  <a:tcPr/>
                </a:tc>
                <a:tc>
                  <a:txBody>
                    <a:bodyPr/>
                    <a:lstStyle/>
                    <a:p>
                      <a:pPr algn="ctr"/>
                      <a:r>
                        <a:rPr lang="en-US" sz="1600" dirty="0"/>
                        <a:t>47</a:t>
                      </a:r>
                    </a:p>
                  </a:txBody>
                  <a:tcPr/>
                </a:tc>
                <a:tc>
                  <a:txBody>
                    <a:bodyPr/>
                    <a:lstStyle/>
                    <a:p>
                      <a:pPr algn="ctr"/>
                      <a:r>
                        <a:rPr lang="en-US" sz="1600" dirty="0"/>
                        <a:t>URGENT</a:t>
                      </a:r>
                    </a:p>
                  </a:txBody>
                  <a:tcPr/>
                </a:tc>
                <a:tc>
                  <a:txBody>
                    <a:bodyPr/>
                    <a:lstStyle/>
                    <a:p>
                      <a:pPr algn="ctr"/>
                      <a:r>
                        <a:rPr lang="en-US" sz="1600" dirty="0"/>
                        <a:t>73.28</a:t>
                      </a:r>
                    </a:p>
                  </a:txBody>
                  <a:tcPr/>
                </a:tc>
                <a:tc>
                  <a:txBody>
                    <a:bodyPr/>
                    <a:lstStyle/>
                    <a:p>
                      <a:pPr algn="ctr"/>
                      <a:r>
                        <a:rPr lang="en-US" sz="1600" dirty="0"/>
                        <a:t>7.75</a:t>
                      </a:r>
                    </a:p>
                  </a:txBody>
                  <a:tcPr/>
                </a:tc>
                <a:tc>
                  <a:txBody>
                    <a:bodyPr/>
                    <a:lstStyle/>
                    <a:p>
                      <a:pPr algn="ctr"/>
                      <a:r>
                        <a:rPr lang="en-US" sz="1600" dirty="0"/>
                        <a:t>…</a:t>
                      </a:r>
                    </a:p>
                  </a:txBody>
                  <a:tcPr/>
                </a:tc>
                <a:tc>
                  <a:txBody>
                    <a:bodyPr/>
                    <a:lstStyle/>
                    <a:p>
                      <a:pPr algn="ctr"/>
                      <a:r>
                        <a:rPr lang="en-US" sz="1600" dirty="0"/>
                        <a:t>0</a:t>
                      </a:r>
                    </a:p>
                  </a:txBody>
                  <a:tcPr/>
                </a:tc>
                <a:extLst>
                  <a:ext uri="{0D108BD9-81ED-4DB2-BD59-A6C34878D82A}">
                    <a16:rowId xmlns:a16="http://schemas.microsoft.com/office/drawing/2014/main" val="3371943881"/>
                  </a:ext>
                </a:extLst>
              </a:tr>
              <a:tr h="521229">
                <a:tc>
                  <a:txBody>
                    <a:bodyPr/>
                    <a:lstStyle/>
                    <a:p>
                      <a:pPr algn="ctr"/>
                      <a:r>
                        <a:rPr lang="en-US" sz="1600" dirty="0"/>
                        <a:t>12570801</a:t>
                      </a:r>
                    </a:p>
                  </a:txBody>
                  <a:tcPr/>
                </a:tc>
                <a:tc>
                  <a:txBody>
                    <a:bodyPr/>
                    <a:lstStyle/>
                    <a:p>
                      <a:pPr algn="ctr"/>
                      <a:r>
                        <a:rPr lang="en-US" sz="1600" dirty="0"/>
                        <a:t>39645373</a:t>
                      </a:r>
                    </a:p>
                  </a:txBody>
                  <a:tcPr/>
                </a:tc>
                <a:tc>
                  <a:txBody>
                    <a:bodyPr/>
                    <a:lstStyle/>
                    <a:p>
                      <a:pPr algn="ctr"/>
                      <a:r>
                        <a:rPr lang="en-US" sz="1600" dirty="0"/>
                        <a:t>67</a:t>
                      </a:r>
                    </a:p>
                  </a:txBody>
                  <a:tcPr/>
                </a:tc>
                <a:tc>
                  <a:txBody>
                    <a:bodyPr/>
                    <a:lstStyle/>
                    <a:p>
                      <a:pPr algn="ctr"/>
                      <a:r>
                        <a:rPr lang="en-US" sz="1600" dirty="0"/>
                        <a:t>EW EMER.</a:t>
                      </a:r>
                    </a:p>
                  </a:txBody>
                  <a:tcPr/>
                </a:tc>
                <a:tc>
                  <a:txBody>
                    <a:bodyPr/>
                    <a:lstStyle/>
                    <a:p>
                      <a:pPr algn="ctr"/>
                      <a:r>
                        <a:rPr lang="en-US" sz="1600" dirty="0"/>
                        <a:t>96.07</a:t>
                      </a:r>
                    </a:p>
                  </a:txBody>
                  <a:tcPr/>
                </a:tc>
                <a:tc>
                  <a:txBody>
                    <a:bodyPr/>
                    <a:lstStyle/>
                    <a:p>
                      <a:pPr algn="ctr"/>
                      <a:r>
                        <a:rPr lang="en-US" sz="1600" dirty="0"/>
                        <a:t>9.06</a:t>
                      </a:r>
                    </a:p>
                  </a:txBody>
                  <a:tcPr/>
                </a:tc>
                <a:tc>
                  <a:txBody>
                    <a:bodyPr/>
                    <a:lstStyle/>
                    <a:p>
                      <a:pPr algn="ctr"/>
                      <a:r>
                        <a:rPr lang="en-US" sz="1600" dirty="0"/>
                        <a:t>…</a:t>
                      </a:r>
                    </a:p>
                  </a:txBody>
                  <a:tcPr/>
                </a:tc>
                <a:tc>
                  <a:txBody>
                    <a:bodyPr/>
                    <a:lstStyle/>
                    <a:p>
                      <a:pPr algn="ctr"/>
                      <a:r>
                        <a:rPr lang="en-US" sz="1600" dirty="0">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1900860218"/>
                  </a:ext>
                </a:extLst>
              </a:tr>
              <a:tr h="521229">
                <a:tc>
                  <a:txBody>
                    <a:bodyPr/>
                    <a:lstStyle/>
                    <a:p>
                      <a:pPr algn="ctr"/>
                      <a:r>
                        <a:rPr lang="en-US" sz="1600" dirty="0"/>
                        <a:t>10546500</a:t>
                      </a:r>
                    </a:p>
                  </a:txBody>
                  <a:tcPr/>
                </a:tc>
                <a:tc>
                  <a:txBody>
                    <a:bodyPr/>
                    <a:lstStyle/>
                    <a:p>
                      <a:pPr algn="ctr"/>
                      <a:r>
                        <a:rPr lang="en-US" sz="1600" dirty="0"/>
                        <a:t>38895284</a:t>
                      </a:r>
                    </a:p>
                  </a:txBody>
                  <a:tcPr/>
                </a:tc>
                <a:tc>
                  <a:txBody>
                    <a:bodyPr/>
                    <a:lstStyle/>
                    <a:p>
                      <a:pPr algn="ctr"/>
                      <a:r>
                        <a:rPr lang="en-US" sz="1600" dirty="0"/>
                        <a:t>44</a:t>
                      </a:r>
                    </a:p>
                  </a:txBody>
                  <a:tcPr/>
                </a:tc>
                <a:tc>
                  <a:txBody>
                    <a:bodyPr/>
                    <a:lstStyle/>
                    <a:p>
                      <a:pPr algn="ctr"/>
                      <a:r>
                        <a:rPr lang="en-US" sz="1600" dirty="0"/>
                        <a:t>SURGICAL</a:t>
                      </a:r>
                    </a:p>
                  </a:txBody>
                  <a:tcPr/>
                </a:tc>
                <a:tc>
                  <a:txBody>
                    <a:bodyPr/>
                    <a:lstStyle/>
                    <a:p>
                      <a:pPr algn="ctr"/>
                      <a:r>
                        <a:rPr lang="en-US" sz="1600" dirty="0"/>
                        <a:t>102.33</a:t>
                      </a:r>
                    </a:p>
                  </a:txBody>
                  <a:tcPr/>
                </a:tc>
                <a:tc>
                  <a:txBody>
                    <a:bodyPr/>
                    <a:lstStyle/>
                    <a:p>
                      <a:pPr algn="ctr"/>
                      <a:r>
                        <a:rPr lang="en-US" sz="1600" dirty="0"/>
                        <a:t>5.21</a:t>
                      </a:r>
                    </a:p>
                  </a:txBody>
                  <a:tcPr/>
                </a:tc>
                <a:tc>
                  <a:txBody>
                    <a:bodyPr/>
                    <a:lstStyle/>
                    <a:p>
                      <a:pPr algn="ctr"/>
                      <a:r>
                        <a:rPr lang="en-US" sz="1600" dirty="0"/>
                        <a:t>…</a:t>
                      </a:r>
                    </a:p>
                  </a:txBody>
                  <a:tcPr/>
                </a:tc>
                <a:tc>
                  <a:txBody>
                    <a:bodyPr/>
                    <a:lstStyle/>
                    <a:p>
                      <a:pPr algn="ctr"/>
                      <a:r>
                        <a:rPr lang="en-US" sz="1600" dirty="0"/>
                        <a:t>0</a:t>
                      </a:r>
                    </a:p>
                  </a:txBody>
                  <a:tcPr/>
                </a:tc>
                <a:extLst>
                  <a:ext uri="{0D108BD9-81ED-4DB2-BD59-A6C34878D82A}">
                    <a16:rowId xmlns:a16="http://schemas.microsoft.com/office/drawing/2014/main" val="1138885312"/>
                  </a:ext>
                </a:extLst>
              </a:tr>
              <a:tr h="521229">
                <a:tc>
                  <a:txBody>
                    <a:bodyPr/>
                    <a:lstStyle/>
                    <a:p>
                      <a:pPr algn="ctr"/>
                      <a:r>
                        <a:rPr lang="en-US" sz="1600" dirty="0"/>
                        <a:t>15772648</a:t>
                      </a:r>
                    </a:p>
                  </a:txBody>
                  <a:tcPr/>
                </a:tc>
                <a:tc>
                  <a:txBody>
                    <a:bodyPr/>
                    <a:lstStyle/>
                    <a:p>
                      <a:pPr algn="ctr"/>
                      <a:r>
                        <a:rPr lang="en-US" sz="1600" dirty="0"/>
                        <a:t>26147926</a:t>
                      </a:r>
                    </a:p>
                  </a:txBody>
                  <a:tcPr/>
                </a:tc>
                <a:tc>
                  <a:txBody>
                    <a:bodyPr/>
                    <a:lstStyle/>
                    <a:p>
                      <a:pPr algn="ctr"/>
                      <a:r>
                        <a:rPr lang="en-US" sz="1600" dirty="0"/>
                        <a:t>56</a:t>
                      </a:r>
                    </a:p>
                  </a:txBody>
                  <a:tcPr/>
                </a:tc>
                <a:tc>
                  <a:txBody>
                    <a:bodyPr/>
                    <a:lstStyle/>
                    <a:p>
                      <a:pPr algn="ctr"/>
                      <a:r>
                        <a:rPr lang="en-US" sz="1600" dirty="0"/>
                        <a:t>EW EMER.</a:t>
                      </a:r>
                    </a:p>
                  </a:txBody>
                  <a:tcPr/>
                </a:tc>
                <a:tc>
                  <a:txBody>
                    <a:bodyPr/>
                    <a:lstStyle/>
                    <a:p>
                      <a:pPr algn="ctr"/>
                      <a:r>
                        <a:rPr lang="en-US" sz="1600" dirty="0"/>
                        <a:t>78.92</a:t>
                      </a:r>
                    </a:p>
                  </a:txBody>
                  <a:tcPr/>
                </a:tc>
                <a:tc>
                  <a:txBody>
                    <a:bodyPr/>
                    <a:lstStyle/>
                    <a:p>
                      <a:pPr algn="ctr"/>
                      <a:r>
                        <a:rPr lang="en-US" sz="1600" dirty="0"/>
                        <a:t>18.84</a:t>
                      </a:r>
                    </a:p>
                  </a:txBody>
                  <a:tcPr/>
                </a:tc>
                <a:tc>
                  <a:txBody>
                    <a:bodyPr/>
                    <a:lstStyle/>
                    <a:p>
                      <a:pPr algn="ctr"/>
                      <a:r>
                        <a:rPr lang="en-US" sz="1600" dirty="0"/>
                        <a:t>…</a:t>
                      </a:r>
                    </a:p>
                  </a:txBody>
                  <a:tcPr/>
                </a:tc>
                <a:tc>
                  <a:txBody>
                    <a:bodyPr/>
                    <a:lstStyle/>
                    <a:p>
                      <a:pPr algn="ctr"/>
                      <a:r>
                        <a:rPr lang="en-US" sz="1600" dirty="0"/>
                        <a:t>0</a:t>
                      </a:r>
                    </a:p>
                  </a:txBody>
                  <a:tcPr/>
                </a:tc>
                <a:extLst>
                  <a:ext uri="{0D108BD9-81ED-4DB2-BD59-A6C34878D82A}">
                    <a16:rowId xmlns:a16="http://schemas.microsoft.com/office/drawing/2014/main" val="2738155176"/>
                  </a:ext>
                </a:extLst>
              </a:tr>
              <a:tr h="521229">
                <a:tc>
                  <a:txBody>
                    <a:bodyPr/>
                    <a:lstStyle/>
                    <a:p>
                      <a:pPr algn="ctr"/>
                      <a:r>
                        <a:rPr lang="en-US" sz="1600" dirty="0"/>
                        <a:t>19321668</a:t>
                      </a:r>
                    </a:p>
                  </a:txBody>
                  <a:tcPr/>
                </a:tc>
                <a:tc>
                  <a:txBody>
                    <a:bodyPr/>
                    <a:lstStyle/>
                    <a:p>
                      <a:pPr algn="ctr"/>
                      <a:r>
                        <a:rPr lang="en-US" sz="1600" dirty="0"/>
                        <a:t>34784165</a:t>
                      </a:r>
                    </a:p>
                  </a:txBody>
                  <a:tcPr/>
                </a:tc>
                <a:tc>
                  <a:txBody>
                    <a:bodyPr/>
                    <a:lstStyle/>
                    <a:p>
                      <a:pPr algn="ctr"/>
                      <a:r>
                        <a:rPr lang="en-US" sz="1600" dirty="0"/>
                        <a:t>67</a:t>
                      </a:r>
                    </a:p>
                  </a:txBody>
                  <a:tcPr/>
                </a:tc>
                <a:tc>
                  <a:txBody>
                    <a:bodyPr/>
                    <a:lstStyle/>
                    <a:p>
                      <a:pPr algn="ctr"/>
                      <a:r>
                        <a:rPr lang="en-US" sz="1600" dirty="0"/>
                        <a:t>DIRECT EMER.</a:t>
                      </a:r>
                    </a:p>
                  </a:txBody>
                  <a:tcPr/>
                </a:tc>
                <a:tc>
                  <a:txBody>
                    <a:bodyPr/>
                    <a:lstStyle/>
                    <a:p>
                      <a:pPr algn="ctr"/>
                      <a:r>
                        <a:rPr lang="en-US" sz="1600" dirty="0"/>
                        <a:t>109.14</a:t>
                      </a:r>
                    </a:p>
                  </a:txBody>
                  <a:tcPr/>
                </a:tc>
                <a:tc>
                  <a:txBody>
                    <a:bodyPr/>
                    <a:lstStyle/>
                    <a:p>
                      <a:pPr algn="ctr"/>
                      <a:r>
                        <a:rPr lang="en-US" sz="1600" dirty="0"/>
                        <a:t>15.39</a:t>
                      </a:r>
                    </a:p>
                  </a:txBody>
                  <a:tcPr/>
                </a:tc>
                <a:tc>
                  <a:txBody>
                    <a:bodyPr/>
                    <a:lstStyle/>
                    <a:p>
                      <a:pPr algn="ctr"/>
                      <a:r>
                        <a:rPr lang="en-US" sz="1600" dirty="0"/>
                        <a:t>…</a:t>
                      </a:r>
                    </a:p>
                  </a:txBody>
                  <a:tcPr/>
                </a:tc>
                <a:tc>
                  <a:txBody>
                    <a:bodyPr/>
                    <a:lstStyle/>
                    <a:p>
                      <a:pPr algn="ctr"/>
                      <a:r>
                        <a:rPr lang="en-US" sz="1600" dirty="0">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3082497085"/>
                  </a:ext>
                </a:extLst>
              </a:tr>
            </a:tbl>
          </a:graphicData>
        </a:graphic>
      </p:graphicFrame>
      <p:sp>
        <p:nvSpPr>
          <p:cNvPr id="8" name="Title 4">
            <a:extLst>
              <a:ext uri="{FF2B5EF4-FFF2-40B4-BE49-F238E27FC236}">
                <a16:creationId xmlns:a16="http://schemas.microsoft.com/office/drawing/2014/main" id="{EFD2AEB1-2BC1-F948-9E3F-B2DF39477F31}"/>
              </a:ext>
            </a:extLst>
          </p:cNvPr>
          <p:cNvSpPr txBox="1">
            <a:spLocks/>
          </p:cNvSpPr>
          <p:nvPr/>
        </p:nvSpPr>
        <p:spPr bwMode="black">
          <a:xfrm>
            <a:off x="2516278" y="286598"/>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objectives</a:t>
            </a:r>
          </a:p>
        </p:txBody>
      </p:sp>
      <p:sp>
        <p:nvSpPr>
          <p:cNvPr id="9" name="Title 4">
            <a:extLst>
              <a:ext uri="{FF2B5EF4-FFF2-40B4-BE49-F238E27FC236}">
                <a16:creationId xmlns:a16="http://schemas.microsoft.com/office/drawing/2014/main" id="{2680F27A-F023-3B4B-A6D5-4716A742C321}"/>
              </a:ext>
            </a:extLst>
          </p:cNvPr>
          <p:cNvSpPr txBox="1">
            <a:spLocks/>
          </p:cNvSpPr>
          <p:nvPr/>
        </p:nvSpPr>
        <p:spPr bwMode="black">
          <a:xfrm>
            <a:off x="4395181" y="286598"/>
            <a:ext cx="1827156" cy="504512"/>
          </a:xfrm>
          <a:prstGeom prst="rect">
            <a:avLst/>
          </a:prstGeom>
          <a:solidFill>
            <a:schemeClr val="accent6"/>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methodology</a:t>
            </a:r>
          </a:p>
        </p:txBody>
      </p:sp>
      <p:sp>
        <p:nvSpPr>
          <p:cNvPr id="10" name="Title 4">
            <a:extLst>
              <a:ext uri="{FF2B5EF4-FFF2-40B4-BE49-F238E27FC236}">
                <a16:creationId xmlns:a16="http://schemas.microsoft.com/office/drawing/2014/main" id="{D16D7672-5FF5-624A-94B1-3412199E9708}"/>
              </a:ext>
            </a:extLst>
          </p:cNvPr>
          <p:cNvSpPr txBox="1">
            <a:spLocks/>
          </p:cNvSpPr>
          <p:nvPr/>
        </p:nvSpPr>
        <p:spPr bwMode="black">
          <a:xfrm>
            <a:off x="6489841" y="286755"/>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results</a:t>
            </a:r>
          </a:p>
        </p:txBody>
      </p:sp>
      <p:sp>
        <p:nvSpPr>
          <p:cNvPr id="11" name="Title 4">
            <a:extLst>
              <a:ext uri="{FF2B5EF4-FFF2-40B4-BE49-F238E27FC236}">
                <a16:creationId xmlns:a16="http://schemas.microsoft.com/office/drawing/2014/main" id="{3B877A0D-62A0-3F4C-96B6-075F19B1E1C2}"/>
              </a:ext>
            </a:extLst>
          </p:cNvPr>
          <p:cNvSpPr txBox="1">
            <a:spLocks/>
          </p:cNvSpPr>
          <p:nvPr/>
        </p:nvSpPr>
        <p:spPr bwMode="black">
          <a:xfrm>
            <a:off x="8361307" y="284259"/>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challenges</a:t>
            </a:r>
          </a:p>
        </p:txBody>
      </p:sp>
      <p:sp>
        <p:nvSpPr>
          <p:cNvPr id="12" name="Title 4">
            <a:extLst>
              <a:ext uri="{FF2B5EF4-FFF2-40B4-BE49-F238E27FC236}">
                <a16:creationId xmlns:a16="http://schemas.microsoft.com/office/drawing/2014/main" id="{2102C8E9-1427-9441-A89F-8623F37CEA94}"/>
              </a:ext>
            </a:extLst>
          </p:cNvPr>
          <p:cNvSpPr txBox="1">
            <a:spLocks/>
          </p:cNvSpPr>
          <p:nvPr/>
        </p:nvSpPr>
        <p:spPr bwMode="black">
          <a:xfrm>
            <a:off x="10240211" y="284259"/>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Lessons</a:t>
            </a:r>
          </a:p>
          <a:p>
            <a:r>
              <a:rPr lang="en-US" sz="1200" dirty="0"/>
              <a:t>learned</a:t>
            </a:r>
          </a:p>
        </p:txBody>
      </p:sp>
    </p:spTree>
    <p:extLst>
      <p:ext uri="{BB962C8B-B14F-4D97-AF65-F5344CB8AC3E}">
        <p14:creationId xmlns:p14="http://schemas.microsoft.com/office/powerpoint/2010/main" val="1855867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2C9A01-003F-ED40-A0B7-2C525863F061}"/>
              </a:ext>
            </a:extLst>
          </p:cNvPr>
          <p:cNvSpPr>
            <a:spLocks noGrp="1"/>
          </p:cNvSpPr>
          <p:nvPr>
            <p:ph type="title"/>
          </p:nvPr>
        </p:nvSpPr>
        <p:spPr>
          <a:xfrm>
            <a:off x="452064" y="286598"/>
            <a:ext cx="1714141" cy="504512"/>
          </a:xfrm>
        </p:spPr>
        <p:txBody>
          <a:bodyPr>
            <a:noAutofit/>
          </a:bodyPr>
          <a:lstStyle/>
          <a:p>
            <a:r>
              <a:rPr lang="en-US" sz="1200" dirty="0"/>
              <a:t>background</a:t>
            </a:r>
          </a:p>
        </p:txBody>
      </p:sp>
      <p:sp>
        <p:nvSpPr>
          <p:cNvPr id="8" name="Title 4">
            <a:extLst>
              <a:ext uri="{FF2B5EF4-FFF2-40B4-BE49-F238E27FC236}">
                <a16:creationId xmlns:a16="http://schemas.microsoft.com/office/drawing/2014/main" id="{EFD2AEB1-2BC1-F948-9E3F-B2DF39477F31}"/>
              </a:ext>
            </a:extLst>
          </p:cNvPr>
          <p:cNvSpPr txBox="1">
            <a:spLocks/>
          </p:cNvSpPr>
          <p:nvPr/>
        </p:nvSpPr>
        <p:spPr bwMode="black">
          <a:xfrm>
            <a:off x="2516278" y="286598"/>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objectives</a:t>
            </a:r>
          </a:p>
        </p:txBody>
      </p:sp>
      <p:sp>
        <p:nvSpPr>
          <p:cNvPr id="9" name="Title 4">
            <a:extLst>
              <a:ext uri="{FF2B5EF4-FFF2-40B4-BE49-F238E27FC236}">
                <a16:creationId xmlns:a16="http://schemas.microsoft.com/office/drawing/2014/main" id="{2680F27A-F023-3B4B-A6D5-4716A742C321}"/>
              </a:ext>
            </a:extLst>
          </p:cNvPr>
          <p:cNvSpPr txBox="1">
            <a:spLocks/>
          </p:cNvSpPr>
          <p:nvPr/>
        </p:nvSpPr>
        <p:spPr bwMode="black">
          <a:xfrm>
            <a:off x="4395181" y="286598"/>
            <a:ext cx="1827156" cy="504512"/>
          </a:xfrm>
          <a:prstGeom prst="rect">
            <a:avLst/>
          </a:prstGeom>
          <a:solidFill>
            <a:schemeClr val="accent6"/>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methodology</a:t>
            </a:r>
          </a:p>
        </p:txBody>
      </p:sp>
      <p:sp>
        <p:nvSpPr>
          <p:cNvPr id="10" name="Title 4">
            <a:extLst>
              <a:ext uri="{FF2B5EF4-FFF2-40B4-BE49-F238E27FC236}">
                <a16:creationId xmlns:a16="http://schemas.microsoft.com/office/drawing/2014/main" id="{D16D7672-5FF5-624A-94B1-3412199E9708}"/>
              </a:ext>
            </a:extLst>
          </p:cNvPr>
          <p:cNvSpPr txBox="1">
            <a:spLocks/>
          </p:cNvSpPr>
          <p:nvPr/>
        </p:nvSpPr>
        <p:spPr bwMode="black">
          <a:xfrm>
            <a:off x="6489841" y="286755"/>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results</a:t>
            </a:r>
          </a:p>
        </p:txBody>
      </p:sp>
      <p:sp>
        <p:nvSpPr>
          <p:cNvPr id="11" name="Title 4">
            <a:extLst>
              <a:ext uri="{FF2B5EF4-FFF2-40B4-BE49-F238E27FC236}">
                <a16:creationId xmlns:a16="http://schemas.microsoft.com/office/drawing/2014/main" id="{3B877A0D-62A0-3F4C-96B6-075F19B1E1C2}"/>
              </a:ext>
            </a:extLst>
          </p:cNvPr>
          <p:cNvSpPr txBox="1">
            <a:spLocks/>
          </p:cNvSpPr>
          <p:nvPr/>
        </p:nvSpPr>
        <p:spPr bwMode="black">
          <a:xfrm>
            <a:off x="8361307" y="284259"/>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challenges</a:t>
            </a:r>
          </a:p>
        </p:txBody>
      </p:sp>
      <p:sp>
        <p:nvSpPr>
          <p:cNvPr id="12" name="Title 4">
            <a:extLst>
              <a:ext uri="{FF2B5EF4-FFF2-40B4-BE49-F238E27FC236}">
                <a16:creationId xmlns:a16="http://schemas.microsoft.com/office/drawing/2014/main" id="{2102C8E9-1427-9441-A89F-8623F37CEA94}"/>
              </a:ext>
            </a:extLst>
          </p:cNvPr>
          <p:cNvSpPr txBox="1">
            <a:spLocks/>
          </p:cNvSpPr>
          <p:nvPr/>
        </p:nvSpPr>
        <p:spPr bwMode="black">
          <a:xfrm>
            <a:off x="10240211" y="284259"/>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Lessons</a:t>
            </a:r>
          </a:p>
          <a:p>
            <a:r>
              <a:rPr lang="en-US" sz="1200" dirty="0"/>
              <a:t>learned</a:t>
            </a:r>
          </a:p>
        </p:txBody>
      </p:sp>
      <p:grpSp>
        <p:nvGrpSpPr>
          <p:cNvPr id="45" name="Group 44">
            <a:extLst>
              <a:ext uri="{FF2B5EF4-FFF2-40B4-BE49-F238E27FC236}">
                <a16:creationId xmlns:a16="http://schemas.microsoft.com/office/drawing/2014/main" id="{B472A243-431C-C244-B592-BDC6DC1CB728}"/>
              </a:ext>
            </a:extLst>
          </p:cNvPr>
          <p:cNvGrpSpPr/>
          <p:nvPr/>
        </p:nvGrpSpPr>
        <p:grpSpPr>
          <a:xfrm>
            <a:off x="2027414" y="1176337"/>
            <a:ext cx="2100264" cy="1271587"/>
            <a:chOff x="2067189" y="1557337"/>
            <a:chExt cx="2100264" cy="1271587"/>
          </a:xfrm>
        </p:grpSpPr>
        <p:sp>
          <p:nvSpPr>
            <p:cNvPr id="3" name="Rectangle 2">
              <a:extLst>
                <a:ext uri="{FF2B5EF4-FFF2-40B4-BE49-F238E27FC236}">
                  <a16:creationId xmlns:a16="http://schemas.microsoft.com/office/drawing/2014/main" id="{51965E31-77A1-FD4A-9189-3782113C9BA2}"/>
                </a:ext>
              </a:extLst>
            </p:cNvPr>
            <p:cNvSpPr/>
            <p:nvPr/>
          </p:nvSpPr>
          <p:spPr>
            <a:xfrm>
              <a:off x="2067190" y="1943099"/>
              <a:ext cx="2100263" cy="88582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85750" indent="-285750">
                <a:buFontTx/>
                <a:buChar char="-"/>
              </a:pPr>
              <a:endParaRPr lang="en-US" sz="1600" dirty="0">
                <a:solidFill>
                  <a:schemeClr val="tx1"/>
                </a:solidFill>
              </a:endParaRPr>
            </a:p>
          </p:txBody>
        </p:sp>
        <p:sp>
          <p:nvSpPr>
            <p:cNvPr id="13" name="Rectangle 12">
              <a:extLst>
                <a:ext uri="{FF2B5EF4-FFF2-40B4-BE49-F238E27FC236}">
                  <a16:creationId xmlns:a16="http://schemas.microsoft.com/office/drawing/2014/main" id="{4143DD88-0478-7944-B42A-A59C209883D4}"/>
                </a:ext>
              </a:extLst>
            </p:cNvPr>
            <p:cNvSpPr/>
            <p:nvPr/>
          </p:nvSpPr>
          <p:spPr>
            <a:xfrm>
              <a:off x="2067189" y="1557337"/>
              <a:ext cx="2100263" cy="395287"/>
            </a:xfrm>
            <a:prstGeom prst="rect">
              <a:avLst/>
            </a:prstGeom>
            <a:solidFill>
              <a:schemeClr val="accent3"/>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Missing Data</a:t>
              </a:r>
            </a:p>
          </p:txBody>
        </p:sp>
      </p:grpSp>
      <p:grpSp>
        <p:nvGrpSpPr>
          <p:cNvPr id="44" name="Group 43">
            <a:extLst>
              <a:ext uri="{FF2B5EF4-FFF2-40B4-BE49-F238E27FC236}">
                <a16:creationId xmlns:a16="http://schemas.microsoft.com/office/drawing/2014/main" id="{53D5FF73-5A4A-F445-BB96-6202F98B2A8A}"/>
              </a:ext>
            </a:extLst>
          </p:cNvPr>
          <p:cNvGrpSpPr/>
          <p:nvPr/>
        </p:nvGrpSpPr>
        <p:grpSpPr>
          <a:xfrm>
            <a:off x="2027414" y="2833686"/>
            <a:ext cx="2100264" cy="1271587"/>
            <a:chOff x="2067189" y="3214686"/>
            <a:chExt cx="2100264" cy="1271587"/>
          </a:xfrm>
        </p:grpSpPr>
        <p:sp>
          <p:nvSpPr>
            <p:cNvPr id="15" name="Rectangle 14">
              <a:extLst>
                <a:ext uri="{FF2B5EF4-FFF2-40B4-BE49-F238E27FC236}">
                  <a16:creationId xmlns:a16="http://schemas.microsoft.com/office/drawing/2014/main" id="{41088540-6657-B440-836E-F1BD393F1C2D}"/>
                </a:ext>
              </a:extLst>
            </p:cNvPr>
            <p:cNvSpPr/>
            <p:nvPr/>
          </p:nvSpPr>
          <p:spPr>
            <a:xfrm>
              <a:off x="2067190" y="3600448"/>
              <a:ext cx="2100263" cy="885825"/>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85750" indent="-285750">
                <a:buFontTx/>
                <a:buChar char="-"/>
              </a:pPr>
              <a:endParaRPr lang="en-US" sz="1600" dirty="0">
                <a:solidFill>
                  <a:schemeClr val="tx1"/>
                </a:solidFill>
              </a:endParaRPr>
            </a:p>
          </p:txBody>
        </p:sp>
        <p:sp>
          <p:nvSpPr>
            <p:cNvPr id="16" name="Rectangle 15">
              <a:extLst>
                <a:ext uri="{FF2B5EF4-FFF2-40B4-BE49-F238E27FC236}">
                  <a16:creationId xmlns:a16="http://schemas.microsoft.com/office/drawing/2014/main" id="{1713ABC4-EB81-804F-9E3E-DCDEF4436F3A}"/>
                </a:ext>
              </a:extLst>
            </p:cNvPr>
            <p:cNvSpPr/>
            <p:nvPr/>
          </p:nvSpPr>
          <p:spPr>
            <a:xfrm>
              <a:off x="2067189" y="3214686"/>
              <a:ext cx="2100263" cy="395287"/>
            </a:xfrm>
            <a:prstGeom prst="rect">
              <a:avLst/>
            </a:prstGeom>
            <a:solidFill>
              <a:schemeClr val="accent3"/>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Outliers</a:t>
              </a:r>
            </a:p>
          </p:txBody>
        </p:sp>
      </p:grpSp>
      <p:grpSp>
        <p:nvGrpSpPr>
          <p:cNvPr id="43" name="Group 42">
            <a:extLst>
              <a:ext uri="{FF2B5EF4-FFF2-40B4-BE49-F238E27FC236}">
                <a16:creationId xmlns:a16="http://schemas.microsoft.com/office/drawing/2014/main" id="{E53216ED-C4C1-F04B-A469-36392D4ABA67}"/>
              </a:ext>
            </a:extLst>
          </p:cNvPr>
          <p:cNvGrpSpPr/>
          <p:nvPr/>
        </p:nvGrpSpPr>
        <p:grpSpPr>
          <a:xfrm>
            <a:off x="2022045" y="4491035"/>
            <a:ext cx="2100264" cy="1823582"/>
            <a:chOff x="2061820" y="4872035"/>
            <a:chExt cx="2100264" cy="1823582"/>
          </a:xfrm>
        </p:grpSpPr>
        <p:sp>
          <p:nvSpPr>
            <p:cNvPr id="18" name="Rectangle 17">
              <a:extLst>
                <a:ext uri="{FF2B5EF4-FFF2-40B4-BE49-F238E27FC236}">
                  <a16:creationId xmlns:a16="http://schemas.microsoft.com/office/drawing/2014/main" id="{91C0C33A-632E-7440-986D-C3C5AA6A3B1B}"/>
                </a:ext>
              </a:extLst>
            </p:cNvPr>
            <p:cNvSpPr/>
            <p:nvPr/>
          </p:nvSpPr>
          <p:spPr>
            <a:xfrm>
              <a:off x="2061821" y="5257797"/>
              <a:ext cx="2100263" cy="1437820"/>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85750" indent="-285750">
                <a:buFontTx/>
                <a:buChar char="-"/>
              </a:pPr>
              <a:endParaRPr lang="en-US" sz="1600" dirty="0">
                <a:solidFill>
                  <a:schemeClr val="tx1"/>
                </a:solidFill>
              </a:endParaRPr>
            </a:p>
          </p:txBody>
        </p:sp>
        <p:sp>
          <p:nvSpPr>
            <p:cNvPr id="19" name="Rectangle 18">
              <a:extLst>
                <a:ext uri="{FF2B5EF4-FFF2-40B4-BE49-F238E27FC236}">
                  <a16:creationId xmlns:a16="http://schemas.microsoft.com/office/drawing/2014/main" id="{74E29138-D28B-A549-AF3E-77D8E2C764A9}"/>
                </a:ext>
              </a:extLst>
            </p:cNvPr>
            <p:cNvSpPr/>
            <p:nvPr/>
          </p:nvSpPr>
          <p:spPr>
            <a:xfrm>
              <a:off x="2061820" y="4872035"/>
              <a:ext cx="2100263" cy="395287"/>
            </a:xfrm>
            <a:prstGeom prst="rect">
              <a:avLst/>
            </a:prstGeom>
            <a:solidFill>
              <a:schemeClr val="accent3"/>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Multicollinearity</a:t>
              </a:r>
            </a:p>
          </p:txBody>
        </p:sp>
      </p:grpSp>
      <p:pic>
        <p:nvPicPr>
          <p:cNvPr id="20" name="Graphic 19" descr="Table outline">
            <a:extLst>
              <a:ext uri="{FF2B5EF4-FFF2-40B4-BE49-F238E27FC236}">
                <a16:creationId xmlns:a16="http://schemas.microsoft.com/office/drawing/2014/main" id="{7C8C5661-7FDD-4E4E-8449-4384D92CDD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23626" y="1335879"/>
            <a:ext cx="1337062" cy="1337062"/>
          </a:xfrm>
          <a:prstGeom prst="rect">
            <a:avLst/>
          </a:prstGeom>
        </p:spPr>
      </p:pic>
      <p:sp>
        <p:nvSpPr>
          <p:cNvPr id="21" name="TextBox 20">
            <a:extLst>
              <a:ext uri="{FF2B5EF4-FFF2-40B4-BE49-F238E27FC236}">
                <a16:creationId xmlns:a16="http://schemas.microsoft.com/office/drawing/2014/main" id="{69383A2F-2810-1049-B55B-BC8CC06FB1D6}"/>
              </a:ext>
            </a:extLst>
          </p:cNvPr>
          <p:cNvSpPr txBox="1"/>
          <p:nvPr/>
        </p:nvSpPr>
        <p:spPr>
          <a:xfrm>
            <a:off x="2771584" y="1888994"/>
            <a:ext cx="441146" cy="230832"/>
          </a:xfrm>
          <a:prstGeom prst="rect">
            <a:avLst/>
          </a:prstGeom>
          <a:noFill/>
        </p:spPr>
        <p:txBody>
          <a:bodyPr wrap="none" rtlCol="0">
            <a:spAutoFit/>
          </a:bodyPr>
          <a:lstStyle/>
          <a:p>
            <a:r>
              <a:rPr lang="en-US" sz="900" b="1" dirty="0" err="1">
                <a:solidFill>
                  <a:srgbClr val="FF0000"/>
                </a:solidFill>
              </a:rPr>
              <a:t>NaN</a:t>
            </a:r>
            <a:endParaRPr lang="en-US" sz="900" b="1" dirty="0">
              <a:solidFill>
                <a:srgbClr val="FF0000"/>
              </a:solidFill>
            </a:endParaRPr>
          </a:p>
        </p:txBody>
      </p:sp>
      <p:sp>
        <p:nvSpPr>
          <p:cNvPr id="22" name="TextBox 21">
            <a:extLst>
              <a:ext uri="{FF2B5EF4-FFF2-40B4-BE49-F238E27FC236}">
                <a16:creationId xmlns:a16="http://schemas.microsoft.com/office/drawing/2014/main" id="{FEF70A7A-E60B-3147-AD1C-96D106FB00BB}"/>
              </a:ext>
            </a:extLst>
          </p:cNvPr>
          <p:cNvSpPr txBox="1"/>
          <p:nvPr/>
        </p:nvSpPr>
        <p:spPr>
          <a:xfrm>
            <a:off x="3113679" y="2101676"/>
            <a:ext cx="441146" cy="230832"/>
          </a:xfrm>
          <a:prstGeom prst="rect">
            <a:avLst/>
          </a:prstGeom>
          <a:noFill/>
        </p:spPr>
        <p:txBody>
          <a:bodyPr wrap="none" rtlCol="0">
            <a:spAutoFit/>
          </a:bodyPr>
          <a:lstStyle/>
          <a:p>
            <a:r>
              <a:rPr lang="en-US" sz="900" b="1" dirty="0" err="1">
                <a:solidFill>
                  <a:srgbClr val="FF0000"/>
                </a:solidFill>
              </a:rPr>
              <a:t>NaN</a:t>
            </a:r>
            <a:endParaRPr lang="en-US" sz="900" b="1" dirty="0">
              <a:solidFill>
                <a:srgbClr val="FF0000"/>
              </a:solidFill>
            </a:endParaRPr>
          </a:p>
        </p:txBody>
      </p:sp>
      <p:pic>
        <p:nvPicPr>
          <p:cNvPr id="30" name="Graphic 29" descr="Scatterplot outline">
            <a:extLst>
              <a:ext uri="{FF2B5EF4-FFF2-40B4-BE49-F238E27FC236}">
                <a16:creationId xmlns:a16="http://schemas.microsoft.com/office/drawing/2014/main" id="{15AB0F54-BBEE-6546-8993-235BCDB0C76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22234" y="3197201"/>
            <a:ext cx="939845" cy="939845"/>
          </a:xfrm>
          <a:prstGeom prst="rect">
            <a:avLst/>
          </a:prstGeom>
        </p:spPr>
      </p:pic>
      <p:sp>
        <p:nvSpPr>
          <p:cNvPr id="31" name="Oval 30">
            <a:extLst>
              <a:ext uri="{FF2B5EF4-FFF2-40B4-BE49-F238E27FC236}">
                <a16:creationId xmlns:a16="http://schemas.microsoft.com/office/drawing/2014/main" id="{042007ED-6028-C040-A4C9-8CFAB4F93757}"/>
              </a:ext>
            </a:extLst>
          </p:cNvPr>
          <p:cNvSpPr/>
          <p:nvPr/>
        </p:nvSpPr>
        <p:spPr>
          <a:xfrm>
            <a:off x="2771584" y="3349487"/>
            <a:ext cx="45719" cy="4571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9D88067D-55F2-DF41-8D5F-213A2A685CFF}"/>
              </a:ext>
            </a:extLst>
          </p:cNvPr>
          <p:cNvSpPr/>
          <p:nvPr/>
        </p:nvSpPr>
        <p:spPr>
          <a:xfrm>
            <a:off x="3279583" y="3913929"/>
            <a:ext cx="45719" cy="4571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5CF82EB-5FEC-8D49-9962-E100D47C47E5}"/>
              </a:ext>
            </a:extLst>
          </p:cNvPr>
          <p:cNvSpPr/>
          <p:nvPr/>
        </p:nvSpPr>
        <p:spPr>
          <a:xfrm>
            <a:off x="2711657" y="3322340"/>
            <a:ext cx="45719" cy="4571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EC6B674-356B-7444-BA27-A839F7FAF8E7}"/>
              </a:ext>
            </a:extLst>
          </p:cNvPr>
          <p:cNvSpPr/>
          <p:nvPr/>
        </p:nvSpPr>
        <p:spPr>
          <a:xfrm>
            <a:off x="3767019" y="4976054"/>
            <a:ext cx="137890" cy="1187971"/>
          </a:xfrm>
          <a:prstGeom prst="rect">
            <a:avLst/>
          </a:prstGeom>
          <a:gradFill flip="none" rotWithShape="1">
            <a:gsLst>
              <a:gs pos="0">
                <a:schemeClr val="accent3">
                  <a:lumMod val="67000"/>
                </a:schemeClr>
              </a:gs>
              <a:gs pos="27000">
                <a:schemeClr val="accent3">
                  <a:lumMod val="97000"/>
                  <a:lumOff val="3000"/>
                </a:schemeClr>
              </a:gs>
              <a:gs pos="82000">
                <a:schemeClr val="accent3">
                  <a:lumMod val="16000"/>
                  <a:lumOff val="84000"/>
                </a:schemeClr>
              </a:gs>
            </a:gsLst>
            <a:lin ang="162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1" name="Table 41">
            <a:extLst>
              <a:ext uri="{FF2B5EF4-FFF2-40B4-BE49-F238E27FC236}">
                <a16:creationId xmlns:a16="http://schemas.microsoft.com/office/drawing/2014/main" id="{450CB016-21AF-F44A-B962-57FCDBD7F898}"/>
              </a:ext>
            </a:extLst>
          </p:cNvPr>
          <p:cNvGraphicFramePr>
            <a:graphicFrameLocks noGrp="1"/>
          </p:cNvGraphicFramePr>
          <p:nvPr>
            <p:extLst>
              <p:ext uri="{D42A27DB-BD31-4B8C-83A1-F6EECF244321}">
                <p14:modId xmlns:p14="http://schemas.microsoft.com/office/powerpoint/2010/main" val="939024134"/>
              </p:ext>
            </p:extLst>
          </p:nvPr>
        </p:nvGraphicFramePr>
        <p:xfrm>
          <a:off x="2265439" y="4976055"/>
          <a:ext cx="1270668" cy="1187972"/>
        </p:xfrm>
        <a:graphic>
          <a:graphicData uri="http://schemas.openxmlformats.org/drawingml/2006/table">
            <a:tbl>
              <a:tblPr firstRow="1" bandRow="1">
                <a:tableStyleId>{5940675A-B579-460E-94D1-54222C63F5DA}</a:tableStyleId>
              </a:tblPr>
              <a:tblGrid>
                <a:gridCol w="317667">
                  <a:extLst>
                    <a:ext uri="{9D8B030D-6E8A-4147-A177-3AD203B41FA5}">
                      <a16:colId xmlns:a16="http://schemas.microsoft.com/office/drawing/2014/main" val="3552432786"/>
                    </a:ext>
                  </a:extLst>
                </a:gridCol>
                <a:gridCol w="317667">
                  <a:extLst>
                    <a:ext uri="{9D8B030D-6E8A-4147-A177-3AD203B41FA5}">
                      <a16:colId xmlns:a16="http://schemas.microsoft.com/office/drawing/2014/main" val="2937690732"/>
                    </a:ext>
                  </a:extLst>
                </a:gridCol>
                <a:gridCol w="317667">
                  <a:extLst>
                    <a:ext uri="{9D8B030D-6E8A-4147-A177-3AD203B41FA5}">
                      <a16:colId xmlns:a16="http://schemas.microsoft.com/office/drawing/2014/main" val="2833049077"/>
                    </a:ext>
                  </a:extLst>
                </a:gridCol>
                <a:gridCol w="317667">
                  <a:extLst>
                    <a:ext uri="{9D8B030D-6E8A-4147-A177-3AD203B41FA5}">
                      <a16:colId xmlns:a16="http://schemas.microsoft.com/office/drawing/2014/main" val="2067925629"/>
                    </a:ext>
                  </a:extLst>
                </a:gridCol>
              </a:tblGrid>
              <a:tr h="296993">
                <a:tc>
                  <a:txBody>
                    <a:bodyPr/>
                    <a:lstStyle/>
                    <a:p>
                      <a:pPr algn="ctr"/>
                      <a:r>
                        <a:rPr lang="en-US" sz="800" dirty="0">
                          <a:latin typeface="Calibri" panose="020F0502020204030204" pitchFamily="34" charset="0"/>
                          <a:cs typeface="Calibri" panose="020F0502020204030204" pitchFamily="34" charset="0"/>
                        </a:rPr>
                        <a:t>1</a:t>
                      </a:r>
                    </a:p>
                  </a:txBody>
                  <a:tcPr anchor="ctr">
                    <a:solidFill>
                      <a:schemeClr val="bg1"/>
                    </a:solidFill>
                  </a:tcPr>
                </a:tc>
                <a:tc>
                  <a:txBody>
                    <a:bodyPr/>
                    <a:lstStyle/>
                    <a:p>
                      <a:pPr algn="ctr"/>
                      <a:r>
                        <a:rPr lang="en-US" sz="800" dirty="0">
                          <a:latin typeface="Calibri" panose="020F0502020204030204" pitchFamily="34" charset="0"/>
                          <a:cs typeface="Calibri" panose="020F0502020204030204" pitchFamily="34" charset="0"/>
                        </a:rPr>
                        <a:t>0.3</a:t>
                      </a:r>
                    </a:p>
                  </a:txBody>
                  <a:tcPr anchor="ctr">
                    <a:solidFill>
                      <a:schemeClr val="accent3">
                        <a:lumMod val="75000"/>
                        <a:alpha val="82000"/>
                      </a:schemeClr>
                    </a:solidFill>
                  </a:tcPr>
                </a:tc>
                <a:tc>
                  <a:txBody>
                    <a:bodyPr/>
                    <a:lstStyle/>
                    <a:p>
                      <a:pPr algn="ctr"/>
                      <a:r>
                        <a:rPr lang="en-US" sz="800" dirty="0">
                          <a:latin typeface="Calibri" panose="020F0502020204030204" pitchFamily="34" charset="0"/>
                          <a:cs typeface="Calibri" panose="020F0502020204030204" pitchFamily="34" charset="0"/>
                        </a:rPr>
                        <a:t>0.1</a:t>
                      </a:r>
                    </a:p>
                  </a:txBody>
                  <a:tcPr anchor="ctr">
                    <a:solidFill>
                      <a:schemeClr val="accent3">
                        <a:lumMod val="50000"/>
                        <a:alpha val="82000"/>
                      </a:schemeClr>
                    </a:solidFill>
                  </a:tcPr>
                </a:tc>
                <a:tc>
                  <a:txBody>
                    <a:bodyPr/>
                    <a:lstStyle/>
                    <a:p>
                      <a:pPr algn="ctr"/>
                      <a:r>
                        <a:rPr lang="en-US" sz="800" b="1" dirty="0">
                          <a:solidFill>
                            <a:srgbClr val="FF0000"/>
                          </a:solidFill>
                          <a:latin typeface="Calibri" panose="020F0502020204030204" pitchFamily="34" charset="0"/>
                          <a:cs typeface="Calibri" panose="020F0502020204030204" pitchFamily="34" charset="0"/>
                        </a:rPr>
                        <a:t>0.8</a:t>
                      </a:r>
                    </a:p>
                  </a:txBody>
                  <a:tcPr anchor="ctr">
                    <a:solidFill>
                      <a:schemeClr val="accent3">
                        <a:lumMod val="40000"/>
                        <a:lumOff val="60000"/>
                        <a:alpha val="53000"/>
                      </a:schemeClr>
                    </a:solidFill>
                  </a:tcPr>
                </a:tc>
                <a:extLst>
                  <a:ext uri="{0D108BD9-81ED-4DB2-BD59-A6C34878D82A}">
                    <a16:rowId xmlns:a16="http://schemas.microsoft.com/office/drawing/2014/main" val="3332966930"/>
                  </a:ext>
                </a:extLst>
              </a:tr>
              <a:tr h="296993">
                <a:tc>
                  <a:txBody>
                    <a:bodyPr/>
                    <a:lstStyle/>
                    <a:p>
                      <a:pPr algn="ctr"/>
                      <a:r>
                        <a:rPr lang="en-US" sz="800" dirty="0">
                          <a:latin typeface="Calibri" panose="020F0502020204030204" pitchFamily="34" charset="0"/>
                          <a:cs typeface="Calibri" panose="020F0502020204030204" pitchFamily="34" charset="0"/>
                        </a:rPr>
                        <a:t>0.2</a:t>
                      </a:r>
                    </a:p>
                  </a:txBody>
                  <a:tcPr anchor="ctr">
                    <a:solidFill>
                      <a:schemeClr val="accent3">
                        <a:lumMod val="50000"/>
                        <a:alpha val="60000"/>
                      </a:schemeClr>
                    </a:solidFill>
                  </a:tcPr>
                </a:tc>
                <a:tc>
                  <a:txBody>
                    <a:bodyPr/>
                    <a:lstStyle/>
                    <a:p>
                      <a:pPr algn="ctr"/>
                      <a:r>
                        <a:rPr lang="en-US" sz="800" dirty="0">
                          <a:latin typeface="Calibri" panose="020F0502020204030204" pitchFamily="34" charset="0"/>
                          <a:cs typeface="Calibri" panose="020F0502020204030204" pitchFamily="34" charset="0"/>
                        </a:rPr>
                        <a:t>1</a:t>
                      </a:r>
                    </a:p>
                  </a:txBody>
                  <a:tcPr anchor="ctr">
                    <a:solidFill>
                      <a:schemeClr val="bg1">
                        <a:lumMod val="95000"/>
                      </a:schemeClr>
                    </a:solidFill>
                  </a:tcPr>
                </a:tc>
                <a:tc>
                  <a:txBody>
                    <a:bodyPr/>
                    <a:lstStyle/>
                    <a:p>
                      <a:pPr algn="ctr"/>
                      <a:r>
                        <a:rPr lang="en-US" sz="800" dirty="0">
                          <a:latin typeface="Calibri" panose="020F0502020204030204" pitchFamily="34" charset="0"/>
                          <a:cs typeface="Calibri" panose="020F0502020204030204" pitchFamily="34" charset="0"/>
                        </a:rPr>
                        <a:t>0.6</a:t>
                      </a:r>
                    </a:p>
                  </a:txBody>
                  <a:tcPr anchor="ctr">
                    <a:solidFill>
                      <a:schemeClr val="accent3">
                        <a:lumMod val="60000"/>
                        <a:lumOff val="40000"/>
                        <a:alpha val="82000"/>
                      </a:schemeClr>
                    </a:solidFill>
                  </a:tcPr>
                </a:tc>
                <a:tc>
                  <a:txBody>
                    <a:bodyPr/>
                    <a:lstStyle/>
                    <a:p>
                      <a:pPr algn="ctr"/>
                      <a:r>
                        <a:rPr lang="en-US" sz="800" dirty="0">
                          <a:latin typeface="Calibri" panose="020F0502020204030204" pitchFamily="34" charset="0"/>
                          <a:cs typeface="Calibri" panose="020F0502020204030204" pitchFamily="34" charset="0"/>
                        </a:rPr>
                        <a:t>0.3</a:t>
                      </a:r>
                    </a:p>
                  </a:txBody>
                  <a:tcPr anchor="ctr">
                    <a:solidFill>
                      <a:schemeClr val="accent3">
                        <a:lumMod val="75000"/>
                        <a:alpha val="82000"/>
                      </a:schemeClr>
                    </a:solidFill>
                  </a:tcPr>
                </a:tc>
                <a:extLst>
                  <a:ext uri="{0D108BD9-81ED-4DB2-BD59-A6C34878D82A}">
                    <a16:rowId xmlns:a16="http://schemas.microsoft.com/office/drawing/2014/main" val="3850914740"/>
                  </a:ext>
                </a:extLst>
              </a:tr>
              <a:tr h="296993">
                <a:tc>
                  <a:txBody>
                    <a:bodyPr/>
                    <a:lstStyle/>
                    <a:p>
                      <a:pPr algn="ctr"/>
                      <a:r>
                        <a:rPr lang="en-US" sz="800" dirty="0">
                          <a:latin typeface="Calibri" panose="020F0502020204030204" pitchFamily="34" charset="0"/>
                          <a:cs typeface="Calibri" panose="020F0502020204030204" pitchFamily="34" charset="0"/>
                        </a:rPr>
                        <a:t>0.2</a:t>
                      </a:r>
                    </a:p>
                  </a:txBody>
                  <a:tcPr anchor="ctr">
                    <a:solidFill>
                      <a:schemeClr val="accent3">
                        <a:lumMod val="50000"/>
                        <a:alpha val="69000"/>
                      </a:schemeClr>
                    </a:solidFill>
                  </a:tcPr>
                </a:tc>
                <a:tc>
                  <a:txBody>
                    <a:bodyPr/>
                    <a:lstStyle/>
                    <a:p>
                      <a:pPr algn="ctr"/>
                      <a:r>
                        <a:rPr lang="en-US" sz="800" dirty="0">
                          <a:latin typeface="Calibri" panose="020F0502020204030204" pitchFamily="34" charset="0"/>
                          <a:cs typeface="Calibri" panose="020F0502020204030204" pitchFamily="34" charset="0"/>
                        </a:rPr>
                        <a:t>0.3</a:t>
                      </a:r>
                    </a:p>
                  </a:txBody>
                  <a:tcPr anchor="ctr">
                    <a:solidFill>
                      <a:schemeClr val="accent3">
                        <a:lumMod val="75000"/>
                        <a:alpha val="75000"/>
                      </a:schemeClr>
                    </a:solidFill>
                  </a:tcPr>
                </a:tc>
                <a:tc>
                  <a:txBody>
                    <a:bodyPr/>
                    <a:lstStyle/>
                    <a:p>
                      <a:pPr algn="ctr"/>
                      <a:r>
                        <a:rPr lang="en-US" sz="800" dirty="0">
                          <a:latin typeface="Calibri" panose="020F0502020204030204" pitchFamily="34" charset="0"/>
                          <a:cs typeface="Calibri" panose="020F0502020204030204" pitchFamily="34" charset="0"/>
                        </a:rPr>
                        <a:t>1</a:t>
                      </a:r>
                    </a:p>
                  </a:txBody>
                  <a:tcPr anchor="ctr">
                    <a:solidFill>
                      <a:schemeClr val="bg1"/>
                    </a:solidFill>
                  </a:tcPr>
                </a:tc>
                <a:tc>
                  <a:txBody>
                    <a:bodyPr/>
                    <a:lstStyle/>
                    <a:p>
                      <a:pPr algn="ctr"/>
                      <a:r>
                        <a:rPr lang="en-US" sz="800" dirty="0">
                          <a:latin typeface="Calibri" panose="020F0502020204030204" pitchFamily="34" charset="0"/>
                          <a:cs typeface="Calibri" panose="020F0502020204030204" pitchFamily="34" charset="0"/>
                        </a:rPr>
                        <a:t>0.5</a:t>
                      </a:r>
                    </a:p>
                  </a:txBody>
                  <a:tcPr anchor="ctr">
                    <a:solidFill>
                      <a:schemeClr val="accent3">
                        <a:lumMod val="75000"/>
                        <a:alpha val="61000"/>
                      </a:schemeClr>
                    </a:solidFill>
                  </a:tcPr>
                </a:tc>
                <a:extLst>
                  <a:ext uri="{0D108BD9-81ED-4DB2-BD59-A6C34878D82A}">
                    <a16:rowId xmlns:a16="http://schemas.microsoft.com/office/drawing/2014/main" val="3014391797"/>
                  </a:ext>
                </a:extLst>
              </a:tr>
              <a:tr h="296993">
                <a:tc>
                  <a:txBody>
                    <a:bodyPr/>
                    <a:lstStyle/>
                    <a:p>
                      <a:pPr algn="ctr"/>
                      <a:r>
                        <a:rPr lang="en-US" sz="800" dirty="0">
                          <a:latin typeface="Calibri" panose="020F0502020204030204" pitchFamily="34" charset="0"/>
                          <a:cs typeface="Calibri" panose="020F0502020204030204" pitchFamily="34" charset="0"/>
                        </a:rPr>
                        <a:t>0.1</a:t>
                      </a:r>
                    </a:p>
                  </a:txBody>
                  <a:tcPr anchor="ctr">
                    <a:solidFill>
                      <a:schemeClr val="accent3">
                        <a:lumMod val="50000"/>
                        <a:alpha val="82000"/>
                      </a:schemeClr>
                    </a:solidFill>
                  </a:tcPr>
                </a:tc>
                <a:tc>
                  <a:txBody>
                    <a:bodyPr/>
                    <a:lstStyle/>
                    <a:p>
                      <a:pPr algn="ctr"/>
                      <a:r>
                        <a:rPr lang="en-US" sz="800" dirty="0">
                          <a:latin typeface="Calibri" panose="020F0502020204030204" pitchFamily="34" charset="0"/>
                          <a:cs typeface="Calibri" panose="020F0502020204030204" pitchFamily="34" charset="0"/>
                        </a:rPr>
                        <a:t>0.1</a:t>
                      </a:r>
                    </a:p>
                  </a:txBody>
                  <a:tcPr anchor="ctr">
                    <a:solidFill>
                      <a:schemeClr val="accent3">
                        <a:lumMod val="50000"/>
                        <a:alpha val="82000"/>
                      </a:schemeClr>
                    </a:solidFill>
                  </a:tcPr>
                </a:tc>
                <a:tc>
                  <a:txBody>
                    <a:bodyPr/>
                    <a:lstStyle/>
                    <a:p>
                      <a:pPr algn="ctr"/>
                      <a:r>
                        <a:rPr lang="en-US" sz="800" dirty="0">
                          <a:latin typeface="Calibri" panose="020F0502020204030204" pitchFamily="34" charset="0"/>
                          <a:cs typeface="Calibri" panose="020F0502020204030204" pitchFamily="34" charset="0"/>
                        </a:rPr>
                        <a:t>0.2</a:t>
                      </a:r>
                    </a:p>
                  </a:txBody>
                  <a:tcPr anchor="ctr">
                    <a:solidFill>
                      <a:schemeClr val="accent3">
                        <a:lumMod val="50000"/>
                        <a:alpha val="65000"/>
                      </a:schemeClr>
                    </a:solidFill>
                  </a:tcPr>
                </a:tc>
                <a:tc>
                  <a:txBody>
                    <a:bodyPr/>
                    <a:lstStyle/>
                    <a:p>
                      <a:pPr algn="ctr"/>
                      <a:r>
                        <a:rPr lang="en-US" sz="800" dirty="0">
                          <a:latin typeface="Calibri" panose="020F0502020204030204" pitchFamily="34" charset="0"/>
                          <a:cs typeface="Calibri" panose="020F0502020204030204" pitchFamily="34" charset="0"/>
                        </a:rPr>
                        <a:t>1</a:t>
                      </a:r>
                    </a:p>
                  </a:txBody>
                  <a:tcPr anchor="ctr">
                    <a:solidFill>
                      <a:schemeClr val="bg1">
                        <a:alpha val="54000"/>
                      </a:schemeClr>
                    </a:solidFill>
                  </a:tcPr>
                </a:tc>
                <a:extLst>
                  <a:ext uri="{0D108BD9-81ED-4DB2-BD59-A6C34878D82A}">
                    <a16:rowId xmlns:a16="http://schemas.microsoft.com/office/drawing/2014/main" val="1761837173"/>
                  </a:ext>
                </a:extLst>
              </a:tr>
            </a:tbl>
          </a:graphicData>
        </a:graphic>
      </p:graphicFrame>
      <p:sp>
        <p:nvSpPr>
          <p:cNvPr id="46" name="TextBox 45">
            <a:extLst>
              <a:ext uri="{FF2B5EF4-FFF2-40B4-BE49-F238E27FC236}">
                <a16:creationId xmlns:a16="http://schemas.microsoft.com/office/drawing/2014/main" id="{B28FA447-621A-F849-9B8F-1109A6374136}"/>
              </a:ext>
            </a:extLst>
          </p:cNvPr>
          <p:cNvSpPr txBox="1"/>
          <p:nvPr/>
        </p:nvSpPr>
        <p:spPr>
          <a:xfrm>
            <a:off x="2492630" y="1660229"/>
            <a:ext cx="372218" cy="230832"/>
          </a:xfrm>
          <a:prstGeom prst="rect">
            <a:avLst/>
          </a:prstGeom>
          <a:noFill/>
        </p:spPr>
        <p:txBody>
          <a:bodyPr wrap="square" rtlCol="0">
            <a:spAutoFit/>
          </a:bodyPr>
          <a:lstStyle/>
          <a:p>
            <a:r>
              <a:rPr lang="en-US" sz="900" dirty="0">
                <a:solidFill>
                  <a:schemeClr val="tx2"/>
                </a:solidFill>
              </a:rPr>
              <a:t>87</a:t>
            </a:r>
          </a:p>
        </p:txBody>
      </p:sp>
      <p:sp>
        <p:nvSpPr>
          <p:cNvPr id="47" name="TextBox 46">
            <a:extLst>
              <a:ext uri="{FF2B5EF4-FFF2-40B4-BE49-F238E27FC236}">
                <a16:creationId xmlns:a16="http://schemas.microsoft.com/office/drawing/2014/main" id="{746BD3D0-BB24-3F4D-B180-9196682F6B4C}"/>
              </a:ext>
            </a:extLst>
          </p:cNvPr>
          <p:cNvSpPr txBox="1"/>
          <p:nvPr/>
        </p:nvSpPr>
        <p:spPr>
          <a:xfrm>
            <a:off x="2768385" y="1650027"/>
            <a:ext cx="508404" cy="230832"/>
          </a:xfrm>
          <a:prstGeom prst="rect">
            <a:avLst/>
          </a:prstGeom>
          <a:noFill/>
        </p:spPr>
        <p:txBody>
          <a:bodyPr wrap="square" rtlCol="0">
            <a:spAutoFit/>
          </a:bodyPr>
          <a:lstStyle/>
          <a:p>
            <a:r>
              <a:rPr lang="en-US" sz="900" dirty="0">
                <a:solidFill>
                  <a:schemeClr val="tx2"/>
                </a:solidFill>
              </a:rPr>
              <a:t>EMER</a:t>
            </a:r>
          </a:p>
        </p:txBody>
      </p:sp>
      <p:sp>
        <p:nvSpPr>
          <p:cNvPr id="48" name="TextBox 47">
            <a:extLst>
              <a:ext uri="{FF2B5EF4-FFF2-40B4-BE49-F238E27FC236}">
                <a16:creationId xmlns:a16="http://schemas.microsoft.com/office/drawing/2014/main" id="{61735747-7C3B-A544-A01B-D39C6DDB7D8C}"/>
              </a:ext>
            </a:extLst>
          </p:cNvPr>
          <p:cNvSpPr txBox="1"/>
          <p:nvPr/>
        </p:nvSpPr>
        <p:spPr>
          <a:xfrm>
            <a:off x="3140133" y="1655727"/>
            <a:ext cx="480378" cy="230832"/>
          </a:xfrm>
          <a:prstGeom prst="rect">
            <a:avLst/>
          </a:prstGeom>
          <a:noFill/>
        </p:spPr>
        <p:txBody>
          <a:bodyPr wrap="square" rtlCol="0">
            <a:spAutoFit/>
          </a:bodyPr>
          <a:lstStyle/>
          <a:p>
            <a:r>
              <a:rPr lang="en-US" sz="900" dirty="0">
                <a:solidFill>
                  <a:schemeClr val="tx2"/>
                </a:solidFill>
              </a:rPr>
              <a:t>98.4</a:t>
            </a:r>
          </a:p>
        </p:txBody>
      </p:sp>
      <p:sp>
        <p:nvSpPr>
          <p:cNvPr id="49" name="TextBox 48">
            <a:extLst>
              <a:ext uri="{FF2B5EF4-FFF2-40B4-BE49-F238E27FC236}">
                <a16:creationId xmlns:a16="http://schemas.microsoft.com/office/drawing/2014/main" id="{724D9D4A-CC0A-204F-9823-1C416915F272}"/>
              </a:ext>
            </a:extLst>
          </p:cNvPr>
          <p:cNvSpPr txBox="1"/>
          <p:nvPr/>
        </p:nvSpPr>
        <p:spPr>
          <a:xfrm>
            <a:off x="2488252" y="1889300"/>
            <a:ext cx="372218" cy="230832"/>
          </a:xfrm>
          <a:prstGeom prst="rect">
            <a:avLst/>
          </a:prstGeom>
          <a:noFill/>
        </p:spPr>
        <p:txBody>
          <a:bodyPr wrap="square" rtlCol="0">
            <a:spAutoFit/>
          </a:bodyPr>
          <a:lstStyle/>
          <a:p>
            <a:r>
              <a:rPr lang="en-US" sz="900" dirty="0">
                <a:solidFill>
                  <a:schemeClr val="tx2"/>
                </a:solidFill>
              </a:rPr>
              <a:t>47</a:t>
            </a:r>
          </a:p>
        </p:txBody>
      </p:sp>
      <p:sp>
        <p:nvSpPr>
          <p:cNvPr id="50" name="TextBox 49">
            <a:extLst>
              <a:ext uri="{FF2B5EF4-FFF2-40B4-BE49-F238E27FC236}">
                <a16:creationId xmlns:a16="http://schemas.microsoft.com/office/drawing/2014/main" id="{35E6B65E-85E2-6E46-8EED-859834F0A867}"/>
              </a:ext>
            </a:extLst>
          </p:cNvPr>
          <p:cNvSpPr txBox="1"/>
          <p:nvPr/>
        </p:nvSpPr>
        <p:spPr>
          <a:xfrm>
            <a:off x="2489065" y="2105270"/>
            <a:ext cx="312811" cy="230832"/>
          </a:xfrm>
          <a:prstGeom prst="rect">
            <a:avLst/>
          </a:prstGeom>
          <a:noFill/>
        </p:spPr>
        <p:txBody>
          <a:bodyPr wrap="square" rtlCol="0">
            <a:spAutoFit/>
          </a:bodyPr>
          <a:lstStyle/>
          <a:p>
            <a:r>
              <a:rPr lang="en-US" sz="900" dirty="0">
                <a:solidFill>
                  <a:schemeClr val="tx2"/>
                </a:solidFill>
              </a:rPr>
              <a:t>65</a:t>
            </a:r>
          </a:p>
        </p:txBody>
      </p:sp>
      <p:sp>
        <p:nvSpPr>
          <p:cNvPr id="51" name="TextBox 50">
            <a:extLst>
              <a:ext uri="{FF2B5EF4-FFF2-40B4-BE49-F238E27FC236}">
                <a16:creationId xmlns:a16="http://schemas.microsoft.com/office/drawing/2014/main" id="{1CF6905C-A75E-7840-9275-D4CA2D4C69C5}"/>
              </a:ext>
            </a:extLst>
          </p:cNvPr>
          <p:cNvSpPr txBox="1"/>
          <p:nvPr/>
        </p:nvSpPr>
        <p:spPr>
          <a:xfrm>
            <a:off x="2796746" y="2115862"/>
            <a:ext cx="441146" cy="230832"/>
          </a:xfrm>
          <a:prstGeom prst="rect">
            <a:avLst/>
          </a:prstGeom>
          <a:noFill/>
        </p:spPr>
        <p:txBody>
          <a:bodyPr wrap="square" rtlCol="0">
            <a:spAutoFit/>
          </a:bodyPr>
          <a:lstStyle/>
          <a:p>
            <a:r>
              <a:rPr lang="en-US" sz="900" dirty="0">
                <a:solidFill>
                  <a:schemeClr val="tx2"/>
                </a:solidFill>
              </a:rPr>
              <a:t>URG</a:t>
            </a:r>
          </a:p>
        </p:txBody>
      </p:sp>
      <p:sp>
        <p:nvSpPr>
          <p:cNvPr id="52" name="TextBox 51">
            <a:extLst>
              <a:ext uri="{FF2B5EF4-FFF2-40B4-BE49-F238E27FC236}">
                <a16:creationId xmlns:a16="http://schemas.microsoft.com/office/drawing/2014/main" id="{0678840E-9B76-2A42-A575-078666FF6004}"/>
              </a:ext>
            </a:extLst>
          </p:cNvPr>
          <p:cNvSpPr txBox="1"/>
          <p:nvPr/>
        </p:nvSpPr>
        <p:spPr>
          <a:xfrm>
            <a:off x="3105622" y="1886851"/>
            <a:ext cx="441146" cy="230832"/>
          </a:xfrm>
          <a:prstGeom prst="rect">
            <a:avLst/>
          </a:prstGeom>
          <a:noFill/>
        </p:spPr>
        <p:txBody>
          <a:bodyPr wrap="square" rtlCol="0">
            <a:spAutoFit/>
          </a:bodyPr>
          <a:lstStyle/>
          <a:p>
            <a:r>
              <a:rPr lang="en-US" sz="900" dirty="0">
                <a:solidFill>
                  <a:schemeClr val="tx2"/>
                </a:solidFill>
              </a:rPr>
              <a:t>102.5</a:t>
            </a:r>
          </a:p>
        </p:txBody>
      </p:sp>
      <p:cxnSp>
        <p:nvCxnSpPr>
          <p:cNvPr id="59" name="Straight Connector 58">
            <a:extLst>
              <a:ext uri="{FF2B5EF4-FFF2-40B4-BE49-F238E27FC236}">
                <a16:creationId xmlns:a16="http://schemas.microsoft.com/office/drawing/2014/main" id="{BF291FE9-9133-E24F-9385-5593977124B2}"/>
              </a:ext>
            </a:extLst>
          </p:cNvPr>
          <p:cNvCxnSpPr/>
          <p:nvPr/>
        </p:nvCxnSpPr>
        <p:spPr>
          <a:xfrm flipH="1">
            <a:off x="1475874" y="1660229"/>
            <a:ext cx="546171" cy="0"/>
          </a:xfrm>
          <a:prstGeom prst="line">
            <a:avLst/>
          </a:prstGeom>
          <a:ln w="12700">
            <a:solidFill>
              <a:schemeClr val="tx2"/>
            </a:solidFill>
            <a:head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98417BE-D12F-1B4F-B6D0-55240D9BEC12}"/>
              </a:ext>
            </a:extLst>
          </p:cNvPr>
          <p:cNvCxnSpPr>
            <a:cxnSpLocks/>
            <a:endCxn id="64" idx="3"/>
          </p:cNvCxnSpPr>
          <p:nvPr/>
        </p:nvCxnSpPr>
        <p:spPr>
          <a:xfrm flipH="1">
            <a:off x="1309134" y="3561218"/>
            <a:ext cx="712912" cy="0"/>
          </a:xfrm>
          <a:prstGeom prst="line">
            <a:avLst/>
          </a:prstGeom>
          <a:ln w="12700">
            <a:solidFill>
              <a:schemeClr val="tx2"/>
            </a:solidFill>
            <a:head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18B6A41-5B57-5C45-B183-1168258B4A13}"/>
              </a:ext>
            </a:extLst>
          </p:cNvPr>
          <p:cNvCxnSpPr/>
          <p:nvPr/>
        </p:nvCxnSpPr>
        <p:spPr>
          <a:xfrm flipH="1">
            <a:off x="1475874" y="5478250"/>
            <a:ext cx="546171" cy="0"/>
          </a:xfrm>
          <a:prstGeom prst="line">
            <a:avLst/>
          </a:prstGeom>
          <a:ln w="12700">
            <a:solidFill>
              <a:schemeClr val="tx2"/>
            </a:solidFill>
            <a:headEnd type="triangl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BE2BB86-6D35-404F-BBDF-2F84BF7EEE40}"/>
              </a:ext>
            </a:extLst>
          </p:cNvPr>
          <p:cNvCxnSpPr/>
          <p:nvPr/>
        </p:nvCxnSpPr>
        <p:spPr>
          <a:xfrm>
            <a:off x="1475874" y="1650027"/>
            <a:ext cx="0" cy="3828223"/>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1EDBEB61-BE2E-0E43-BBA7-91B8B7123209}"/>
              </a:ext>
            </a:extLst>
          </p:cNvPr>
          <p:cNvSpPr txBox="1"/>
          <p:nvPr/>
        </p:nvSpPr>
        <p:spPr>
          <a:xfrm>
            <a:off x="159460" y="3330385"/>
            <a:ext cx="1149674" cy="461665"/>
          </a:xfrm>
          <a:prstGeom prst="rect">
            <a:avLst/>
          </a:prstGeom>
          <a:noFill/>
        </p:spPr>
        <p:txBody>
          <a:bodyPr wrap="none" rtlCol="0">
            <a:spAutoFit/>
          </a:bodyPr>
          <a:lstStyle/>
          <a:p>
            <a:r>
              <a:rPr lang="en-US" sz="2400" dirty="0"/>
              <a:t>Dataset</a:t>
            </a:r>
          </a:p>
        </p:txBody>
      </p:sp>
      <p:sp>
        <p:nvSpPr>
          <p:cNvPr id="66" name="Rectangle 65">
            <a:extLst>
              <a:ext uri="{FF2B5EF4-FFF2-40B4-BE49-F238E27FC236}">
                <a16:creationId xmlns:a16="http://schemas.microsoft.com/office/drawing/2014/main" id="{F37F1540-718E-9146-BC83-46DCD63A139E}"/>
              </a:ext>
            </a:extLst>
          </p:cNvPr>
          <p:cNvSpPr/>
          <p:nvPr/>
        </p:nvSpPr>
        <p:spPr>
          <a:xfrm>
            <a:off x="4724222" y="2655092"/>
            <a:ext cx="1169073" cy="773908"/>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t>TRAIN</a:t>
            </a:r>
          </a:p>
          <a:p>
            <a:pPr algn="ctr"/>
            <a:r>
              <a:rPr lang="en-US" dirty="0"/>
              <a:t>(80%)</a:t>
            </a:r>
          </a:p>
        </p:txBody>
      </p:sp>
      <p:sp>
        <p:nvSpPr>
          <p:cNvPr id="68" name="Rectangle 67">
            <a:extLst>
              <a:ext uri="{FF2B5EF4-FFF2-40B4-BE49-F238E27FC236}">
                <a16:creationId xmlns:a16="http://schemas.microsoft.com/office/drawing/2014/main" id="{0E660E8C-2D52-804C-864C-8CA3190C6CFA}"/>
              </a:ext>
            </a:extLst>
          </p:cNvPr>
          <p:cNvSpPr/>
          <p:nvPr/>
        </p:nvSpPr>
        <p:spPr>
          <a:xfrm>
            <a:off x="4730064" y="3750092"/>
            <a:ext cx="1169073" cy="773908"/>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t>TEST</a:t>
            </a:r>
          </a:p>
          <a:p>
            <a:pPr algn="ctr"/>
            <a:r>
              <a:rPr lang="en-US" dirty="0"/>
              <a:t>(20%)</a:t>
            </a:r>
          </a:p>
        </p:txBody>
      </p:sp>
      <p:grpSp>
        <p:nvGrpSpPr>
          <p:cNvPr id="69" name="Group 68">
            <a:extLst>
              <a:ext uri="{FF2B5EF4-FFF2-40B4-BE49-F238E27FC236}">
                <a16:creationId xmlns:a16="http://schemas.microsoft.com/office/drawing/2014/main" id="{147ABA5F-9DD8-B141-8798-378899A3EBEB}"/>
              </a:ext>
            </a:extLst>
          </p:cNvPr>
          <p:cNvGrpSpPr/>
          <p:nvPr/>
        </p:nvGrpSpPr>
        <p:grpSpPr>
          <a:xfrm>
            <a:off x="6305305" y="1335880"/>
            <a:ext cx="3175037" cy="4978709"/>
            <a:chOff x="2067189" y="1557337"/>
            <a:chExt cx="2100264" cy="3818075"/>
          </a:xfrm>
        </p:grpSpPr>
        <p:sp>
          <p:nvSpPr>
            <p:cNvPr id="70" name="Rectangle 69">
              <a:extLst>
                <a:ext uri="{FF2B5EF4-FFF2-40B4-BE49-F238E27FC236}">
                  <a16:creationId xmlns:a16="http://schemas.microsoft.com/office/drawing/2014/main" id="{25474F36-5587-8B4E-91A3-890D7EA11A1E}"/>
                </a:ext>
              </a:extLst>
            </p:cNvPr>
            <p:cNvSpPr/>
            <p:nvPr/>
          </p:nvSpPr>
          <p:spPr>
            <a:xfrm>
              <a:off x="2067190" y="1943099"/>
              <a:ext cx="2100263" cy="3432313"/>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85750" indent="-285750">
                <a:buFontTx/>
                <a:buChar char="-"/>
              </a:pPr>
              <a:endParaRPr lang="en-US" sz="1600" dirty="0">
                <a:solidFill>
                  <a:schemeClr val="tx1"/>
                </a:solidFill>
              </a:endParaRPr>
            </a:p>
          </p:txBody>
        </p:sp>
        <p:sp>
          <p:nvSpPr>
            <p:cNvPr id="71" name="Rectangle 70">
              <a:extLst>
                <a:ext uri="{FF2B5EF4-FFF2-40B4-BE49-F238E27FC236}">
                  <a16:creationId xmlns:a16="http://schemas.microsoft.com/office/drawing/2014/main" id="{27732F63-CF5E-B249-98A1-5A4264A91C8B}"/>
                </a:ext>
              </a:extLst>
            </p:cNvPr>
            <p:cNvSpPr/>
            <p:nvPr/>
          </p:nvSpPr>
          <p:spPr>
            <a:xfrm>
              <a:off x="2067189" y="1557337"/>
              <a:ext cx="2100263" cy="395287"/>
            </a:xfrm>
            <a:prstGeom prst="rect">
              <a:avLst/>
            </a:prstGeom>
            <a:solidFill>
              <a:schemeClr val="accent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Transformation Pipeline</a:t>
              </a:r>
            </a:p>
          </p:txBody>
        </p:sp>
      </p:grpSp>
      <p:cxnSp>
        <p:nvCxnSpPr>
          <p:cNvPr id="72" name="Straight Connector 71">
            <a:extLst>
              <a:ext uri="{FF2B5EF4-FFF2-40B4-BE49-F238E27FC236}">
                <a16:creationId xmlns:a16="http://schemas.microsoft.com/office/drawing/2014/main" id="{74C55BC3-D0DA-7647-9D74-0A7E32B588FE}"/>
              </a:ext>
            </a:extLst>
          </p:cNvPr>
          <p:cNvCxnSpPr>
            <a:cxnSpLocks/>
          </p:cNvCxnSpPr>
          <p:nvPr/>
        </p:nvCxnSpPr>
        <p:spPr>
          <a:xfrm>
            <a:off x="4403202" y="1660229"/>
            <a:ext cx="0" cy="3818021"/>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55C251A-96C5-7E40-A789-3AB1D9EEA807}"/>
              </a:ext>
            </a:extLst>
          </p:cNvPr>
          <p:cNvCxnSpPr>
            <a:cxnSpLocks/>
          </p:cNvCxnSpPr>
          <p:nvPr/>
        </p:nvCxnSpPr>
        <p:spPr>
          <a:xfrm flipH="1">
            <a:off x="4122308" y="1660229"/>
            <a:ext cx="280894" cy="0"/>
          </a:xfrm>
          <a:prstGeom prst="line">
            <a:avLst/>
          </a:prstGeom>
          <a:ln w="12700">
            <a:solidFill>
              <a:schemeClr val="tx2"/>
            </a:solidFill>
            <a:head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2BC6186-3726-8F45-B9FE-A24FB00A354D}"/>
              </a:ext>
            </a:extLst>
          </p:cNvPr>
          <p:cNvCxnSpPr>
            <a:cxnSpLocks/>
          </p:cNvCxnSpPr>
          <p:nvPr/>
        </p:nvCxnSpPr>
        <p:spPr>
          <a:xfrm flipH="1">
            <a:off x="4122308" y="3561216"/>
            <a:ext cx="280894" cy="0"/>
          </a:xfrm>
          <a:prstGeom prst="line">
            <a:avLst/>
          </a:prstGeom>
          <a:ln w="12700">
            <a:solidFill>
              <a:schemeClr val="tx2"/>
            </a:solidFill>
            <a:head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A360401-08A2-7646-8CD4-3010454E86E7}"/>
              </a:ext>
            </a:extLst>
          </p:cNvPr>
          <p:cNvCxnSpPr>
            <a:cxnSpLocks/>
          </p:cNvCxnSpPr>
          <p:nvPr/>
        </p:nvCxnSpPr>
        <p:spPr>
          <a:xfrm flipH="1">
            <a:off x="4122308" y="5478250"/>
            <a:ext cx="280894" cy="0"/>
          </a:xfrm>
          <a:prstGeom prst="line">
            <a:avLst/>
          </a:prstGeom>
          <a:ln w="12700">
            <a:solidFill>
              <a:schemeClr val="tx2"/>
            </a:solidFill>
            <a:head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0236D52-D23B-8A46-A1DF-D17B8646A579}"/>
              </a:ext>
            </a:extLst>
          </p:cNvPr>
          <p:cNvCxnSpPr>
            <a:cxnSpLocks/>
          </p:cNvCxnSpPr>
          <p:nvPr/>
        </p:nvCxnSpPr>
        <p:spPr>
          <a:xfrm flipH="1">
            <a:off x="4403202" y="3014417"/>
            <a:ext cx="280894" cy="0"/>
          </a:xfrm>
          <a:prstGeom prst="line">
            <a:avLst/>
          </a:prstGeom>
          <a:ln w="12700">
            <a:solidFill>
              <a:schemeClr val="tx2"/>
            </a:solidFill>
            <a:head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B2D83B1-1966-B548-B8A6-6F11C376DF03}"/>
              </a:ext>
            </a:extLst>
          </p:cNvPr>
          <p:cNvCxnSpPr>
            <a:cxnSpLocks/>
          </p:cNvCxnSpPr>
          <p:nvPr/>
        </p:nvCxnSpPr>
        <p:spPr>
          <a:xfrm flipH="1">
            <a:off x="4403202" y="4137046"/>
            <a:ext cx="280894" cy="0"/>
          </a:xfrm>
          <a:prstGeom prst="line">
            <a:avLst/>
          </a:prstGeom>
          <a:ln w="12700">
            <a:solidFill>
              <a:schemeClr val="tx2"/>
            </a:solidFill>
            <a:headEnd type="triangle"/>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29DC216-EF49-CF43-959D-7074111BD5E3}"/>
              </a:ext>
            </a:extLst>
          </p:cNvPr>
          <p:cNvCxnSpPr>
            <a:cxnSpLocks/>
          </p:cNvCxnSpPr>
          <p:nvPr/>
        </p:nvCxnSpPr>
        <p:spPr>
          <a:xfrm flipH="1">
            <a:off x="5893295" y="3014417"/>
            <a:ext cx="329042" cy="0"/>
          </a:xfrm>
          <a:prstGeom prst="line">
            <a:avLst/>
          </a:prstGeom>
          <a:ln w="12700">
            <a:solidFill>
              <a:schemeClr val="tx2"/>
            </a:solidFill>
            <a:headEnd type="triangle"/>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52691DB4-3717-294B-A316-1F246A98E8C5}"/>
              </a:ext>
            </a:extLst>
          </p:cNvPr>
          <p:cNvCxnSpPr>
            <a:cxnSpLocks/>
          </p:cNvCxnSpPr>
          <p:nvPr/>
        </p:nvCxnSpPr>
        <p:spPr>
          <a:xfrm flipH="1">
            <a:off x="5893295" y="4137046"/>
            <a:ext cx="329042" cy="0"/>
          </a:xfrm>
          <a:prstGeom prst="line">
            <a:avLst/>
          </a:prstGeom>
          <a:ln w="12700">
            <a:solidFill>
              <a:schemeClr val="tx2"/>
            </a:solidFill>
            <a:head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AC86CF32-AD63-1B46-A171-F7FA37A8060C}"/>
              </a:ext>
            </a:extLst>
          </p:cNvPr>
          <p:cNvSpPr txBox="1"/>
          <p:nvPr/>
        </p:nvSpPr>
        <p:spPr>
          <a:xfrm>
            <a:off x="6331062" y="1861946"/>
            <a:ext cx="1795549" cy="369332"/>
          </a:xfrm>
          <a:prstGeom prst="rect">
            <a:avLst/>
          </a:prstGeom>
          <a:noFill/>
        </p:spPr>
        <p:txBody>
          <a:bodyPr wrap="square" rtlCol="0">
            <a:spAutoFit/>
          </a:bodyPr>
          <a:lstStyle/>
          <a:p>
            <a:r>
              <a:rPr lang="en-US" dirty="0" err="1"/>
              <a:t>MinMaxScaler</a:t>
            </a:r>
            <a:r>
              <a:rPr lang="en-US" dirty="0"/>
              <a:t>()</a:t>
            </a:r>
          </a:p>
        </p:txBody>
      </p:sp>
      <p:sp>
        <p:nvSpPr>
          <p:cNvPr id="90" name="TextBox 89">
            <a:extLst>
              <a:ext uri="{FF2B5EF4-FFF2-40B4-BE49-F238E27FC236}">
                <a16:creationId xmlns:a16="http://schemas.microsoft.com/office/drawing/2014/main" id="{63260A78-9C05-0142-B9B8-DE6B747CBF88}"/>
              </a:ext>
            </a:extLst>
          </p:cNvPr>
          <p:cNvSpPr txBox="1"/>
          <p:nvPr/>
        </p:nvSpPr>
        <p:spPr>
          <a:xfrm>
            <a:off x="6298707" y="3205784"/>
            <a:ext cx="2145980" cy="369332"/>
          </a:xfrm>
          <a:prstGeom prst="rect">
            <a:avLst/>
          </a:prstGeom>
          <a:noFill/>
        </p:spPr>
        <p:txBody>
          <a:bodyPr wrap="square" rtlCol="0">
            <a:spAutoFit/>
          </a:bodyPr>
          <a:lstStyle/>
          <a:p>
            <a:r>
              <a:rPr lang="en-US" dirty="0" err="1"/>
              <a:t>OneHotEncoder</a:t>
            </a:r>
            <a:r>
              <a:rPr lang="en-US" dirty="0"/>
              <a:t>()</a:t>
            </a:r>
          </a:p>
        </p:txBody>
      </p:sp>
      <p:sp>
        <p:nvSpPr>
          <p:cNvPr id="91" name="TextBox 90">
            <a:extLst>
              <a:ext uri="{FF2B5EF4-FFF2-40B4-BE49-F238E27FC236}">
                <a16:creationId xmlns:a16="http://schemas.microsoft.com/office/drawing/2014/main" id="{25D8503E-3F0A-CB42-BE1A-7A9676E4CF7B}"/>
              </a:ext>
            </a:extLst>
          </p:cNvPr>
          <p:cNvSpPr txBox="1"/>
          <p:nvPr/>
        </p:nvSpPr>
        <p:spPr>
          <a:xfrm>
            <a:off x="6320634" y="4541513"/>
            <a:ext cx="2145980" cy="369332"/>
          </a:xfrm>
          <a:prstGeom prst="rect">
            <a:avLst/>
          </a:prstGeom>
          <a:noFill/>
        </p:spPr>
        <p:txBody>
          <a:bodyPr wrap="square" rtlCol="0">
            <a:spAutoFit/>
          </a:bodyPr>
          <a:lstStyle/>
          <a:p>
            <a:r>
              <a:rPr lang="en-US" dirty="0" err="1"/>
              <a:t>FeatureSelector</a:t>
            </a:r>
            <a:r>
              <a:rPr lang="en-US" dirty="0"/>
              <a:t>()</a:t>
            </a:r>
          </a:p>
        </p:txBody>
      </p:sp>
      <p:cxnSp>
        <p:nvCxnSpPr>
          <p:cNvPr id="93" name="Straight Connector 92">
            <a:extLst>
              <a:ext uri="{FF2B5EF4-FFF2-40B4-BE49-F238E27FC236}">
                <a16:creationId xmlns:a16="http://schemas.microsoft.com/office/drawing/2014/main" id="{BE04045D-B205-1B47-B29B-230F7D784D5F}"/>
              </a:ext>
            </a:extLst>
          </p:cNvPr>
          <p:cNvCxnSpPr>
            <a:cxnSpLocks/>
          </p:cNvCxnSpPr>
          <p:nvPr/>
        </p:nvCxnSpPr>
        <p:spPr>
          <a:xfrm>
            <a:off x="6305305" y="3197201"/>
            <a:ext cx="317503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150E8C63-A6C7-6941-9E49-3409FAC9D2B2}"/>
              </a:ext>
            </a:extLst>
          </p:cNvPr>
          <p:cNvCxnSpPr>
            <a:cxnSpLocks/>
          </p:cNvCxnSpPr>
          <p:nvPr/>
        </p:nvCxnSpPr>
        <p:spPr>
          <a:xfrm>
            <a:off x="6305305" y="4524000"/>
            <a:ext cx="317503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752D6DC6-0A4A-D948-8B81-A354B2C0C81F}"/>
              </a:ext>
            </a:extLst>
          </p:cNvPr>
          <p:cNvSpPr/>
          <p:nvPr/>
        </p:nvSpPr>
        <p:spPr>
          <a:xfrm>
            <a:off x="9886508" y="2678996"/>
            <a:ext cx="1894460" cy="773908"/>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err="1"/>
              <a:t>X_train.shape</a:t>
            </a:r>
            <a:br>
              <a:rPr lang="en-US" sz="2000" dirty="0"/>
            </a:br>
            <a:r>
              <a:rPr lang="en-US" sz="2000" dirty="0"/>
              <a:t>(38426, 41)</a:t>
            </a:r>
          </a:p>
        </p:txBody>
      </p:sp>
      <p:sp>
        <p:nvSpPr>
          <p:cNvPr id="105" name="Rectangle 104">
            <a:extLst>
              <a:ext uri="{FF2B5EF4-FFF2-40B4-BE49-F238E27FC236}">
                <a16:creationId xmlns:a16="http://schemas.microsoft.com/office/drawing/2014/main" id="{76F5625E-E7C3-654D-8160-44309B20B66C}"/>
              </a:ext>
            </a:extLst>
          </p:cNvPr>
          <p:cNvSpPr/>
          <p:nvPr/>
        </p:nvSpPr>
        <p:spPr>
          <a:xfrm>
            <a:off x="9886508" y="3792050"/>
            <a:ext cx="1878904" cy="773908"/>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err="1"/>
              <a:t>X_test.shape</a:t>
            </a:r>
            <a:br>
              <a:rPr lang="en-US" sz="2000" dirty="0"/>
            </a:br>
            <a:r>
              <a:rPr lang="en-US" sz="2000" dirty="0"/>
              <a:t>(9610, 41)</a:t>
            </a:r>
          </a:p>
        </p:txBody>
      </p:sp>
      <p:cxnSp>
        <p:nvCxnSpPr>
          <p:cNvPr id="106" name="Straight Connector 105">
            <a:extLst>
              <a:ext uri="{FF2B5EF4-FFF2-40B4-BE49-F238E27FC236}">
                <a16:creationId xmlns:a16="http://schemas.microsoft.com/office/drawing/2014/main" id="{109EA949-F5C7-F74F-BE79-FDEF2203C7FD}"/>
              </a:ext>
            </a:extLst>
          </p:cNvPr>
          <p:cNvCxnSpPr>
            <a:cxnSpLocks/>
          </p:cNvCxnSpPr>
          <p:nvPr/>
        </p:nvCxnSpPr>
        <p:spPr>
          <a:xfrm flipH="1">
            <a:off x="9480340" y="3022398"/>
            <a:ext cx="329042" cy="0"/>
          </a:xfrm>
          <a:prstGeom prst="line">
            <a:avLst/>
          </a:prstGeom>
          <a:ln w="12700">
            <a:solidFill>
              <a:schemeClr val="tx2"/>
            </a:solidFill>
            <a:headEnd type="triangle"/>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EE097FC4-5DD0-EA4B-A8F0-ED436F11E930}"/>
              </a:ext>
            </a:extLst>
          </p:cNvPr>
          <p:cNvCxnSpPr>
            <a:cxnSpLocks/>
          </p:cNvCxnSpPr>
          <p:nvPr/>
        </p:nvCxnSpPr>
        <p:spPr>
          <a:xfrm flipH="1">
            <a:off x="9480340" y="4153008"/>
            <a:ext cx="329042" cy="0"/>
          </a:xfrm>
          <a:prstGeom prst="line">
            <a:avLst/>
          </a:prstGeom>
          <a:ln w="12700">
            <a:solidFill>
              <a:schemeClr val="tx2"/>
            </a:solidFill>
            <a:headEnd type="triangle"/>
          </a:ln>
        </p:spPr>
        <p:style>
          <a:lnRef idx="1">
            <a:schemeClr val="accent1"/>
          </a:lnRef>
          <a:fillRef idx="0">
            <a:schemeClr val="accent1"/>
          </a:fillRef>
          <a:effectRef idx="0">
            <a:schemeClr val="accent1"/>
          </a:effectRef>
          <a:fontRef idx="minor">
            <a:schemeClr val="tx1"/>
          </a:fontRef>
        </p:style>
      </p:cxnSp>
      <p:graphicFrame>
        <p:nvGraphicFramePr>
          <p:cNvPr id="108" name="Table 108">
            <a:extLst>
              <a:ext uri="{FF2B5EF4-FFF2-40B4-BE49-F238E27FC236}">
                <a16:creationId xmlns:a16="http://schemas.microsoft.com/office/drawing/2014/main" id="{E880AE52-8AF8-8B46-AE35-8083D4B2592F}"/>
              </a:ext>
            </a:extLst>
          </p:cNvPr>
          <p:cNvGraphicFramePr>
            <a:graphicFrameLocks noGrp="1"/>
          </p:cNvGraphicFramePr>
          <p:nvPr>
            <p:extLst>
              <p:ext uri="{D42A27DB-BD31-4B8C-83A1-F6EECF244321}">
                <p14:modId xmlns:p14="http://schemas.microsoft.com/office/powerpoint/2010/main" val="2401950482"/>
              </p:ext>
            </p:extLst>
          </p:nvPr>
        </p:nvGraphicFramePr>
        <p:xfrm>
          <a:off x="7062368" y="2273546"/>
          <a:ext cx="405908" cy="822960"/>
        </p:xfrm>
        <a:graphic>
          <a:graphicData uri="http://schemas.openxmlformats.org/drawingml/2006/table">
            <a:tbl>
              <a:tblPr firstRow="1" bandRow="1">
                <a:tableStyleId>{5940675A-B579-460E-94D1-54222C63F5DA}</a:tableStyleId>
              </a:tblPr>
              <a:tblGrid>
                <a:gridCol w="405908">
                  <a:extLst>
                    <a:ext uri="{9D8B030D-6E8A-4147-A177-3AD203B41FA5}">
                      <a16:colId xmlns:a16="http://schemas.microsoft.com/office/drawing/2014/main" val="1876857356"/>
                    </a:ext>
                  </a:extLst>
                </a:gridCol>
              </a:tblGrid>
              <a:tr h="267085">
                <a:tc>
                  <a:txBody>
                    <a:bodyPr/>
                    <a:lstStyle/>
                    <a:p>
                      <a:pPr algn="ctr"/>
                      <a:r>
                        <a:rPr lang="en-US" sz="1200" dirty="0"/>
                        <a:t>51</a:t>
                      </a:r>
                    </a:p>
                  </a:txBody>
                  <a:tcPr/>
                </a:tc>
                <a:extLst>
                  <a:ext uri="{0D108BD9-81ED-4DB2-BD59-A6C34878D82A}">
                    <a16:rowId xmlns:a16="http://schemas.microsoft.com/office/drawing/2014/main" val="3029051726"/>
                  </a:ext>
                </a:extLst>
              </a:tr>
              <a:tr h="267085">
                <a:tc>
                  <a:txBody>
                    <a:bodyPr/>
                    <a:lstStyle/>
                    <a:p>
                      <a:pPr algn="ctr"/>
                      <a:r>
                        <a:rPr lang="en-US" sz="1200" dirty="0"/>
                        <a:t>71</a:t>
                      </a:r>
                    </a:p>
                  </a:txBody>
                  <a:tcPr/>
                </a:tc>
                <a:extLst>
                  <a:ext uri="{0D108BD9-81ED-4DB2-BD59-A6C34878D82A}">
                    <a16:rowId xmlns:a16="http://schemas.microsoft.com/office/drawing/2014/main" val="2886948878"/>
                  </a:ext>
                </a:extLst>
              </a:tr>
              <a:tr h="267085">
                <a:tc>
                  <a:txBody>
                    <a:bodyPr/>
                    <a:lstStyle/>
                    <a:p>
                      <a:pPr algn="ctr"/>
                      <a:r>
                        <a:rPr lang="en-US" sz="1200" dirty="0"/>
                        <a:t>84</a:t>
                      </a:r>
                    </a:p>
                  </a:txBody>
                  <a:tcPr/>
                </a:tc>
                <a:extLst>
                  <a:ext uri="{0D108BD9-81ED-4DB2-BD59-A6C34878D82A}">
                    <a16:rowId xmlns:a16="http://schemas.microsoft.com/office/drawing/2014/main" val="1924065897"/>
                  </a:ext>
                </a:extLst>
              </a:tr>
            </a:tbl>
          </a:graphicData>
        </a:graphic>
      </p:graphicFrame>
      <p:graphicFrame>
        <p:nvGraphicFramePr>
          <p:cNvPr id="109" name="Table 108">
            <a:extLst>
              <a:ext uri="{FF2B5EF4-FFF2-40B4-BE49-F238E27FC236}">
                <a16:creationId xmlns:a16="http://schemas.microsoft.com/office/drawing/2014/main" id="{1D2A247A-C244-3E48-9517-FF16942114B8}"/>
              </a:ext>
            </a:extLst>
          </p:cNvPr>
          <p:cNvGraphicFramePr>
            <a:graphicFrameLocks noGrp="1"/>
          </p:cNvGraphicFramePr>
          <p:nvPr>
            <p:extLst>
              <p:ext uri="{D42A27DB-BD31-4B8C-83A1-F6EECF244321}">
                <p14:modId xmlns:p14="http://schemas.microsoft.com/office/powerpoint/2010/main" val="2090399273"/>
              </p:ext>
            </p:extLst>
          </p:nvPr>
        </p:nvGraphicFramePr>
        <p:xfrm>
          <a:off x="8101239" y="2273423"/>
          <a:ext cx="843977" cy="822960"/>
        </p:xfrm>
        <a:graphic>
          <a:graphicData uri="http://schemas.openxmlformats.org/drawingml/2006/table">
            <a:tbl>
              <a:tblPr firstRow="1" bandRow="1">
                <a:tableStyleId>{5940675A-B579-460E-94D1-54222C63F5DA}</a:tableStyleId>
              </a:tblPr>
              <a:tblGrid>
                <a:gridCol w="843977">
                  <a:extLst>
                    <a:ext uri="{9D8B030D-6E8A-4147-A177-3AD203B41FA5}">
                      <a16:colId xmlns:a16="http://schemas.microsoft.com/office/drawing/2014/main" val="1876857356"/>
                    </a:ext>
                  </a:extLst>
                </a:gridCol>
              </a:tblGrid>
              <a:tr h="267085">
                <a:tc>
                  <a:txBody>
                    <a:bodyPr/>
                    <a:lstStyle/>
                    <a:p>
                      <a:pPr algn="ctr"/>
                      <a:r>
                        <a:rPr lang="en-US" sz="1200" dirty="0"/>
                        <a:t>0.392</a:t>
                      </a:r>
                    </a:p>
                  </a:txBody>
                  <a:tcPr/>
                </a:tc>
                <a:extLst>
                  <a:ext uri="{0D108BD9-81ED-4DB2-BD59-A6C34878D82A}">
                    <a16:rowId xmlns:a16="http://schemas.microsoft.com/office/drawing/2014/main" val="3029051726"/>
                  </a:ext>
                </a:extLst>
              </a:tr>
              <a:tr h="267085">
                <a:tc>
                  <a:txBody>
                    <a:bodyPr/>
                    <a:lstStyle/>
                    <a:p>
                      <a:pPr algn="ctr"/>
                      <a:r>
                        <a:rPr lang="en-US" sz="1200" dirty="0"/>
                        <a:t>0.631</a:t>
                      </a:r>
                    </a:p>
                  </a:txBody>
                  <a:tcPr/>
                </a:tc>
                <a:extLst>
                  <a:ext uri="{0D108BD9-81ED-4DB2-BD59-A6C34878D82A}">
                    <a16:rowId xmlns:a16="http://schemas.microsoft.com/office/drawing/2014/main" val="2886948878"/>
                  </a:ext>
                </a:extLst>
              </a:tr>
              <a:tr h="267085">
                <a:tc>
                  <a:txBody>
                    <a:bodyPr/>
                    <a:lstStyle/>
                    <a:p>
                      <a:pPr algn="ctr"/>
                      <a:r>
                        <a:rPr lang="en-US" sz="1200" dirty="0"/>
                        <a:t>0.785</a:t>
                      </a:r>
                    </a:p>
                  </a:txBody>
                  <a:tcPr/>
                </a:tc>
                <a:extLst>
                  <a:ext uri="{0D108BD9-81ED-4DB2-BD59-A6C34878D82A}">
                    <a16:rowId xmlns:a16="http://schemas.microsoft.com/office/drawing/2014/main" val="1924065897"/>
                  </a:ext>
                </a:extLst>
              </a:tr>
            </a:tbl>
          </a:graphicData>
        </a:graphic>
      </p:graphicFrame>
      <p:cxnSp>
        <p:nvCxnSpPr>
          <p:cNvPr id="111" name="Straight Arrow Connector 110">
            <a:extLst>
              <a:ext uri="{FF2B5EF4-FFF2-40B4-BE49-F238E27FC236}">
                <a16:creationId xmlns:a16="http://schemas.microsoft.com/office/drawing/2014/main" id="{C75D64A7-6362-E240-A633-84B66E62361C}"/>
              </a:ext>
            </a:extLst>
          </p:cNvPr>
          <p:cNvCxnSpPr>
            <a:cxnSpLocks/>
          </p:cNvCxnSpPr>
          <p:nvPr/>
        </p:nvCxnSpPr>
        <p:spPr>
          <a:xfrm>
            <a:off x="7545402" y="2684903"/>
            <a:ext cx="451850" cy="0"/>
          </a:xfrm>
          <a:prstGeom prst="straightConnector1">
            <a:avLst/>
          </a:prstGeom>
          <a:ln w="19050">
            <a:solidFill>
              <a:schemeClr val="tx2"/>
            </a:solidFill>
            <a:tailEnd type="triangle" w="lg" len="med"/>
          </a:ln>
        </p:spPr>
        <p:style>
          <a:lnRef idx="1">
            <a:schemeClr val="accent1"/>
          </a:lnRef>
          <a:fillRef idx="0">
            <a:schemeClr val="accent1"/>
          </a:fillRef>
          <a:effectRef idx="0">
            <a:schemeClr val="accent1"/>
          </a:effectRef>
          <a:fontRef idx="minor">
            <a:schemeClr val="tx1"/>
          </a:fontRef>
        </p:style>
      </p:cxnSp>
      <p:graphicFrame>
        <p:nvGraphicFramePr>
          <p:cNvPr id="114" name="Table 108">
            <a:extLst>
              <a:ext uri="{FF2B5EF4-FFF2-40B4-BE49-F238E27FC236}">
                <a16:creationId xmlns:a16="http://schemas.microsoft.com/office/drawing/2014/main" id="{ECA5ED8C-AF3D-CD44-8FBD-09D49E3C9E71}"/>
              </a:ext>
            </a:extLst>
          </p:cNvPr>
          <p:cNvGraphicFramePr>
            <a:graphicFrameLocks noGrp="1"/>
          </p:cNvGraphicFramePr>
          <p:nvPr>
            <p:extLst>
              <p:ext uri="{D42A27DB-BD31-4B8C-83A1-F6EECF244321}">
                <p14:modId xmlns:p14="http://schemas.microsoft.com/office/powerpoint/2010/main" val="2278157932"/>
              </p:ext>
            </p:extLst>
          </p:nvPr>
        </p:nvGraphicFramePr>
        <p:xfrm>
          <a:off x="6440525" y="3638671"/>
          <a:ext cx="963527" cy="755548"/>
        </p:xfrm>
        <a:graphic>
          <a:graphicData uri="http://schemas.openxmlformats.org/drawingml/2006/table">
            <a:tbl>
              <a:tblPr firstRow="1" bandRow="1">
                <a:tableStyleId>{5940675A-B579-460E-94D1-54222C63F5DA}</a:tableStyleId>
              </a:tblPr>
              <a:tblGrid>
                <a:gridCol w="963527">
                  <a:extLst>
                    <a:ext uri="{9D8B030D-6E8A-4147-A177-3AD203B41FA5}">
                      <a16:colId xmlns:a16="http://schemas.microsoft.com/office/drawing/2014/main" val="1876857356"/>
                    </a:ext>
                  </a:extLst>
                </a:gridCol>
              </a:tblGrid>
              <a:tr h="252628">
                <a:tc>
                  <a:txBody>
                    <a:bodyPr/>
                    <a:lstStyle/>
                    <a:p>
                      <a:pPr algn="ctr"/>
                      <a:r>
                        <a:rPr lang="en-US" sz="1050" dirty="0"/>
                        <a:t>UNIT</a:t>
                      </a:r>
                    </a:p>
                  </a:txBody>
                  <a:tcPr>
                    <a:solidFill>
                      <a:schemeClr val="bg1">
                        <a:lumMod val="85000"/>
                      </a:schemeClr>
                    </a:solidFill>
                  </a:tcPr>
                </a:tc>
                <a:extLst>
                  <a:ext uri="{0D108BD9-81ED-4DB2-BD59-A6C34878D82A}">
                    <a16:rowId xmlns:a16="http://schemas.microsoft.com/office/drawing/2014/main" val="3029051726"/>
                  </a:ext>
                </a:extLst>
              </a:tr>
              <a:tr h="229421">
                <a:tc>
                  <a:txBody>
                    <a:bodyPr/>
                    <a:lstStyle/>
                    <a:p>
                      <a:pPr algn="ctr"/>
                      <a:r>
                        <a:rPr lang="en-US" sz="1050" dirty="0"/>
                        <a:t>Surgical</a:t>
                      </a:r>
                    </a:p>
                  </a:txBody>
                  <a:tcPr/>
                </a:tc>
                <a:extLst>
                  <a:ext uri="{0D108BD9-81ED-4DB2-BD59-A6C34878D82A}">
                    <a16:rowId xmlns:a16="http://schemas.microsoft.com/office/drawing/2014/main" val="2886948878"/>
                  </a:ext>
                </a:extLst>
              </a:tr>
              <a:tr h="229421">
                <a:tc>
                  <a:txBody>
                    <a:bodyPr/>
                    <a:lstStyle/>
                    <a:p>
                      <a:pPr algn="ctr"/>
                      <a:r>
                        <a:rPr lang="en-US" sz="1050" dirty="0"/>
                        <a:t>Trauma</a:t>
                      </a:r>
                    </a:p>
                  </a:txBody>
                  <a:tcPr/>
                </a:tc>
                <a:extLst>
                  <a:ext uri="{0D108BD9-81ED-4DB2-BD59-A6C34878D82A}">
                    <a16:rowId xmlns:a16="http://schemas.microsoft.com/office/drawing/2014/main" val="1924065897"/>
                  </a:ext>
                </a:extLst>
              </a:tr>
            </a:tbl>
          </a:graphicData>
        </a:graphic>
      </p:graphicFrame>
      <p:graphicFrame>
        <p:nvGraphicFramePr>
          <p:cNvPr id="115" name="Table 108">
            <a:extLst>
              <a:ext uri="{FF2B5EF4-FFF2-40B4-BE49-F238E27FC236}">
                <a16:creationId xmlns:a16="http://schemas.microsoft.com/office/drawing/2014/main" id="{68E5D3E3-AF83-1746-925D-DAA886FA16E5}"/>
              </a:ext>
            </a:extLst>
          </p:cNvPr>
          <p:cNvGraphicFramePr>
            <a:graphicFrameLocks noGrp="1"/>
          </p:cNvGraphicFramePr>
          <p:nvPr>
            <p:extLst>
              <p:ext uri="{D42A27DB-BD31-4B8C-83A1-F6EECF244321}">
                <p14:modId xmlns:p14="http://schemas.microsoft.com/office/powerpoint/2010/main" val="820653048"/>
              </p:ext>
            </p:extLst>
          </p:nvPr>
        </p:nvGraphicFramePr>
        <p:xfrm>
          <a:off x="7706792" y="3577151"/>
          <a:ext cx="1644992" cy="899160"/>
        </p:xfrm>
        <a:graphic>
          <a:graphicData uri="http://schemas.openxmlformats.org/drawingml/2006/table">
            <a:tbl>
              <a:tblPr firstRow="1" bandRow="1">
                <a:tableStyleId>{5940675A-B579-460E-94D1-54222C63F5DA}</a:tableStyleId>
              </a:tblPr>
              <a:tblGrid>
                <a:gridCol w="822496">
                  <a:extLst>
                    <a:ext uri="{9D8B030D-6E8A-4147-A177-3AD203B41FA5}">
                      <a16:colId xmlns:a16="http://schemas.microsoft.com/office/drawing/2014/main" val="1876857356"/>
                    </a:ext>
                  </a:extLst>
                </a:gridCol>
                <a:gridCol w="822496">
                  <a:extLst>
                    <a:ext uri="{9D8B030D-6E8A-4147-A177-3AD203B41FA5}">
                      <a16:colId xmlns:a16="http://schemas.microsoft.com/office/drawing/2014/main" val="1075210197"/>
                    </a:ext>
                  </a:extLst>
                </a:gridCol>
              </a:tblGrid>
              <a:tr h="365701">
                <a:tc>
                  <a:txBody>
                    <a:bodyPr/>
                    <a:lstStyle/>
                    <a:p>
                      <a:pPr algn="ctr"/>
                      <a:r>
                        <a:rPr lang="en-US" sz="1000" dirty="0"/>
                        <a:t>UNIT_</a:t>
                      </a:r>
                      <a:br>
                        <a:rPr lang="en-US" sz="1000" dirty="0"/>
                      </a:br>
                      <a:r>
                        <a:rPr lang="en-US" sz="1000" dirty="0"/>
                        <a:t>Surgical</a:t>
                      </a:r>
                    </a:p>
                  </a:txBody>
                  <a:tcPr>
                    <a:solidFill>
                      <a:schemeClr val="bg1">
                        <a:lumMod val="85000"/>
                      </a:schemeClr>
                    </a:solidFill>
                  </a:tcPr>
                </a:tc>
                <a:tc>
                  <a:txBody>
                    <a:bodyPr/>
                    <a:lstStyle/>
                    <a:p>
                      <a:pPr algn="ctr"/>
                      <a:r>
                        <a:rPr lang="en-US" sz="1000" dirty="0"/>
                        <a:t>UNIT_</a:t>
                      </a:r>
                      <a:br>
                        <a:rPr lang="en-US" sz="1000" dirty="0"/>
                      </a:br>
                      <a:r>
                        <a:rPr lang="en-US" sz="1000" dirty="0"/>
                        <a:t>Trauma</a:t>
                      </a:r>
                    </a:p>
                  </a:txBody>
                  <a:tcPr>
                    <a:solidFill>
                      <a:schemeClr val="bg1">
                        <a:lumMod val="85000"/>
                      </a:schemeClr>
                    </a:solidFill>
                  </a:tcPr>
                </a:tc>
                <a:extLst>
                  <a:ext uri="{0D108BD9-81ED-4DB2-BD59-A6C34878D82A}">
                    <a16:rowId xmlns:a16="http://schemas.microsoft.com/office/drawing/2014/main" val="3029051726"/>
                  </a:ext>
                </a:extLst>
              </a:tr>
              <a:tr h="232080">
                <a:tc>
                  <a:txBody>
                    <a:bodyPr/>
                    <a:lstStyle/>
                    <a:p>
                      <a:pPr algn="ctr"/>
                      <a:r>
                        <a:rPr lang="en-US" sz="1050" dirty="0">
                          <a:latin typeface="Calibri" panose="020F0502020204030204" pitchFamily="34" charset="0"/>
                          <a:cs typeface="Calibri" panose="020F0502020204030204" pitchFamily="34" charset="0"/>
                        </a:rPr>
                        <a:t>1</a:t>
                      </a:r>
                    </a:p>
                  </a:txBody>
                  <a:tcPr/>
                </a:tc>
                <a:tc>
                  <a:txBody>
                    <a:bodyPr/>
                    <a:lstStyle/>
                    <a:p>
                      <a:pPr algn="ctr"/>
                      <a:r>
                        <a:rPr lang="en-US" sz="1050" dirty="0">
                          <a:latin typeface="Calibri" panose="020F0502020204030204" pitchFamily="34" charset="0"/>
                          <a:cs typeface="Calibri" panose="020F0502020204030204" pitchFamily="34" charset="0"/>
                        </a:rPr>
                        <a:t>0</a:t>
                      </a:r>
                    </a:p>
                  </a:txBody>
                  <a:tcPr/>
                </a:tc>
                <a:extLst>
                  <a:ext uri="{0D108BD9-81ED-4DB2-BD59-A6C34878D82A}">
                    <a16:rowId xmlns:a16="http://schemas.microsoft.com/office/drawing/2014/main" val="2886948878"/>
                  </a:ext>
                </a:extLst>
              </a:tr>
              <a:tr h="232080">
                <a:tc>
                  <a:txBody>
                    <a:bodyPr/>
                    <a:lstStyle/>
                    <a:p>
                      <a:pPr algn="ctr"/>
                      <a:r>
                        <a:rPr lang="en-US" sz="1050" dirty="0"/>
                        <a:t>0</a:t>
                      </a:r>
                    </a:p>
                  </a:txBody>
                  <a:tcPr/>
                </a:tc>
                <a:tc>
                  <a:txBody>
                    <a:bodyPr/>
                    <a:lstStyle/>
                    <a:p>
                      <a:pPr algn="ctr"/>
                      <a:r>
                        <a:rPr lang="en-US" sz="1050" dirty="0">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1924065897"/>
                  </a:ext>
                </a:extLst>
              </a:tr>
            </a:tbl>
          </a:graphicData>
        </a:graphic>
      </p:graphicFrame>
      <p:cxnSp>
        <p:nvCxnSpPr>
          <p:cNvPr id="116" name="Straight Arrow Connector 115">
            <a:extLst>
              <a:ext uri="{FF2B5EF4-FFF2-40B4-BE49-F238E27FC236}">
                <a16:creationId xmlns:a16="http://schemas.microsoft.com/office/drawing/2014/main" id="{8AD1795E-959B-D241-A2E0-F6218B46F689}"/>
              </a:ext>
            </a:extLst>
          </p:cNvPr>
          <p:cNvCxnSpPr>
            <a:cxnSpLocks/>
          </p:cNvCxnSpPr>
          <p:nvPr/>
        </p:nvCxnSpPr>
        <p:spPr>
          <a:xfrm>
            <a:off x="7468276" y="4026731"/>
            <a:ext cx="186030" cy="0"/>
          </a:xfrm>
          <a:prstGeom prst="straightConnector1">
            <a:avLst/>
          </a:prstGeom>
          <a:ln w="19050">
            <a:solidFill>
              <a:schemeClr val="tx2"/>
            </a:solidFill>
            <a:tailEnd type="triangle" w="lg" len="med"/>
          </a:ln>
        </p:spPr>
        <p:style>
          <a:lnRef idx="1">
            <a:schemeClr val="accent1"/>
          </a:lnRef>
          <a:fillRef idx="0">
            <a:schemeClr val="accent1"/>
          </a:fillRef>
          <a:effectRef idx="0">
            <a:schemeClr val="accent1"/>
          </a:effectRef>
          <a:fontRef idx="minor">
            <a:schemeClr val="tx1"/>
          </a:fontRef>
        </p:style>
      </p:cxnSp>
      <p:pic>
        <p:nvPicPr>
          <p:cNvPr id="120" name="Picture 6" descr="Random Forest Icons - Download Free Vector Icons | Noun Project">
            <a:extLst>
              <a:ext uri="{FF2B5EF4-FFF2-40B4-BE49-F238E27FC236}">
                <a16:creationId xmlns:a16="http://schemas.microsoft.com/office/drawing/2014/main" id="{FC6F29B2-408C-5E44-8D63-AB9C6190D72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93198" y="4876797"/>
            <a:ext cx="1052204" cy="1052204"/>
          </a:xfrm>
          <a:prstGeom prst="rect">
            <a:avLst/>
          </a:prstGeom>
          <a:noFill/>
          <a:extLst>
            <a:ext uri="{909E8E84-426E-40DD-AFC4-6F175D3DCCD1}">
              <a14:hiddenFill xmlns:a14="http://schemas.microsoft.com/office/drawing/2010/main">
                <a:solidFill>
                  <a:srgbClr val="FFFFFF"/>
                </a:solidFill>
              </a14:hiddenFill>
            </a:ext>
          </a:extLst>
        </p:spPr>
      </p:pic>
      <p:sp>
        <p:nvSpPr>
          <p:cNvPr id="121" name="TextBox 120">
            <a:extLst>
              <a:ext uri="{FF2B5EF4-FFF2-40B4-BE49-F238E27FC236}">
                <a16:creationId xmlns:a16="http://schemas.microsoft.com/office/drawing/2014/main" id="{205FFF6A-DECA-C844-B2C0-9A3D45F82C90}"/>
              </a:ext>
            </a:extLst>
          </p:cNvPr>
          <p:cNvSpPr txBox="1"/>
          <p:nvPr/>
        </p:nvSpPr>
        <p:spPr>
          <a:xfrm>
            <a:off x="6521105" y="5884701"/>
            <a:ext cx="1333899" cy="307777"/>
          </a:xfrm>
          <a:prstGeom prst="rect">
            <a:avLst/>
          </a:prstGeom>
          <a:noFill/>
        </p:spPr>
        <p:txBody>
          <a:bodyPr wrap="square" rtlCol="0">
            <a:spAutoFit/>
          </a:bodyPr>
          <a:lstStyle/>
          <a:p>
            <a:r>
              <a:rPr lang="en-US" sz="1400" dirty="0" err="1"/>
              <a:t>ExtraTrees</a:t>
            </a:r>
            <a:endParaRPr lang="en-US" sz="1400" dirty="0"/>
          </a:p>
        </p:txBody>
      </p:sp>
      <p:sp>
        <p:nvSpPr>
          <p:cNvPr id="122" name="TextBox 121">
            <a:extLst>
              <a:ext uri="{FF2B5EF4-FFF2-40B4-BE49-F238E27FC236}">
                <a16:creationId xmlns:a16="http://schemas.microsoft.com/office/drawing/2014/main" id="{E6357357-E006-5B40-B592-133525F52FD2}"/>
              </a:ext>
            </a:extLst>
          </p:cNvPr>
          <p:cNvSpPr txBox="1"/>
          <p:nvPr/>
        </p:nvSpPr>
        <p:spPr>
          <a:xfrm>
            <a:off x="7717966" y="4906208"/>
            <a:ext cx="1740007" cy="307777"/>
          </a:xfrm>
          <a:prstGeom prst="rect">
            <a:avLst/>
          </a:prstGeom>
          <a:noFill/>
        </p:spPr>
        <p:txBody>
          <a:bodyPr wrap="square" rtlCol="0">
            <a:spAutoFit/>
          </a:bodyPr>
          <a:lstStyle/>
          <a:p>
            <a:r>
              <a:rPr lang="en-US" sz="1400" dirty="0"/>
              <a:t>Feature Importance</a:t>
            </a:r>
          </a:p>
        </p:txBody>
      </p:sp>
      <p:pic>
        <p:nvPicPr>
          <p:cNvPr id="124" name="Graphic 123" descr="Signal outline">
            <a:extLst>
              <a:ext uri="{FF2B5EF4-FFF2-40B4-BE49-F238E27FC236}">
                <a16:creationId xmlns:a16="http://schemas.microsoft.com/office/drawing/2014/main" id="{E0051706-8AD9-4A4F-A5C9-DBFBA3A038C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6200000" flipV="1">
            <a:off x="7884002" y="5034131"/>
            <a:ext cx="1159200" cy="1333898"/>
          </a:xfrm>
          <a:prstGeom prst="rect">
            <a:avLst/>
          </a:prstGeom>
        </p:spPr>
      </p:pic>
      <p:sp>
        <p:nvSpPr>
          <p:cNvPr id="126" name="Rectangle 125">
            <a:extLst>
              <a:ext uri="{FF2B5EF4-FFF2-40B4-BE49-F238E27FC236}">
                <a16:creationId xmlns:a16="http://schemas.microsoft.com/office/drawing/2014/main" id="{05529360-C66F-0E4C-A63C-C35D0217A301}"/>
              </a:ext>
            </a:extLst>
          </p:cNvPr>
          <p:cNvSpPr/>
          <p:nvPr/>
        </p:nvSpPr>
        <p:spPr>
          <a:xfrm>
            <a:off x="7855004" y="5213985"/>
            <a:ext cx="1275547" cy="488983"/>
          </a:xfrm>
          <a:prstGeom prst="rect">
            <a:avLst/>
          </a:prstGeom>
          <a:noFill/>
          <a:ln w="254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9262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2C9A01-003F-ED40-A0B7-2C525863F061}"/>
              </a:ext>
            </a:extLst>
          </p:cNvPr>
          <p:cNvSpPr>
            <a:spLocks noGrp="1"/>
          </p:cNvSpPr>
          <p:nvPr>
            <p:ph type="title"/>
          </p:nvPr>
        </p:nvSpPr>
        <p:spPr>
          <a:xfrm>
            <a:off x="452064" y="286598"/>
            <a:ext cx="1714141" cy="504512"/>
          </a:xfrm>
        </p:spPr>
        <p:txBody>
          <a:bodyPr>
            <a:noAutofit/>
          </a:bodyPr>
          <a:lstStyle/>
          <a:p>
            <a:r>
              <a:rPr lang="en-US" sz="1200" dirty="0"/>
              <a:t>background</a:t>
            </a:r>
          </a:p>
        </p:txBody>
      </p:sp>
      <p:sp>
        <p:nvSpPr>
          <p:cNvPr id="8" name="Title 4">
            <a:extLst>
              <a:ext uri="{FF2B5EF4-FFF2-40B4-BE49-F238E27FC236}">
                <a16:creationId xmlns:a16="http://schemas.microsoft.com/office/drawing/2014/main" id="{EFD2AEB1-2BC1-F948-9E3F-B2DF39477F31}"/>
              </a:ext>
            </a:extLst>
          </p:cNvPr>
          <p:cNvSpPr txBox="1">
            <a:spLocks/>
          </p:cNvSpPr>
          <p:nvPr/>
        </p:nvSpPr>
        <p:spPr bwMode="black">
          <a:xfrm>
            <a:off x="2516278" y="286598"/>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objectives</a:t>
            </a:r>
          </a:p>
        </p:txBody>
      </p:sp>
      <p:sp>
        <p:nvSpPr>
          <p:cNvPr id="9" name="Title 4">
            <a:extLst>
              <a:ext uri="{FF2B5EF4-FFF2-40B4-BE49-F238E27FC236}">
                <a16:creationId xmlns:a16="http://schemas.microsoft.com/office/drawing/2014/main" id="{2680F27A-F023-3B4B-A6D5-4716A742C321}"/>
              </a:ext>
            </a:extLst>
          </p:cNvPr>
          <p:cNvSpPr txBox="1">
            <a:spLocks/>
          </p:cNvSpPr>
          <p:nvPr/>
        </p:nvSpPr>
        <p:spPr bwMode="black">
          <a:xfrm>
            <a:off x="4395181" y="286598"/>
            <a:ext cx="1827156" cy="504512"/>
          </a:xfrm>
          <a:prstGeom prst="rect">
            <a:avLst/>
          </a:prstGeom>
          <a:solidFill>
            <a:schemeClr val="accent6"/>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methodology</a:t>
            </a:r>
          </a:p>
        </p:txBody>
      </p:sp>
      <p:sp>
        <p:nvSpPr>
          <p:cNvPr id="10" name="Title 4">
            <a:extLst>
              <a:ext uri="{FF2B5EF4-FFF2-40B4-BE49-F238E27FC236}">
                <a16:creationId xmlns:a16="http://schemas.microsoft.com/office/drawing/2014/main" id="{D16D7672-5FF5-624A-94B1-3412199E9708}"/>
              </a:ext>
            </a:extLst>
          </p:cNvPr>
          <p:cNvSpPr txBox="1">
            <a:spLocks/>
          </p:cNvSpPr>
          <p:nvPr/>
        </p:nvSpPr>
        <p:spPr bwMode="black">
          <a:xfrm>
            <a:off x="6489841" y="286755"/>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results</a:t>
            </a:r>
          </a:p>
        </p:txBody>
      </p:sp>
      <p:sp>
        <p:nvSpPr>
          <p:cNvPr id="11" name="Title 4">
            <a:extLst>
              <a:ext uri="{FF2B5EF4-FFF2-40B4-BE49-F238E27FC236}">
                <a16:creationId xmlns:a16="http://schemas.microsoft.com/office/drawing/2014/main" id="{3B877A0D-62A0-3F4C-96B6-075F19B1E1C2}"/>
              </a:ext>
            </a:extLst>
          </p:cNvPr>
          <p:cNvSpPr txBox="1">
            <a:spLocks/>
          </p:cNvSpPr>
          <p:nvPr/>
        </p:nvSpPr>
        <p:spPr bwMode="black">
          <a:xfrm>
            <a:off x="8361307" y="284259"/>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challenges</a:t>
            </a:r>
          </a:p>
        </p:txBody>
      </p:sp>
      <p:sp>
        <p:nvSpPr>
          <p:cNvPr id="12" name="Title 4">
            <a:extLst>
              <a:ext uri="{FF2B5EF4-FFF2-40B4-BE49-F238E27FC236}">
                <a16:creationId xmlns:a16="http://schemas.microsoft.com/office/drawing/2014/main" id="{2102C8E9-1427-9441-A89F-8623F37CEA94}"/>
              </a:ext>
            </a:extLst>
          </p:cNvPr>
          <p:cNvSpPr txBox="1">
            <a:spLocks/>
          </p:cNvSpPr>
          <p:nvPr/>
        </p:nvSpPr>
        <p:spPr bwMode="black">
          <a:xfrm>
            <a:off x="10240211" y="284259"/>
            <a:ext cx="1611400" cy="504512"/>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200" dirty="0"/>
              <a:t>Lessons</a:t>
            </a:r>
          </a:p>
          <a:p>
            <a:r>
              <a:rPr lang="en-US" sz="1200" dirty="0"/>
              <a:t>learned</a:t>
            </a:r>
          </a:p>
        </p:txBody>
      </p:sp>
      <p:sp>
        <p:nvSpPr>
          <p:cNvPr id="18" name="Rectangle 17">
            <a:extLst>
              <a:ext uri="{FF2B5EF4-FFF2-40B4-BE49-F238E27FC236}">
                <a16:creationId xmlns:a16="http://schemas.microsoft.com/office/drawing/2014/main" id="{BC382116-9D13-A446-87E2-C8E7C25563BD}"/>
              </a:ext>
            </a:extLst>
          </p:cNvPr>
          <p:cNvSpPr/>
          <p:nvPr/>
        </p:nvSpPr>
        <p:spPr>
          <a:xfrm>
            <a:off x="1644635" y="4154091"/>
            <a:ext cx="2061557" cy="192855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lang="en-US" dirty="0">
                <a:solidFill>
                  <a:schemeClr val="accent1"/>
                </a:solidFill>
              </a:rPr>
              <a:t>Decision Tree</a:t>
            </a:r>
          </a:p>
          <a:p>
            <a:pPr algn="ctr"/>
            <a:endParaRPr lang="en-US" dirty="0"/>
          </a:p>
          <a:p>
            <a:pPr algn="ctr"/>
            <a:endParaRPr lang="en-US" dirty="0"/>
          </a:p>
          <a:p>
            <a:pPr algn="ctr"/>
            <a:endParaRPr lang="en-US" dirty="0"/>
          </a:p>
        </p:txBody>
      </p:sp>
      <p:sp>
        <p:nvSpPr>
          <p:cNvPr id="19" name="Rectangle 18">
            <a:extLst>
              <a:ext uri="{FF2B5EF4-FFF2-40B4-BE49-F238E27FC236}">
                <a16:creationId xmlns:a16="http://schemas.microsoft.com/office/drawing/2014/main" id="{07F76D13-2CB8-C84A-94B0-40E158DB6E50}"/>
              </a:ext>
            </a:extLst>
          </p:cNvPr>
          <p:cNvSpPr/>
          <p:nvPr/>
        </p:nvSpPr>
        <p:spPr>
          <a:xfrm>
            <a:off x="4224352" y="4154091"/>
            <a:ext cx="2061557" cy="192855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lang="en-US" dirty="0">
                <a:solidFill>
                  <a:srgbClr val="00B050"/>
                </a:solidFill>
              </a:rPr>
              <a:t>Support Vector Machine</a:t>
            </a:r>
          </a:p>
          <a:p>
            <a:pPr algn="ctr"/>
            <a:endParaRPr lang="en-US" dirty="0"/>
          </a:p>
          <a:p>
            <a:pPr algn="ctr"/>
            <a:endParaRPr lang="en-US" dirty="0"/>
          </a:p>
          <a:p>
            <a:pPr algn="ctr"/>
            <a:endParaRPr lang="en-US" dirty="0"/>
          </a:p>
        </p:txBody>
      </p:sp>
      <p:sp>
        <p:nvSpPr>
          <p:cNvPr id="20" name="Rectangle 19">
            <a:extLst>
              <a:ext uri="{FF2B5EF4-FFF2-40B4-BE49-F238E27FC236}">
                <a16:creationId xmlns:a16="http://schemas.microsoft.com/office/drawing/2014/main" id="{85BE4B9B-434B-0644-90F4-5360DA894781}"/>
              </a:ext>
            </a:extLst>
          </p:cNvPr>
          <p:cNvSpPr/>
          <p:nvPr/>
        </p:nvSpPr>
        <p:spPr>
          <a:xfrm>
            <a:off x="6653541" y="4154090"/>
            <a:ext cx="2061557" cy="192855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lang="en-US" dirty="0" err="1">
                <a:solidFill>
                  <a:schemeClr val="accent1">
                    <a:lumMod val="50000"/>
                  </a:schemeClr>
                </a:solidFill>
              </a:rPr>
              <a:t>XGBoost</a:t>
            </a:r>
            <a:endParaRPr lang="en-US" dirty="0">
              <a:solidFill>
                <a:schemeClr val="accent1">
                  <a:lumMod val="50000"/>
                </a:schemeClr>
              </a:solidFill>
            </a:endParaRPr>
          </a:p>
          <a:p>
            <a:pPr algn="ctr"/>
            <a:endParaRPr lang="en-US" dirty="0"/>
          </a:p>
          <a:p>
            <a:pPr algn="ctr"/>
            <a:endParaRPr lang="en-US" dirty="0"/>
          </a:p>
          <a:p>
            <a:pPr algn="ctr"/>
            <a:endParaRPr lang="en-US" dirty="0"/>
          </a:p>
        </p:txBody>
      </p:sp>
      <p:sp>
        <p:nvSpPr>
          <p:cNvPr id="21" name="Rectangle 20">
            <a:extLst>
              <a:ext uri="{FF2B5EF4-FFF2-40B4-BE49-F238E27FC236}">
                <a16:creationId xmlns:a16="http://schemas.microsoft.com/office/drawing/2014/main" id="{15289FCE-31F5-C646-BC32-4E6157A28187}"/>
              </a:ext>
            </a:extLst>
          </p:cNvPr>
          <p:cNvSpPr/>
          <p:nvPr/>
        </p:nvSpPr>
        <p:spPr>
          <a:xfrm>
            <a:off x="9082730" y="4154089"/>
            <a:ext cx="2061557" cy="192855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lang="en-US" dirty="0">
                <a:solidFill>
                  <a:schemeClr val="tx1">
                    <a:lumMod val="75000"/>
                    <a:lumOff val="25000"/>
                  </a:schemeClr>
                </a:solidFill>
              </a:rPr>
              <a:t>TF/</a:t>
            </a:r>
            <a:r>
              <a:rPr lang="en-US" dirty="0" err="1">
                <a:solidFill>
                  <a:schemeClr val="tx1">
                    <a:lumMod val="75000"/>
                    <a:lumOff val="25000"/>
                  </a:schemeClr>
                </a:solidFill>
              </a:rPr>
              <a:t>Keras</a:t>
            </a:r>
            <a:r>
              <a:rPr lang="en-US" dirty="0">
                <a:solidFill>
                  <a:schemeClr val="tx1">
                    <a:lumMod val="75000"/>
                    <a:lumOff val="25000"/>
                  </a:schemeClr>
                </a:solidFill>
              </a:rPr>
              <a:t> </a:t>
            </a:r>
          </a:p>
          <a:p>
            <a:pPr algn="ctr"/>
            <a:r>
              <a:rPr lang="en-US" dirty="0">
                <a:solidFill>
                  <a:schemeClr val="tx1">
                    <a:lumMod val="75000"/>
                    <a:lumOff val="25000"/>
                  </a:schemeClr>
                </a:solidFill>
              </a:rPr>
              <a:t>Neural Network</a:t>
            </a:r>
          </a:p>
          <a:p>
            <a:pPr algn="ctr"/>
            <a:endParaRPr lang="en-US" dirty="0"/>
          </a:p>
          <a:p>
            <a:pPr algn="ctr"/>
            <a:endParaRPr lang="en-US" dirty="0"/>
          </a:p>
          <a:p>
            <a:pPr algn="ctr"/>
            <a:endParaRPr lang="en-US" dirty="0"/>
          </a:p>
        </p:txBody>
      </p:sp>
      <p:sp>
        <p:nvSpPr>
          <p:cNvPr id="22" name="Rectangle 21">
            <a:extLst>
              <a:ext uri="{FF2B5EF4-FFF2-40B4-BE49-F238E27FC236}">
                <a16:creationId xmlns:a16="http://schemas.microsoft.com/office/drawing/2014/main" id="{38993AFA-B7A2-104C-B0AA-BD0CE22E2762}"/>
              </a:ext>
            </a:extLst>
          </p:cNvPr>
          <p:cNvSpPr/>
          <p:nvPr/>
        </p:nvSpPr>
        <p:spPr>
          <a:xfrm>
            <a:off x="963207" y="1336790"/>
            <a:ext cx="2061557" cy="192855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lang="en-US" dirty="0">
                <a:solidFill>
                  <a:srgbClr val="0070C0"/>
                </a:solidFill>
              </a:rPr>
              <a:t>Logistic Regression</a:t>
            </a:r>
          </a:p>
          <a:p>
            <a:pPr algn="ctr"/>
            <a:endParaRPr lang="en-US" dirty="0"/>
          </a:p>
          <a:p>
            <a:pPr algn="ctr"/>
            <a:endParaRPr lang="en-US" dirty="0"/>
          </a:p>
          <a:p>
            <a:pPr algn="ctr"/>
            <a:endParaRPr lang="en-US" dirty="0"/>
          </a:p>
        </p:txBody>
      </p:sp>
      <p:sp>
        <p:nvSpPr>
          <p:cNvPr id="23" name="Rectangle 22">
            <a:extLst>
              <a:ext uri="{FF2B5EF4-FFF2-40B4-BE49-F238E27FC236}">
                <a16:creationId xmlns:a16="http://schemas.microsoft.com/office/drawing/2014/main" id="{36AF7D44-841F-3D4A-95B6-9B569DCC2F33}"/>
              </a:ext>
            </a:extLst>
          </p:cNvPr>
          <p:cNvSpPr/>
          <p:nvPr/>
        </p:nvSpPr>
        <p:spPr>
          <a:xfrm>
            <a:off x="3400974" y="1328476"/>
            <a:ext cx="2061557" cy="192855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lang="en-US" dirty="0">
                <a:solidFill>
                  <a:srgbClr val="C00000"/>
                </a:solidFill>
              </a:rPr>
              <a:t>K-Nearest Neighbors</a:t>
            </a:r>
          </a:p>
          <a:p>
            <a:pPr algn="ctr"/>
            <a:endParaRPr lang="en-US" dirty="0"/>
          </a:p>
          <a:p>
            <a:pPr algn="ctr"/>
            <a:endParaRPr lang="en-US" dirty="0"/>
          </a:p>
          <a:p>
            <a:pPr algn="ctr"/>
            <a:endParaRPr lang="en-US" dirty="0"/>
          </a:p>
        </p:txBody>
      </p:sp>
      <p:sp>
        <p:nvSpPr>
          <p:cNvPr id="24" name="Rectangle 23">
            <a:extLst>
              <a:ext uri="{FF2B5EF4-FFF2-40B4-BE49-F238E27FC236}">
                <a16:creationId xmlns:a16="http://schemas.microsoft.com/office/drawing/2014/main" id="{917881FE-FD3C-044A-B5C2-087A2EE1D097}"/>
              </a:ext>
            </a:extLst>
          </p:cNvPr>
          <p:cNvSpPr/>
          <p:nvPr/>
        </p:nvSpPr>
        <p:spPr>
          <a:xfrm>
            <a:off x="5838741" y="1308166"/>
            <a:ext cx="2061557" cy="192855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lang="en-US" dirty="0">
                <a:solidFill>
                  <a:srgbClr val="7030A0"/>
                </a:solidFill>
              </a:rPr>
              <a:t>Random Forest</a:t>
            </a:r>
          </a:p>
          <a:p>
            <a:pPr algn="ctr"/>
            <a:endParaRPr lang="en-US" dirty="0"/>
          </a:p>
          <a:p>
            <a:pPr algn="ctr"/>
            <a:endParaRPr lang="en-US" dirty="0"/>
          </a:p>
          <a:p>
            <a:pPr algn="ctr"/>
            <a:endParaRPr lang="en-US" dirty="0"/>
          </a:p>
        </p:txBody>
      </p:sp>
      <p:sp>
        <p:nvSpPr>
          <p:cNvPr id="25" name="Rectangle 24">
            <a:extLst>
              <a:ext uri="{FF2B5EF4-FFF2-40B4-BE49-F238E27FC236}">
                <a16:creationId xmlns:a16="http://schemas.microsoft.com/office/drawing/2014/main" id="{509C222C-2CB0-3A40-94BB-6CBFEFC70FF0}"/>
              </a:ext>
            </a:extLst>
          </p:cNvPr>
          <p:cNvSpPr/>
          <p:nvPr/>
        </p:nvSpPr>
        <p:spPr>
          <a:xfrm>
            <a:off x="8230463" y="1323452"/>
            <a:ext cx="2061557" cy="192855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lang="en-US" dirty="0">
                <a:solidFill>
                  <a:srgbClr val="DE4E8F"/>
                </a:solidFill>
              </a:rPr>
              <a:t>MLP Classifier</a:t>
            </a:r>
          </a:p>
          <a:p>
            <a:pPr algn="ctr"/>
            <a:endParaRPr lang="en-US" dirty="0"/>
          </a:p>
          <a:p>
            <a:pPr algn="ctr"/>
            <a:endParaRPr lang="en-US" dirty="0"/>
          </a:p>
          <a:p>
            <a:pPr algn="ctr"/>
            <a:endParaRPr lang="en-US" dirty="0"/>
          </a:p>
        </p:txBody>
      </p:sp>
      <p:cxnSp>
        <p:nvCxnSpPr>
          <p:cNvPr id="27" name="Straight Connector 26">
            <a:extLst>
              <a:ext uri="{FF2B5EF4-FFF2-40B4-BE49-F238E27FC236}">
                <a16:creationId xmlns:a16="http://schemas.microsoft.com/office/drawing/2014/main" id="{3E6F3E01-124B-5649-8839-A31F9C0A95F3}"/>
              </a:ext>
            </a:extLst>
          </p:cNvPr>
          <p:cNvCxnSpPr>
            <a:cxnSpLocks/>
            <a:stCxn id="18" idx="0"/>
          </p:cNvCxnSpPr>
          <p:nvPr/>
        </p:nvCxnSpPr>
        <p:spPr>
          <a:xfrm flipH="1" flipV="1">
            <a:off x="2675413" y="3655171"/>
            <a:ext cx="1" cy="49892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6F1876A-7883-A849-8EB1-1C7561082A8F}"/>
              </a:ext>
            </a:extLst>
          </p:cNvPr>
          <p:cNvCxnSpPr>
            <a:cxnSpLocks/>
          </p:cNvCxnSpPr>
          <p:nvPr/>
        </p:nvCxnSpPr>
        <p:spPr>
          <a:xfrm flipH="1" flipV="1">
            <a:off x="5260009" y="3655169"/>
            <a:ext cx="1" cy="49892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E8CA534-67AA-594A-BFC0-322B0A54233F}"/>
              </a:ext>
            </a:extLst>
          </p:cNvPr>
          <p:cNvCxnSpPr>
            <a:cxnSpLocks/>
          </p:cNvCxnSpPr>
          <p:nvPr/>
        </p:nvCxnSpPr>
        <p:spPr>
          <a:xfrm flipH="1" flipV="1">
            <a:off x="7684319" y="3639196"/>
            <a:ext cx="1" cy="49892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544DF1D-CA04-8E44-AAC8-FBFCA5E0A367}"/>
              </a:ext>
            </a:extLst>
          </p:cNvPr>
          <p:cNvCxnSpPr>
            <a:cxnSpLocks/>
          </p:cNvCxnSpPr>
          <p:nvPr/>
        </p:nvCxnSpPr>
        <p:spPr>
          <a:xfrm flipH="1" flipV="1">
            <a:off x="10122329" y="3655169"/>
            <a:ext cx="1" cy="49892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E14E75B-CE78-614A-896F-23111A522ACB}"/>
              </a:ext>
            </a:extLst>
          </p:cNvPr>
          <p:cNvCxnSpPr>
            <a:cxnSpLocks/>
          </p:cNvCxnSpPr>
          <p:nvPr/>
        </p:nvCxnSpPr>
        <p:spPr>
          <a:xfrm flipV="1">
            <a:off x="9261241" y="3252005"/>
            <a:ext cx="0" cy="39788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D882F4B-F305-484A-A840-A271510AEE18}"/>
              </a:ext>
            </a:extLst>
          </p:cNvPr>
          <p:cNvCxnSpPr>
            <a:cxnSpLocks/>
          </p:cNvCxnSpPr>
          <p:nvPr/>
        </p:nvCxnSpPr>
        <p:spPr>
          <a:xfrm flipV="1">
            <a:off x="6781397" y="3252693"/>
            <a:ext cx="0" cy="38191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E42238A-3AE5-B941-AD0E-54670E195FE4}"/>
              </a:ext>
            </a:extLst>
          </p:cNvPr>
          <p:cNvCxnSpPr>
            <a:cxnSpLocks/>
          </p:cNvCxnSpPr>
          <p:nvPr/>
        </p:nvCxnSpPr>
        <p:spPr>
          <a:xfrm flipV="1">
            <a:off x="4431752" y="3265344"/>
            <a:ext cx="0" cy="37563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08BAD47-2EF5-B04E-82B8-C5AE9B5BDD82}"/>
              </a:ext>
            </a:extLst>
          </p:cNvPr>
          <p:cNvCxnSpPr>
            <a:cxnSpLocks/>
          </p:cNvCxnSpPr>
          <p:nvPr/>
        </p:nvCxnSpPr>
        <p:spPr>
          <a:xfrm flipV="1">
            <a:off x="1924665" y="3272520"/>
            <a:ext cx="0" cy="34226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2290" name="Picture 2" descr="Plot Icons - Download Free Vector Icons | Noun Project">
            <a:extLst>
              <a:ext uri="{FF2B5EF4-FFF2-40B4-BE49-F238E27FC236}">
                <a16:creationId xmlns:a16="http://schemas.microsoft.com/office/drawing/2014/main" id="{DDD2A8E0-B24A-174B-B4E6-8FEC2B9FE4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3321" y="1988768"/>
            <a:ext cx="1062687" cy="1062687"/>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K Nearest Neighbours Icons - Download Free Vector Icons | Noun Project">
            <a:extLst>
              <a:ext uri="{FF2B5EF4-FFF2-40B4-BE49-F238E27FC236}">
                <a16:creationId xmlns:a16="http://schemas.microsoft.com/office/drawing/2014/main" id="{9F15B367-6AB1-6443-8BF1-8B785DBEF5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0985" y="1945271"/>
            <a:ext cx="1365290" cy="1365290"/>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Random Forest Icons - Download Free Vector Icons | Noun Project">
            <a:extLst>
              <a:ext uri="{FF2B5EF4-FFF2-40B4-BE49-F238E27FC236}">
                <a16:creationId xmlns:a16="http://schemas.microsoft.com/office/drawing/2014/main" id="{83B6A9CB-2D91-8F4C-9943-9A80E01163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627545"/>
            <a:ext cx="1500315" cy="1500315"/>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descr="Artificial Neural Network Icons - Download Free Vector Icons | Noun Project">
            <a:extLst>
              <a:ext uri="{FF2B5EF4-FFF2-40B4-BE49-F238E27FC236}">
                <a16:creationId xmlns:a16="http://schemas.microsoft.com/office/drawing/2014/main" id="{A75C595C-E96D-654B-809B-FCB6BF0A8C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84301" y="1637441"/>
            <a:ext cx="1488391" cy="1488391"/>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8" descr="Artificial Neural Network Icons - Download Free Vector Icons | Noun Project">
            <a:extLst>
              <a:ext uri="{FF2B5EF4-FFF2-40B4-BE49-F238E27FC236}">
                <a16:creationId xmlns:a16="http://schemas.microsoft.com/office/drawing/2014/main" id="{9FD16838-D41C-3341-B4B7-D9B0267603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78133" y="4653009"/>
            <a:ext cx="1488391" cy="1488391"/>
          </a:xfrm>
          <a:prstGeom prst="rect">
            <a:avLst/>
          </a:prstGeom>
          <a:noFill/>
          <a:extLst>
            <a:ext uri="{909E8E84-426E-40DD-AFC4-6F175D3DCCD1}">
              <a14:hiddenFill xmlns:a14="http://schemas.microsoft.com/office/drawing/2010/main">
                <a:solidFill>
                  <a:srgbClr val="FFFFFF"/>
                </a:solidFill>
              </a14:hiddenFill>
            </a:ext>
          </a:extLst>
        </p:spPr>
      </p:pic>
      <p:pic>
        <p:nvPicPr>
          <p:cNvPr id="12300" name="Picture 12" descr="Svm Icons - Download Free Vector Icons | Noun Project">
            <a:extLst>
              <a:ext uri="{FF2B5EF4-FFF2-40B4-BE49-F238E27FC236}">
                <a16:creationId xmlns:a16="http://schemas.microsoft.com/office/drawing/2014/main" id="{F8CA5CB7-D66A-DD43-9D9F-79F8CAF2719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9227" y="4573431"/>
            <a:ext cx="1647545" cy="1647545"/>
          </a:xfrm>
          <a:prstGeom prst="rect">
            <a:avLst/>
          </a:prstGeom>
          <a:noFill/>
          <a:extLst>
            <a:ext uri="{909E8E84-426E-40DD-AFC4-6F175D3DCCD1}">
              <a14:hiddenFill xmlns:a14="http://schemas.microsoft.com/office/drawing/2010/main">
                <a:solidFill>
                  <a:srgbClr val="FFFFFF"/>
                </a:solidFill>
              </a14:hiddenFill>
            </a:ext>
          </a:extLst>
        </p:spPr>
      </p:pic>
      <p:grpSp>
        <p:nvGrpSpPr>
          <p:cNvPr id="60" name="Group 59">
            <a:extLst>
              <a:ext uri="{FF2B5EF4-FFF2-40B4-BE49-F238E27FC236}">
                <a16:creationId xmlns:a16="http://schemas.microsoft.com/office/drawing/2014/main" id="{08C4D097-88FB-6749-AB75-7F2574372777}"/>
              </a:ext>
            </a:extLst>
          </p:cNvPr>
          <p:cNvGrpSpPr/>
          <p:nvPr/>
        </p:nvGrpSpPr>
        <p:grpSpPr>
          <a:xfrm>
            <a:off x="7005276" y="4840132"/>
            <a:ext cx="1384353" cy="747576"/>
            <a:chOff x="6872748" y="4758813"/>
            <a:chExt cx="1624812" cy="828895"/>
          </a:xfrm>
        </p:grpSpPr>
        <p:sp>
          <p:nvSpPr>
            <p:cNvPr id="40" name="Rectangle 39">
              <a:extLst>
                <a:ext uri="{FF2B5EF4-FFF2-40B4-BE49-F238E27FC236}">
                  <a16:creationId xmlns:a16="http://schemas.microsoft.com/office/drawing/2014/main" id="{E82BD081-81F3-BC4F-A3DD-1B2A003C6847}"/>
                </a:ext>
              </a:extLst>
            </p:cNvPr>
            <p:cNvSpPr/>
            <p:nvPr/>
          </p:nvSpPr>
          <p:spPr>
            <a:xfrm>
              <a:off x="6872748" y="4758813"/>
              <a:ext cx="373626" cy="324464"/>
            </a:xfrm>
            <a:prstGeom prst="rect">
              <a:avLst/>
            </a:prstGeom>
            <a:solidFill>
              <a:schemeClr val="bg1"/>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2E6BBCCE-2DA7-8442-A133-0A8B163F368D}"/>
                </a:ext>
              </a:extLst>
            </p:cNvPr>
            <p:cNvSpPr/>
            <p:nvPr/>
          </p:nvSpPr>
          <p:spPr>
            <a:xfrm>
              <a:off x="7510639" y="4758813"/>
              <a:ext cx="373626" cy="324464"/>
            </a:xfrm>
            <a:prstGeom prst="rect">
              <a:avLst/>
            </a:prstGeom>
            <a:solidFill>
              <a:schemeClr val="bg1"/>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6388242D-9640-8740-93F8-F6F8FFF841B6}"/>
                </a:ext>
              </a:extLst>
            </p:cNvPr>
            <p:cNvSpPr/>
            <p:nvPr/>
          </p:nvSpPr>
          <p:spPr>
            <a:xfrm>
              <a:off x="8123934" y="4758813"/>
              <a:ext cx="373626" cy="324464"/>
            </a:xfrm>
            <a:prstGeom prst="rect">
              <a:avLst/>
            </a:prstGeom>
            <a:solidFill>
              <a:schemeClr val="bg1"/>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EE6693DD-BBB3-694F-A631-C67BE93398FC}"/>
                </a:ext>
              </a:extLst>
            </p:cNvPr>
            <p:cNvSpPr/>
            <p:nvPr/>
          </p:nvSpPr>
          <p:spPr>
            <a:xfrm>
              <a:off x="6880740" y="5348787"/>
              <a:ext cx="1616820" cy="238921"/>
            </a:xfrm>
            <a:prstGeom prst="rect">
              <a:avLst/>
            </a:prstGeom>
            <a:solidFill>
              <a:schemeClr val="bg1"/>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DD1E3A92-D42A-FE4B-A52D-8F4E88D9E37B}"/>
                </a:ext>
              </a:extLst>
            </p:cNvPr>
            <p:cNvCxnSpPr>
              <a:cxnSpLocks/>
            </p:cNvCxnSpPr>
            <p:nvPr/>
          </p:nvCxnSpPr>
          <p:spPr>
            <a:xfrm>
              <a:off x="7039367" y="5083277"/>
              <a:ext cx="0" cy="247468"/>
            </a:xfrm>
            <a:prstGeom prst="straightConnector1">
              <a:avLst/>
            </a:prstGeom>
            <a:ln w="2857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C67E73B-3D32-EF40-9576-2B2440A6D626}"/>
                </a:ext>
              </a:extLst>
            </p:cNvPr>
            <p:cNvCxnSpPr>
              <a:cxnSpLocks/>
            </p:cNvCxnSpPr>
            <p:nvPr/>
          </p:nvCxnSpPr>
          <p:spPr>
            <a:xfrm flipV="1">
              <a:off x="7083292" y="4921045"/>
              <a:ext cx="400487" cy="411204"/>
            </a:xfrm>
            <a:prstGeom prst="straightConnector1">
              <a:avLst/>
            </a:prstGeom>
            <a:ln w="2857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72176C25-011A-9746-BF55-D05BE949EC80}"/>
                </a:ext>
              </a:extLst>
            </p:cNvPr>
            <p:cNvCxnSpPr>
              <a:cxnSpLocks/>
            </p:cNvCxnSpPr>
            <p:nvPr/>
          </p:nvCxnSpPr>
          <p:spPr>
            <a:xfrm>
              <a:off x="7680813" y="5100821"/>
              <a:ext cx="0" cy="230422"/>
            </a:xfrm>
            <a:prstGeom prst="straightConnector1">
              <a:avLst/>
            </a:prstGeom>
            <a:ln w="2857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C104B72-14CE-5046-A2F8-381AEE3AF878}"/>
                </a:ext>
              </a:extLst>
            </p:cNvPr>
            <p:cNvCxnSpPr>
              <a:cxnSpLocks/>
            </p:cNvCxnSpPr>
            <p:nvPr/>
          </p:nvCxnSpPr>
          <p:spPr>
            <a:xfrm flipV="1">
              <a:off x="7721183" y="4921045"/>
              <a:ext cx="380058" cy="409700"/>
            </a:xfrm>
            <a:prstGeom prst="straightConnector1">
              <a:avLst/>
            </a:prstGeom>
            <a:ln w="2857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a:extLst>
              <a:ext uri="{FF2B5EF4-FFF2-40B4-BE49-F238E27FC236}">
                <a16:creationId xmlns:a16="http://schemas.microsoft.com/office/drawing/2014/main" id="{BD617ED9-4314-8E4C-AD4B-1EF996C55F50}"/>
              </a:ext>
            </a:extLst>
          </p:cNvPr>
          <p:cNvCxnSpPr>
            <a:cxnSpLocks/>
          </p:cNvCxnSpPr>
          <p:nvPr/>
        </p:nvCxnSpPr>
        <p:spPr>
          <a:xfrm>
            <a:off x="1087821" y="3655890"/>
            <a:ext cx="9778703" cy="4645"/>
          </a:xfrm>
          <a:prstGeom prst="straightConnector1">
            <a:avLst/>
          </a:prstGeom>
          <a:ln w="57150">
            <a:gradFill flip="none" rotWithShape="1">
              <a:gsLst>
                <a:gs pos="0">
                  <a:schemeClr val="accent3">
                    <a:lumMod val="50000"/>
                  </a:schemeClr>
                </a:gs>
                <a:gs pos="23000">
                  <a:schemeClr val="accent1">
                    <a:lumMod val="75000"/>
                  </a:schemeClr>
                </a:gs>
                <a:gs pos="69000">
                  <a:schemeClr val="accent4">
                    <a:lumMod val="75000"/>
                  </a:schemeClr>
                </a:gs>
                <a:gs pos="97000">
                  <a:schemeClr val="accent4">
                    <a:lumMod val="50000"/>
                  </a:schemeClr>
                </a:gs>
              </a:gsLst>
              <a:lin ang="0" scaled="0"/>
              <a:tileRect/>
            </a:gra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pic>
        <p:nvPicPr>
          <p:cNvPr id="12304" name="Picture 16" descr="Binary Tree Icons - Download Free Vector Icons | Noun Project">
            <a:extLst>
              <a:ext uri="{FF2B5EF4-FFF2-40B4-BE49-F238E27FC236}">
                <a16:creationId xmlns:a16="http://schemas.microsoft.com/office/drawing/2014/main" id="{BB894469-3CE7-BB4B-84D4-43EEC382424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6639" y="4502537"/>
            <a:ext cx="1483643" cy="1483643"/>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a:extLst>
              <a:ext uri="{FF2B5EF4-FFF2-40B4-BE49-F238E27FC236}">
                <a16:creationId xmlns:a16="http://schemas.microsoft.com/office/drawing/2014/main" id="{6809C346-587E-8345-815F-71D5347EE606}"/>
              </a:ext>
            </a:extLst>
          </p:cNvPr>
          <p:cNvSpPr txBox="1"/>
          <p:nvPr/>
        </p:nvSpPr>
        <p:spPr>
          <a:xfrm>
            <a:off x="-165611" y="3419060"/>
            <a:ext cx="1492400" cy="461665"/>
          </a:xfrm>
          <a:prstGeom prst="rect">
            <a:avLst/>
          </a:prstGeom>
          <a:noFill/>
        </p:spPr>
        <p:txBody>
          <a:bodyPr wrap="square" rtlCol="0">
            <a:spAutoFit/>
          </a:bodyPr>
          <a:lstStyle/>
          <a:p>
            <a:pPr algn="ctr"/>
            <a:r>
              <a:rPr lang="en-US" sz="2400" dirty="0">
                <a:solidFill>
                  <a:schemeClr val="accent3">
                    <a:lumMod val="50000"/>
                  </a:schemeClr>
                </a:solidFill>
              </a:rPr>
              <a:t>Simple</a:t>
            </a:r>
          </a:p>
        </p:txBody>
      </p:sp>
      <p:sp>
        <p:nvSpPr>
          <p:cNvPr id="84" name="TextBox 83">
            <a:extLst>
              <a:ext uri="{FF2B5EF4-FFF2-40B4-BE49-F238E27FC236}">
                <a16:creationId xmlns:a16="http://schemas.microsoft.com/office/drawing/2014/main" id="{6493D047-E7AF-D14F-91C1-7BC298979CD3}"/>
              </a:ext>
            </a:extLst>
          </p:cNvPr>
          <p:cNvSpPr txBox="1"/>
          <p:nvPr/>
        </p:nvSpPr>
        <p:spPr>
          <a:xfrm>
            <a:off x="10774540" y="3419061"/>
            <a:ext cx="1492400" cy="461665"/>
          </a:xfrm>
          <a:prstGeom prst="rect">
            <a:avLst/>
          </a:prstGeom>
          <a:noFill/>
        </p:spPr>
        <p:txBody>
          <a:bodyPr wrap="square" rtlCol="0">
            <a:spAutoFit/>
          </a:bodyPr>
          <a:lstStyle/>
          <a:p>
            <a:pPr algn="ctr"/>
            <a:r>
              <a:rPr lang="en-US" sz="2400" dirty="0">
                <a:solidFill>
                  <a:schemeClr val="accent4">
                    <a:lumMod val="50000"/>
                  </a:schemeClr>
                </a:solidFill>
              </a:rPr>
              <a:t>Complex</a:t>
            </a:r>
            <a:endParaRPr lang="en-US" dirty="0">
              <a:solidFill>
                <a:schemeClr val="accent4">
                  <a:lumMod val="50000"/>
                </a:schemeClr>
              </a:solidFill>
            </a:endParaRPr>
          </a:p>
        </p:txBody>
      </p:sp>
    </p:spTree>
    <p:extLst>
      <p:ext uri="{BB962C8B-B14F-4D97-AF65-F5344CB8AC3E}">
        <p14:creationId xmlns:p14="http://schemas.microsoft.com/office/powerpoint/2010/main" val="82371606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{20AB5AB8-68FE-B04A-9A98-E1B1E3E65B50}tf10001120</Template>
  <TotalTime>4228</TotalTime>
  <Words>2588</Words>
  <Application>Microsoft Macintosh PowerPoint</Application>
  <PresentationFormat>Widescreen</PresentationFormat>
  <Paragraphs>577</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Gill Sans MT</vt:lpstr>
      <vt:lpstr>Wingdings</vt:lpstr>
      <vt:lpstr>Parcel</vt:lpstr>
      <vt:lpstr>Predicting Mortality of Patients Admitted into the ICU</vt:lpstr>
      <vt:lpstr>background</vt:lpstr>
      <vt:lpstr>background</vt:lpstr>
      <vt:lpstr>background</vt:lpstr>
      <vt:lpstr>background</vt:lpstr>
      <vt:lpstr>background</vt:lpstr>
      <vt:lpstr>background</vt:lpstr>
      <vt:lpstr>background</vt:lpstr>
      <vt:lpstr>background</vt:lpstr>
      <vt:lpstr>background</vt:lpstr>
      <vt:lpstr>background</vt:lpstr>
      <vt:lpstr>background</vt:lpstr>
      <vt:lpstr>background</vt:lpstr>
      <vt:lpstr>background</vt:lpstr>
      <vt:lpstr>background</vt:lpstr>
      <vt:lpstr>background</vt:lpstr>
      <vt:lpstr>background</vt:lpstr>
      <vt:lpstr>background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dc:title>
  <dc:creator>Flora Wan</dc:creator>
  <cp:lastModifiedBy>Flora Wan</cp:lastModifiedBy>
  <cp:revision>520</cp:revision>
  <dcterms:created xsi:type="dcterms:W3CDTF">2021-03-25T21:05:57Z</dcterms:created>
  <dcterms:modified xsi:type="dcterms:W3CDTF">2021-04-04T15:15:52Z</dcterms:modified>
</cp:coreProperties>
</file>