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301" r:id="rId4"/>
    <p:sldId id="258" r:id="rId5"/>
    <p:sldId id="261" r:id="rId6"/>
    <p:sldId id="270" r:id="rId7"/>
    <p:sldId id="296" r:id="rId8"/>
    <p:sldId id="264" r:id="rId9"/>
    <p:sldId id="297" r:id="rId10"/>
    <p:sldId id="272" r:id="rId11"/>
    <p:sldId id="262" r:id="rId12"/>
    <p:sldId id="263" r:id="rId13"/>
    <p:sldId id="298" r:id="rId14"/>
    <p:sldId id="302" r:id="rId15"/>
    <p:sldId id="303" r:id="rId16"/>
    <p:sldId id="299" r:id="rId17"/>
    <p:sldId id="300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Work Sans" panose="020F0502020204030204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BFE"/>
    <a:srgbClr val="178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56A596-30BC-4913-B3AD-8116498CCF27}">
  <a:tblStyle styleId="{E556A596-30BC-4913-B3AD-8116498CC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Rathod" userId="ffef62b242d1b96b" providerId="LiveId" clId="{9BF5FF82-7587-4ED9-99E9-810A0E745E71}"/>
    <pc:docChg chg="modSld">
      <pc:chgData name="Mohit Rathod" userId="ffef62b242d1b96b" providerId="LiveId" clId="{9BF5FF82-7587-4ED9-99E9-810A0E745E71}" dt="2025-04-14T03:30:45.712" v="4" actId="20577"/>
      <pc:docMkLst>
        <pc:docMk/>
      </pc:docMkLst>
      <pc:sldChg chg="modSp mod">
        <pc:chgData name="Mohit Rathod" userId="ffef62b242d1b96b" providerId="LiveId" clId="{9BF5FF82-7587-4ED9-99E9-810A0E745E71}" dt="2025-04-14T03:30:45.712" v="4" actId="20577"/>
        <pc:sldMkLst>
          <pc:docMk/>
          <pc:sldMk cId="2196846553" sldId="300"/>
        </pc:sldMkLst>
        <pc:spChg chg="mod">
          <ac:chgData name="Mohit Rathod" userId="ffef62b242d1b96b" providerId="LiveId" clId="{9BF5FF82-7587-4ED9-99E9-810A0E745E71}" dt="2025-04-14T03:30:45.712" v="4" actId="20577"/>
          <ac:spMkLst>
            <pc:docMk/>
            <pc:sldMk cId="2196846553" sldId="300"/>
            <ac:spMk id="8" creationId="{7AE05399-92ED-A5A8-F705-E52072C04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66483f2373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66483f2373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b26e8f4b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b26e8f4bb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b26e8f4bb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b26e8f4bb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>
          <a:extLst>
            <a:ext uri="{FF2B5EF4-FFF2-40B4-BE49-F238E27FC236}">
              <a16:creationId xmlns:a16="http://schemas.microsoft.com/office/drawing/2014/main" id="{D971219A-FC9F-3663-75DC-0A32EA5F4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b26e8f4bb8_0_26:notes">
            <a:extLst>
              <a:ext uri="{FF2B5EF4-FFF2-40B4-BE49-F238E27FC236}">
                <a16:creationId xmlns:a16="http://schemas.microsoft.com/office/drawing/2014/main" id="{8E79D51C-1E6F-F0F7-4389-F9543BEA8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b26e8f4bb8_0_26:notes">
            <a:extLst>
              <a:ext uri="{FF2B5EF4-FFF2-40B4-BE49-F238E27FC236}">
                <a16:creationId xmlns:a16="http://schemas.microsoft.com/office/drawing/2014/main" id="{FFCC82A2-90D2-9543-059A-0403AAB81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89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>
          <a:extLst>
            <a:ext uri="{FF2B5EF4-FFF2-40B4-BE49-F238E27FC236}">
              <a16:creationId xmlns:a16="http://schemas.microsoft.com/office/drawing/2014/main" id="{C8F5AD10-BC08-3AE6-200E-FD212D20D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b26e8f4bb8_0_26:notes">
            <a:extLst>
              <a:ext uri="{FF2B5EF4-FFF2-40B4-BE49-F238E27FC236}">
                <a16:creationId xmlns:a16="http://schemas.microsoft.com/office/drawing/2014/main" id="{0F7FB29D-0CF5-2584-F564-2446DBC47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b26e8f4bb8_0_26:notes">
            <a:extLst>
              <a:ext uri="{FF2B5EF4-FFF2-40B4-BE49-F238E27FC236}">
                <a16:creationId xmlns:a16="http://schemas.microsoft.com/office/drawing/2014/main" id="{3F1E8AB7-B9C0-777B-81EC-DADCBA488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277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>
          <a:extLst>
            <a:ext uri="{FF2B5EF4-FFF2-40B4-BE49-F238E27FC236}">
              <a16:creationId xmlns:a16="http://schemas.microsoft.com/office/drawing/2014/main" id="{CB6F7E23-497B-E518-0E32-420D9D551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b26e8f4bb8_0_26:notes">
            <a:extLst>
              <a:ext uri="{FF2B5EF4-FFF2-40B4-BE49-F238E27FC236}">
                <a16:creationId xmlns:a16="http://schemas.microsoft.com/office/drawing/2014/main" id="{D6C60C6D-BDF5-5B6F-6F96-E78847EC8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b26e8f4bb8_0_26:notes">
            <a:extLst>
              <a:ext uri="{FF2B5EF4-FFF2-40B4-BE49-F238E27FC236}">
                <a16:creationId xmlns:a16="http://schemas.microsoft.com/office/drawing/2014/main" id="{BC74C867-5723-C304-EC06-B288E432B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80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>
          <a:extLst>
            <a:ext uri="{FF2B5EF4-FFF2-40B4-BE49-F238E27FC236}">
              <a16:creationId xmlns:a16="http://schemas.microsoft.com/office/drawing/2014/main" id="{4355646E-2E34-32D8-7BB6-0D2FE652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b26e8f4bb8_0_6:notes">
            <a:extLst>
              <a:ext uri="{FF2B5EF4-FFF2-40B4-BE49-F238E27FC236}">
                <a16:creationId xmlns:a16="http://schemas.microsoft.com/office/drawing/2014/main" id="{68C15571-4CDE-4240-EFD3-454DB40EB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b26e8f4bb8_0_6:notes">
            <a:extLst>
              <a:ext uri="{FF2B5EF4-FFF2-40B4-BE49-F238E27FC236}">
                <a16:creationId xmlns:a16="http://schemas.microsoft.com/office/drawing/2014/main" id="{E21C9975-2614-B4A8-918F-952155A307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01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>
          <a:extLst>
            <a:ext uri="{FF2B5EF4-FFF2-40B4-BE49-F238E27FC236}">
              <a16:creationId xmlns:a16="http://schemas.microsoft.com/office/drawing/2014/main" id="{A2370752-A60E-86A4-96CA-2FA8C0397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b26e8f4bb8_0_6:notes">
            <a:extLst>
              <a:ext uri="{FF2B5EF4-FFF2-40B4-BE49-F238E27FC236}">
                <a16:creationId xmlns:a16="http://schemas.microsoft.com/office/drawing/2014/main" id="{BA431AFF-A363-E0A7-DFA4-79A1F3C7D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b26e8f4bb8_0_6:notes">
            <a:extLst>
              <a:ext uri="{FF2B5EF4-FFF2-40B4-BE49-F238E27FC236}">
                <a16:creationId xmlns:a16="http://schemas.microsoft.com/office/drawing/2014/main" id="{0EB96DC2-CAE1-A15C-133A-DCC6F41EB7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1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065ef26b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065ef26b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D617C7AE-67EB-C974-6DF9-703F5F9E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065ef26b5_0_117:notes">
            <a:extLst>
              <a:ext uri="{FF2B5EF4-FFF2-40B4-BE49-F238E27FC236}">
                <a16:creationId xmlns:a16="http://schemas.microsoft.com/office/drawing/2014/main" id="{9D55AC74-2E0C-0531-6186-E2ED6E7C52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065ef26b5_0_117:notes">
            <a:extLst>
              <a:ext uri="{FF2B5EF4-FFF2-40B4-BE49-F238E27FC236}">
                <a16:creationId xmlns:a16="http://schemas.microsoft.com/office/drawing/2014/main" id="{425D95EF-A9BB-304D-6620-F8879D41B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1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627c01db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627c01db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b02532ee1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b02532ee1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66483f2373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66483f2373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B78DCB4F-F0FC-8911-0785-7BB4D405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66483f2373_0_898:notes">
            <a:extLst>
              <a:ext uri="{FF2B5EF4-FFF2-40B4-BE49-F238E27FC236}">
                <a16:creationId xmlns:a16="http://schemas.microsoft.com/office/drawing/2014/main" id="{1FFC65CE-2469-0F2B-5407-4588325CD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66483f2373_0_898:notes">
            <a:extLst>
              <a:ext uri="{FF2B5EF4-FFF2-40B4-BE49-F238E27FC236}">
                <a16:creationId xmlns:a16="http://schemas.microsoft.com/office/drawing/2014/main" id="{44CF5B86-5364-26BE-F68E-908C1CBD02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5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66483f237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66483f237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>
          <a:extLst>
            <a:ext uri="{FF2B5EF4-FFF2-40B4-BE49-F238E27FC236}">
              <a16:creationId xmlns:a16="http://schemas.microsoft.com/office/drawing/2014/main" id="{26C53B44-250E-8C8B-8A36-F03876134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66483f2373_0_95:notes">
            <a:extLst>
              <a:ext uri="{FF2B5EF4-FFF2-40B4-BE49-F238E27FC236}">
                <a16:creationId xmlns:a16="http://schemas.microsoft.com/office/drawing/2014/main" id="{C88891EA-D509-AF45-A1F6-4AD71F3EE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66483f2373_0_95:notes">
            <a:extLst>
              <a:ext uri="{FF2B5EF4-FFF2-40B4-BE49-F238E27FC236}">
                <a16:creationId xmlns:a16="http://schemas.microsoft.com/office/drawing/2014/main" id="{8AA2408A-7131-CE52-1784-47A9D8AC2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2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539550"/>
            <a:ext cx="4367400" cy="315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4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694350"/>
            <a:ext cx="4367400" cy="9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1" name="Google Shape;141;p20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1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sp>
          <p:nvSpPr>
            <p:cNvPr id="145" name="Google Shape;145;p21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9600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sp>
          <p:nvSpPr>
            <p:cNvPr id="26" name="Google Shape;26;p5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754400" y="2629275"/>
            <a:ext cx="3291900" cy="699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754400" y="3330123"/>
            <a:ext cx="3291900" cy="128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097775" y="2629325"/>
            <a:ext cx="3291900" cy="699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097775" y="3330123"/>
            <a:ext cx="3291900" cy="128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sp>
          <p:nvSpPr>
            <p:cNvPr id="35" name="Google Shape;35;p6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0" name="Google Shape;40;p7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7"/>
          <p:cNvSpPr/>
          <p:nvPr/>
        </p:nvSpPr>
        <p:spPr>
          <a:xfrm>
            <a:off x="4638950" y="0"/>
            <a:ext cx="45051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5375" y="2198975"/>
            <a:ext cx="3393900" cy="24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290453" y="539500"/>
            <a:ext cx="31404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393900" cy="114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1" name="Google Shape;81;p15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725175" y="3501750"/>
            <a:ext cx="2502300" cy="110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725175" y="2861775"/>
            <a:ext cx="2502300" cy="63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3"/>
          </p:nvPr>
        </p:nvSpPr>
        <p:spPr>
          <a:xfrm>
            <a:off x="3320889" y="3501750"/>
            <a:ext cx="2502300" cy="110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3320889" y="2861858"/>
            <a:ext cx="2502300" cy="63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5"/>
          </p:nvPr>
        </p:nvSpPr>
        <p:spPr>
          <a:xfrm>
            <a:off x="5928625" y="3501750"/>
            <a:ext cx="2502000" cy="110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6"/>
          </p:nvPr>
        </p:nvSpPr>
        <p:spPr>
          <a:xfrm>
            <a:off x="5928625" y="2861858"/>
            <a:ext cx="2502000" cy="63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sp>
          <p:nvSpPr>
            <p:cNvPr id="92" name="Google Shape;92;p16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 hasCustomPrompt="1"/>
          </p:nvPr>
        </p:nvSpPr>
        <p:spPr>
          <a:xfrm>
            <a:off x="722250" y="2409500"/>
            <a:ext cx="18288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6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722250" y="3689600"/>
            <a:ext cx="1828800" cy="91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7704000" cy="6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722250" y="2866700"/>
            <a:ext cx="1828800" cy="822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 hasCustomPrompt="1"/>
          </p:nvPr>
        </p:nvSpPr>
        <p:spPr>
          <a:xfrm>
            <a:off x="2679150" y="2413775"/>
            <a:ext cx="18288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6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2679150" y="3689600"/>
            <a:ext cx="1828800" cy="91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2679150" y="2866700"/>
            <a:ext cx="1828800" cy="822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7" hasCustomPrompt="1"/>
          </p:nvPr>
        </p:nvSpPr>
        <p:spPr>
          <a:xfrm>
            <a:off x="4636050" y="2413775"/>
            <a:ext cx="18288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6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8"/>
          </p:nvPr>
        </p:nvSpPr>
        <p:spPr>
          <a:xfrm>
            <a:off x="4636050" y="3689600"/>
            <a:ext cx="1828800" cy="91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9"/>
          </p:nvPr>
        </p:nvSpPr>
        <p:spPr>
          <a:xfrm>
            <a:off x="4636050" y="2866700"/>
            <a:ext cx="1828800" cy="822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13" hasCustomPrompt="1"/>
          </p:nvPr>
        </p:nvSpPr>
        <p:spPr>
          <a:xfrm>
            <a:off x="6592950" y="2413775"/>
            <a:ext cx="18288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6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4"/>
          </p:nvPr>
        </p:nvSpPr>
        <p:spPr>
          <a:xfrm>
            <a:off x="6592950" y="3689600"/>
            <a:ext cx="1828800" cy="91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5"/>
          </p:nvPr>
        </p:nvSpPr>
        <p:spPr>
          <a:xfrm>
            <a:off x="6592950" y="2866700"/>
            <a:ext cx="1828800" cy="822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7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9" name="Google Shape;109;p17"/>
            <p:cNvSpPr/>
            <p:nvPr/>
          </p:nvSpPr>
          <p:spPr>
            <a:xfrm>
              <a:off x="0" y="0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rot="10800000">
              <a:off x="5883931" y="1341787"/>
              <a:ext cx="3260069" cy="3801713"/>
            </a:xfrm>
            <a:custGeom>
              <a:avLst/>
              <a:gdLst/>
              <a:ahLst/>
              <a:cxnLst/>
              <a:rect l="l" t="t" r="r" b="b"/>
              <a:pathLst>
                <a:path w="3260069" h="3801713" extrusionOk="0">
                  <a:moveTo>
                    <a:pt x="1910708" y="0"/>
                  </a:moveTo>
                  <a:lnTo>
                    <a:pt x="3202016" y="0"/>
                  </a:lnTo>
                  <a:lnTo>
                    <a:pt x="3243536" y="272051"/>
                  </a:lnTo>
                  <a:cubicBezTo>
                    <a:pt x="3254469" y="379701"/>
                    <a:pt x="3260069" y="488927"/>
                    <a:pt x="3260069" y="599462"/>
                  </a:cubicBezTo>
                  <a:cubicBezTo>
                    <a:pt x="3260069" y="2368016"/>
                    <a:pt x="1826372" y="3801713"/>
                    <a:pt x="57818" y="3801713"/>
                  </a:cubicBezTo>
                  <a:lnTo>
                    <a:pt x="0" y="3800251"/>
                  </a:lnTo>
                  <a:lnTo>
                    <a:pt x="0" y="2544408"/>
                  </a:lnTo>
                  <a:lnTo>
                    <a:pt x="57818" y="2547327"/>
                  </a:lnTo>
                  <a:cubicBezTo>
                    <a:pt x="1133594" y="2547327"/>
                    <a:pt x="2005683" y="1675238"/>
                    <a:pt x="2005683" y="599462"/>
                  </a:cubicBezTo>
                  <a:cubicBezTo>
                    <a:pt x="2005683" y="397754"/>
                    <a:pt x="1975024" y="203207"/>
                    <a:pt x="1918111" y="202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719850" y="2271987"/>
            <a:ext cx="2489700" cy="6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2"/>
          </p:nvPr>
        </p:nvSpPr>
        <p:spPr>
          <a:xfrm>
            <a:off x="3325600" y="2277737"/>
            <a:ext cx="2487300" cy="6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3"/>
          </p:nvPr>
        </p:nvSpPr>
        <p:spPr>
          <a:xfrm>
            <a:off x="720950" y="3961750"/>
            <a:ext cx="2487300" cy="6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4"/>
          </p:nvPr>
        </p:nvSpPr>
        <p:spPr>
          <a:xfrm>
            <a:off x="3325600" y="3959350"/>
            <a:ext cx="2487300" cy="64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5"/>
          </p:nvPr>
        </p:nvSpPr>
        <p:spPr>
          <a:xfrm>
            <a:off x="5930250" y="2277737"/>
            <a:ext cx="2487300" cy="6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6"/>
          </p:nvPr>
        </p:nvSpPr>
        <p:spPr>
          <a:xfrm>
            <a:off x="5930250" y="3959350"/>
            <a:ext cx="2487300" cy="64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7"/>
          </p:nvPr>
        </p:nvSpPr>
        <p:spPr>
          <a:xfrm>
            <a:off x="719850" y="1916676"/>
            <a:ext cx="2489700" cy="3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8"/>
          </p:nvPr>
        </p:nvSpPr>
        <p:spPr>
          <a:xfrm>
            <a:off x="3325600" y="1916525"/>
            <a:ext cx="2487300" cy="360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9"/>
          </p:nvPr>
        </p:nvSpPr>
        <p:spPr>
          <a:xfrm>
            <a:off x="5930250" y="1916825"/>
            <a:ext cx="2487300" cy="360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3"/>
          </p:nvPr>
        </p:nvSpPr>
        <p:spPr>
          <a:xfrm>
            <a:off x="719650" y="3606550"/>
            <a:ext cx="2487300" cy="3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4"/>
          </p:nvPr>
        </p:nvSpPr>
        <p:spPr>
          <a:xfrm>
            <a:off x="3325600" y="3606550"/>
            <a:ext cx="2487300" cy="3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5"/>
          </p:nvPr>
        </p:nvSpPr>
        <p:spPr>
          <a:xfrm>
            <a:off x="5930250" y="3606550"/>
            <a:ext cx="2487300" cy="3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0975"/>
            <a:ext cx="77175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61" r:id="rId7"/>
    <p:sldLayoutId id="2147483662" r:id="rId8"/>
    <p:sldLayoutId id="2147483663" r:id="rId9"/>
    <p:sldLayoutId id="2147483666" r:id="rId10"/>
    <p:sldLayoutId id="214748366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hyperlink" Target="https://docs.google.com/spreadsheets/d/1u5jbfY-JQmBTiPd7Bsj595iYbV527ZzdD8u2FqkucyU/copy#gid=165471104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3024E2-3B27-94F2-37AC-3CD241740B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rcRect/>
          <a:stretch/>
        </p:blipFill>
        <p:spPr>
          <a:xfrm>
            <a:off x="4572000" y="1077727"/>
            <a:ext cx="4204898" cy="2988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7" name="Google Shape;157;p25"/>
          <p:cNvSpPr txBox="1">
            <a:spLocks noGrp="1"/>
          </p:cNvSpPr>
          <p:nvPr>
            <p:ph type="ctrTitle"/>
          </p:nvPr>
        </p:nvSpPr>
        <p:spPr>
          <a:xfrm>
            <a:off x="713225" y="539550"/>
            <a:ext cx="4367400" cy="31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Stock Price Forecasting Using Time Series and ML</a:t>
            </a:r>
            <a:endParaRPr sz="4000"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713225" y="3694350"/>
            <a:ext cx="43674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09 | </a:t>
            </a:r>
            <a:r>
              <a:rPr lang="en-US" b="1" dirty="0"/>
              <a:t>Final ML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Machine Learning | Humber Polytechnical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091DC754-E410-2931-1928-B523CADA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39" y="-99660"/>
            <a:ext cx="2349754" cy="1931342"/>
          </a:xfrm>
          <a:prstGeom prst="rect">
            <a:avLst/>
          </a:prstGeom>
        </p:spPr>
      </p:pic>
      <p:sp>
        <p:nvSpPr>
          <p:cNvPr id="1140" name="Google Shape;1140;p41"/>
          <p:cNvSpPr/>
          <p:nvPr/>
        </p:nvSpPr>
        <p:spPr>
          <a:xfrm>
            <a:off x="3173506" y="1216299"/>
            <a:ext cx="5670470" cy="361695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1" name="Google Shape;1141;p41"/>
          <p:cNvSpPr txBox="1">
            <a:spLocks noGrp="1"/>
          </p:cNvSpPr>
          <p:nvPr>
            <p:ph type="title"/>
          </p:nvPr>
        </p:nvSpPr>
        <p:spPr>
          <a:xfrm>
            <a:off x="720000" y="539499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Model Performance Summary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142" name="Google Shape;1142;p41">
            <a:hlinkClick r:id="rId4"/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4155538" y="1374025"/>
            <a:ext cx="3720595" cy="1906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1"/>
          <p:cNvSpPr txBox="1"/>
          <p:nvPr/>
        </p:nvSpPr>
        <p:spPr>
          <a:xfrm>
            <a:off x="588370" y="1599074"/>
            <a:ext cx="2500641" cy="397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Training/Test split</a:t>
            </a:r>
            <a:endParaRPr sz="16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4" name="Google Shape;1144;p41"/>
          <p:cNvSpPr txBox="1"/>
          <p:nvPr/>
        </p:nvSpPr>
        <p:spPr>
          <a:xfrm>
            <a:off x="588370" y="2042604"/>
            <a:ext cx="2500641" cy="397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80:20</a:t>
            </a:r>
            <a:endParaRPr sz="18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5" name="Google Shape;1145;p41"/>
          <p:cNvSpPr txBox="1"/>
          <p:nvPr/>
        </p:nvSpPr>
        <p:spPr>
          <a:xfrm>
            <a:off x="588420" y="2566170"/>
            <a:ext cx="2500641" cy="397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Best Model</a:t>
            </a:r>
            <a:endParaRPr sz="16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41"/>
          <p:cNvSpPr txBox="1"/>
          <p:nvPr/>
        </p:nvSpPr>
        <p:spPr>
          <a:xfrm>
            <a:off x="588420" y="2997435"/>
            <a:ext cx="2500641" cy="397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ETS (highest accuracy)</a:t>
            </a:r>
          </a:p>
        </p:txBody>
      </p:sp>
      <p:sp>
        <p:nvSpPr>
          <p:cNvPr id="2" name="Google Shape;1145;p41">
            <a:extLst>
              <a:ext uri="{FF2B5EF4-FFF2-40B4-BE49-F238E27FC236}">
                <a16:creationId xmlns:a16="http://schemas.microsoft.com/office/drawing/2014/main" id="{40F17815-95A5-1A2F-28CA-F9789ECECFDF}"/>
              </a:ext>
            </a:extLst>
          </p:cNvPr>
          <p:cNvSpPr txBox="1"/>
          <p:nvPr/>
        </p:nvSpPr>
        <p:spPr>
          <a:xfrm>
            <a:off x="581695" y="3541719"/>
            <a:ext cx="2500641" cy="397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sz="16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1146;p41">
            <a:extLst>
              <a:ext uri="{FF2B5EF4-FFF2-40B4-BE49-F238E27FC236}">
                <a16:creationId xmlns:a16="http://schemas.microsoft.com/office/drawing/2014/main" id="{5AA8BBF5-7539-C26F-CCE6-50342C509F5D}"/>
              </a:ext>
            </a:extLst>
          </p:cNvPr>
          <p:cNvSpPr txBox="1"/>
          <p:nvPr/>
        </p:nvSpPr>
        <p:spPr>
          <a:xfrm>
            <a:off x="581695" y="3972982"/>
            <a:ext cx="2500641" cy="397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RMSE, MAE, MAPE, MSE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4D89F-E6D4-7F94-F6AB-F5307F5B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679" y="3437310"/>
            <a:ext cx="5328570" cy="1344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82C2358E-BDA9-670F-7C6A-FDCB629A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93" y="782556"/>
            <a:ext cx="2349754" cy="1931342"/>
          </a:xfrm>
          <a:prstGeom prst="rect">
            <a:avLst/>
          </a:prstGeom>
        </p:spPr>
      </p:pic>
      <p:pic>
        <p:nvPicPr>
          <p:cNvPr id="9" name="Picture 8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E34B12F4-DD64-B4AF-7138-076131A0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78" y="3212158"/>
            <a:ext cx="2349754" cy="1931342"/>
          </a:xfrm>
          <a:prstGeom prst="rect">
            <a:avLst/>
          </a:prstGeom>
        </p:spPr>
      </p:pic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Introducing the </a:t>
            </a:r>
            <a:r>
              <a:rPr lang="en-CA" dirty="0" err="1"/>
              <a:t>Streamlit</a:t>
            </a:r>
            <a:r>
              <a:rPr lang="en-CA" dirty="0"/>
              <a:t> App</a:t>
            </a:r>
            <a:endParaRPr dirty="0"/>
          </a:p>
        </p:txBody>
      </p:sp>
      <p:sp>
        <p:nvSpPr>
          <p:cNvPr id="8" name="Google Shape;752;p30">
            <a:extLst>
              <a:ext uri="{FF2B5EF4-FFF2-40B4-BE49-F238E27FC236}">
                <a16:creationId xmlns:a16="http://schemas.microsoft.com/office/drawing/2014/main" id="{EDCC741C-F0B9-C5C6-087F-EA18CFA20530}"/>
              </a:ext>
            </a:extLst>
          </p:cNvPr>
          <p:cNvSpPr txBox="1">
            <a:spLocks/>
          </p:cNvSpPr>
          <p:nvPr/>
        </p:nvSpPr>
        <p:spPr>
          <a:xfrm>
            <a:off x="725374" y="1430686"/>
            <a:ext cx="7768177" cy="2779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dirty="0">
                <a:latin typeface="Work Sans" pitchFamily="2" charset="0"/>
              </a:rPr>
              <a:t>Purpose: </a:t>
            </a:r>
            <a:r>
              <a:rPr lang="en-US" b="0" dirty="0">
                <a:latin typeface="Work Sans" pitchFamily="2" charset="0"/>
              </a:rPr>
              <a:t>Make forecasting accessible &amp; interactive</a:t>
            </a:r>
          </a:p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dirty="0">
                <a:latin typeface="Work Sans" pitchFamily="2" charset="0"/>
              </a:rPr>
              <a:t>Hosted App:</a:t>
            </a:r>
            <a:r>
              <a:rPr lang="en-US" b="0" dirty="0">
                <a:latin typeface="Work Sans" pitchFamily="2" charset="0"/>
              </a:rPr>
              <a:t> https://my-app-app-c4btndxjogwlseblgfzu9d.streamlit.app</a:t>
            </a:r>
          </a:p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dirty="0">
                <a:latin typeface="Work Sans" pitchFamily="2" charset="0"/>
              </a:rPr>
              <a:t>Users:</a:t>
            </a:r>
            <a:r>
              <a:rPr lang="en-US" b="0" dirty="0">
                <a:latin typeface="Work Sans" pitchFamily="2" charset="0"/>
              </a:rPr>
              <a:t> Analysts, students, traders, stakeholders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source ML framework Streamlit raises $21m, launches sharing platform |  AI Business">
            <a:extLst>
              <a:ext uri="{FF2B5EF4-FFF2-40B4-BE49-F238E27FC236}">
                <a16:creationId xmlns:a16="http://schemas.microsoft.com/office/drawing/2014/main" id="{0E810E26-98BB-85A5-E8D6-75C431105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1" b="16729"/>
          <a:stretch/>
        </p:blipFill>
        <p:spPr bwMode="auto">
          <a:xfrm>
            <a:off x="646728" y="1007750"/>
            <a:ext cx="8363995" cy="35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2" name="Google Shape;782;p32"/>
          <p:cNvSpPr txBox="1">
            <a:spLocks noGrp="1"/>
          </p:cNvSpPr>
          <p:nvPr>
            <p:ph type="title"/>
          </p:nvPr>
        </p:nvSpPr>
        <p:spPr>
          <a:xfrm>
            <a:off x="720000" y="473511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App Demo Walkthrough</a:t>
            </a:r>
            <a:endParaRPr dirty="0"/>
          </a:p>
        </p:txBody>
      </p:sp>
      <p:sp>
        <p:nvSpPr>
          <p:cNvPr id="20" name="Google Shape;1683;p40">
            <a:extLst>
              <a:ext uri="{FF2B5EF4-FFF2-40B4-BE49-F238E27FC236}">
                <a16:creationId xmlns:a16="http://schemas.microsoft.com/office/drawing/2014/main" id="{7743362F-EF94-1E55-D52B-CB01D4374F68}"/>
              </a:ext>
            </a:extLst>
          </p:cNvPr>
          <p:cNvSpPr txBox="1"/>
          <p:nvPr/>
        </p:nvSpPr>
        <p:spPr>
          <a:xfrm>
            <a:off x="1496070" y="1216301"/>
            <a:ext cx="2320280" cy="919054"/>
          </a:xfrm>
          <a:prstGeom prst="down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Upload your CSV time series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46EC415-C335-4243-08B6-314B5D83CC64}"/>
              </a:ext>
            </a:extLst>
          </p:cNvPr>
          <p:cNvGrpSpPr/>
          <p:nvPr/>
        </p:nvGrpSpPr>
        <p:grpSpPr>
          <a:xfrm>
            <a:off x="893959" y="1257516"/>
            <a:ext cx="517800" cy="517800"/>
            <a:chOff x="2949328" y="1284569"/>
            <a:chExt cx="517800" cy="517800"/>
          </a:xfrm>
        </p:grpSpPr>
        <p:grpSp>
          <p:nvGrpSpPr>
            <p:cNvPr id="23" name="Google Shape;1689;p40">
              <a:extLst>
                <a:ext uri="{FF2B5EF4-FFF2-40B4-BE49-F238E27FC236}">
                  <a16:creationId xmlns:a16="http://schemas.microsoft.com/office/drawing/2014/main" id="{8BA9A531-A5AA-1160-56D0-FD9AB3B0DEB8}"/>
                </a:ext>
              </a:extLst>
            </p:cNvPr>
            <p:cNvGrpSpPr/>
            <p:nvPr/>
          </p:nvGrpSpPr>
          <p:grpSpPr>
            <a:xfrm>
              <a:off x="3037934" y="1388076"/>
              <a:ext cx="322077" cy="307999"/>
              <a:chOff x="5045500" y="842250"/>
              <a:chExt cx="503875" cy="481850"/>
            </a:xfrm>
            <a:solidFill>
              <a:schemeClr val="accent1"/>
            </a:solidFill>
          </p:grpSpPr>
          <p:sp>
            <p:nvSpPr>
              <p:cNvPr id="24" name="Google Shape;1690;p40">
                <a:extLst>
                  <a:ext uri="{FF2B5EF4-FFF2-40B4-BE49-F238E27FC236}">
                    <a16:creationId xmlns:a16="http://schemas.microsoft.com/office/drawing/2014/main" id="{890C023E-EB10-002E-2716-CE1232665182}"/>
                  </a:ext>
                </a:extLst>
              </p:cNvPr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1691;p40">
                <a:extLst>
                  <a:ext uri="{FF2B5EF4-FFF2-40B4-BE49-F238E27FC236}">
                    <a16:creationId xmlns:a16="http://schemas.microsoft.com/office/drawing/2014/main" id="{C28B7B3A-E973-C567-5942-E47F5C7D9E85}"/>
                  </a:ext>
                </a:extLst>
              </p:cNvPr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0" name="Google Shape;1716;p40">
              <a:extLst>
                <a:ext uri="{FF2B5EF4-FFF2-40B4-BE49-F238E27FC236}">
                  <a16:creationId xmlns:a16="http://schemas.microsoft.com/office/drawing/2014/main" id="{25E3ED88-C5DB-695D-A8DC-3456775383FB}"/>
                </a:ext>
              </a:extLst>
            </p:cNvPr>
            <p:cNvSpPr/>
            <p:nvPr/>
          </p:nvSpPr>
          <p:spPr>
            <a:xfrm>
              <a:off x="2949328" y="1284569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AEF464-130F-5622-E49B-3F4730269BBB}"/>
              </a:ext>
            </a:extLst>
          </p:cNvPr>
          <p:cNvGrpSpPr/>
          <p:nvPr/>
        </p:nvGrpSpPr>
        <p:grpSpPr>
          <a:xfrm>
            <a:off x="873960" y="4184531"/>
            <a:ext cx="517800" cy="517800"/>
            <a:chOff x="5482138" y="1301503"/>
            <a:chExt cx="517800" cy="517800"/>
          </a:xfrm>
        </p:grpSpPr>
        <p:grpSp>
          <p:nvGrpSpPr>
            <p:cNvPr id="36" name="Google Shape;1702;p40">
              <a:extLst>
                <a:ext uri="{FF2B5EF4-FFF2-40B4-BE49-F238E27FC236}">
                  <a16:creationId xmlns:a16="http://schemas.microsoft.com/office/drawing/2014/main" id="{25E2685F-3CCC-2620-832F-8002E9CD6CD4}"/>
                </a:ext>
              </a:extLst>
            </p:cNvPr>
            <p:cNvGrpSpPr/>
            <p:nvPr/>
          </p:nvGrpSpPr>
          <p:grpSpPr>
            <a:xfrm>
              <a:off x="5587047" y="1406411"/>
              <a:ext cx="307983" cy="307983"/>
              <a:chOff x="1492675" y="2027925"/>
              <a:chExt cx="481825" cy="481825"/>
            </a:xfrm>
            <a:solidFill>
              <a:schemeClr val="accent1"/>
            </a:solidFill>
          </p:grpSpPr>
          <p:sp>
            <p:nvSpPr>
              <p:cNvPr id="37" name="Google Shape;1703;p40">
                <a:extLst>
                  <a:ext uri="{FF2B5EF4-FFF2-40B4-BE49-F238E27FC236}">
                    <a16:creationId xmlns:a16="http://schemas.microsoft.com/office/drawing/2014/main" id="{B804106C-D7EE-3A67-6D19-7102DEC981C3}"/>
                  </a:ext>
                </a:extLst>
              </p:cNvPr>
              <p:cNvSpPr/>
              <p:nvPr/>
            </p:nvSpPr>
            <p:spPr>
              <a:xfrm>
                <a:off x="1719425" y="21700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" name="Google Shape;1704;p40">
                <a:extLst>
                  <a:ext uri="{FF2B5EF4-FFF2-40B4-BE49-F238E27FC236}">
                    <a16:creationId xmlns:a16="http://schemas.microsoft.com/office/drawing/2014/main" id="{C507B1EF-9648-F0AD-1FA1-159238CBB7D0}"/>
                  </a:ext>
                </a:extLst>
              </p:cNvPr>
              <p:cNvSpPr/>
              <p:nvPr/>
            </p:nvSpPr>
            <p:spPr>
              <a:xfrm>
                <a:off x="1832350" y="22547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0"/>
                    </a:moveTo>
                    <a:cubicBezTo>
                      <a:pt x="253" y="0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0"/>
                      <a:pt x="877" y="0"/>
                      <a:pt x="5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" name="Google Shape;1705;p40">
                <a:extLst>
                  <a:ext uri="{FF2B5EF4-FFF2-40B4-BE49-F238E27FC236}">
                    <a16:creationId xmlns:a16="http://schemas.microsoft.com/office/drawing/2014/main" id="{1F101B6E-4703-5BFB-3D55-3DC4D3DB9E5D}"/>
                  </a:ext>
                </a:extLst>
              </p:cNvPr>
              <p:cNvSpPr/>
              <p:nvPr/>
            </p:nvSpPr>
            <p:spPr>
              <a:xfrm>
                <a:off x="1606500" y="22547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0"/>
                    </a:moveTo>
                    <a:cubicBezTo>
                      <a:pt x="254" y="0"/>
                      <a:pt x="1" y="250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0"/>
                      <a:pt x="877" y="0"/>
                      <a:pt x="5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" name="Google Shape;1706;p40">
                <a:extLst>
                  <a:ext uri="{FF2B5EF4-FFF2-40B4-BE49-F238E27FC236}">
                    <a16:creationId xmlns:a16="http://schemas.microsoft.com/office/drawing/2014/main" id="{1BFE3EFD-DC36-11DB-5EF8-0C13248C9B91}"/>
                  </a:ext>
                </a:extLst>
              </p:cNvPr>
              <p:cNvSpPr/>
              <p:nvPr/>
            </p:nvSpPr>
            <p:spPr>
              <a:xfrm>
                <a:off x="1492675" y="2425025"/>
                <a:ext cx="48182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3389" extrusionOk="0">
                    <a:moveTo>
                      <a:pt x="1" y="1"/>
                    </a:moveTo>
                    <a:lnTo>
                      <a:pt x="1" y="1696"/>
                    </a:lnTo>
                    <a:cubicBezTo>
                      <a:pt x="1" y="2630"/>
                      <a:pt x="757" y="3389"/>
                      <a:pt x="1693" y="3389"/>
                    </a:cubicBezTo>
                    <a:lnTo>
                      <a:pt x="17577" y="3389"/>
                    </a:lnTo>
                    <a:cubicBezTo>
                      <a:pt x="18514" y="3389"/>
                      <a:pt x="19270" y="2630"/>
                      <a:pt x="19273" y="1696"/>
                    </a:cubicBezTo>
                    <a:lnTo>
                      <a:pt x="192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1" name="Google Shape;1707;p40">
                <a:extLst>
                  <a:ext uri="{FF2B5EF4-FFF2-40B4-BE49-F238E27FC236}">
                    <a16:creationId xmlns:a16="http://schemas.microsoft.com/office/drawing/2014/main" id="{1B594A3D-5DD3-19D2-B042-7AD38EE55DDD}"/>
                  </a:ext>
                </a:extLst>
              </p:cNvPr>
              <p:cNvSpPr/>
              <p:nvPr/>
            </p:nvSpPr>
            <p:spPr>
              <a:xfrm>
                <a:off x="1492675" y="2027925"/>
                <a:ext cx="481825" cy="36800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4720" extrusionOk="0">
                    <a:moveTo>
                      <a:pt x="5120" y="2259"/>
                    </a:moveTo>
                    <a:cubicBezTo>
                      <a:pt x="5430" y="2259"/>
                      <a:pt x="5683" y="2512"/>
                      <a:pt x="5683" y="2825"/>
                    </a:cubicBezTo>
                    <a:lnTo>
                      <a:pt x="5683" y="8047"/>
                    </a:lnTo>
                    <a:cubicBezTo>
                      <a:pt x="6360" y="8281"/>
                      <a:pt x="6812" y="8920"/>
                      <a:pt x="6812" y="9637"/>
                    </a:cubicBezTo>
                    <a:cubicBezTo>
                      <a:pt x="6812" y="10353"/>
                      <a:pt x="6360" y="10992"/>
                      <a:pt x="5683" y="11226"/>
                    </a:cubicBezTo>
                    <a:lnTo>
                      <a:pt x="5683" y="13024"/>
                    </a:lnTo>
                    <a:cubicBezTo>
                      <a:pt x="5683" y="13337"/>
                      <a:pt x="5430" y="13587"/>
                      <a:pt x="5120" y="13587"/>
                    </a:cubicBezTo>
                    <a:cubicBezTo>
                      <a:pt x="4807" y="13587"/>
                      <a:pt x="4554" y="13337"/>
                      <a:pt x="4554" y="13024"/>
                    </a:cubicBezTo>
                    <a:lnTo>
                      <a:pt x="4554" y="11226"/>
                    </a:lnTo>
                    <a:cubicBezTo>
                      <a:pt x="3876" y="10992"/>
                      <a:pt x="3425" y="10353"/>
                      <a:pt x="3425" y="9637"/>
                    </a:cubicBezTo>
                    <a:cubicBezTo>
                      <a:pt x="3425" y="8920"/>
                      <a:pt x="3876" y="8281"/>
                      <a:pt x="4554" y="8047"/>
                    </a:cubicBezTo>
                    <a:lnTo>
                      <a:pt x="4554" y="2825"/>
                    </a:lnTo>
                    <a:cubicBezTo>
                      <a:pt x="4554" y="2512"/>
                      <a:pt x="4807" y="2259"/>
                      <a:pt x="5120" y="2259"/>
                    </a:cubicBezTo>
                    <a:close/>
                    <a:moveTo>
                      <a:pt x="9637" y="2259"/>
                    </a:moveTo>
                    <a:cubicBezTo>
                      <a:pt x="9947" y="2259"/>
                      <a:pt x="10200" y="2512"/>
                      <a:pt x="10200" y="2825"/>
                    </a:cubicBezTo>
                    <a:lnTo>
                      <a:pt x="10200" y="4659"/>
                    </a:lnTo>
                    <a:cubicBezTo>
                      <a:pt x="10877" y="4894"/>
                      <a:pt x="11329" y="5532"/>
                      <a:pt x="11329" y="6249"/>
                    </a:cubicBezTo>
                    <a:cubicBezTo>
                      <a:pt x="11329" y="6966"/>
                      <a:pt x="10877" y="7604"/>
                      <a:pt x="10200" y="7839"/>
                    </a:cubicBezTo>
                    <a:lnTo>
                      <a:pt x="10200" y="13024"/>
                    </a:lnTo>
                    <a:cubicBezTo>
                      <a:pt x="10200" y="13337"/>
                      <a:pt x="9947" y="13587"/>
                      <a:pt x="9637" y="13587"/>
                    </a:cubicBezTo>
                    <a:cubicBezTo>
                      <a:pt x="9324" y="13587"/>
                      <a:pt x="9071" y="13337"/>
                      <a:pt x="9071" y="13024"/>
                    </a:cubicBezTo>
                    <a:lnTo>
                      <a:pt x="9071" y="7839"/>
                    </a:lnTo>
                    <a:cubicBezTo>
                      <a:pt x="8393" y="7604"/>
                      <a:pt x="7941" y="6966"/>
                      <a:pt x="7941" y="6249"/>
                    </a:cubicBezTo>
                    <a:cubicBezTo>
                      <a:pt x="7941" y="5532"/>
                      <a:pt x="8393" y="4894"/>
                      <a:pt x="9071" y="4659"/>
                    </a:cubicBezTo>
                    <a:lnTo>
                      <a:pt x="9071" y="2825"/>
                    </a:lnTo>
                    <a:cubicBezTo>
                      <a:pt x="9071" y="2512"/>
                      <a:pt x="9324" y="2259"/>
                      <a:pt x="9637" y="2259"/>
                    </a:cubicBezTo>
                    <a:close/>
                    <a:moveTo>
                      <a:pt x="14154" y="2259"/>
                    </a:moveTo>
                    <a:cubicBezTo>
                      <a:pt x="14464" y="2259"/>
                      <a:pt x="14717" y="2512"/>
                      <a:pt x="14717" y="2825"/>
                    </a:cubicBezTo>
                    <a:lnTo>
                      <a:pt x="14717" y="8047"/>
                    </a:lnTo>
                    <a:cubicBezTo>
                      <a:pt x="15394" y="8281"/>
                      <a:pt x="15846" y="8920"/>
                      <a:pt x="15846" y="9637"/>
                    </a:cubicBezTo>
                    <a:cubicBezTo>
                      <a:pt x="15846" y="10353"/>
                      <a:pt x="15394" y="10992"/>
                      <a:pt x="14717" y="11226"/>
                    </a:cubicBezTo>
                    <a:lnTo>
                      <a:pt x="14717" y="13024"/>
                    </a:lnTo>
                    <a:cubicBezTo>
                      <a:pt x="14717" y="13337"/>
                      <a:pt x="14464" y="13587"/>
                      <a:pt x="14154" y="13587"/>
                    </a:cubicBezTo>
                    <a:cubicBezTo>
                      <a:pt x="13840" y="13587"/>
                      <a:pt x="13587" y="13337"/>
                      <a:pt x="13587" y="13024"/>
                    </a:cubicBezTo>
                    <a:lnTo>
                      <a:pt x="13587" y="11226"/>
                    </a:lnTo>
                    <a:cubicBezTo>
                      <a:pt x="12910" y="10992"/>
                      <a:pt x="12458" y="10353"/>
                      <a:pt x="12458" y="9637"/>
                    </a:cubicBezTo>
                    <a:cubicBezTo>
                      <a:pt x="12458" y="8920"/>
                      <a:pt x="12910" y="8281"/>
                      <a:pt x="13587" y="8047"/>
                    </a:cubicBezTo>
                    <a:lnTo>
                      <a:pt x="13587" y="2825"/>
                    </a:lnTo>
                    <a:cubicBezTo>
                      <a:pt x="13587" y="2512"/>
                      <a:pt x="13840" y="2259"/>
                      <a:pt x="14154" y="2259"/>
                    </a:cubicBezTo>
                    <a:close/>
                    <a:moveTo>
                      <a:pt x="1693" y="1"/>
                    </a:moveTo>
                    <a:cubicBezTo>
                      <a:pt x="757" y="1"/>
                      <a:pt x="1" y="759"/>
                      <a:pt x="1" y="1696"/>
                    </a:cubicBezTo>
                    <a:lnTo>
                      <a:pt x="1" y="14720"/>
                    </a:lnTo>
                    <a:lnTo>
                      <a:pt x="19273" y="14720"/>
                    </a:lnTo>
                    <a:lnTo>
                      <a:pt x="19273" y="1696"/>
                    </a:lnTo>
                    <a:cubicBezTo>
                      <a:pt x="19270" y="759"/>
                      <a:pt x="18514" y="1"/>
                      <a:pt x="17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3" name="Google Shape;1719;p40">
              <a:extLst>
                <a:ext uri="{FF2B5EF4-FFF2-40B4-BE49-F238E27FC236}">
                  <a16:creationId xmlns:a16="http://schemas.microsoft.com/office/drawing/2014/main" id="{B2097B8A-174C-9DCC-ACDF-20BD142C7DE2}"/>
                </a:ext>
              </a:extLst>
            </p:cNvPr>
            <p:cNvSpPr/>
            <p:nvPr/>
          </p:nvSpPr>
          <p:spPr>
            <a:xfrm>
              <a:off x="5482138" y="1301503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5F6677-9A8C-26A7-2097-804328239413}"/>
              </a:ext>
            </a:extLst>
          </p:cNvPr>
          <p:cNvGrpSpPr/>
          <p:nvPr/>
        </p:nvGrpSpPr>
        <p:grpSpPr>
          <a:xfrm>
            <a:off x="7337949" y="2312850"/>
            <a:ext cx="517800" cy="517800"/>
            <a:chOff x="5482138" y="3358003"/>
            <a:chExt cx="517800" cy="517800"/>
          </a:xfrm>
        </p:grpSpPr>
        <p:grpSp>
          <p:nvGrpSpPr>
            <p:cNvPr id="45" name="Google Shape;1711;p40">
              <a:extLst>
                <a:ext uri="{FF2B5EF4-FFF2-40B4-BE49-F238E27FC236}">
                  <a16:creationId xmlns:a16="http://schemas.microsoft.com/office/drawing/2014/main" id="{2CCD9DD5-BBD8-CFF2-17E4-42BDC6F27E87}"/>
                </a:ext>
              </a:extLst>
            </p:cNvPr>
            <p:cNvGrpSpPr/>
            <p:nvPr/>
          </p:nvGrpSpPr>
          <p:grpSpPr>
            <a:xfrm>
              <a:off x="5586447" y="3462903"/>
              <a:ext cx="309181" cy="307999"/>
              <a:chOff x="2085450" y="842250"/>
              <a:chExt cx="483700" cy="481850"/>
            </a:xfrm>
            <a:solidFill>
              <a:schemeClr val="accent1"/>
            </a:solidFill>
          </p:grpSpPr>
          <p:sp>
            <p:nvSpPr>
              <p:cNvPr id="46" name="Google Shape;1712;p40">
                <a:extLst>
                  <a:ext uri="{FF2B5EF4-FFF2-40B4-BE49-F238E27FC236}">
                    <a16:creationId xmlns:a16="http://schemas.microsoft.com/office/drawing/2014/main" id="{23E48F7A-5311-66B2-8C43-9EB2615A3C18}"/>
                  </a:ext>
                </a:extLst>
              </p:cNvPr>
              <p:cNvSpPr/>
              <p:nvPr/>
            </p:nvSpPr>
            <p:spPr>
              <a:xfrm>
                <a:off x="2085525" y="926925"/>
                <a:ext cx="4836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9345" h="15887" extrusionOk="0">
                    <a:moveTo>
                      <a:pt x="1693" y="1"/>
                    </a:moveTo>
                    <a:cubicBezTo>
                      <a:pt x="756" y="1"/>
                      <a:pt x="0" y="760"/>
                      <a:pt x="0" y="1696"/>
                    </a:cubicBezTo>
                    <a:cubicBezTo>
                      <a:pt x="0" y="2630"/>
                      <a:pt x="756" y="3389"/>
                      <a:pt x="1693" y="3389"/>
                    </a:cubicBezTo>
                    <a:lnTo>
                      <a:pt x="3990" y="3389"/>
                    </a:lnTo>
                    <a:cubicBezTo>
                      <a:pt x="4924" y="3389"/>
                      <a:pt x="5683" y="4147"/>
                      <a:pt x="5683" y="5084"/>
                    </a:cubicBezTo>
                    <a:lnTo>
                      <a:pt x="5683" y="8547"/>
                    </a:lnTo>
                    <a:cubicBezTo>
                      <a:pt x="5683" y="11347"/>
                      <a:pt x="7962" y="13627"/>
                      <a:pt x="10766" y="13627"/>
                    </a:cubicBezTo>
                    <a:lnTo>
                      <a:pt x="13626" y="13627"/>
                    </a:lnTo>
                    <a:lnTo>
                      <a:pt x="13626" y="15322"/>
                    </a:lnTo>
                    <a:cubicBezTo>
                      <a:pt x="13626" y="15656"/>
                      <a:pt x="13901" y="15887"/>
                      <a:pt x="14194" y="15887"/>
                    </a:cubicBezTo>
                    <a:cubicBezTo>
                      <a:pt x="14308" y="15887"/>
                      <a:pt x="14425" y="15852"/>
                      <a:pt x="14530" y="15774"/>
                    </a:cubicBezTo>
                    <a:lnTo>
                      <a:pt x="19046" y="12386"/>
                    </a:lnTo>
                    <a:cubicBezTo>
                      <a:pt x="19345" y="12160"/>
                      <a:pt x="19345" y="11706"/>
                      <a:pt x="19046" y="11483"/>
                    </a:cubicBezTo>
                    <a:lnTo>
                      <a:pt x="14530" y="8095"/>
                    </a:lnTo>
                    <a:cubicBezTo>
                      <a:pt x="14424" y="8016"/>
                      <a:pt x="14307" y="7981"/>
                      <a:pt x="14192" y="7981"/>
                    </a:cubicBezTo>
                    <a:cubicBezTo>
                      <a:pt x="13899" y="7981"/>
                      <a:pt x="13626" y="8212"/>
                      <a:pt x="13626" y="8547"/>
                    </a:cubicBezTo>
                    <a:lnTo>
                      <a:pt x="13626" y="10239"/>
                    </a:lnTo>
                    <a:lnTo>
                      <a:pt x="10766" y="10239"/>
                    </a:lnTo>
                    <a:cubicBezTo>
                      <a:pt x="9829" y="10239"/>
                      <a:pt x="9070" y="9480"/>
                      <a:pt x="9070" y="8547"/>
                    </a:cubicBezTo>
                    <a:lnTo>
                      <a:pt x="9070" y="5084"/>
                    </a:lnTo>
                    <a:cubicBezTo>
                      <a:pt x="9070" y="2280"/>
                      <a:pt x="6791" y="1"/>
                      <a:pt x="39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7" name="Google Shape;1713;p40">
                <a:extLst>
                  <a:ext uri="{FF2B5EF4-FFF2-40B4-BE49-F238E27FC236}">
                    <a16:creationId xmlns:a16="http://schemas.microsoft.com/office/drawing/2014/main" id="{E51D831C-4C31-D10E-BA04-BE42085BDAC2}"/>
                  </a:ext>
                </a:extLst>
              </p:cNvPr>
              <p:cNvSpPr/>
              <p:nvPr/>
            </p:nvSpPr>
            <p:spPr>
              <a:xfrm>
                <a:off x="2085450" y="1151875"/>
                <a:ext cx="1436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503" extrusionOk="0">
                    <a:moveTo>
                      <a:pt x="4577" y="1"/>
                    </a:moveTo>
                    <a:cubicBezTo>
                      <a:pt x="4391" y="73"/>
                      <a:pt x="4192" y="112"/>
                      <a:pt x="3990" y="115"/>
                    </a:cubicBezTo>
                    <a:lnTo>
                      <a:pt x="1693" y="115"/>
                    </a:lnTo>
                    <a:cubicBezTo>
                      <a:pt x="759" y="115"/>
                      <a:pt x="0" y="871"/>
                      <a:pt x="0" y="1807"/>
                    </a:cubicBezTo>
                    <a:cubicBezTo>
                      <a:pt x="0" y="2744"/>
                      <a:pt x="759" y="3503"/>
                      <a:pt x="1693" y="3503"/>
                    </a:cubicBezTo>
                    <a:lnTo>
                      <a:pt x="1696" y="3500"/>
                    </a:lnTo>
                    <a:lnTo>
                      <a:pt x="3993" y="3500"/>
                    </a:lnTo>
                    <a:cubicBezTo>
                      <a:pt x="4589" y="3500"/>
                      <a:pt x="5183" y="3391"/>
                      <a:pt x="5746" y="3186"/>
                    </a:cubicBezTo>
                    <a:cubicBezTo>
                      <a:pt x="5065" y="2253"/>
                      <a:pt x="4662" y="1151"/>
                      <a:pt x="4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" name="Google Shape;1714;p40">
                <a:extLst>
                  <a:ext uri="{FF2B5EF4-FFF2-40B4-BE49-F238E27FC236}">
                    <a16:creationId xmlns:a16="http://schemas.microsoft.com/office/drawing/2014/main" id="{2A56B468-2290-41ED-43F0-DBF237197D44}"/>
                  </a:ext>
                </a:extLst>
              </p:cNvPr>
              <p:cNvSpPr/>
              <p:nvPr/>
            </p:nvSpPr>
            <p:spPr>
              <a:xfrm>
                <a:off x="2274775" y="842250"/>
                <a:ext cx="294375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7906" extrusionOk="0">
                    <a:moveTo>
                      <a:pt x="6622" y="0"/>
                    </a:moveTo>
                    <a:cubicBezTo>
                      <a:pt x="6329" y="0"/>
                      <a:pt x="6056" y="231"/>
                      <a:pt x="6056" y="566"/>
                    </a:cubicBezTo>
                    <a:lnTo>
                      <a:pt x="6056" y="2259"/>
                    </a:lnTo>
                    <a:lnTo>
                      <a:pt x="3196" y="2259"/>
                    </a:lnTo>
                    <a:cubicBezTo>
                      <a:pt x="2030" y="2265"/>
                      <a:pt x="904" y="2668"/>
                      <a:pt x="1" y="3406"/>
                    </a:cubicBezTo>
                    <a:cubicBezTo>
                      <a:pt x="940" y="4068"/>
                      <a:pt x="1675" y="4978"/>
                      <a:pt x="2130" y="6032"/>
                    </a:cubicBezTo>
                    <a:cubicBezTo>
                      <a:pt x="2431" y="5785"/>
                      <a:pt x="2804" y="5649"/>
                      <a:pt x="3196" y="5646"/>
                    </a:cubicBezTo>
                    <a:lnTo>
                      <a:pt x="6056" y="5646"/>
                    </a:lnTo>
                    <a:lnTo>
                      <a:pt x="6056" y="7342"/>
                    </a:lnTo>
                    <a:cubicBezTo>
                      <a:pt x="6056" y="7679"/>
                      <a:pt x="6334" y="7906"/>
                      <a:pt x="6625" y="7906"/>
                    </a:cubicBezTo>
                    <a:cubicBezTo>
                      <a:pt x="6740" y="7906"/>
                      <a:pt x="6857" y="7871"/>
                      <a:pt x="6960" y="7793"/>
                    </a:cubicBezTo>
                    <a:lnTo>
                      <a:pt x="11476" y="4406"/>
                    </a:lnTo>
                    <a:cubicBezTo>
                      <a:pt x="11775" y="4180"/>
                      <a:pt x="11775" y="3725"/>
                      <a:pt x="11476" y="3502"/>
                    </a:cubicBezTo>
                    <a:lnTo>
                      <a:pt x="6960" y="115"/>
                    </a:lnTo>
                    <a:cubicBezTo>
                      <a:pt x="6854" y="36"/>
                      <a:pt x="6737" y="0"/>
                      <a:pt x="66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5" name="Google Shape;1721;p40">
              <a:extLst>
                <a:ext uri="{FF2B5EF4-FFF2-40B4-BE49-F238E27FC236}">
                  <a16:creationId xmlns:a16="http://schemas.microsoft.com/office/drawing/2014/main" id="{4BD4E89E-6BCF-5368-E909-037284336DCA}"/>
                </a:ext>
              </a:extLst>
            </p:cNvPr>
            <p:cNvSpPr/>
            <p:nvPr/>
          </p:nvSpPr>
          <p:spPr>
            <a:xfrm>
              <a:off x="5482138" y="3358003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683;p40">
            <a:extLst>
              <a:ext uri="{FF2B5EF4-FFF2-40B4-BE49-F238E27FC236}">
                <a16:creationId xmlns:a16="http://schemas.microsoft.com/office/drawing/2014/main" id="{E9F61A1A-B198-0877-B359-D04835C4569F}"/>
              </a:ext>
            </a:extLst>
          </p:cNvPr>
          <p:cNvSpPr txBox="1"/>
          <p:nvPr/>
        </p:nvSpPr>
        <p:spPr>
          <a:xfrm>
            <a:off x="1496070" y="2135354"/>
            <a:ext cx="2320280" cy="958461"/>
          </a:xfrm>
          <a:prstGeom prst="down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Visualize raw data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" name="Google Shape;1683;p40">
            <a:extLst>
              <a:ext uri="{FF2B5EF4-FFF2-40B4-BE49-F238E27FC236}">
                <a16:creationId xmlns:a16="http://schemas.microsoft.com/office/drawing/2014/main" id="{7ADDB448-CD54-3F30-A7A5-268048A2EE3A}"/>
              </a:ext>
            </a:extLst>
          </p:cNvPr>
          <p:cNvSpPr txBox="1"/>
          <p:nvPr/>
        </p:nvSpPr>
        <p:spPr>
          <a:xfrm>
            <a:off x="1505497" y="3104311"/>
            <a:ext cx="2320280" cy="995312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8765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Choose decomposition type (Additive/ Multiplicative)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" name="Google Shape;1683;p40">
            <a:extLst>
              <a:ext uri="{FF2B5EF4-FFF2-40B4-BE49-F238E27FC236}">
                <a16:creationId xmlns:a16="http://schemas.microsoft.com/office/drawing/2014/main" id="{7FB4FD8C-3889-0B04-1E41-EA6F1E33F616}"/>
              </a:ext>
            </a:extLst>
          </p:cNvPr>
          <p:cNvSpPr txBox="1"/>
          <p:nvPr/>
        </p:nvSpPr>
        <p:spPr>
          <a:xfrm>
            <a:off x="1496070" y="4118542"/>
            <a:ext cx="2329707" cy="747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Check stationarity (ADF Test)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9" name="Google Shape;1683;p40">
            <a:extLst>
              <a:ext uri="{FF2B5EF4-FFF2-40B4-BE49-F238E27FC236}">
                <a16:creationId xmlns:a16="http://schemas.microsoft.com/office/drawing/2014/main" id="{0680EBC3-D4F9-A850-05AE-00F14D5CBCB3}"/>
              </a:ext>
            </a:extLst>
          </p:cNvPr>
          <p:cNvSpPr txBox="1"/>
          <p:nvPr/>
        </p:nvSpPr>
        <p:spPr>
          <a:xfrm>
            <a:off x="4901939" y="2948804"/>
            <a:ext cx="2320280" cy="1095123"/>
          </a:xfrm>
          <a:prstGeom prst="up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Select forecasting model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1683;p40">
            <a:extLst>
              <a:ext uri="{FF2B5EF4-FFF2-40B4-BE49-F238E27FC236}">
                <a16:creationId xmlns:a16="http://schemas.microsoft.com/office/drawing/2014/main" id="{68893D7B-17F3-DBDF-BEFD-6CAA2594AB10}"/>
              </a:ext>
            </a:extLst>
          </p:cNvPr>
          <p:cNvSpPr txBox="1"/>
          <p:nvPr/>
        </p:nvSpPr>
        <p:spPr>
          <a:xfrm>
            <a:off x="4901939" y="1934653"/>
            <a:ext cx="2320280" cy="1001112"/>
          </a:xfrm>
          <a:prstGeom prst="up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View predicted v/s actual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F763816B-0798-AA00-1C2F-E485DAC346B2}"/>
              </a:ext>
            </a:extLst>
          </p:cNvPr>
          <p:cNvGrpSpPr/>
          <p:nvPr/>
        </p:nvGrpSpPr>
        <p:grpSpPr>
          <a:xfrm>
            <a:off x="7347392" y="3409099"/>
            <a:ext cx="517800" cy="517800"/>
            <a:chOff x="5413306" y="1377418"/>
            <a:chExt cx="517800" cy="517800"/>
          </a:xfrm>
        </p:grpSpPr>
        <p:sp>
          <p:nvSpPr>
            <p:cNvPr id="54" name="Google Shape;1720;p40">
              <a:extLst>
                <a:ext uri="{FF2B5EF4-FFF2-40B4-BE49-F238E27FC236}">
                  <a16:creationId xmlns:a16="http://schemas.microsoft.com/office/drawing/2014/main" id="{5A6346A9-274C-819F-0C0B-612D85791E5D}"/>
                </a:ext>
              </a:extLst>
            </p:cNvPr>
            <p:cNvSpPr/>
            <p:nvPr/>
          </p:nvSpPr>
          <p:spPr>
            <a:xfrm>
              <a:off x="5413306" y="1377418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1240;p59">
              <a:extLst>
                <a:ext uri="{FF2B5EF4-FFF2-40B4-BE49-F238E27FC236}">
                  <a16:creationId xmlns:a16="http://schemas.microsoft.com/office/drawing/2014/main" id="{73242FBE-B8D8-3553-CEE7-2D714D79342E}"/>
                </a:ext>
              </a:extLst>
            </p:cNvPr>
            <p:cNvGrpSpPr/>
            <p:nvPr/>
          </p:nvGrpSpPr>
          <p:grpSpPr>
            <a:xfrm>
              <a:off x="5494847" y="1456167"/>
              <a:ext cx="354717" cy="332757"/>
              <a:chOff x="3091957" y="3374131"/>
              <a:chExt cx="354717" cy="332757"/>
            </a:xfrm>
            <a:solidFill>
              <a:srgbClr val="407BFE"/>
            </a:solidFill>
          </p:grpSpPr>
          <p:sp>
            <p:nvSpPr>
              <p:cNvPr id="1048" name="Google Shape;11241;p59">
                <a:extLst>
                  <a:ext uri="{FF2B5EF4-FFF2-40B4-BE49-F238E27FC236}">
                    <a16:creationId xmlns:a16="http://schemas.microsoft.com/office/drawing/2014/main" id="{3E5A2D54-3C26-CC28-2106-223B5679A0CB}"/>
                  </a:ext>
                </a:extLst>
              </p:cNvPr>
              <p:cNvSpPr/>
              <p:nvPr/>
            </p:nvSpPr>
            <p:spPr>
              <a:xfrm>
                <a:off x="3091957" y="3374131"/>
                <a:ext cx="354717" cy="332757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10455" extrusionOk="0">
                    <a:moveTo>
                      <a:pt x="5882" y="358"/>
                    </a:moveTo>
                    <a:cubicBezTo>
                      <a:pt x="6251" y="358"/>
                      <a:pt x="6549" y="656"/>
                      <a:pt x="6549" y="1037"/>
                    </a:cubicBezTo>
                    <a:lnTo>
                      <a:pt x="6549" y="1430"/>
                    </a:lnTo>
                    <a:cubicBezTo>
                      <a:pt x="6549" y="1751"/>
                      <a:pt x="6799" y="2001"/>
                      <a:pt x="7108" y="2001"/>
                    </a:cubicBezTo>
                    <a:lnTo>
                      <a:pt x="7275" y="2001"/>
                    </a:lnTo>
                    <a:cubicBezTo>
                      <a:pt x="7394" y="2001"/>
                      <a:pt x="7489" y="2084"/>
                      <a:pt x="7489" y="2204"/>
                    </a:cubicBezTo>
                    <a:lnTo>
                      <a:pt x="7489" y="3311"/>
                    </a:lnTo>
                    <a:cubicBezTo>
                      <a:pt x="7489" y="3430"/>
                      <a:pt x="7394" y="3513"/>
                      <a:pt x="7275" y="3513"/>
                    </a:cubicBezTo>
                    <a:lnTo>
                      <a:pt x="3846" y="3513"/>
                    </a:lnTo>
                    <a:cubicBezTo>
                      <a:pt x="3727" y="3513"/>
                      <a:pt x="3632" y="3430"/>
                      <a:pt x="3632" y="3311"/>
                    </a:cubicBezTo>
                    <a:lnTo>
                      <a:pt x="3632" y="2204"/>
                    </a:lnTo>
                    <a:cubicBezTo>
                      <a:pt x="3632" y="2084"/>
                      <a:pt x="3727" y="2001"/>
                      <a:pt x="3846" y="2001"/>
                    </a:cubicBezTo>
                    <a:lnTo>
                      <a:pt x="4001" y="2001"/>
                    </a:lnTo>
                    <a:cubicBezTo>
                      <a:pt x="4322" y="2001"/>
                      <a:pt x="4572" y="1739"/>
                      <a:pt x="4572" y="1430"/>
                    </a:cubicBezTo>
                    <a:lnTo>
                      <a:pt x="4572" y="1037"/>
                    </a:lnTo>
                    <a:cubicBezTo>
                      <a:pt x="4572" y="656"/>
                      <a:pt x="4870" y="358"/>
                      <a:pt x="5239" y="358"/>
                    </a:cubicBezTo>
                    <a:close/>
                    <a:moveTo>
                      <a:pt x="10132" y="2477"/>
                    </a:moveTo>
                    <a:cubicBezTo>
                      <a:pt x="10478" y="2477"/>
                      <a:pt x="10764" y="2763"/>
                      <a:pt x="10764" y="3097"/>
                    </a:cubicBezTo>
                    <a:lnTo>
                      <a:pt x="10764" y="9466"/>
                    </a:lnTo>
                    <a:lnTo>
                      <a:pt x="10775" y="9466"/>
                    </a:lnTo>
                    <a:cubicBezTo>
                      <a:pt x="10775" y="9812"/>
                      <a:pt x="10490" y="10097"/>
                      <a:pt x="10156" y="10097"/>
                    </a:cubicBezTo>
                    <a:lnTo>
                      <a:pt x="965" y="10097"/>
                    </a:lnTo>
                    <a:cubicBezTo>
                      <a:pt x="631" y="10097"/>
                      <a:pt x="346" y="9812"/>
                      <a:pt x="346" y="9466"/>
                    </a:cubicBezTo>
                    <a:lnTo>
                      <a:pt x="346" y="3097"/>
                    </a:lnTo>
                    <a:cubicBezTo>
                      <a:pt x="346" y="2763"/>
                      <a:pt x="619" y="2477"/>
                      <a:pt x="965" y="2477"/>
                    </a:cubicBezTo>
                    <a:lnTo>
                      <a:pt x="3274" y="2477"/>
                    </a:lnTo>
                    <a:lnTo>
                      <a:pt x="3274" y="3061"/>
                    </a:lnTo>
                    <a:lnTo>
                      <a:pt x="1096" y="3061"/>
                    </a:lnTo>
                    <a:cubicBezTo>
                      <a:pt x="1000" y="3061"/>
                      <a:pt x="917" y="3132"/>
                      <a:pt x="917" y="3239"/>
                    </a:cubicBezTo>
                    <a:lnTo>
                      <a:pt x="917" y="9335"/>
                    </a:lnTo>
                    <a:cubicBezTo>
                      <a:pt x="917" y="9443"/>
                      <a:pt x="1000" y="9514"/>
                      <a:pt x="1096" y="9514"/>
                    </a:cubicBezTo>
                    <a:lnTo>
                      <a:pt x="7037" y="9514"/>
                    </a:lnTo>
                    <a:cubicBezTo>
                      <a:pt x="7144" y="9514"/>
                      <a:pt x="7215" y="9443"/>
                      <a:pt x="7215" y="9335"/>
                    </a:cubicBezTo>
                    <a:cubicBezTo>
                      <a:pt x="7215" y="9228"/>
                      <a:pt x="7144" y="9157"/>
                      <a:pt x="7037" y="9157"/>
                    </a:cubicBezTo>
                    <a:lnTo>
                      <a:pt x="1274" y="9157"/>
                    </a:lnTo>
                    <a:lnTo>
                      <a:pt x="1274" y="3418"/>
                    </a:lnTo>
                    <a:lnTo>
                      <a:pt x="3274" y="3418"/>
                    </a:lnTo>
                    <a:cubicBezTo>
                      <a:pt x="3322" y="3680"/>
                      <a:pt x="3560" y="3894"/>
                      <a:pt x="3822" y="3894"/>
                    </a:cubicBezTo>
                    <a:lnTo>
                      <a:pt x="7275" y="3894"/>
                    </a:lnTo>
                    <a:cubicBezTo>
                      <a:pt x="7561" y="3894"/>
                      <a:pt x="7787" y="3680"/>
                      <a:pt x="7835" y="3418"/>
                    </a:cubicBezTo>
                    <a:lnTo>
                      <a:pt x="9823" y="3418"/>
                    </a:lnTo>
                    <a:lnTo>
                      <a:pt x="9823" y="9157"/>
                    </a:lnTo>
                    <a:lnTo>
                      <a:pt x="7894" y="9157"/>
                    </a:lnTo>
                    <a:cubicBezTo>
                      <a:pt x="7787" y="9157"/>
                      <a:pt x="7704" y="9228"/>
                      <a:pt x="7704" y="9335"/>
                    </a:cubicBezTo>
                    <a:cubicBezTo>
                      <a:pt x="7704" y="9443"/>
                      <a:pt x="7787" y="9514"/>
                      <a:pt x="7894" y="9514"/>
                    </a:cubicBezTo>
                    <a:lnTo>
                      <a:pt x="10002" y="9514"/>
                    </a:lnTo>
                    <a:cubicBezTo>
                      <a:pt x="10109" y="9514"/>
                      <a:pt x="10180" y="9443"/>
                      <a:pt x="10180" y="9335"/>
                    </a:cubicBezTo>
                    <a:lnTo>
                      <a:pt x="10180" y="3239"/>
                    </a:lnTo>
                    <a:cubicBezTo>
                      <a:pt x="10180" y="3132"/>
                      <a:pt x="10109" y="3061"/>
                      <a:pt x="10002" y="3061"/>
                    </a:cubicBezTo>
                    <a:lnTo>
                      <a:pt x="7835" y="3061"/>
                    </a:lnTo>
                    <a:lnTo>
                      <a:pt x="7835" y="2477"/>
                    </a:lnTo>
                    <a:close/>
                    <a:moveTo>
                      <a:pt x="5239" y="1"/>
                    </a:moveTo>
                    <a:cubicBezTo>
                      <a:pt x="4679" y="1"/>
                      <a:pt x="4215" y="465"/>
                      <a:pt x="4215" y="1037"/>
                    </a:cubicBezTo>
                    <a:lnTo>
                      <a:pt x="4215" y="1430"/>
                    </a:lnTo>
                    <a:cubicBezTo>
                      <a:pt x="4215" y="1549"/>
                      <a:pt x="4120" y="1644"/>
                      <a:pt x="4001" y="1644"/>
                    </a:cubicBezTo>
                    <a:lnTo>
                      <a:pt x="3846" y="1644"/>
                    </a:lnTo>
                    <a:cubicBezTo>
                      <a:pt x="3560" y="1644"/>
                      <a:pt x="3334" y="1846"/>
                      <a:pt x="3286" y="2120"/>
                    </a:cubicBezTo>
                    <a:lnTo>
                      <a:pt x="977" y="2120"/>
                    </a:lnTo>
                    <a:cubicBezTo>
                      <a:pt x="441" y="2120"/>
                      <a:pt x="0" y="2561"/>
                      <a:pt x="0" y="3097"/>
                    </a:cubicBezTo>
                    <a:lnTo>
                      <a:pt x="0" y="9466"/>
                    </a:lnTo>
                    <a:cubicBezTo>
                      <a:pt x="0" y="10002"/>
                      <a:pt x="441" y="10455"/>
                      <a:pt x="977" y="10455"/>
                    </a:cubicBezTo>
                    <a:lnTo>
                      <a:pt x="10168" y="10455"/>
                    </a:lnTo>
                    <a:cubicBezTo>
                      <a:pt x="10704" y="10455"/>
                      <a:pt x="11145" y="10002"/>
                      <a:pt x="11145" y="9466"/>
                    </a:cubicBezTo>
                    <a:lnTo>
                      <a:pt x="11145" y="3097"/>
                    </a:lnTo>
                    <a:cubicBezTo>
                      <a:pt x="11133" y="2561"/>
                      <a:pt x="10692" y="2120"/>
                      <a:pt x="10156" y="2120"/>
                    </a:cubicBezTo>
                    <a:lnTo>
                      <a:pt x="7846" y="2120"/>
                    </a:lnTo>
                    <a:cubicBezTo>
                      <a:pt x="7799" y="1846"/>
                      <a:pt x="7561" y="1644"/>
                      <a:pt x="7299" y="1644"/>
                    </a:cubicBezTo>
                    <a:lnTo>
                      <a:pt x="7120" y="1644"/>
                    </a:lnTo>
                    <a:cubicBezTo>
                      <a:pt x="7001" y="1644"/>
                      <a:pt x="6906" y="1549"/>
                      <a:pt x="6906" y="1430"/>
                    </a:cubicBezTo>
                    <a:lnTo>
                      <a:pt x="6906" y="1037"/>
                    </a:lnTo>
                    <a:cubicBezTo>
                      <a:pt x="6906" y="465"/>
                      <a:pt x="6442" y="1"/>
                      <a:pt x="58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1242;p59">
                <a:extLst>
                  <a:ext uri="{FF2B5EF4-FFF2-40B4-BE49-F238E27FC236}">
                    <a16:creationId xmlns:a16="http://schemas.microsoft.com/office/drawing/2014/main" id="{AD0E0C42-C574-B0F3-35CB-3AC43AF59853}"/>
                  </a:ext>
                </a:extLst>
              </p:cNvPr>
              <p:cNvSpPr/>
              <p:nvPr/>
            </p:nvSpPr>
            <p:spPr>
              <a:xfrm>
                <a:off x="3248835" y="3434380"/>
                <a:ext cx="40580" cy="40962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7" extrusionOk="0">
                    <a:moveTo>
                      <a:pt x="643" y="346"/>
                    </a:moveTo>
                    <a:cubicBezTo>
                      <a:pt x="798" y="346"/>
                      <a:pt x="941" y="477"/>
                      <a:pt x="941" y="644"/>
                    </a:cubicBezTo>
                    <a:cubicBezTo>
                      <a:pt x="941" y="811"/>
                      <a:pt x="798" y="942"/>
                      <a:pt x="643" y="942"/>
                    </a:cubicBezTo>
                    <a:cubicBezTo>
                      <a:pt x="477" y="942"/>
                      <a:pt x="346" y="811"/>
                      <a:pt x="346" y="644"/>
                    </a:cubicBezTo>
                    <a:cubicBezTo>
                      <a:pt x="346" y="477"/>
                      <a:pt x="477" y="346"/>
                      <a:pt x="643" y="346"/>
                    </a:cubicBezTo>
                    <a:close/>
                    <a:moveTo>
                      <a:pt x="643" y="1"/>
                    </a:moveTo>
                    <a:cubicBezTo>
                      <a:pt x="286" y="1"/>
                      <a:pt x="0" y="287"/>
                      <a:pt x="0" y="644"/>
                    </a:cubicBezTo>
                    <a:cubicBezTo>
                      <a:pt x="0" y="1001"/>
                      <a:pt x="286" y="1287"/>
                      <a:pt x="643" y="1287"/>
                    </a:cubicBezTo>
                    <a:cubicBezTo>
                      <a:pt x="1001" y="1287"/>
                      <a:pt x="1274" y="1001"/>
                      <a:pt x="1274" y="644"/>
                    </a:cubicBezTo>
                    <a:cubicBezTo>
                      <a:pt x="1274" y="287"/>
                      <a:pt x="1001" y="1"/>
                      <a:pt x="6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1243;p59">
                <a:extLst>
                  <a:ext uri="{FF2B5EF4-FFF2-40B4-BE49-F238E27FC236}">
                    <a16:creationId xmlns:a16="http://schemas.microsoft.com/office/drawing/2014/main" id="{649A763D-760F-045D-311C-EF8B124B8934}"/>
                  </a:ext>
                </a:extLst>
              </p:cNvPr>
              <p:cNvSpPr/>
              <p:nvPr/>
            </p:nvSpPr>
            <p:spPr>
              <a:xfrm>
                <a:off x="3183270" y="3524197"/>
                <a:ext cx="181544" cy="115629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3633" extrusionOk="0">
                    <a:moveTo>
                      <a:pt x="822" y="2227"/>
                    </a:moveTo>
                    <a:cubicBezTo>
                      <a:pt x="1108" y="2227"/>
                      <a:pt x="1346" y="2465"/>
                      <a:pt x="1346" y="2751"/>
                    </a:cubicBezTo>
                    <a:cubicBezTo>
                      <a:pt x="1346" y="3025"/>
                      <a:pt x="1108" y="3263"/>
                      <a:pt x="822" y="3263"/>
                    </a:cubicBezTo>
                    <a:cubicBezTo>
                      <a:pt x="525" y="3263"/>
                      <a:pt x="298" y="3025"/>
                      <a:pt x="298" y="2751"/>
                    </a:cubicBezTo>
                    <a:cubicBezTo>
                      <a:pt x="298" y="2453"/>
                      <a:pt x="536" y="2227"/>
                      <a:pt x="822" y="2227"/>
                    </a:cubicBezTo>
                    <a:close/>
                    <a:moveTo>
                      <a:pt x="5275" y="1"/>
                    </a:moveTo>
                    <a:cubicBezTo>
                      <a:pt x="5275" y="1"/>
                      <a:pt x="5251" y="1"/>
                      <a:pt x="5251" y="25"/>
                    </a:cubicBezTo>
                    <a:lnTo>
                      <a:pt x="4775" y="263"/>
                    </a:lnTo>
                    <a:cubicBezTo>
                      <a:pt x="4692" y="298"/>
                      <a:pt x="4656" y="406"/>
                      <a:pt x="4704" y="501"/>
                    </a:cubicBezTo>
                    <a:cubicBezTo>
                      <a:pt x="4737" y="559"/>
                      <a:pt x="4798" y="594"/>
                      <a:pt x="4861" y="594"/>
                    </a:cubicBezTo>
                    <a:cubicBezTo>
                      <a:pt x="4889" y="594"/>
                      <a:pt x="4916" y="587"/>
                      <a:pt x="4942" y="572"/>
                    </a:cubicBezTo>
                    <a:lnTo>
                      <a:pt x="5061" y="513"/>
                    </a:lnTo>
                    <a:lnTo>
                      <a:pt x="5061" y="513"/>
                    </a:lnTo>
                    <a:cubicBezTo>
                      <a:pt x="4835" y="1287"/>
                      <a:pt x="4442" y="1846"/>
                      <a:pt x="3870" y="2203"/>
                    </a:cubicBezTo>
                    <a:cubicBezTo>
                      <a:pt x="3312" y="2563"/>
                      <a:pt x="2694" y="2644"/>
                      <a:pt x="2247" y="2644"/>
                    </a:cubicBezTo>
                    <a:cubicBezTo>
                      <a:pt x="2027" y="2644"/>
                      <a:pt x="1849" y="2624"/>
                      <a:pt x="1739" y="2608"/>
                    </a:cubicBezTo>
                    <a:cubicBezTo>
                      <a:pt x="1668" y="2192"/>
                      <a:pt x="1310" y="1882"/>
                      <a:pt x="882" y="1882"/>
                    </a:cubicBezTo>
                    <a:cubicBezTo>
                      <a:pt x="394" y="1882"/>
                      <a:pt x="1" y="2287"/>
                      <a:pt x="1" y="2763"/>
                    </a:cubicBezTo>
                    <a:cubicBezTo>
                      <a:pt x="1" y="3239"/>
                      <a:pt x="405" y="3632"/>
                      <a:pt x="882" y="3632"/>
                    </a:cubicBezTo>
                    <a:cubicBezTo>
                      <a:pt x="1298" y="3632"/>
                      <a:pt x="1644" y="3358"/>
                      <a:pt x="1727" y="2965"/>
                    </a:cubicBezTo>
                    <a:cubicBezTo>
                      <a:pt x="1858" y="2989"/>
                      <a:pt x="2037" y="3001"/>
                      <a:pt x="2263" y="3001"/>
                    </a:cubicBezTo>
                    <a:cubicBezTo>
                      <a:pt x="2751" y="3001"/>
                      <a:pt x="3442" y="2906"/>
                      <a:pt x="4061" y="2513"/>
                    </a:cubicBezTo>
                    <a:cubicBezTo>
                      <a:pt x="4692" y="2108"/>
                      <a:pt x="5120" y="1501"/>
                      <a:pt x="5394" y="679"/>
                    </a:cubicBezTo>
                    <a:lnTo>
                      <a:pt x="5418" y="727"/>
                    </a:lnTo>
                    <a:cubicBezTo>
                      <a:pt x="5454" y="787"/>
                      <a:pt x="5513" y="822"/>
                      <a:pt x="5585" y="822"/>
                    </a:cubicBezTo>
                    <a:cubicBezTo>
                      <a:pt x="5620" y="822"/>
                      <a:pt x="5644" y="822"/>
                      <a:pt x="5656" y="810"/>
                    </a:cubicBezTo>
                    <a:cubicBezTo>
                      <a:pt x="5680" y="751"/>
                      <a:pt x="5704" y="632"/>
                      <a:pt x="5656" y="560"/>
                    </a:cubicBezTo>
                    <a:lnTo>
                      <a:pt x="5418" y="84"/>
                    </a:lnTo>
                    <a:cubicBezTo>
                      <a:pt x="5418" y="84"/>
                      <a:pt x="5418" y="60"/>
                      <a:pt x="5406" y="60"/>
                    </a:cubicBezTo>
                    <a:cubicBezTo>
                      <a:pt x="5394" y="48"/>
                      <a:pt x="5394" y="36"/>
                      <a:pt x="5370" y="36"/>
                    </a:cubicBezTo>
                    <a:lnTo>
                      <a:pt x="5358" y="25"/>
                    </a:lnTo>
                    <a:cubicBezTo>
                      <a:pt x="5358" y="25"/>
                      <a:pt x="5347" y="25"/>
                      <a:pt x="5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1244;p59">
                <a:extLst>
                  <a:ext uri="{FF2B5EF4-FFF2-40B4-BE49-F238E27FC236}">
                    <a16:creationId xmlns:a16="http://schemas.microsoft.com/office/drawing/2014/main" id="{D6722E72-572D-C6C4-3EEA-8E9822AB5C17}"/>
                  </a:ext>
                </a:extLst>
              </p:cNvPr>
              <p:cNvSpPr/>
              <p:nvPr/>
            </p:nvSpPr>
            <p:spPr>
              <a:xfrm>
                <a:off x="3157872" y="3516050"/>
                <a:ext cx="34915" cy="3357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55" extrusionOk="0">
                    <a:moveTo>
                      <a:pt x="197" y="1"/>
                    </a:moveTo>
                    <a:cubicBezTo>
                      <a:pt x="153" y="1"/>
                      <a:pt x="108" y="19"/>
                      <a:pt x="72" y="54"/>
                    </a:cubicBezTo>
                    <a:cubicBezTo>
                      <a:pt x="1" y="126"/>
                      <a:pt x="1" y="233"/>
                      <a:pt x="72" y="304"/>
                    </a:cubicBezTo>
                    <a:lnTo>
                      <a:pt x="299" y="531"/>
                    </a:lnTo>
                    <a:lnTo>
                      <a:pt x="72" y="757"/>
                    </a:lnTo>
                    <a:cubicBezTo>
                      <a:pt x="1" y="828"/>
                      <a:pt x="1" y="935"/>
                      <a:pt x="72" y="1007"/>
                    </a:cubicBezTo>
                    <a:cubicBezTo>
                      <a:pt x="108" y="1043"/>
                      <a:pt x="144" y="1054"/>
                      <a:pt x="191" y="1054"/>
                    </a:cubicBezTo>
                    <a:cubicBezTo>
                      <a:pt x="239" y="1054"/>
                      <a:pt x="275" y="1043"/>
                      <a:pt x="311" y="1007"/>
                    </a:cubicBezTo>
                    <a:lnTo>
                      <a:pt x="537" y="781"/>
                    </a:lnTo>
                    <a:lnTo>
                      <a:pt x="751" y="1007"/>
                    </a:lnTo>
                    <a:cubicBezTo>
                      <a:pt x="787" y="1043"/>
                      <a:pt x="834" y="1054"/>
                      <a:pt x="870" y="1054"/>
                    </a:cubicBezTo>
                    <a:cubicBezTo>
                      <a:pt x="918" y="1054"/>
                      <a:pt x="965" y="1043"/>
                      <a:pt x="989" y="1007"/>
                    </a:cubicBezTo>
                    <a:cubicBezTo>
                      <a:pt x="1073" y="935"/>
                      <a:pt x="1073" y="828"/>
                      <a:pt x="989" y="757"/>
                    </a:cubicBezTo>
                    <a:lnTo>
                      <a:pt x="799" y="531"/>
                    </a:lnTo>
                    <a:lnTo>
                      <a:pt x="1025" y="304"/>
                    </a:lnTo>
                    <a:cubicBezTo>
                      <a:pt x="1096" y="233"/>
                      <a:pt x="1096" y="126"/>
                      <a:pt x="1025" y="54"/>
                    </a:cubicBezTo>
                    <a:cubicBezTo>
                      <a:pt x="989" y="19"/>
                      <a:pt x="945" y="1"/>
                      <a:pt x="900" y="1"/>
                    </a:cubicBezTo>
                    <a:cubicBezTo>
                      <a:pt x="855" y="1"/>
                      <a:pt x="811" y="19"/>
                      <a:pt x="775" y="54"/>
                    </a:cubicBezTo>
                    <a:lnTo>
                      <a:pt x="549" y="281"/>
                    </a:lnTo>
                    <a:lnTo>
                      <a:pt x="322" y="54"/>
                    </a:lnTo>
                    <a:cubicBezTo>
                      <a:pt x="287" y="19"/>
                      <a:pt x="242" y="1"/>
                      <a:pt x="1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1245;p59">
                <a:extLst>
                  <a:ext uri="{FF2B5EF4-FFF2-40B4-BE49-F238E27FC236}">
                    <a16:creationId xmlns:a16="http://schemas.microsoft.com/office/drawing/2014/main" id="{50066E46-2962-5F7D-CD25-91F4CDC3D936}"/>
                  </a:ext>
                </a:extLst>
              </p:cNvPr>
              <p:cNvSpPr/>
              <p:nvPr/>
            </p:nvSpPr>
            <p:spPr>
              <a:xfrm>
                <a:off x="3351892" y="3605485"/>
                <a:ext cx="35297" cy="33578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055" extrusionOk="0">
                    <a:moveTo>
                      <a:pt x="208" y="1"/>
                    </a:moveTo>
                    <a:cubicBezTo>
                      <a:pt x="162" y="1"/>
                      <a:pt x="114" y="19"/>
                      <a:pt x="72" y="54"/>
                    </a:cubicBezTo>
                    <a:cubicBezTo>
                      <a:pt x="1" y="138"/>
                      <a:pt x="1" y="233"/>
                      <a:pt x="72" y="316"/>
                    </a:cubicBezTo>
                    <a:lnTo>
                      <a:pt x="299" y="530"/>
                    </a:lnTo>
                    <a:lnTo>
                      <a:pt x="72" y="757"/>
                    </a:lnTo>
                    <a:cubicBezTo>
                      <a:pt x="1" y="828"/>
                      <a:pt x="1" y="935"/>
                      <a:pt x="72" y="1007"/>
                    </a:cubicBezTo>
                    <a:cubicBezTo>
                      <a:pt x="108" y="1042"/>
                      <a:pt x="156" y="1054"/>
                      <a:pt x="191" y="1054"/>
                    </a:cubicBezTo>
                    <a:cubicBezTo>
                      <a:pt x="239" y="1054"/>
                      <a:pt x="287" y="1042"/>
                      <a:pt x="311" y="1007"/>
                    </a:cubicBezTo>
                    <a:lnTo>
                      <a:pt x="537" y="792"/>
                    </a:lnTo>
                    <a:lnTo>
                      <a:pt x="763" y="1007"/>
                    </a:lnTo>
                    <a:cubicBezTo>
                      <a:pt x="787" y="1042"/>
                      <a:pt x="834" y="1054"/>
                      <a:pt x="882" y="1054"/>
                    </a:cubicBezTo>
                    <a:cubicBezTo>
                      <a:pt x="930" y="1054"/>
                      <a:pt x="965" y="1042"/>
                      <a:pt x="1001" y="1007"/>
                    </a:cubicBezTo>
                    <a:cubicBezTo>
                      <a:pt x="1073" y="935"/>
                      <a:pt x="1073" y="828"/>
                      <a:pt x="1001" y="757"/>
                    </a:cubicBezTo>
                    <a:lnTo>
                      <a:pt x="811" y="530"/>
                    </a:lnTo>
                    <a:lnTo>
                      <a:pt x="1037" y="316"/>
                    </a:lnTo>
                    <a:cubicBezTo>
                      <a:pt x="1108" y="233"/>
                      <a:pt x="1108" y="138"/>
                      <a:pt x="1037" y="54"/>
                    </a:cubicBezTo>
                    <a:cubicBezTo>
                      <a:pt x="995" y="19"/>
                      <a:pt x="950" y="1"/>
                      <a:pt x="906" y="1"/>
                    </a:cubicBezTo>
                    <a:cubicBezTo>
                      <a:pt x="861" y="1"/>
                      <a:pt x="817" y="19"/>
                      <a:pt x="775" y="54"/>
                    </a:cubicBezTo>
                    <a:lnTo>
                      <a:pt x="561" y="280"/>
                    </a:lnTo>
                    <a:lnTo>
                      <a:pt x="334" y="54"/>
                    </a:lnTo>
                    <a:cubicBezTo>
                      <a:pt x="299" y="19"/>
                      <a:pt x="254" y="1"/>
                      <a:pt x="2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1246;p59">
                <a:extLst>
                  <a:ext uri="{FF2B5EF4-FFF2-40B4-BE49-F238E27FC236}">
                    <a16:creationId xmlns:a16="http://schemas.microsoft.com/office/drawing/2014/main" id="{39DE92EA-D4A6-CDB2-06D7-6ABC2A4211BB}"/>
                  </a:ext>
                </a:extLst>
              </p:cNvPr>
              <p:cNvSpPr/>
              <p:nvPr/>
            </p:nvSpPr>
            <p:spPr>
              <a:xfrm>
                <a:off x="3254882" y="3531231"/>
                <a:ext cx="35297" cy="33546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054" extrusionOk="0">
                    <a:moveTo>
                      <a:pt x="199" y="0"/>
                    </a:moveTo>
                    <a:cubicBezTo>
                      <a:pt x="153" y="0"/>
                      <a:pt x="108" y="18"/>
                      <a:pt x="72" y="54"/>
                    </a:cubicBezTo>
                    <a:cubicBezTo>
                      <a:pt x="1" y="125"/>
                      <a:pt x="1" y="232"/>
                      <a:pt x="72" y="304"/>
                    </a:cubicBezTo>
                    <a:lnTo>
                      <a:pt x="299" y="530"/>
                    </a:lnTo>
                    <a:lnTo>
                      <a:pt x="72" y="756"/>
                    </a:lnTo>
                    <a:cubicBezTo>
                      <a:pt x="1" y="828"/>
                      <a:pt x="1" y="935"/>
                      <a:pt x="72" y="1006"/>
                    </a:cubicBezTo>
                    <a:cubicBezTo>
                      <a:pt x="108" y="1042"/>
                      <a:pt x="144" y="1054"/>
                      <a:pt x="191" y="1054"/>
                    </a:cubicBezTo>
                    <a:cubicBezTo>
                      <a:pt x="239" y="1054"/>
                      <a:pt x="287" y="1042"/>
                      <a:pt x="311" y="1006"/>
                    </a:cubicBezTo>
                    <a:lnTo>
                      <a:pt x="537" y="780"/>
                    </a:lnTo>
                    <a:lnTo>
                      <a:pt x="763" y="1006"/>
                    </a:lnTo>
                    <a:cubicBezTo>
                      <a:pt x="787" y="1042"/>
                      <a:pt x="834" y="1054"/>
                      <a:pt x="882" y="1054"/>
                    </a:cubicBezTo>
                    <a:cubicBezTo>
                      <a:pt x="918" y="1054"/>
                      <a:pt x="965" y="1042"/>
                      <a:pt x="1001" y="1006"/>
                    </a:cubicBezTo>
                    <a:cubicBezTo>
                      <a:pt x="1073" y="935"/>
                      <a:pt x="1073" y="828"/>
                      <a:pt x="1001" y="756"/>
                    </a:cubicBezTo>
                    <a:lnTo>
                      <a:pt x="811" y="530"/>
                    </a:lnTo>
                    <a:lnTo>
                      <a:pt x="1025" y="304"/>
                    </a:lnTo>
                    <a:cubicBezTo>
                      <a:pt x="1108" y="232"/>
                      <a:pt x="1108" y="125"/>
                      <a:pt x="1025" y="54"/>
                    </a:cubicBezTo>
                    <a:cubicBezTo>
                      <a:pt x="989" y="18"/>
                      <a:pt x="945" y="0"/>
                      <a:pt x="900" y="0"/>
                    </a:cubicBezTo>
                    <a:cubicBezTo>
                      <a:pt x="855" y="0"/>
                      <a:pt x="811" y="18"/>
                      <a:pt x="775" y="54"/>
                    </a:cubicBezTo>
                    <a:lnTo>
                      <a:pt x="549" y="280"/>
                    </a:lnTo>
                    <a:lnTo>
                      <a:pt x="334" y="54"/>
                    </a:lnTo>
                    <a:cubicBezTo>
                      <a:pt x="293" y="18"/>
                      <a:pt x="245" y="0"/>
                      <a:pt x="1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5" name="Google Shape;1683;p40">
            <a:extLst>
              <a:ext uri="{FF2B5EF4-FFF2-40B4-BE49-F238E27FC236}">
                <a16:creationId xmlns:a16="http://schemas.microsoft.com/office/drawing/2014/main" id="{3EB399F1-90CF-8D0F-C2A1-739E99AEE729}"/>
              </a:ext>
            </a:extLst>
          </p:cNvPr>
          <p:cNvSpPr txBox="1"/>
          <p:nvPr/>
        </p:nvSpPr>
        <p:spPr>
          <a:xfrm>
            <a:off x="4908252" y="1238888"/>
            <a:ext cx="2320280" cy="67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Compare model performance by metrics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CB6C55F1-0EDF-82FE-2520-B2BB469B7265}"/>
              </a:ext>
            </a:extLst>
          </p:cNvPr>
          <p:cNvGrpSpPr/>
          <p:nvPr/>
        </p:nvGrpSpPr>
        <p:grpSpPr>
          <a:xfrm>
            <a:off x="7347392" y="1348209"/>
            <a:ext cx="517800" cy="517800"/>
            <a:chOff x="5413306" y="3110607"/>
            <a:chExt cx="517800" cy="517800"/>
          </a:xfrm>
        </p:grpSpPr>
        <p:sp>
          <p:nvSpPr>
            <p:cNvPr id="1058" name="Google Shape;1721;p40">
              <a:extLst>
                <a:ext uri="{FF2B5EF4-FFF2-40B4-BE49-F238E27FC236}">
                  <a16:creationId xmlns:a16="http://schemas.microsoft.com/office/drawing/2014/main" id="{5E137795-AADA-15A9-296E-A448E55BC7FD}"/>
                </a:ext>
              </a:extLst>
            </p:cNvPr>
            <p:cNvSpPr/>
            <p:nvPr/>
          </p:nvSpPr>
          <p:spPr>
            <a:xfrm>
              <a:off x="5413306" y="3110607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7476;p62">
              <a:extLst>
                <a:ext uri="{FF2B5EF4-FFF2-40B4-BE49-F238E27FC236}">
                  <a16:creationId xmlns:a16="http://schemas.microsoft.com/office/drawing/2014/main" id="{4C524550-007E-4643-2EB8-CEB9398C1094}"/>
                </a:ext>
              </a:extLst>
            </p:cNvPr>
            <p:cNvGrpSpPr/>
            <p:nvPr/>
          </p:nvGrpSpPr>
          <p:grpSpPr>
            <a:xfrm>
              <a:off x="5530816" y="3180959"/>
              <a:ext cx="322977" cy="332758"/>
              <a:chOff x="946175" y="3619500"/>
              <a:chExt cx="296975" cy="293825"/>
            </a:xfrm>
            <a:solidFill>
              <a:srgbClr val="407BFE"/>
            </a:solidFill>
          </p:grpSpPr>
          <p:sp>
            <p:nvSpPr>
              <p:cNvPr id="1063" name="Google Shape;7477;p62">
                <a:extLst>
                  <a:ext uri="{FF2B5EF4-FFF2-40B4-BE49-F238E27FC236}">
                    <a16:creationId xmlns:a16="http://schemas.microsoft.com/office/drawing/2014/main" id="{09A84388-D14F-F99E-1B31-49F49C46F868}"/>
                  </a:ext>
                </a:extLst>
              </p:cNvPr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7478;p62">
                <a:extLst>
                  <a:ext uri="{FF2B5EF4-FFF2-40B4-BE49-F238E27FC236}">
                    <a16:creationId xmlns:a16="http://schemas.microsoft.com/office/drawing/2014/main" id="{C1B1294F-279C-E5D5-8E39-5C7838DDF4B6}"/>
                  </a:ext>
                </a:extLst>
              </p:cNvPr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7479;p62">
                <a:extLst>
                  <a:ext uri="{FF2B5EF4-FFF2-40B4-BE49-F238E27FC236}">
                    <a16:creationId xmlns:a16="http://schemas.microsoft.com/office/drawing/2014/main" id="{F0AEB6B7-E6B2-BFAB-22AC-EF11FA7F26D5}"/>
                  </a:ext>
                </a:extLst>
              </p:cNvPr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7480;p62">
                <a:extLst>
                  <a:ext uri="{FF2B5EF4-FFF2-40B4-BE49-F238E27FC236}">
                    <a16:creationId xmlns:a16="http://schemas.microsoft.com/office/drawing/2014/main" id="{B46480DD-B52B-593B-AA35-7C6BB184F3C2}"/>
                  </a:ext>
                </a:extLst>
              </p:cNvPr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7481;p62">
                <a:extLst>
                  <a:ext uri="{FF2B5EF4-FFF2-40B4-BE49-F238E27FC236}">
                    <a16:creationId xmlns:a16="http://schemas.microsoft.com/office/drawing/2014/main" id="{7CAAD2AA-8171-BF35-B236-20126051B462}"/>
                  </a:ext>
                </a:extLst>
              </p:cNvPr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7482;p62">
                <a:extLst>
                  <a:ext uri="{FF2B5EF4-FFF2-40B4-BE49-F238E27FC236}">
                    <a16:creationId xmlns:a16="http://schemas.microsoft.com/office/drawing/2014/main" id="{C7082FD6-7952-8769-F105-25A19B7DCB11}"/>
                  </a:ext>
                </a:extLst>
              </p:cNvPr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F0FAB83-255F-5E37-F27B-26EC7B87DEFE}"/>
              </a:ext>
            </a:extLst>
          </p:cNvPr>
          <p:cNvGrpSpPr/>
          <p:nvPr/>
        </p:nvGrpSpPr>
        <p:grpSpPr>
          <a:xfrm>
            <a:off x="873960" y="2182615"/>
            <a:ext cx="517800" cy="517800"/>
            <a:chOff x="2947119" y="2247143"/>
            <a:chExt cx="517800" cy="517800"/>
          </a:xfrm>
        </p:grpSpPr>
        <p:sp>
          <p:nvSpPr>
            <p:cNvPr id="51" name="Google Shape;1717;p40">
              <a:extLst>
                <a:ext uri="{FF2B5EF4-FFF2-40B4-BE49-F238E27FC236}">
                  <a16:creationId xmlns:a16="http://schemas.microsoft.com/office/drawing/2014/main" id="{765C82DA-2F48-4A02-FE58-D5789B2C7F63}"/>
                </a:ext>
              </a:extLst>
            </p:cNvPr>
            <p:cNvSpPr/>
            <p:nvPr/>
          </p:nvSpPr>
          <p:spPr>
            <a:xfrm>
              <a:off x="2947119" y="2247143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7260;p62">
              <a:extLst>
                <a:ext uri="{FF2B5EF4-FFF2-40B4-BE49-F238E27FC236}">
                  <a16:creationId xmlns:a16="http://schemas.microsoft.com/office/drawing/2014/main" id="{8A546502-0E93-4B44-92EB-5AC9A182B591}"/>
                </a:ext>
              </a:extLst>
            </p:cNvPr>
            <p:cNvSpPr/>
            <p:nvPr/>
          </p:nvSpPr>
          <p:spPr>
            <a:xfrm>
              <a:off x="3031393" y="2352043"/>
              <a:ext cx="367261" cy="365438"/>
            </a:xfrm>
            <a:custGeom>
              <a:avLst/>
              <a:gdLst/>
              <a:ahLst/>
              <a:cxnLst/>
              <a:rect l="l" t="t" r="r" b="b"/>
              <a:pathLst>
                <a:path w="12697" h="12634" extrusionOk="0">
                  <a:moveTo>
                    <a:pt x="11437" y="819"/>
                  </a:moveTo>
                  <a:cubicBezTo>
                    <a:pt x="11657" y="819"/>
                    <a:pt x="11815" y="1040"/>
                    <a:pt x="11815" y="1260"/>
                  </a:cubicBezTo>
                  <a:cubicBezTo>
                    <a:pt x="11815" y="1512"/>
                    <a:pt x="11657" y="1670"/>
                    <a:pt x="11437" y="1670"/>
                  </a:cubicBezTo>
                  <a:lnTo>
                    <a:pt x="1229" y="1670"/>
                  </a:lnTo>
                  <a:cubicBezTo>
                    <a:pt x="1009" y="1670"/>
                    <a:pt x="788" y="1449"/>
                    <a:pt x="788" y="1260"/>
                  </a:cubicBezTo>
                  <a:cubicBezTo>
                    <a:pt x="788" y="1071"/>
                    <a:pt x="1009" y="819"/>
                    <a:pt x="1229" y="819"/>
                  </a:cubicBezTo>
                  <a:close/>
                  <a:moveTo>
                    <a:pt x="8790" y="3277"/>
                  </a:moveTo>
                  <a:cubicBezTo>
                    <a:pt x="9042" y="3277"/>
                    <a:pt x="9200" y="3466"/>
                    <a:pt x="9200" y="3655"/>
                  </a:cubicBezTo>
                  <a:lnTo>
                    <a:pt x="9200" y="5356"/>
                  </a:lnTo>
                  <a:lnTo>
                    <a:pt x="9232" y="5356"/>
                  </a:lnTo>
                  <a:cubicBezTo>
                    <a:pt x="9232" y="5608"/>
                    <a:pt x="9042" y="5765"/>
                    <a:pt x="8822" y="5765"/>
                  </a:cubicBezTo>
                  <a:cubicBezTo>
                    <a:pt x="8633" y="5765"/>
                    <a:pt x="8412" y="5545"/>
                    <a:pt x="8412" y="5356"/>
                  </a:cubicBezTo>
                  <a:lnTo>
                    <a:pt x="8412" y="4694"/>
                  </a:lnTo>
                  <a:lnTo>
                    <a:pt x="6617" y="6459"/>
                  </a:lnTo>
                  <a:cubicBezTo>
                    <a:pt x="6538" y="6537"/>
                    <a:pt x="6435" y="6577"/>
                    <a:pt x="6333" y="6577"/>
                  </a:cubicBezTo>
                  <a:cubicBezTo>
                    <a:pt x="6231" y="6577"/>
                    <a:pt x="6128" y="6537"/>
                    <a:pt x="6050" y="6459"/>
                  </a:cubicBezTo>
                  <a:lnTo>
                    <a:pt x="5482" y="5923"/>
                  </a:lnTo>
                  <a:lnTo>
                    <a:pt x="4096" y="7278"/>
                  </a:lnTo>
                  <a:cubicBezTo>
                    <a:pt x="4033" y="7356"/>
                    <a:pt x="3931" y="7396"/>
                    <a:pt x="3824" y="7396"/>
                  </a:cubicBezTo>
                  <a:cubicBezTo>
                    <a:pt x="3718" y="7396"/>
                    <a:pt x="3608" y="7356"/>
                    <a:pt x="3529" y="7278"/>
                  </a:cubicBezTo>
                  <a:cubicBezTo>
                    <a:pt x="3372" y="7120"/>
                    <a:pt x="3372" y="6868"/>
                    <a:pt x="3529" y="6711"/>
                  </a:cubicBezTo>
                  <a:lnTo>
                    <a:pt x="5167" y="5041"/>
                  </a:lnTo>
                  <a:cubicBezTo>
                    <a:pt x="5246" y="4962"/>
                    <a:pt x="5356" y="4923"/>
                    <a:pt x="5467" y="4923"/>
                  </a:cubicBezTo>
                  <a:cubicBezTo>
                    <a:pt x="5577" y="4923"/>
                    <a:pt x="5687" y="4962"/>
                    <a:pt x="5766" y="5041"/>
                  </a:cubicBezTo>
                  <a:lnTo>
                    <a:pt x="6302" y="5608"/>
                  </a:lnTo>
                  <a:lnTo>
                    <a:pt x="7814" y="4096"/>
                  </a:lnTo>
                  <a:lnTo>
                    <a:pt x="7152" y="4096"/>
                  </a:lnTo>
                  <a:cubicBezTo>
                    <a:pt x="6900" y="4096"/>
                    <a:pt x="6743" y="3907"/>
                    <a:pt x="6743" y="3655"/>
                  </a:cubicBezTo>
                  <a:cubicBezTo>
                    <a:pt x="6743" y="3434"/>
                    <a:pt x="6932" y="3277"/>
                    <a:pt x="7152" y="3277"/>
                  </a:cubicBezTo>
                  <a:close/>
                  <a:moveTo>
                    <a:pt x="6302" y="11058"/>
                  </a:moveTo>
                  <a:cubicBezTo>
                    <a:pt x="6554" y="11058"/>
                    <a:pt x="6743" y="11279"/>
                    <a:pt x="6743" y="11468"/>
                  </a:cubicBezTo>
                  <a:cubicBezTo>
                    <a:pt x="6743" y="11657"/>
                    <a:pt x="6554" y="11846"/>
                    <a:pt x="6302" y="11846"/>
                  </a:cubicBezTo>
                  <a:cubicBezTo>
                    <a:pt x="6081" y="11846"/>
                    <a:pt x="5924" y="11657"/>
                    <a:pt x="5924" y="11468"/>
                  </a:cubicBezTo>
                  <a:cubicBezTo>
                    <a:pt x="5924" y="11279"/>
                    <a:pt x="6113" y="11058"/>
                    <a:pt x="6302" y="11058"/>
                  </a:cubicBezTo>
                  <a:close/>
                  <a:moveTo>
                    <a:pt x="1229" y="0"/>
                  </a:moveTo>
                  <a:cubicBezTo>
                    <a:pt x="568" y="0"/>
                    <a:pt x="1" y="536"/>
                    <a:pt x="1" y="1229"/>
                  </a:cubicBezTo>
                  <a:cubicBezTo>
                    <a:pt x="1" y="1764"/>
                    <a:pt x="379" y="2205"/>
                    <a:pt x="851" y="2394"/>
                  </a:cubicBezTo>
                  <a:lnTo>
                    <a:pt x="851" y="8254"/>
                  </a:lnTo>
                  <a:lnTo>
                    <a:pt x="442" y="8254"/>
                  </a:lnTo>
                  <a:cubicBezTo>
                    <a:pt x="221" y="8254"/>
                    <a:pt x="64" y="8475"/>
                    <a:pt x="64" y="8664"/>
                  </a:cubicBezTo>
                  <a:cubicBezTo>
                    <a:pt x="64" y="8916"/>
                    <a:pt x="253" y="9042"/>
                    <a:pt x="442" y="9042"/>
                  </a:cubicBezTo>
                  <a:lnTo>
                    <a:pt x="5955" y="9042"/>
                  </a:lnTo>
                  <a:lnTo>
                    <a:pt x="5955" y="10239"/>
                  </a:lnTo>
                  <a:cubicBezTo>
                    <a:pt x="5482" y="10397"/>
                    <a:pt x="5136" y="10869"/>
                    <a:pt x="5136" y="11405"/>
                  </a:cubicBezTo>
                  <a:cubicBezTo>
                    <a:pt x="5136" y="12098"/>
                    <a:pt x="5671" y="12633"/>
                    <a:pt x="6365" y="12633"/>
                  </a:cubicBezTo>
                  <a:cubicBezTo>
                    <a:pt x="7026" y="12633"/>
                    <a:pt x="7625" y="12098"/>
                    <a:pt x="7625" y="11405"/>
                  </a:cubicBezTo>
                  <a:cubicBezTo>
                    <a:pt x="7625" y="10869"/>
                    <a:pt x="7247" y="10428"/>
                    <a:pt x="6774" y="10239"/>
                  </a:cubicBezTo>
                  <a:lnTo>
                    <a:pt x="6774" y="9042"/>
                  </a:lnTo>
                  <a:lnTo>
                    <a:pt x="12288" y="9042"/>
                  </a:lnTo>
                  <a:cubicBezTo>
                    <a:pt x="12540" y="9042"/>
                    <a:pt x="12697" y="8853"/>
                    <a:pt x="12697" y="8664"/>
                  </a:cubicBezTo>
                  <a:cubicBezTo>
                    <a:pt x="12666" y="8443"/>
                    <a:pt x="12508" y="8254"/>
                    <a:pt x="12256" y="8254"/>
                  </a:cubicBezTo>
                  <a:lnTo>
                    <a:pt x="11815" y="8254"/>
                  </a:lnTo>
                  <a:lnTo>
                    <a:pt x="11815" y="2394"/>
                  </a:lnTo>
                  <a:cubicBezTo>
                    <a:pt x="12288" y="2237"/>
                    <a:pt x="12666" y="1764"/>
                    <a:pt x="12666" y="1229"/>
                  </a:cubicBezTo>
                  <a:cubicBezTo>
                    <a:pt x="12666" y="567"/>
                    <a:pt x="12098" y="0"/>
                    <a:pt x="11437" y="0"/>
                  </a:cubicBezTo>
                  <a:close/>
                </a:path>
              </a:pathLst>
            </a:custGeom>
            <a:solidFill>
              <a:srgbClr val="407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BF01C40A-D872-C32D-8EB2-E6A4E58CA212}"/>
              </a:ext>
            </a:extLst>
          </p:cNvPr>
          <p:cNvGrpSpPr/>
          <p:nvPr/>
        </p:nvGrpSpPr>
        <p:grpSpPr>
          <a:xfrm>
            <a:off x="882964" y="3149858"/>
            <a:ext cx="517800" cy="517800"/>
            <a:chOff x="2947119" y="3116868"/>
            <a:chExt cx="517800" cy="517800"/>
          </a:xfrm>
        </p:grpSpPr>
        <p:sp>
          <p:nvSpPr>
            <p:cNvPr id="1027" name="Google Shape;1717;p40">
              <a:extLst>
                <a:ext uri="{FF2B5EF4-FFF2-40B4-BE49-F238E27FC236}">
                  <a16:creationId xmlns:a16="http://schemas.microsoft.com/office/drawing/2014/main" id="{8E5F4432-2175-7994-0580-0B5548B57756}"/>
                </a:ext>
              </a:extLst>
            </p:cNvPr>
            <p:cNvSpPr/>
            <p:nvPr/>
          </p:nvSpPr>
          <p:spPr>
            <a:xfrm>
              <a:off x="2947119" y="3116868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7546;p62">
              <a:extLst>
                <a:ext uri="{FF2B5EF4-FFF2-40B4-BE49-F238E27FC236}">
                  <a16:creationId xmlns:a16="http://schemas.microsoft.com/office/drawing/2014/main" id="{4E5C815D-6EEE-39F0-6B25-DFED05AC46C7}"/>
                </a:ext>
              </a:extLst>
            </p:cNvPr>
            <p:cNvSpPr/>
            <p:nvPr/>
          </p:nvSpPr>
          <p:spPr>
            <a:xfrm>
              <a:off x="3044258" y="3236197"/>
              <a:ext cx="323474" cy="2874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rgbClr val="407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Arrow: Bent-Up 1080">
            <a:extLst>
              <a:ext uri="{FF2B5EF4-FFF2-40B4-BE49-F238E27FC236}">
                <a16:creationId xmlns:a16="http://schemas.microsoft.com/office/drawing/2014/main" id="{01C11981-A7A5-CA48-1520-30E5AD7E71F6}"/>
              </a:ext>
            </a:extLst>
          </p:cNvPr>
          <p:cNvSpPr/>
          <p:nvPr/>
        </p:nvSpPr>
        <p:spPr>
          <a:xfrm>
            <a:off x="3825777" y="4053320"/>
            <a:ext cx="2416054" cy="618835"/>
          </a:xfrm>
          <a:prstGeom prst="bentUpArrow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>
          <a:extLst>
            <a:ext uri="{FF2B5EF4-FFF2-40B4-BE49-F238E27FC236}">
              <a16:creationId xmlns:a16="http://schemas.microsoft.com/office/drawing/2014/main" id="{BC87F3FE-B080-83C9-86D5-451462E8C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source ML framework Streamlit raises $21m, launches sharing platform |  AI Business">
            <a:extLst>
              <a:ext uri="{FF2B5EF4-FFF2-40B4-BE49-F238E27FC236}">
                <a16:creationId xmlns:a16="http://schemas.microsoft.com/office/drawing/2014/main" id="{7F60B907-AFF1-584E-E7EC-2A80094CE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1" b="16729"/>
          <a:stretch/>
        </p:blipFill>
        <p:spPr bwMode="auto">
          <a:xfrm>
            <a:off x="646728" y="1007750"/>
            <a:ext cx="8363995" cy="35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2" name="Google Shape;782;p32">
            <a:extLst>
              <a:ext uri="{FF2B5EF4-FFF2-40B4-BE49-F238E27FC236}">
                <a16:creationId xmlns:a16="http://schemas.microsoft.com/office/drawing/2014/main" id="{B629EA30-6A29-268D-78FC-DA283A510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3511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Live Interaction Example</a:t>
            </a:r>
            <a:endParaRPr dirty="0"/>
          </a:p>
        </p:txBody>
      </p:sp>
      <p:sp>
        <p:nvSpPr>
          <p:cNvPr id="20" name="Google Shape;1683;p40">
            <a:extLst>
              <a:ext uri="{FF2B5EF4-FFF2-40B4-BE49-F238E27FC236}">
                <a16:creationId xmlns:a16="http://schemas.microsoft.com/office/drawing/2014/main" id="{9C1F4F0D-294B-A78B-2CFF-BDDFBB25710A}"/>
              </a:ext>
            </a:extLst>
          </p:cNvPr>
          <p:cNvSpPr txBox="1"/>
          <p:nvPr/>
        </p:nvSpPr>
        <p:spPr>
          <a:xfrm>
            <a:off x="1496070" y="1216301"/>
            <a:ext cx="2320280" cy="919054"/>
          </a:xfrm>
          <a:prstGeom prst="down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Upload TD stock CSV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4A95F53D-B111-9860-00BF-A8F481A16354}"/>
              </a:ext>
            </a:extLst>
          </p:cNvPr>
          <p:cNvGrpSpPr/>
          <p:nvPr/>
        </p:nvGrpSpPr>
        <p:grpSpPr>
          <a:xfrm>
            <a:off x="893959" y="1257516"/>
            <a:ext cx="517800" cy="517800"/>
            <a:chOff x="2949328" y="1284569"/>
            <a:chExt cx="517800" cy="517800"/>
          </a:xfrm>
        </p:grpSpPr>
        <p:grpSp>
          <p:nvGrpSpPr>
            <p:cNvPr id="23" name="Google Shape;1689;p40">
              <a:extLst>
                <a:ext uri="{FF2B5EF4-FFF2-40B4-BE49-F238E27FC236}">
                  <a16:creationId xmlns:a16="http://schemas.microsoft.com/office/drawing/2014/main" id="{4F4D73DB-59A8-08E7-30F1-29DDA978E9AD}"/>
                </a:ext>
              </a:extLst>
            </p:cNvPr>
            <p:cNvGrpSpPr/>
            <p:nvPr/>
          </p:nvGrpSpPr>
          <p:grpSpPr>
            <a:xfrm>
              <a:off x="3037934" y="1388076"/>
              <a:ext cx="322077" cy="307999"/>
              <a:chOff x="5045500" y="842250"/>
              <a:chExt cx="503875" cy="481850"/>
            </a:xfrm>
            <a:solidFill>
              <a:schemeClr val="accent1"/>
            </a:solidFill>
          </p:grpSpPr>
          <p:sp>
            <p:nvSpPr>
              <p:cNvPr id="24" name="Google Shape;1690;p40">
                <a:extLst>
                  <a:ext uri="{FF2B5EF4-FFF2-40B4-BE49-F238E27FC236}">
                    <a16:creationId xmlns:a16="http://schemas.microsoft.com/office/drawing/2014/main" id="{6266FE66-4E5B-87E7-F44F-12E54D6C1CC2}"/>
                  </a:ext>
                </a:extLst>
              </p:cNvPr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1691;p40">
                <a:extLst>
                  <a:ext uri="{FF2B5EF4-FFF2-40B4-BE49-F238E27FC236}">
                    <a16:creationId xmlns:a16="http://schemas.microsoft.com/office/drawing/2014/main" id="{4408A342-D385-D5E7-1B30-D5BB31351A61}"/>
                  </a:ext>
                </a:extLst>
              </p:cNvPr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0" name="Google Shape;1716;p40">
              <a:extLst>
                <a:ext uri="{FF2B5EF4-FFF2-40B4-BE49-F238E27FC236}">
                  <a16:creationId xmlns:a16="http://schemas.microsoft.com/office/drawing/2014/main" id="{F934D827-B63B-C418-E79A-270B1047C573}"/>
                </a:ext>
              </a:extLst>
            </p:cNvPr>
            <p:cNvSpPr/>
            <p:nvPr/>
          </p:nvSpPr>
          <p:spPr>
            <a:xfrm>
              <a:off x="2949328" y="1284569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DA1AAF-EF43-190C-E842-F86B6D016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489" y="1282259"/>
            <a:ext cx="480071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7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>
          <a:extLst>
            <a:ext uri="{FF2B5EF4-FFF2-40B4-BE49-F238E27FC236}">
              <a16:creationId xmlns:a16="http://schemas.microsoft.com/office/drawing/2014/main" id="{C63F6939-D640-CA60-5552-F46721312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source ML framework Streamlit raises $21m, launches sharing platform |  AI Business">
            <a:extLst>
              <a:ext uri="{FF2B5EF4-FFF2-40B4-BE49-F238E27FC236}">
                <a16:creationId xmlns:a16="http://schemas.microsoft.com/office/drawing/2014/main" id="{9EFB86AA-5451-8D5E-98B2-10A9C43A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1" b="16729"/>
          <a:stretch/>
        </p:blipFill>
        <p:spPr bwMode="auto">
          <a:xfrm>
            <a:off x="646728" y="1007750"/>
            <a:ext cx="8363995" cy="35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2" name="Google Shape;782;p32">
            <a:extLst>
              <a:ext uri="{FF2B5EF4-FFF2-40B4-BE49-F238E27FC236}">
                <a16:creationId xmlns:a16="http://schemas.microsoft.com/office/drawing/2014/main" id="{3567593C-CBF1-CDA3-A287-F881A208B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3511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Live Interaction Example</a:t>
            </a:r>
            <a:endParaRPr dirty="0"/>
          </a:p>
        </p:txBody>
      </p:sp>
      <p:sp>
        <p:nvSpPr>
          <p:cNvPr id="20" name="Google Shape;1683;p40">
            <a:extLst>
              <a:ext uri="{FF2B5EF4-FFF2-40B4-BE49-F238E27FC236}">
                <a16:creationId xmlns:a16="http://schemas.microsoft.com/office/drawing/2014/main" id="{E332D86C-0FA3-E2FA-D8C9-6F89F29F1EC7}"/>
              </a:ext>
            </a:extLst>
          </p:cNvPr>
          <p:cNvSpPr txBox="1"/>
          <p:nvPr/>
        </p:nvSpPr>
        <p:spPr>
          <a:xfrm>
            <a:off x="1496070" y="1216301"/>
            <a:ext cx="2320280" cy="919054"/>
          </a:xfrm>
          <a:prstGeom prst="down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Upload TD stock CSV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3041FAE4-37BB-3D02-AED3-76BF1A0987FD}"/>
              </a:ext>
            </a:extLst>
          </p:cNvPr>
          <p:cNvGrpSpPr/>
          <p:nvPr/>
        </p:nvGrpSpPr>
        <p:grpSpPr>
          <a:xfrm>
            <a:off x="893959" y="1257516"/>
            <a:ext cx="517800" cy="517800"/>
            <a:chOff x="2949328" y="1284569"/>
            <a:chExt cx="517800" cy="517800"/>
          </a:xfrm>
        </p:grpSpPr>
        <p:grpSp>
          <p:nvGrpSpPr>
            <p:cNvPr id="23" name="Google Shape;1689;p40">
              <a:extLst>
                <a:ext uri="{FF2B5EF4-FFF2-40B4-BE49-F238E27FC236}">
                  <a16:creationId xmlns:a16="http://schemas.microsoft.com/office/drawing/2014/main" id="{2394C1D4-2FB6-9480-B738-7133E6C9D434}"/>
                </a:ext>
              </a:extLst>
            </p:cNvPr>
            <p:cNvGrpSpPr/>
            <p:nvPr/>
          </p:nvGrpSpPr>
          <p:grpSpPr>
            <a:xfrm>
              <a:off x="3037934" y="1388076"/>
              <a:ext cx="322077" cy="307999"/>
              <a:chOff x="5045500" y="842250"/>
              <a:chExt cx="503875" cy="481850"/>
            </a:xfrm>
            <a:solidFill>
              <a:schemeClr val="accent1"/>
            </a:solidFill>
          </p:grpSpPr>
          <p:sp>
            <p:nvSpPr>
              <p:cNvPr id="24" name="Google Shape;1690;p40">
                <a:extLst>
                  <a:ext uri="{FF2B5EF4-FFF2-40B4-BE49-F238E27FC236}">
                    <a16:creationId xmlns:a16="http://schemas.microsoft.com/office/drawing/2014/main" id="{09BB82A6-A801-ED5A-72B3-649260DB0CDF}"/>
                  </a:ext>
                </a:extLst>
              </p:cNvPr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1691;p40">
                <a:extLst>
                  <a:ext uri="{FF2B5EF4-FFF2-40B4-BE49-F238E27FC236}">
                    <a16:creationId xmlns:a16="http://schemas.microsoft.com/office/drawing/2014/main" id="{409D5D73-7C9F-4561-0CF8-1B4C0687770E}"/>
                  </a:ext>
                </a:extLst>
              </p:cNvPr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0" name="Google Shape;1716;p40">
              <a:extLst>
                <a:ext uri="{FF2B5EF4-FFF2-40B4-BE49-F238E27FC236}">
                  <a16:creationId xmlns:a16="http://schemas.microsoft.com/office/drawing/2014/main" id="{3C8D06C1-335C-8230-8168-1B5550E52BF2}"/>
                </a:ext>
              </a:extLst>
            </p:cNvPr>
            <p:cNvSpPr/>
            <p:nvPr/>
          </p:nvSpPr>
          <p:spPr>
            <a:xfrm>
              <a:off x="2949328" y="1284569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683;p40">
            <a:extLst>
              <a:ext uri="{FF2B5EF4-FFF2-40B4-BE49-F238E27FC236}">
                <a16:creationId xmlns:a16="http://schemas.microsoft.com/office/drawing/2014/main" id="{072BB4AF-B672-9776-4CBF-D7316016E522}"/>
              </a:ext>
            </a:extLst>
          </p:cNvPr>
          <p:cNvSpPr txBox="1"/>
          <p:nvPr/>
        </p:nvSpPr>
        <p:spPr>
          <a:xfrm>
            <a:off x="1496070" y="2135354"/>
            <a:ext cx="2320280" cy="958461"/>
          </a:xfrm>
          <a:prstGeom prst="down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Select Model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" name="Google Shape;1683;p40">
            <a:extLst>
              <a:ext uri="{FF2B5EF4-FFF2-40B4-BE49-F238E27FC236}">
                <a16:creationId xmlns:a16="http://schemas.microsoft.com/office/drawing/2014/main" id="{B2B2DBCF-4ED7-E0E4-A604-F94522A55EEB}"/>
              </a:ext>
            </a:extLst>
          </p:cNvPr>
          <p:cNvSpPr txBox="1"/>
          <p:nvPr/>
        </p:nvSpPr>
        <p:spPr>
          <a:xfrm>
            <a:off x="1505497" y="3104311"/>
            <a:ext cx="2320280" cy="995312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8765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View predicted and actual values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5C5B2068-2EC9-422D-5B3A-7AF0A0CACB4E}"/>
              </a:ext>
            </a:extLst>
          </p:cNvPr>
          <p:cNvGrpSpPr/>
          <p:nvPr/>
        </p:nvGrpSpPr>
        <p:grpSpPr>
          <a:xfrm>
            <a:off x="873960" y="2182615"/>
            <a:ext cx="517800" cy="517800"/>
            <a:chOff x="2947119" y="2247143"/>
            <a:chExt cx="517800" cy="517800"/>
          </a:xfrm>
        </p:grpSpPr>
        <p:sp>
          <p:nvSpPr>
            <p:cNvPr id="51" name="Google Shape;1717;p40">
              <a:extLst>
                <a:ext uri="{FF2B5EF4-FFF2-40B4-BE49-F238E27FC236}">
                  <a16:creationId xmlns:a16="http://schemas.microsoft.com/office/drawing/2014/main" id="{504E5929-A1A5-915A-C301-C66B685FC2B5}"/>
                </a:ext>
              </a:extLst>
            </p:cNvPr>
            <p:cNvSpPr/>
            <p:nvPr/>
          </p:nvSpPr>
          <p:spPr>
            <a:xfrm>
              <a:off x="2947119" y="2247143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7260;p62">
              <a:extLst>
                <a:ext uri="{FF2B5EF4-FFF2-40B4-BE49-F238E27FC236}">
                  <a16:creationId xmlns:a16="http://schemas.microsoft.com/office/drawing/2014/main" id="{B9EF9A29-E1D4-34FE-AD8A-2CA5FAFC6FEC}"/>
                </a:ext>
              </a:extLst>
            </p:cNvPr>
            <p:cNvSpPr/>
            <p:nvPr/>
          </p:nvSpPr>
          <p:spPr>
            <a:xfrm>
              <a:off x="3031393" y="2352043"/>
              <a:ext cx="367261" cy="365438"/>
            </a:xfrm>
            <a:custGeom>
              <a:avLst/>
              <a:gdLst/>
              <a:ahLst/>
              <a:cxnLst/>
              <a:rect l="l" t="t" r="r" b="b"/>
              <a:pathLst>
                <a:path w="12697" h="12634" extrusionOk="0">
                  <a:moveTo>
                    <a:pt x="11437" y="819"/>
                  </a:moveTo>
                  <a:cubicBezTo>
                    <a:pt x="11657" y="819"/>
                    <a:pt x="11815" y="1040"/>
                    <a:pt x="11815" y="1260"/>
                  </a:cubicBezTo>
                  <a:cubicBezTo>
                    <a:pt x="11815" y="1512"/>
                    <a:pt x="11657" y="1670"/>
                    <a:pt x="11437" y="1670"/>
                  </a:cubicBezTo>
                  <a:lnTo>
                    <a:pt x="1229" y="1670"/>
                  </a:lnTo>
                  <a:cubicBezTo>
                    <a:pt x="1009" y="1670"/>
                    <a:pt x="788" y="1449"/>
                    <a:pt x="788" y="1260"/>
                  </a:cubicBezTo>
                  <a:cubicBezTo>
                    <a:pt x="788" y="1071"/>
                    <a:pt x="1009" y="819"/>
                    <a:pt x="1229" y="819"/>
                  </a:cubicBezTo>
                  <a:close/>
                  <a:moveTo>
                    <a:pt x="8790" y="3277"/>
                  </a:moveTo>
                  <a:cubicBezTo>
                    <a:pt x="9042" y="3277"/>
                    <a:pt x="9200" y="3466"/>
                    <a:pt x="9200" y="3655"/>
                  </a:cubicBezTo>
                  <a:lnTo>
                    <a:pt x="9200" y="5356"/>
                  </a:lnTo>
                  <a:lnTo>
                    <a:pt x="9232" y="5356"/>
                  </a:lnTo>
                  <a:cubicBezTo>
                    <a:pt x="9232" y="5608"/>
                    <a:pt x="9042" y="5765"/>
                    <a:pt x="8822" y="5765"/>
                  </a:cubicBezTo>
                  <a:cubicBezTo>
                    <a:pt x="8633" y="5765"/>
                    <a:pt x="8412" y="5545"/>
                    <a:pt x="8412" y="5356"/>
                  </a:cubicBezTo>
                  <a:lnTo>
                    <a:pt x="8412" y="4694"/>
                  </a:lnTo>
                  <a:lnTo>
                    <a:pt x="6617" y="6459"/>
                  </a:lnTo>
                  <a:cubicBezTo>
                    <a:pt x="6538" y="6537"/>
                    <a:pt x="6435" y="6577"/>
                    <a:pt x="6333" y="6577"/>
                  </a:cubicBezTo>
                  <a:cubicBezTo>
                    <a:pt x="6231" y="6577"/>
                    <a:pt x="6128" y="6537"/>
                    <a:pt x="6050" y="6459"/>
                  </a:cubicBezTo>
                  <a:lnTo>
                    <a:pt x="5482" y="5923"/>
                  </a:lnTo>
                  <a:lnTo>
                    <a:pt x="4096" y="7278"/>
                  </a:lnTo>
                  <a:cubicBezTo>
                    <a:pt x="4033" y="7356"/>
                    <a:pt x="3931" y="7396"/>
                    <a:pt x="3824" y="7396"/>
                  </a:cubicBezTo>
                  <a:cubicBezTo>
                    <a:pt x="3718" y="7396"/>
                    <a:pt x="3608" y="7356"/>
                    <a:pt x="3529" y="7278"/>
                  </a:cubicBezTo>
                  <a:cubicBezTo>
                    <a:pt x="3372" y="7120"/>
                    <a:pt x="3372" y="6868"/>
                    <a:pt x="3529" y="6711"/>
                  </a:cubicBezTo>
                  <a:lnTo>
                    <a:pt x="5167" y="5041"/>
                  </a:lnTo>
                  <a:cubicBezTo>
                    <a:pt x="5246" y="4962"/>
                    <a:pt x="5356" y="4923"/>
                    <a:pt x="5467" y="4923"/>
                  </a:cubicBezTo>
                  <a:cubicBezTo>
                    <a:pt x="5577" y="4923"/>
                    <a:pt x="5687" y="4962"/>
                    <a:pt x="5766" y="5041"/>
                  </a:cubicBezTo>
                  <a:lnTo>
                    <a:pt x="6302" y="5608"/>
                  </a:lnTo>
                  <a:lnTo>
                    <a:pt x="7814" y="4096"/>
                  </a:lnTo>
                  <a:lnTo>
                    <a:pt x="7152" y="4096"/>
                  </a:lnTo>
                  <a:cubicBezTo>
                    <a:pt x="6900" y="4096"/>
                    <a:pt x="6743" y="3907"/>
                    <a:pt x="6743" y="3655"/>
                  </a:cubicBezTo>
                  <a:cubicBezTo>
                    <a:pt x="6743" y="3434"/>
                    <a:pt x="6932" y="3277"/>
                    <a:pt x="7152" y="3277"/>
                  </a:cubicBezTo>
                  <a:close/>
                  <a:moveTo>
                    <a:pt x="6302" y="11058"/>
                  </a:moveTo>
                  <a:cubicBezTo>
                    <a:pt x="6554" y="11058"/>
                    <a:pt x="6743" y="11279"/>
                    <a:pt x="6743" y="11468"/>
                  </a:cubicBezTo>
                  <a:cubicBezTo>
                    <a:pt x="6743" y="11657"/>
                    <a:pt x="6554" y="11846"/>
                    <a:pt x="6302" y="11846"/>
                  </a:cubicBezTo>
                  <a:cubicBezTo>
                    <a:pt x="6081" y="11846"/>
                    <a:pt x="5924" y="11657"/>
                    <a:pt x="5924" y="11468"/>
                  </a:cubicBezTo>
                  <a:cubicBezTo>
                    <a:pt x="5924" y="11279"/>
                    <a:pt x="6113" y="11058"/>
                    <a:pt x="6302" y="11058"/>
                  </a:cubicBezTo>
                  <a:close/>
                  <a:moveTo>
                    <a:pt x="1229" y="0"/>
                  </a:moveTo>
                  <a:cubicBezTo>
                    <a:pt x="568" y="0"/>
                    <a:pt x="1" y="536"/>
                    <a:pt x="1" y="1229"/>
                  </a:cubicBezTo>
                  <a:cubicBezTo>
                    <a:pt x="1" y="1764"/>
                    <a:pt x="379" y="2205"/>
                    <a:pt x="851" y="2394"/>
                  </a:cubicBezTo>
                  <a:lnTo>
                    <a:pt x="851" y="8254"/>
                  </a:lnTo>
                  <a:lnTo>
                    <a:pt x="442" y="8254"/>
                  </a:lnTo>
                  <a:cubicBezTo>
                    <a:pt x="221" y="8254"/>
                    <a:pt x="64" y="8475"/>
                    <a:pt x="64" y="8664"/>
                  </a:cubicBezTo>
                  <a:cubicBezTo>
                    <a:pt x="64" y="8916"/>
                    <a:pt x="253" y="9042"/>
                    <a:pt x="442" y="9042"/>
                  </a:cubicBezTo>
                  <a:lnTo>
                    <a:pt x="5955" y="9042"/>
                  </a:lnTo>
                  <a:lnTo>
                    <a:pt x="5955" y="10239"/>
                  </a:lnTo>
                  <a:cubicBezTo>
                    <a:pt x="5482" y="10397"/>
                    <a:pt x="5136" y="10869"/>
                    <a:pt x="5136" y="11405"/>
                  </a:cubicBezTo>
                  <a:cubicBezTo>
                    <a:pt x="5136" y="12098"/>
                    <a:pt x="5671" y="12633"/>
                    <a:pt x="6365" y="12633"/>
                  </a:cubicBezTo>
                  <a:cubicBezTo>
                    <a:pt x="7026" y="12633"/>
                    <a:pt x="7625" y="12098"/>
                    <a:pt x="7625" y="11405"/>
                  </a:cubicBezTo>
                  <a:cubicBezTo>
                    <a:pt x="7625" y="10869"/>
                    <a:pt x="7247" y="10428"/>
                    <a:pt x="6774" y="10239"/>
                  </a:cubicBezTo>
                  <a:lnTo>
                    <a:pt x="6774" y="9042"/>
                  </a:lnTo>
                  <a:lnTo>
                    <a:pt x="12288" y="9042"/>
                  </a:lnTo>
                  <a:cubicBezTo>
                    <a:pt x="12540" y="9042"/>
                    <a:pt x="12697" y="8853"/>
                    <a:pt x="12697" y="8664"/>
                  </a:cubicBezTo>
                  <a:cubicBezTo>
                    <a:pt x="12666" y="8443"/>
                    <a:pt x="12508" y="8254"/>
                    <a:pt x="12256" y="8254"/>
                  </a:cubicBezTo>
                  <a:lnTo>
                    <a:pt x="11815" y="8254"/>
                  </a:lnTo>
                  <a:lnTo>
                    <a:pt x="11815" y="2394"/>
                  </a:lnTo>
                  <a:cubicBezTo>
                    <a:pt x="12288" y="2237"/>
                    <a:pt x="12666" y="1764"/>
                    <a:pt x="12666" y="1229"/>
                  </a:cubicBezTo>
                  <a:cubicBezTo>
                    <a:pt x="12666" y="567"/>
                    <a:pt x="12098" y="0"/>
                    <a:pt x="11437" y="0"/>
                  </a:cubicBezTo>
                  <a:close/>
                </a:path>
              </a:pathLst>
            </a:custGeom>
            <a:solidFill>
              <a:srgbClr val="407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BC48B0AC-D565-53C0-E700-08E24C49DF72}"/>
              </a:ext>
            </a:extLst>
          </p:cNvPr>
          <p:cNvGrpSpPr/>
          <p:nvPr/>
        </p:nvGrpSpPr>
        <p:grpSpPr>
          <a:xfrm>
            <a:off x="882964" y="3149858"/>
            <a:ext cx="517800" cy="517800"/>
            <a:chOff x="2947119" y="3116868"/>
            <a:chExt cx="517800" cy="517800"/>
          </a:xfrm>
        </p:grpSpPr>
        <p:sp>
          <p:nvSpPr>
            <p:cNvPr id="1027" name="Google Shape;1717;p40">
              <a:extLst>
                <a:ext uri="{FF2B5EF4-FFF2-40B4-BE49-F238E27FC236}">
                  <a16:creationId xmlns:a16="http://schemas.microsoft.com/office/drawing/2014/main" id="{4385E5AB-6F26-DFA7-1927-1B06356FA422}"/>
                </a:ext>
              </a:extLst>
            </p:cNvPr>
            <p:cNvSpPr/>
            <p:nvPr/>
          </p:nvSpPr>
          <p:spPr>
            <a:xfrm>
              <a:off x="2947119" y="3116868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7546;p62">
              <a:extLst>
                <a:ext uri="{FF2B5EF4-FFF2-40B4-BE49-F238E27FC236}">
                  <a16:creationId xmlns:a16="http://schemas.microsoft.com/office/drawing/2014/main" id="{6329CE72-54CE-F6F0-70B2-7798FAC4553C}"/>
                </a:ext>
              </a:extLst>
            </p:cNvPr>
            <p:cNvSpPr/>
            <p:nvPr/>
          </p:nvSpPr>
          <p:spPr>
            <a:xfrm>
              <a:off x="3044258" y="3236197"/>
              <a:ext cx="323474" cy="2874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rgbClr val="407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49C817-9EA1-5F8F-382F-5BBC0647F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14" y="1074490"/>
            <a:ext cx="4200615" cy="37436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444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>
          <a:extLst>
            <a:ext uri="{FF2B5EF4-FFF2-40B4-BE49-F238E27FC236}">
              <a16:creationId xmlns:a16="http://schemas.microsoft.com/office/drawing/2014/main" id="{50B22233-C88A-BC1F-4F96-D0124065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source ML framework Streamlit raises $21m, launches sharing platform |  AI Business">
            <a:extLst>
              <a:ext uri="{FF2B5EF4-FFF2-40B4-BE49-F238E27FC236}">
                <a16:creationId xmlns:a16="http://schemas.microsoft.com/office/drawing/2014/main" id="{29039B89-E06C-4C8B-C692-9FDEA5857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1" b="16729"/>
          <a:stretch/>
        </p:blipFill>
        <p:spPr bwMode="auto">
          <a:xfrm>
            <a:off x="646728" y="1007750"/>
            <a:ext cx="8363995" cy="35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2" name="Google Shape;782;p32">
            <a:extLst>
              <a:ext uri="{FF2B5EF4-FFF2-40B4-BE49-F238E27FC236}">
                <a16:creationId xmlns:a16="http://schemas.microsoft.com/office/drawing/2014/main" id="{65236807-1AEA-3BFB-3DFC-A5AA3B8CA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3511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Live Interaction Example</a:t>
            </a:r>
            <a:endParaRPr dirty="0"/>
          </a:p>
        </p:txBody>
      </p:sp>
      <p:sp>
        <p:nvSpPr>
          <p:cNvPr id="20" name="Google Shape;1683;p40">
            <a:extLst>
              <a:ext uri="{FF2B5EF4-FFF2-40B4-BE49-F238E27FC236}">
                <a16:creationId xmlns:a16="http://schemas.microsoft.com/office/drawing/2014/main" id="{F1388174-4F7A-CE77-4A05-FB7A238D7D6C}"/>
              </a:ext>
            </a:extLst>
          </p:cNvPr>
          <p:cNvSpPr txBox="1"/>
          <p:nvPr/>
        </p:nvSpPr>
        <p:spPr>
          <a:xfrm>
            <a:off x="1496070" y="1216301"/>
            <a:ext cx="2320280" cy="919054"/>
          </a:xfrm>
          <a:prstGeom prst="down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Upload TD stock CSV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9C962ED-1567-8F1A-A6AB-C533CFDAD07A}"/>
              </a:ext>
            </a:extLst>
          </p:cNvPr>
          <p:cNvGrpSpPr/>
          <p:nvPr/>
        </p:nvGrpSpPr>
        <p:grpSpPr>
          <a:xfrm>
            <a:off x="893959" y="1257516"/>
            <a:ext cx="517800" cy="517800"/>
            <a:chOff x="2949328" y="1284569"/>
            <a:chExt cx="517800" cy="517800"/>
          </a:xfrm>
        </p:grpSpPr>
        <p:grpSp>
          <p:nvGrpSpPr>
            <p:cNvPr id="23" name="Google Shape;1689;p40">
              <a:extLst>
                <a:ext uri="{FF2B5EF4-FFF2-40B4-BE49-F238E27FC236}">
                  <a16:creationId xmlns:a16="http://schemas.microsoft.com/office/drawing/2014/main" id="{2CE094DD-218D-6425-AF0C-196E8F4F7E36}"/>
                </a:ext>
              </a:extLst>
            </p:cNvPr>
            <p:cNvGrpSpPr/>
            <p:nvPr/>
          </p:nvGrpSpPr>
          <p:grpSpPr>
            <a:xfrm>
              <a:off x="3037934" y="1388076"/>
              <a:ext cx="322077" cy="307999"/>
              <a:chOff x="5045500" y="842250"/>
              <a:chExt cx="503875" cy="481850"/>
            </a:xfrm>
            <a:solidFill>
              <a:schemeClr val="accent1"/>
            </a:solidFill>
          </p:grpSpPr>
          <p:sp>
            <p:nvSpPr>
              <p:cNvPr id="24" name="Google Shape;1690;p40">
                <a:extLst>
                  <a:ext uri="{FF2B5EF4-FFF2-40B4-BE49-F238E27FC236}">
                    <a16:creationId xmlns:a16="http://schemas.microsoft.com/office/drawing/2014/main" id="{D0FEFC35-1655-D680-966A-6B0394999633}"/>
                  </a:ext>
                </a:extLst>
              </p:cNvPr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1691;p40">
                <a:extLst>
                  <a:ext uri="{FF2B5EF4-FFF2-40B4-BE49-F238E27FC236}">
                    <a16:creationId xmlns:a16="http://schemas.microsoft.com/office/drawing/2014/main" id="{2A6DFE77-1A39-B93F-DA5F-EE971A4B6C9D}"/>
                  </a:ext>
                </a:extLst>
              </p:cNvPr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0" name="Google Shape;1716;p40">
              <a:extLst>
                <a:ext uri="{FF2B5EF4-FFF2-40B4-BE49-F238E27FC236}">
                  <a16:creationId xmlns:a16="http://schemas.microsoft.com/office/drawing/2014/main" id="{33BCA6C2-E9D3-ADCF-AB25-E8CE96267865}"/>
                </a:ext>
              </a:extLst>
            </p:cNvPr>
            <p:cNvSpPr/>
            <p:nvPr/>
          </p:nvSpPr>
          <p:spPr>
            <a:xfrm>
              <a:off x="2949328" y="1284569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7CA6E3-7E9E-0E87-B0C2-84712BF6D0BE}"/>
              </a:ext>
            </a:extLst>
          </p:cNvPr>
          <p:cNvGrpSpPr/>
          <p:nvPr/>
        </p:nvGrpSpPr>
        <p:grpSpPr>
          <a:xfrm>
            <a:off x="873960" y="4184531"/>
            <a:ext cx="517800" cy="517800"/>
            <a:chOff x="5482138" y="1301503"/>
            <a:chExt cx="517800" cy="517800"/>
          </a:xfrm>
        </p:grpSpPr>
        <p:grpSp>
          <p:nvGrpSpPr>
            <p:cNvPr id="36" name="Google Shape;1702;p40">
              <a:extLst>
                <a:ext uri="{FF2B5EF4-FFF2-40B4-BE49-F238E27FC236}">
                  <a16:creationId xmlns:a16="http://schemas.microsoft.com/office/drawing/2014/main" id="{81D70211-9650-7EBE-A0CB-804DB6F93604}"/>
                </a:ext>
              </a:extLst>
            </p:cNvPr>
            <p:cNvGrpSpPr/>
            <p:nvPr/>
          </p:nvGrpSpPr>
          <p:grpSpPr>
            <a:xfrm>
              <a:off x="5587047" y="1406411"/>
              <a:ext cx="307983" cy="307983"/>
              <a:chOff x="1492675" y="2027925"/>
              <a:chExt cx="481825" cy="481825"/>
            </a:xfrm>
            <a:solidFill>
              <a:schemeClr val="accent1"/>
            </a:solidFill>
          </p:grpSpPr>
          <p:sp>
            <p:nvSpPr>
              <p:cNvPr id="37" name="Google Shape;1703;p40">
                <a:extLst>
                  <a:ext uri="{FF2B5EF4-FFF2-40B4-BE49-F238E27FC236}">
                    <a16:creationId xmlns:a16="http://schemas.microsoft.com/office/drawing/2014/main" id="{788D8848-AD8E-0CDA-64C3-DA018071D5AC}"/>
                  </a:ext>
                </a:extLst>
              </p:cNvPr>
              <p:cNvSpPr/>
              <p:nvPr/>
            </p:nvSpPr>
            <p:spPr>
              <a:xfrm>
                <a:off x="1719425" y="21700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" name="Google Shape;1704;p40">
                <a:extLst>
                  <a:ext uri="{FF2B5EF4-FFF2-40B4-BE49-F238E27FC236}">
                    <a16:creationId xmlns:a16="http://schemas.microsoft.com/office/drawing/2014/main" id="{636471DC-5235-21D7-4C83-027D162A4F95}"/>
                  </a:ext>
                </a:extLst>
              </p:cNvPr>
              <p:cNvSpPr/>
              <p:nvPr/>
            </p:nvSpPr>
            <p:spPr>
              <a:xfrm>
                <a:off x="1832350" y="22547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0"/>
                    </a:moveTo>
                    <a:cubicBezTo>
                      <a:pt x="253" y="0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0"/>
                      <a:pt x="877" y="0"/>
                      <a:pt x="5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" name="Google Shape;1705;p40">
                <a:extLst>
                  <a:ext uri="{FF2B5EF4-FFF2-40B4-BE49-F238E27FC236}">
                    <a16:creationId xmlns:a16="http://schemas.microsoft.com/office/drawing/2014/main" id="{09A28527-544B-DFE0-7A47-A60AAEABAFD5}"/>
                  </a:ext>
                </a:extLst>
              </p:cNvPr>
              <p:cNvSpPr/>
              <p:nvPr/>
            </p:nvSpPr>
            <p:spPr>
              <a:xfrm>
                <a:off x="1606500" y="22547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0"/>
                    </a:moveTo>
                    <a:cubicBezTo>
                      <a:pt x="254" y="0"/>
                      <a:pt x="1" y="250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0"/>
                      <a:pt x="877" y="0"/>
                      <a:pt x="5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" name="Google Shape;1706;p40">
                <a:extLst>
                  <a:ext uri="{FF2B5EF4-FFF2-40B4-BE49-F238E27FC236}">
                    <a16:creationId xmlns:a16="http://schemas.microsoft.com/office/drawing/2014/main" id="{4407743E-50FF-847F-8BE4-76FE14E873F0}"/>
                  </a:ext>
                </a:extLst>
              </p:cNvPr>
              <p:cNvSpPr/>
              <p:nvPr/>
            </p:nvSpPr>
            <p:spPr>
              <a:xfrm>
                <a:off x="1492675" y="2425025"/>
                <a:ext cx="48182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3389" extrusionOk="0">
                    <a:moveTo>
                      <a:pt x="1" y="1"/>
                    </a:moveTo>
                    <a:lnTo>
                      <a:pt x="1" y="1696"/>
                    </a:lnTo>
                    <a:cubicBezTo>
                      <a:pt x="1" y="2630"/>
                      <a:pt x="757" y="3389"/>
                      <a:pt x="1693" y="3389"/>
                    </a:cubicBezTo>
                    <a:lnTo>
                      <a:pt x="17577" y="3389"/>
                    </a:lnTo>
                    <a:cubicBezTo>
                      <a:pt x="18514" y="3389"/>
                      <a:pt x="19270" y="2630"/>
                      <a:pt x="19273" y="1696"/>
                    </a:cubicBezTo>
                    <a:lnTo>
                      <a:pt x="192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1" name="Google Shape;1707;p40">
                <a:extLst>
                  <a:ext uri="{FF2B5EF4-FFF2-40B4-BE49-F238E27FC236}">
                    <a16:creationId xmlns:a16="http://schemas.microsoft.com/office/drawing/2014/main" id="{A7E1F363-7810-34CD-26F5-77B04E0FB6C6}"/>
                  </a:ext>
                </a:extLst>
              </p:cNvPr>
              <p:cNvSpPr/>
              <p:nvPr/>
            </p:nvSpPr>
            <p:spPr>
              <a:xfrm>
                <a:off x="1492675" y="2027925"/>
                <a:ext cx="481825" cy="36800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4720" extrusionOk="0">
                    <a:moveTo>
                      <a:pt x="5120" y="2259"/>
                    </a:moveTo>
                    <a:cubicBezTo>
                      <a:pt x="5430" y="2259"/>
                      <a:pt x="5683" y="2512"/>
                      <a:pt x="5683" y="2825"/>
                    </a:cubicBezTo>
                    <a:lnTo>
                      <a:pt x="5683" y="8047"/>
                    </a:lnTo>
                    <a:cubicBezTo>
                      <a:pt x="6360" y="8281"/>
                      <a:pt x="6812" y="8920"/>
                      <a:pt x="6812" y="9637"/>
                    </a:cubicBezTo>
                    <a:cubicBezTo>
                      <a:pt x="6812" y="10353"/>
                      <a:pt x="6360" y="10992"/>
                      <a:pt x="5683" y="11226"/>
                    </a:cubicBezTo>
                    <a:lnTo>
                      <a:pt x="5683" y="13024"/>
                    </a:lnTo>
                    <a:cubicBezTo>
                      <a:pt x="5683" y="13337"/>
                      <a:pt x="5430" y="13587"/>
                      <a:pt x="5120" y="13587"/>
                    </a:cubicBezTo>
                    <a:cubicBezTo>
                      <a:pt x="4807" y="13587"/>
                      <a:pt x="4554" y="13337"/>
                      <a:pt x="4554" y="13024"/>
                    </a:cubicBezTo>
                    <a:lnTo>
                      <a:pt x="4554" y="11226"/>
                    </a:lnTo>
                    <a:cubicBezTo>
                      <a:pt x="3876" y="10992"/>
                      <a:pt x="3425" y="10353"/>
                      <a:pt x="3425" y="9637"/>
                    </a:cubicBezTo>
                    <a:cubicBezTo>
                      <a:pt x="3425" y="8920"/>
                      <a:pt x="3876" y="8281"/>
                      <a:pt x="4554" y="8047"/>
                    </a:cubicBezTo>
                    <a:lnTo>
                      <a:pt x="4554" y="2825"/>
                    </a:lnTo>
                    <a:cubicBezTo>
                      <a:pt x="4554" y="2512"/>
                      <a:pt x="4807" y="2259"/>
                      <a:pt x="5120" y="2259"/>
                    </a:cubicBezTo>
                    <a:close/>
                    <a:moveTo>
                      <a:pt x="9637" y="2259"/>
                    </a:moveTo>
                    <a:cubicBezTo>
                      <a:pt x="9947" y="2259"/>
                      <a:pt x="10200" y="2512"/>
                      <a:pt x="10200" y="2825"/>
                    </a:cubicBezTo>
                    <a:lnTo>
                      <a:pt x="10200" y="4659"/>
                    </a:lnTo>
                    <a:cubicBezTo>
                      <a:pt x="10877" y="4894"/>
                      <a:pt x="11329" y="5532"/>
                      <a:pt x="11329" y="6249"/>
                    </a:cubicBezTo>
                    <a:cubicBezTo>
                      <a:pt x="11329" y="6966"/>
                      <a:pt x="10877" y="7604"/>
                      <a:pt x="10200" y="7839"/>
                    </a:cubicBezTo>
                    <a:lnTo>
                      <a:pt x="10200" y="13024"/>
                    </a:lnTo>
                    <a:cubicBezTo>
                      <a:pt x="10200" y="13337"/>
                      <a:pt x="9947" y="13587"/>
                      <a:pt x="9637" y="13587"/>
                    </a:cubicBezTo>
                    <a:cubicBezTo>
                      <a:pt x="9324" y="13587"/>
                      <a:pt x="9071" y="13337"/>
                      <a:pt x="9071" y="13024"/>
                    </a:cubicBezTo>
                    <a:lnTo>
                      <a:pt x="9071" y="7839"/>
                    </a:lnTo>
                    <a:cubicBezTo>
                      <a:pt x="8393" y="7604"/>
                      <a:pt x="7941" y="6966"/>
                      <a:pt x="7941" y="6249"/>
                    </a:cubicBezTo>
                    <a:cubicBezTo>
                      <a:pt x="7941" y="5532"/>
                      <a:pt x="8393" y="4894"/>
                      <a:pt x="9071" y="4659"/>
                    </a:cubicBezTo>
                    <a:lnTo>
                      <a:pt x="9071" y="2825"/>
                    </a:lnTo>
                    <a:cubicBezTo>
                      <a:pt x="9071" y="2512"/>
                      <a:pt x="9324" y="2259"/>
                      <a:pt x="9637" y="2259"/>
                    </a:cubicBezTo>
                    <a:close/>
                    <a:moveTo>
                      <a:pt x="14154" y="2259"/>
                    </a:moveTo>
                    <a:cubicBezTo>
                      <a:pt x="14464" y="2259"/>
                      <a:pt x="14717" y="2512"/>
                      <a:pt x="14717" y="2825"/>
                    </a:cubicBezTo>
                    <a:lnTo>
                      <a:pt x="14717" y="8047"/>
                    </a:lnTo>
                    <a:cubicBezTo>
                      <a:pt x="15394" y="8281"/>
                      <a:pt x="15846" y="8920"/>
                      <a:pt x="15846" y="9637"/>
                    </a:cubicBezTo>
                    <a:cubicBezTo>
                      <a:pt x="15846" y="10353"/>
                      <a:pt x="15394" y="10992"/>
                      <a:pt x="14717" y="11226"/>
                    </a:cubicBezTo>
                    <a:lnTo>
                      <a:pt x="14717" y="13024"/>
                    </a:lnTo>
                    <a:cubicBezTo>
                      <a:pt x="14717" y="13337"/>
                      <a:pt x="14464" y="13587"/>
                      <a:pt x="14154" y="13587"/>
                    </a:cubicBezTo>
                    <a:cubicBezTo>
                      <a:pt x="13840" y="13587"/>
                      <a:pt x="13587" y="13337"/>
                      <a:pt x="13587" y="13024"/>
                    </a:cubicBezTo>
                    <a:lnTo>
                      <a:pt x="13587" y="11226"/>
                    </a:lnTo>
                    <a:cubicBezTo>
                      <a:pt x="12910" y="10992"/>
                      <a:pt x="12458" y="10353"/>
                      <a:pt x="12458" y="9637"/>
                    </a:cubicBezTo>
                    <a:cubicBezTo>
                      <a:pt x="12458" y="8920"/>
                      <a:pt x="12910" y="8281"/>
                      <a:pt x="13587" y="8047"/>
                    </a:cubicBezTo>
                    <a:lnTo>
                      <a:pt x="13587" y="2825"/>
                    </a:lnTo>
                    <a:cubicBezTo>
                      <a:pt x="13587" y="2512"/>
                      <a:pt x="13840" y="2259"/>
                      <a:pt x="14154" y="2259"/>
                    </a:cubicBezTo>
                    <a:close/>
                    <a:moveTo>
                      <a:pt x="1693" y="1"/>
                    </a:moveTo>
                    <a:cubicBezTo>
                      <a:pt x="757" y="1"/>
                      <a:pt x="1" y="759"/>
                      <a:pt x="1" y="1696"/>
                    </a:cubicBezTo>
                    <a:lnTo>
                      <a:pt x="1" y="14720"/>
                    </a:lnTo>
                    <a:lnTo>
                      <a:pt x="19273" y="14720"/>
                    </a:lnTo>
                    <a:lnTo>
                      <a:pt x="19273" y="1696"/>
                    </a:lnTo>
                    <a:cubicBezTo>
                      <a:pt x="19270" y="759"/>
                      <a:pt x="18514" y="1"/>
                      <a:pt x="175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3" name="Google Shape;1719;p40">
              <a:extLst>
                <a:ext uri="{FF2B5EF4-FFF2-40B4-BE49-F238E27FC236}">
                  <a16:creationId xmlns:a16="http://schemas.microsoft.com/office/drawing/2014/main" id="{CC2355BD-7D34-177E-D51F-1243B9587C8A}"/>
                </a:ext>
              </a:extLst>
            </p:cNvPr>
            <p:cNvSpPr/>
            <p:nvPr/>
          </p:nvSpPr>
          <p:spPr>
            <a:xfrm>
              <a:off x="5482138" y="1301503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683;p40">
            <a:extLst>
              <a:ext uri="{FF2B5EF4-FFF2-40B4-BE49-F238E27FC236}">
                <a16:creationId xmlns:a16="http://schemas.microsoft.com/office/drawing/2014/main" id="{3A3CAEC1-7EDD-9781-5BD5-65678FEC7F7C}"/>
              </a:ext>
            </a:extLst>
          </p:cNvPr>
          <p:cNvSpPr txBox="1"/>
          <p:nvPr/>
        </p:nvSpPr>
        <p:spPr>
          <a:xfrm>
            <a:off x="1496070" y="2135354"/>
            <a:ext cx="2320280" cy="958461"/>
          </a:xfrm>
          <a:prstGeom prst="downArrowCallou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Select Model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" name="Google Shape;1683;p40">
            <a:extLst>
              <a:ext uri="{FF2B5EF4-FFF2-40B4-BE49-F238E27FC236}">
                <a16:creationId xmlns:a16="http://schemas.microsoft.com/office/drawing/2014/main" id="{065A3CF6-AC7D-F3FC-6C66-723730391BE7}"/>
              </a:ext>
            </a:extLst>
          </p:cNvPr>
          <p:cNvSpPr txBox="1"/>
          <p:nvPr/>
        </p:nvSpPr>
        <p:spPr>
          <a:xfrm>
            <a:off x="1505497" y="3104311"/>
            <a:ext cx="2320280" cy="995312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8765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View predicted and actual values</a:t>
            </a:r>
          </a:p>
        </p:txBody>
      </p:sp>
      <p:sp>
        <p:nvSpPr>
          <p:cNvPr id="58" name="Google Shape;1683;p40">
            <a:extLst>
              <a:ext uri="{FF2B5EF4-FFF2-40B4-BE49-F238E27FC236}">
                <a16:creationId xmlns:a16="http://schemas.microsoft.com/office/drawing/2014/main" id="{960C9D33-71D7-A2A5-792A-177D8CD52889}"/>
              </a:ext>
            </a:extLst>
          </p:cNvPr>
          <p:cNvSpPr txBox="1"/>
          <p:nvPr/>
        </p:nvSpPr>
        <p:spPr>
          <a:xfrm>
            <a:off x="1496070" y="4118542"/>
            <a:ext cx="2329707" cy="747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Work Sans"/>
                <a:ea typeface="Work Sans"/>
                <a:cs typeface="Work Sans"/>
                <a:sym typeface="Work Sans"/>
              </a:rPr>
              <a:t>Select metric for comparison across model</a:t>
            </a:r>
            <a:endParaRPr dirty="0">
              <a:solidFill>
                <a:schemeClr val="tx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9A64EAE4-AF76-2850-E7D3-4FD63808C14F}"/>
              </a:ext>
            </a:extLst>
          </p:cNvPr>
          <p:cNvGrpSpPr/>
          <p:nvPr/>
        </p:nvGrpSpPr>
        <p:grpSpPr>
          <a:xfrm>
            <a:off x="873960" y="2182615"/>
            <a:ext cx="517800" cy="517800"/>
            <a:chOff x="2947119" y="2247143"/>
            <a:chExt cx="517800" cy="517800"/>
          </a:xfrm>
        </p:grpSpPr>
        <p:sp>
          <p:nvSpPr>
            <p:cNvPr id="51" name="Google Shape;1717;p40">
              <a:extLst>
                <a:ext uri="{FF2B5EF4-FFF2-40B4-BE49-F238E27FC236}">
                  <a16:creationId xmlns:a16="http://schemas.microsoft.com/office/drawing/2014/main" id="{C46B2ABF-5AED-79B4-D701-4C3B890481C5}"/>
                </a:ext>
              </a:extLst>
            </p:cNvPr>
            <p:cNvSpPr/>
            <p:nvPr/>
          </p:nvSpPr>
          <p:spPr>
            <a:xfrm>
              <a:off x="2947119" y="2247143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7260;p62">
              <a:extLst>
                <a:ext uri="{FF2B5EF4-FFF2-40B4-BE49-F238E27FC236}">
                  <a16:creationId xmlns:a16="http://schemas.microsoft.com/office/drawing/2014/main" id="{45B66A81-C9D6-8026-EB8B-FDF0344C59DF}"/>
                </a:ext>
              </a:extLst>
            </p:cNvPr>
            <p:cNvSpPr/>
            <p:nvPr/>
          </p:nvSpPr>
          <p:spPr>
            <a:xfrm>
              <a:off x="3031393" y="2352043"/>
              <a:ext cx="367261" cy="365438"/>
            </a:xfrm>
            <a:custGeom>
              <a:avLst/>
              <a:gdLst/>
              <a:ahLst/>
              <a:cxnLst/>
              <a:rect l="l" t="t" r="r" b="b"/>
              <a:pathLst>
                <a:path w="12697" h="12634" extrusionOk="0">
                  <a:moveTo>
                    <a:pt x="11437" y="819"/>
                  </a:moveTo>
                  <a:cubicBezTo>
                    <a:pt x="11657" y="819"/>
                    <a:pt x="11815" y="1040"/>
                    <a:pt x="11815" y="1260"/>
                  </a:cubicBezTo>
                  <a:cubicBezTo>
                    <a:pt x="11815" y="1512"/>
                    <a:pt x="11657" y="1670"/>
                    <a:pt x="11437" y="1670"/>
                  </a:cubicBezTo>
                  <a:lnTo>
                    <a:pt x="1229" y="1670"/>
                  </a:lnTo>
                  <a:cubicBezTo>
                    <a:pt x="1009" y="1670"/>
                    <a:pt x="788" y="1449"/>
                    <a:pt x="788" y="1260"/>
                  </a:cubicBezTo>
                  <a:cubicBezTo>
                    <a:pt x="788" y="1071"/>
                    <a:pt x="1009" y="819"/>
                    <a:pt x="1229" y="819"/>
                  </a:cubicBezTo>
                  <a:close/>
                  <a:moveTo>
                    <a:pt x="8790" y="3277"/>
                  </a:moveTo>
                  <a:cubicBezTo>
                    <a:pt x="9042" y="3277"/>
                    <a:pt x="9200" y="3466"/>
                    <a:pt x="9200" y="3655"/>
                  </a:cubicBezTo>
                  <a:lnTo>
                    <a:pt x="9200" y="5356"/>
                  </a:lnTo>
                  <a:lnTo>
                    <a:pt x="9232" y="5356"/>
                  </a:lnTo>
                  <a:cubicBezTo>
                    <a:pt x="9232" y="5608"/>
                    <a:pt x="9042" y="5765"/>
                    <a:pt x="8822" y="5765"/>
                  </a:cubicBezTo>
                  <a:cubicBezTo>
                    <a:pt x="8633" y="5765"/>
                    <a:pt x="8412" y="5545"/>
                    <a:pt x="8412" y="5356"/>
                  </a:cubicBezTo>
                  <a:lnTo>
                    <a:pt x="8412" y="4694"/>
                  </a:lnTo>
                  <a:lnTo>
                    <a:pt x="6617" y="6459"/>
                  </a:lnTo>
                  <a:cubicBezTo>
                    <a:pt x="6538" y="6537"/>
                    <a:pt x="6435" y="6577"/>
                    <a:pt x="6333" y="6577"/>
                  </a:cubicBezTo>
                  <a:cubicBezTo>
                    <a:pt x="6231" y="6577"/>
                    <a:pt x="6128" y="6537"/>
                    <a:pt x="6050" y="6459"/>
                  </a:cubicBezTo>
                  <a:lnTo>
                    <a:pt x="5482" y="5923"/>
                  </a:lnTo>
                  <a:lnTo>
                    <a:pt x="4096" y="7278"/>
                  </a:lnTo>
                  <a:cubicBezTo>
                    <a:pt x="4033" y="7356"/>
                    <a:pt x="3931" y="7396"/>
                    <a:pt x="3824" y="7396"/>
                  </a:cubicBezTo>
                  <a:cubicBezTo>
                    <a:pt x="3718" y="7396"/>
                    <a:pt x="3608" y="7356"/>
                    <a:pt x="3529" y="7278"/>
                  </a:cubicBezTo>
                  <a:cubicBezTo>
                    <a:pt x="3372" y="7120"/>
                    <a:pt x="3372" y="6868"/>
                    <a:pt x="3529" y="6711"/>
                  </a:cubicBezTo>
                  <a:lnTo>
                    <a:pt x="5167" y="5041"/>
                  </a:lnTo>
                  <a:cubicBezTo>
                    <a:pt x="5246" y="4962"/>
                    <a:pt x="5356" y="4923"/>
                    <a:pt x="5467" y="4923"/>
                  </a:cubicBezTo>
                  <a:cubicBezTo>
                    <a:pt x="5577" y="4923"/>
                    <a:pt x="5687" y="4962"/>
                    <a:pt x="5766" y="5041"/>
                  </a:cubicBezTo>
                  <a:lnTo>
                    <a:pt x="6302" y="5608"/>
                  </a:lnTo>
                  <a:lnTo>
                    <a:pt x="7814" y="4096"/>
                  </a:lnTo>
                  <a:lnTo>
                    <a:pt x="7152" y="4096"/>
                  </a:lnTo>
                  <a:cubicBezTo>
                    <a:pt x="6900" y="4096"/>
                    <a:pt x="6743" y="3907"/>
                    <a:pt x="6743" y="3655"/>
                  </a:cubicBezTo>
                  <a:cubicBezTo>
                    <a:pt x="6743" y="3434"/>
                    <a:pt x="6932" y="3277"/>
                    <a:pt x="7152" y="3277"/>
                  </a:cubicBezTo>
                  <a:close/>
                  <a:moveTo>
                    <a:pt x="6302" y="11058"/>
                  </a:moveTo>
                  <a:cubicBezTo>
                    <a:pt x="6554" y="11058"/>
                    <a:pt x="6743" y="11279"/>
                    <a:pt x="6743" y="11468"/>
                  </a:cubicBezTo>
                  <a:cubicBezTo>
                    <a:pt x="6743" y="11657"/>
                    <a:pt x="6554" y="11846"/>
                    <a:pt x="6302" y="11846"/>
                  </a:cubicBezTo>
                  <a:cubicBezTo>
                    <a:pt x="6081" y="11846"/>
                    <a:pt x="5924" y="11657"/>
                    <a:pt x="5924" y="11468"/>
                  </a:cubicBezTo>
                  <a:cubicBezTo>
                    <a:pt x="5924" y="11279"/>
                    <a:pt x="6113" y="11058"/>
                    <a:pt x="6302" y="11058"/>
                  </a:cubicBezTo>
                  <a:close/>
                  <a:moveTo>
                    <a:pt x="1229" y="0"/>
                  </a:moveTo>
                  <a:cubicBezTo>
                    <a:pt x="568" y="0"/>
                    <a:pt x="1" y="536"/>
                    <a:pt x="1" y="1229"/>
                  </a:cubicBezTo>
                  <a:cubicBezTo>
                    <a:pt x="1" y="1764"/>
                    <a:pt x="379" y="2205"/>
                    <a:pt x="851" y="2394"/>
                  </a:cubicBezTo>
                  <a:lnTo>
                    <a:pt x="851" y="8254"/>
                  </a:lnTo>
                  <a:lnTo>
                    <a:pt x="442" y="8254"/>
                  </a:lnTo>
                  <a:cubicBezTo>
                    <a:pt x="221" y="8254"/>
                    <a:pt x="64" y="8475"/>
                    <a:pt x="64" y="8664"/>
                  </a:cubicBezTo>
                  <a:cubicBezTo>
                    <a:pt x="64" y="8916"/>
                    <a:pt x="253" y="9042"/>
                    <a:pt x="442" y="9042"/>
                  </a:cubicBezTo>
                  <a:lnTo>
                    <a:pt x="5955" y="9042"/>
                  </a:lnTo>
                  <a:lnTo>
                    <a:pt x="5955" y="10239"/>
                  </a:lnTo>
                  <a:cubicBezTo>
                    <a:pt x="5482" y="10397"/>
                    <a:pt x="5136" y="10869"/>
                    <a:pt x="5136" y="11405"/>
                  </a:cubicBezTo>
                  <a:cubicBezTo>
                    <a:pt x="5136" y="12098"/>
                    <a:pt x="5671" y="12633"/>
                    <a:pt x="6365" y="12633"/>
                  </a:cubicBezTo>
                  <a:cubicBezTo>
                    <a:pt x="7026" y="12633"/>
                    <a:pt x="7625" y="12098"/>
                    <a:pt x="7625" y="11405"/>
                  </a:cubicBezTo>
                  <a:cubicBezTo>
                    <a:pt x="7625" y="10869"/>
                    <a:pt x="7247" y="10428"/>
                    <a:pt x="6774" y="10239"/>
                  </a:cubicBezTo>
                  <a:lnTo>
                    <a:pt x="6774" y="9042"/>
                  </a:lnTo>
                  <a:lnTo>
                    <a:pt x="12288" y="9042"/>
                  </a:lnTo>
                  <a:cubicBezTo>
                    <a:pt x="12540" y="9042"/>
                    <a:pt x="12697" y="8853"/>
                    <a:pt x="12697" y="8664"/>
                  </a:cubicBezTo>
                  <a:cubicBezTo>
                    <a:pt x="12666" y="8443"/>
                    <a:pt x="12508" y="8254"/>
                    <a:pt x="12256" y="8254"/>
                  </a:cubicBezTo>
                  <a:lnTo>
                    <a:pt x="11815" y="8254"/>
                  </a:lnTo>
                  <a:lnTo>
                    <a:pt x="11815" y="2394"/>
                  </a:lnTo>
                  <a:cubicBezTo>
                    <a:pt x="12288" y="2237"/>
                    <a:pt x="12666" y="1764"/>
                    <a:pt x="12666" y="1229"/>
                  </a:cubicBezTo>
                  <a:cubicBezTo>
                    <a:pt x="12666" y="567"/>
                    <a:pt x="12098" y="0"/>
                    <a:pt x="11437" y="0"/>
                  </a:cubicBezTo>
                  <a:close/>
                </a:path>
              </a:pathLst>
            </a:custGeom>
            <a:solidFill>
              <a:srgbClr val="407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760EC0B-88A8-95E9-AA88-F6C7AD5380AC}"/>
              </a:ext>
            </a:extLst>
          </p:cNvPr>
          <p:cNvGrpSpPr/>
          <p:nvPr/>
        </p:nvGrpSpPr>
        <p:grpSpPr>
          <a:xfrm>
            <a:off x="882964" y="3149858"/>
            <a:ext cx="517800" cy="517800"/>
            <a:chOff x="2947119" y="3116868"/>
            <a:chExt cx="517800" cy="517800"/>
          </a:xfrm>
        </p:grpSpPr>
        <p:sp>
          <p:nvSpPr>
            <p:cNvPr id="1027" name="Google Shape;1717;p40">
              <a:extLst>
                <a:ext uri="{FF2B5EF4-FFF2-40B4-BE49-F238E27FC236}">
                  <a16:creationId xmlns:a16="http://schemas.microsoft.com/office/drawing/2014/main" id="{08AADFD2-C5A8-9520-2631-3564BDD1E723}"/>
                </a:ext>
              </a:extLst>
            </p:cNvPr>
            <p:cNvSpPr/>
            <p:nvPr/>
          </p:nvSpPr>
          <p:spPr>
            <a:xfrm>
              <a:off x="2947119" y="3116868"/>
              <a:ext cx="517800" cy="517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7546;p62">
              <a:extLst>
                <a:ext uri="{FF2B5EF4-FFF2-40B4-BE49-F238E27FC236}">
                  <a16:creationId xmlns:a16="http://schemas.microsoft.com/office/drawing/2014/main" id="{387E6338-3094-F8C1-3CD7-21180143CA7B}"/>
                </a:ext>
              </a:extLst>
            </p:cNvPr>
            <p:cNvSpPr/>
            <p:nvPr/>
          </p:nvSpPr>
          <p:spPr>
            <a:xfrm>
              <a:off x="3044258" y="3236197"/>
              <a:ext cx="323474" cy="2874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rgbClr val="407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0F6E22-3622-6C6C-F917-2A38F941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59614" y="1448518"/>
            <a:ext cx="4200615" cy="2995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46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>
          <a:extLst>
            <a:ext uri="{FF2B5EF4-FFF2-40B4-BE49-F238E27FC236}">
              <a16:creationId xmlns:a16="http://schemas.microsoft.com/office/drawing/2014/main" id="{731DA032-9559-B91C-1C41-930A2BD1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85439C0D-D040-44DF-E449-AFD8F902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93" y="782556"/>
            <a:ext cx="2349754" cy="1931342"/>
          </a:xfrm>
          <a:prstGeom prst="rect">
            <a:avLst/>
          </a:prstGeom>
        </p:spPr>
      </p:pic>
      <p:pic>
        <p:nvPicPr>
          <p:cNvPr id="9" name="Picture 8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6E32D43E-9A1B-7CC9-2166-5F318065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78" y="3212158"/>
            <a:ext cx="2349754" cy="1931342"/>
          </a:xfrm>
          <a:prstGeom prst="rect">
            <a:avLst/>
          </a:prstGeom>
        </p:spPr>
      </p:pic>
      <p:sp>
        <p:nvSpPr>
          <p:cNvPr id="772" name="Google Shape;772;p31">
            <a:extLst>
              <a:ext uri="{FF2B5EF4-FFF2-40B4-BE49-F238E27FC236}">
                <a16:creationId xmlns:a16="http://schemas.microsoft.com/office/drawing/2014/main" id="{B02F7D9E-C994-ACC9-31FD-571395256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User Interaction &amp; Value</a:t>
            </a:r>
            <a:endParaRPr dirty="0"/>
          </a:p>
        </p:txBody>
      </p:sp>
      <p:sp>
        <p:nvSpPr>
          <p:cNvPr id="8" name="Google Shape;752;p30">
            <a:extLst>
              <a:ext uri="{FF2B5EF4-FFF2-40B4-BE49-F238E27FC236}">
                <a16:creationId xmlns:a16="http://schemas.microsoft.com/office/drawing/2014/main" id="{9B2CDEEF-7CFF-C2AD-593A-934309853B5A}"/>
              </a:ext>
            </a:extLst>
          </p:cNvPr>
          <p:cNvSpPr txBox="1">
            <a:spLocks/>
          </p:cNvSpPr>
          <p:nvPr/>
        </p:nvSpPr>
        <p:spPr>
          <a:xfrm>
            <a:off x="725374" y="1430686"/>
            <a:ext cx="7768177" cy="2779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dirty="0">
                <a:latin typeface="Work Sans" pitchFamily="2" charset="0"/>
              </a:rPr>
              <a:t>No coding </a:t>
            </a:r>
            <a:r>
              <a:rPr lang="en-US" b="0" dirty="0">
                <a:latin typeface="Work Sans" pitchFamily="2" charset="0"/>
              </a:rPr>
              <a:t>required</a:t>
            </a:r>
          </a:p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dirty="0">
                <a:latin typeface="Work Sans" pitchFamily="2" charset="0"/>
              </a:rPr>
              <a:t>Full transparency </a:t>
            </a:r>
            <a:r>
              <a:rPr lang="en-US" b="0" dirty="0">
                <a:latin typeface="Work Sans" pitchFamily="2" charset="0"/>
              </a:rPr>
              <a:t>at each step</a:t>
            </a:r>
          </a:p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dirty="0">
                <a:latin typeface="Work Sans" pitchFamily="2" charset="0"/>
              </a:rPr>
              <a:t>Valuable</a:t>
            </a:r>
            <a:r>
              <a:rPr lang="en-US" b="0" dirty="0">
                <a:latin typeface="Work Sans" pitchFamily="2" charset="0"/>
              </a:rPr>
              <a:t> for finance teams, educators, and business users</a:t>
            </a:r>
          </a:p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dirty="0">
                <a:latin typeface="Work Sans" pitchFamily="2" charset="0"/>
              </a:rPr>
              <a:t>Cloud-hosted: </a:t>
            </a:r>
            <a:r>
              <a:rPr lang="en-US" b="0" dirty="0">
                <a:latin typeface="Work Sans" pitchFamily="2" charset="0"/>
              </a:rPr>
              <a:t>No setup needed</a:t>
            </a:r>
          </a:p>
        </p:txBody>
      </p:sp>
    </p:spTree>
    <p:extLst>
      <p:ext uri="{BB962C8B-B14F-4D97-AF65-F5344CB8AC3E}">
        <p14:creationId xmlns:p14="http://schemas.microsoft.com/office/powerpoint/2010/main" val="232748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>
          <a:extLst>
            <a:ext uri="{FF2B5EF4-FFF2-40B4-BE49-F238E27FC236}">
              <a16:creationId xmlns:a16="http://schemas.microsoft.com/office/drawing/2014/main" id="{E557ABA4-C5B3-55F1-829C-04F9E7883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6D64C205-9C0F-8592-21B9-69ABC401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09" y="782556"/>
            <a:ext cx="2349754" cy="1931342"/>
          </a:xfrm>
          <a:prstGeom prst="rect">
            <a:avLst/>
          </a:prstGeom>
        </p:spPr>
      </p:pic>
      <p:pic>
        <p:nvPicPr>
          <p:cNvPr id="9" name="Picture 8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D812D60F-9509-C088-C632-DB1055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02" y="3212158"/>
            <a:ext cx="2349754" cy="1931342"/>
          </a:xfrm>
          <a:prstGeom prst="rect">
            <a:avLst/>
          </a:prstGeom>
        </p:spPr>
      </p:pic>
      <p:sp>
        <p:nvSpPr>
          <p:cNvPr id="772" name="Google Shape;772;p31">
            <a:extLst>
              <a:ext uri="{FF2B5EF4-FFF2-40B4-BE49-F238E27FC236}">
                <a16:creationId xmlns:a16="http://schemas.microsoft.com/office/drawing/2014/main" id="{224D6FC0-64C1-6E8B-A9E9-2324203CB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Conclusion &amp; Takeaways</a:t>
            </a:r>
            <a:endParaRPr dirty="0"/>
          </a:p>
        </p:txBody>
      </p:sp>
      <p:sp>
        <p:nvSpPr>
          <p:cNvPr id="8" name="Google Shape;752;p30">
            <a:extLst>
              <a:ext uri="{FF2B5EF4-FFF2-40B4-BE49-F238E27FC236}">
                <a16:creationId xmlns:a16="http://schemas.microsoft.com/office/drawing/2014/main" id="{7AE05399-92ED-A5A8-F705-E52072C04F9A}"/>
              </a:ext>
            </a:extLst>
          </p:cNvPr>
          <p:cNvSpPr txBox="1">
            <a:spLocks/>
          </p:cNvSpPr>
          <p:nvPr/>
        </p:nvSpPr>
        <p:spPr>
          <a:xfrm>
            <a:off x="725374" y="1430686"/>
            <a:ext cx="7768177" cy="2779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b="0" dirty="0">
                <a:latin typeface="Work Sans" pitchFamily="2" charset="0"/>
              </a:rPr>
              <a:t>Integrated traditional &amp; ML models</a:t>
            </a:r>
          </a:p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b="0" dirty="0">
                <a:latin typeface="Work Sans" pitchFamily="2" charset="0"/>
              </a:rPr>
              <a:t>Demonstrated clear seasonal patterns &amp; market trends</a:t>
            </a:r>
          </a:p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b="0" dirty="0">
                <a:latin typeface="Work Sans" pitchFamily="2" charset="0"/>
              </a:rPr>
              <a:t>EST leads in accuracy, Prophet aids in long-term trends</a:t>
            </a:r>
          </a:p>
          <a:p>
            <a:pPr marL="285750" indent="-2476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SzPts val="1200"/>
              <a:buFont typeface="Raleway"/>
              <a:buChar char="●"/>
            </a:pPr>
            <a:r>
              <a:rPr lang="en-US" b="0" dirty="0" err="1">
                <a:latin typeface="Work Sans" pitchFamily="2" charset="0"/>
              </a:rPr>
              <a:t>Streamlit</a:t>
            </a:r>
            <a:r>
              <a:rPr lang="en-US" b="0" dirty="0">
                <a:latin typeface="Work Sans" pitchFamily="2" charset="0"/>
              </a:rPr>
              <a:t> app brings the project to life for everyone</a:t>
            </a:r>
          </a:p>
        </p:txBody>
      </p:sp>
    </p:spTree>
    <p:extLst>
      <p:ext uri="{BB962C8B-B14F-4D97-AF65-F5344CB8AC3E}">
        <p14:creationId xmlns:p14="http://schemas.microsoft.com/office/powerpoint/2010/main" val="219684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0F8A7041-5799-6B53-A1D9-4A664256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97"/>
          <a:stretch/>
        </p:blipFill>
        <p:spPr>
          <a:xfrm>
            <a:off x="6783842" y="16900"/>
            <a:ext cx="2430473" cy="1250623"/>
          </a:xfrm>
          <a:prstGeom prst="rect">
            <a:avLst/>
          </a:prstGeom>
        </p:spPr>
      </p:pic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Team 09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7" name="Google Shape;1448;p31">
            <a:extLst>
              <a:ext uri="{FF2B5EF4-FFF2-40B4-BE49-F238E27FC236}">
                <a16:creationId xmlns:a16="http://schemas.microsoft.com/office/drawing/2014/main" id="{7B765B50-B74D-9463-B53C-5C963599391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 amt="20000"/>
          </a:blip>
          <a:srcRect t="5284" b="5293"/>
          <a:stretch/>
        </p:blipFill>
        <p:spPr>
          <a:xfrm>
            <a:off x="829225" y="1501822"/>
            <a:ext cx="7704000" cy="3291142"/>
          </a:xfrm>
          <a:prstGeom prst="rect">
            <a:avLst/>
          </a:prstGeom>
        </p:spPr>
      </p:pic>
      <p:graphicFrame>
        <p:nvGraphicFramePr>
          <p:cNvPr id="301" name="Google Shape;301;p26"/>
          <p:cNvGraphicFramePr/>
          <p:nvPr>
            <p:extLst>
              <p:ext uri="{D42A27DB-BD31-4B8C-83A1-F6EECF244321}">
                <p14:modId xmlns:p14="http://schemas.microsoft.com/office/powerpoint/2010/main" val="2397042730"/>
              </p:ext>
            </p:extLst>
          </p:nvPr>
        </p:nvGraphicFramePr>
        <p:xfrm>
          <a:off x="829224" y="1501822"/>
          <a:ext cx="7704000" cy="3291141"/>
        </p:xfrm>
        <a:graphic>
          <a:graphicData uri="http://schemas.openxmlformats.org/drawingml/2006/table">
            <a:tbl>
              <a:tblPr>
                <a:noFill/>
                <a:tableStyleId>{E556A596-30BC-4913-B3AD-8116498CCF27}</a:tableStyleId>
              </a:tblPr>
              <a:tblGrid>
                <a:gridCol w="3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000">
                  <a:extLst>
                    <a:ext uri="{9D8B030D-6E8A-4147-A177-3AD203B41FA5}">
                      <a16:colId xmlns:a16="http://schemas.microsoft.com/office/drawing/2014/main" val="1761443115"/>
                    </a:ext>
                  </a:extLst>
                </a:gridCol>
              </a:tblGrid>
              <a:tr h="1097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u="sng" dirty="0">
                          <a:solidFill>
                            <a:schemeClr val="accent1"/>
                          </a:solidFill>
                          <a:effectLst/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ABHI THAKER</a:t>
                      </a: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sng" dirty="0">
                          <a:solidFill>
                            <a:schemeClr val="accent1"/>
                          </a:solidFill>
                          <a:effectLst/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MOHIT RATHOD</a:t>
                      </a:r>
                      <a:endParaRPr lang="en-CA" sz="2000" b="1" u="sng" dirty="0">
                        <a:solidFill>
                          <a:schemeClr val="accent1"/>
                        </a:solidFill>
                        <a:effectLst/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u="sng" dirty="0">
                          <a:solidFill>
                            <a:schemeClr val="accent1"/>
                          </a:solidFill>
                          <a:effectLst/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AYUSHI ARORA</a:t>
                      </a:r>
                      <a:endParaRPr lang="en-CA" sz="2000" b="1" dirty="0">
                        <a:solidFill>
                          <a:schemeClr val="accent1"/>
                        </a:solidFill>
                        <a:effectLst/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sng" dirty="0">
                          <a:solidFill>
                            <a:schemeClr val="accent1"/>
                          </a:solidFill>
                          <a:effectLst/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RUCHI TIWARI</a:t>
                      </a: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u="sng" dirty="0">
                          <a:solidFill>
                            <a:schemeClr val="accent1"/>
                          </a:solidFill>
                          <a:effectLst/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BISHWAJIT DUTTA</a:t>
                      </a:r>
                      <a:endParaRPr lang="en-CA" sz="2000" b="1" dirty="0">
                        <a:solidFill>
                          <a:schemeClr val="accent1"/>
                        </a:solidFill>
                        <a:effectLst/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2000" b="1" dirty="0">
                        <a:solidFill>
                          <a:schemeClr val="accent1"/>
                        </a:solidFill>
                        <a:effectLst/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93E537D1-3E28-B3D1-0A50-45EA99D5D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486B419C-B9CE-230D-F778-D2D586157D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97"/>
          <a:stretch/>
        </p:blipFill>
        <p:spPr>
          <a:xfrm flipV="1">
            <a:off x="2869337" y="3892877"/>
            <a:ext cx="2430473" cy="1250623"/>
          </a:xfrm>
          <a:prstGeom prst="rect">
            <a:avLst/>
          </a:prstGeom>
        </p:spPr>
      </p:pic>
      <p:sp>
        <p:nvSpPr>
          <p:cNvPr id="300" name="Google Shape;300;p26">
            <a:extLst>
              <a:ext uri="{FF2B5EF4-FFF2-40B4-BE49-F238E27FC236}">
                <a16:creationId xmlns:a16="http://schemas.microsoft.com/office/drawing/2014/main" id="{B6B558A5-9930-C24D-5495-DAD4521BEB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Problem Statement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301" name="Google Shape;301;p26">
            <a:extLst>
              <a:ext uri="{FF2B5EF4-FFF2-40B4-BE49-F238E27FC236}">
                <a16:creationId xmlns:a16="http://schemas.microsoft.com/office/drawing/2014/main" id="{B7154578-7BEF-B2D9-C871-10787C533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937811"/>
              </p:ext>
            </p:extLst>
          </p:nvPr>
        </p:nvGraphicFramePr>
        <p:xfrm>
          <a:off x="829225" y="1463403"/>
          <a:ext cx="7485550" cy="2505282"/>
        </p:xfrm>
        <a:graphic>
          <a:graphicData uri="http://schemas.openxmlformats.org/drawingml/2006/table">
            <a:tbl>
              <a:tblPr>
                <a:noFill/>
                <a:tableStyleId>{E556A596-30BC-4913-B3AD-8116498CCF27}</a:tableStyleId>
              </a:tblPr>
              <a:tblGrid>
                <a:gridCol w="25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50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u="sng" dirty="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GOAL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Forecast Toronto-Dominion (TD) Bank stock prices using advanced time series and ML techniques</a:t>
                      </a:r>
                      <a:endParaRPr sz="18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0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sng" dirty="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WHY</a:t>
                      </a:r>
                      <a:endParaRPr sz="1800" b="1" dirty="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Helps in financial planning, risk analysis, and investment decisions</a:t>
                      </a:r>
                      <a:endParaRPr sz="18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0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sng" dirty="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APPROACH</a:t>
                      </a:r>
                      <a:endParaRPr sz="1800" b="1" dirty="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Integrate statistical models with deep learning in an interactive app</a:t>
                      </a:r>
                      <a:endParaRPr sz="18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2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87;p32">
            <a:extLst>
              <a:ext uri="{FF2B5EF4-FFF2-40B4-BE49-F238E27FC236}">
                <a16:creationId xmlns:a16="http://schemas.microsoft.com/office/drawing/2014/main" id="{5AF955B1-522F-963B-FEBB-8B6321544170}"/>
              </a:ext>
            </a:extLst>
          </p:cNvPr>
          <p:cNvGrpSpPr/>
          <p:nvPr/>
        </p:nvGrpSpPr>
        <p:grpSpPr>
          <a:xfrm flipH="1">
            <a:off x="7766295" y="0"/>
            <a:ext cx="1151462" cy="1920269"/>
            <a:chOff x="11013135" y="64478"/>
            <a:chExt cx="1202212" cy="1920269"/>
          </a:xfrm>
        </p:grpSpPr>
        <p:sp>
          <p:nvSpPr>
            <p:cNvPr id="9" name="Google Shape;388;p32">
              <a:extLst>
                <a:ext uri="{FF2B5EF4-FFF2-40B4-BE49-F238E27FC236}">
                  <a16:creationId xmlns:a16="http://schemas.microsoft.com/office/drawing/2014/main" id="{892D7E7F-9995-D173-1072-AEF031892CC6}"/>
                </a:ext>
              </a:extLst>
            </p:cNvPr>
            <p:cNvSpPr/>
            <p:nvPr/>
          </p:nvSpPr>
          <p:spPr>
            <a:xfrm>
              <a:off x="11018723" y="1293580"/>
              <a:ext cx="177018" cy="169567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chemeClr val="accent1">
                <a:alpha val="443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9;p32">
              <a:extLst>
                <a:ext uri="{FF2B5EF4-FFF2-40B4-BE49-F238E27FC236}">
                  <a16:creationId xmlns:a16="http://schemas.microsoft.com/office/drawing/2014/main" id="{D29EA6E1-DCD6-B70B-F527-7DCE02FB8915}"/>
                </a:ext>
              </a:extLst>
            </p:cNvPr>
            <p:cNvSpPr/>
            <p:nvPr/>
          </p:nvSpPr>
          <p:spPr>
            <a:xfrm>
              <a:off x="11013135" y="1287093"/>
              <a:ext cx="189093" cy="181642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0;p32">
              <a:extLst>
                <a:ext uri="{FF2B5EF4-FFF2-40B4-BE49-F238E27FC236}">
                  <a16:creationId xmlns:a16="http://schemas.microsoft.com/office/drawing/2014/main" id="{12F016EF-5E37-DFA2-BF59-5AD2AA09F17F}"/>
                </a:ext>
              </a:extLst>
            </p:cNvPr>
            <p:cNvSpPr/>
            <p:nvPr/>
          </p:nvSpPr>
          <p:spPr>
            <a:xfrm>
              <a:off x="11101580" y="1457495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1;p32">
              <a:extLst>
                <a:ext uri="{FF2B5EF4-FFF2-40B4-BE49-F238E27FC236}">
                  <a16:creationId xmlns:a16="http://schemas.microsoft.com/office/drawing/2014/main" id="{42E6EABF-DD14-3962-0EF4-143A6325A673}"/>
                </a:ext>
              </a:extLst>
            </p:cNvPr>
            <p:cNvSpPr/>
            <p:nvPr/>
          </p:nvSpPr>
          <p:spPr>
            <a:xfrm>
              <a:off x="11101580" y="1069226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2;p32">
              <a:extLst>
                <a:ext uri="{FF2B5EF4-FFF2-40B4-BE49-F238E27FC236}">
                  <a16:creationId xmlns:a16="http://schemas.microsoft.com/office/drawing/2014/main" id="{17EFA3A1-BB3E-641B-ADB4-F9F85FD0BB45}"/>
                </a:ext>
              </a:extLst>
            </p:cNvPr>
            <p:cNvSpPr/>
            <p:nvPr/>
          </p:nvSpPr>
          <p:spPr>
            <a:xfrm>
              <a:off x="11327862" y="288897"/>
              <a:ext cx="177018" cy="988949"/>
            </a:xfrm>
            <a:custGeom>
              <a:avLst/>
              <a:gdLst/>
              <a:ahLst/>
              <a:cxnLst/>
              <a:rect l="l" t="t" r="r" b="b"/>
              <a:pathLst>
                <a:path w="2756" h="15397" extrusionOk="0">
                  <a:moveTo>
                    <a:pt x="1" y="1"/>
                  </a:moveTo>
                  <a:lnTo>
                    <a:pt x="1" y="15397"/>
                  </a:lnTo>
                  <a:lnTo>
                    <a:pt x="2755" y="15397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178C17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3;p32">
              <a:extLst>
                <a:ext uri="{FF2B5EF4-FFF2-40B4-BE49-F238E27FC236}">
                  <a16:creationId xmlns:a16="http://schemas.microsoft.com/office/drawing/2014/main" id="{98A60271-F3CA-19E1-0878-922DAC2FE294}"/>
                </a:ext>
              </a:extLst>
            </p:cNvPr>
            <p:cNvSpPr/>
            <p:nvPr/>
          </p:nvSpPr>
          <p:spPr>
            <a:xfrm>
              <a:off x="11409819" y="1271228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1" y="1"/>
                  </a:moveTo>
                  <a:cubicBezTo>
                    <a:pt x="43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;p32">
              <a:extLst>
                <a:ext uri="{FF2B5EF4-FFF2-40B4-BE49-F238E27FC236}">
                  <a16:creationId xmlns:a16="http://schemas.microsoft.com/office/drawing/2014/main" id="{320861D6-8947-3A1C-F268-21E249301444}"/>
                </a:ext>
              </a:extLst>
            </p:cNvPr>
            <p:cNvSpPr/>
            <p:nvPr/>
          </p:nvSpPr>
          <p:spPr>
            <a:xfrm>
              <a:off x="11409819" y="64478"/>
              <a:ext cx="12139" cy="230072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0"/>
                  </a:moveTo>
                  <a:cubicBezTo>
                    <a:pt x="43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5;p32">
              <a:extLst>
                <a:ext uri="{FF2B5EF4-FFF2-40B4-BE49-F238E27FC236}">
                  <a16:creationId xmlns:a16="http://schemas.microsoft.com/office/drawing/2014/main" id="{5848E79C-EF93-03F7-F675-509294C813FE}"/>
                </a:ext>
              </a:extLst>
            </p:cNvPr>
            <p:cNvSpPr/>
            <p:nvPr/>
          </p:nvSpPr>
          <p:spPr>
            <a:xfrm>
              <a:off x="11723667" y="771380"/>
              <a:ext cx="176954" cy="988949"/>
            </a:xfrm>
            <a:custGeom>
              <a:avLst/>
              <a:gdLst/>
              <a:ahLst/>
              <a:cxnLst/>
              <a:rect l="l" t="t" r="r" b="b"/>
              <a:pathLst>
                <a:path w="2755" h="15397" extrusionOk="0">
                  <a:moveTo>
                    <a:pt x="0" y="0"/>
                  </a:moveTo>
                  <a:lnTo>
                    <a:pt x="0" y="15396"/>
                  </a:lnTo>
                  <a:lnTo>
                    <a:pt x="2755" y="15396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178C17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2">
              <a:extLst>
                <a:ext uri="{FF2B5EF4-FFF2-40B4-BE49-F238E27FC236}">
                  <a16:creationId xmlns:a16="http://schemas.microsoft.com/office/drawing/2014/main" id="{39834B6B-442A-2AED-5620-F1E551300C41}"/>
                </a:ext>
              </a:extLst>
            </p:cNvPr>
            <p:cNvSpPr/>
            <p:nvPr/>
          </p:nvSpPr>
          <p:spPr>
            <a:xfrm>
              <a:off x="11806459" y="1754675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5"/>
                    <a:pt x="1" y="87"/>
                  </a:cubicBezTo>
                  <a:lnTo>
                    <a:pt x="1" y="3480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80"/>
                  </a:cubicBezTo>
                  <a:lnTo>
                    <a:pt x="190" y="87"/>
                  </a:lnTo>
                  <a:cubicBezTo>
                    <a:pt x="190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2">
              <a:extLst>
                <a:ext uri="{FF2B5EF4-FFF2-40B4-BE49-F238E27FC236}">
                  <a16:creationId xmlns:a16="http://schemas.microsoft.com/office/drawing/2014/main" id="{C5B94CBD-80CA-9EC2-EBBE-C9E7C483C516}"/>
                </a:ext>
              </a:extLst>
            </p:cNvPr>
            <p:cNvSpPr/>
            <p:nvPr/>
          </p:nvSpPr>
          <p:spPr>
            <a:xfrm>
              <a:off x="11806459" y="547924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87"/>
                  </a:cubicBezTo>
                  <a:lnTo>
                    <a:pt x="1" y="3479"/>
                  </a:lnTo>
                  <a:cubicBezTo>
                    <a:pt x="1" y="3537"/>
                    <a:pt x="45" y="3582"/>
                    <a:pt x="88" y="3582"/>
                  </a:cubicBezTo>
                  <a:cubicBezTo>
                    <a:pt x="146" y="3582"/>
                    <a:pt x="190" y="3537"/>
                    <a:pt x="190" y="3479"/>
                  </a:cubicBezTo>
                  <a:lnTo>
                    <a:pt x="190" y="87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2">
              <a:extLst>
                <a:ext uri="{FF2B5EF4-FFF2-40B4-BE49-F238E27FC236}">
                  <a16:creationId xmlns:a16="http://schemas.microsoft.com/office/drawing/2014/main" id="{4C69B962-4323-5DCD-A104-9FAEF8F03661}"/>
                </a:ext>
              </a:extLst>
            </p:cNvPr>
            <p:cNvSpPr/>
            <p:nvPr/>
          </p:nvSpPr>
          <p:spPr>
            <a:xfrm>
              <a:off x="12032805" y="506047"/>
              <a:ext cx="176954" cy="259810"/>
            </a:xfrm>
            <a:custGeom>
              <a:avLst/>
              <a:gdLst/>
              <a:ahLst/>
              <a:cxnLst/>
              <a:rect l="l" t="t" r="r" b="b"/>
              <a:pathLst>
                <a:path w="2755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2755" y="4045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178C17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2">
              <a:extLst>
                <a:ext uri="{FF2B5EF4-FFF2-40B4-BE49-F238E27FC236}">
                  <a16:creationId xmlns:a16="http://schemas.microsoft.com/office/drawing/2014/main" id="{60EE4ACE-18AB-FFC9-3441-3B3FAB6CDB0F}"/>
                </a:ext>
              </a:extLst>
            </p:cNvPr>
            <p:cNvSpPr/>
            <p:nvPr/>
          </p:nvSpPr>
          <p:spPr>
            <a:xfrm>
              <a:off x="12114699" y="760204"/>
              <a:ext cx="12139" cy="229108"/>
            </a:xfrm>
            <a:custGeom>
              <a:avLst/>
              <a:gdLst/>
              <a:ahLst/>
              <a:cxnLst/>
              <a:rect l="l" t="t" r="r" b="b"/>
              <a:pathLst>
                <a:path w="189" h="3567" extrusionOk="0">
                  <a:moveTo>
                    <a:pt x="102" y="1"/>
                  </a:moveTo>
                  <a:cubicBezTo>
                    <a:pt x="44" y="1"/>
                    <a:pt x="1" y="30"/>
                    <a:pt x="1" y="88"/>
                  </a:cubicBezTo>
                  <a:lnTo>
                    <a:pt x="1" y="3480"/>
                  </a:lnTo>
                  <a:cubicBezTo>
                    <a:pt x="1" y="3524"/>
                    <a:pt x="44" y="3567"/>
                    <a:pt x="102" y="3567"/>
                  </a:cubicBezTo>
                  <a:cubicBezTo>
                    <a:pt x="146" y="3567"/>
                    <a:pt x="189" y="3524"/>
                    <a:pt x="189" y="3480"/>
                  </a:cubicBezTo>
                  <a:lnTo>
                    <a:pt x="189" y="88"/>
                  </a:lnTo>
                  <a:cubicBezTo>
                    <a:pt x="189" y="30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0;p32">
              <a:extLst>
                <a:ext uri="{FF2B5EF4-FFF2-40B4-BE49-F238E27FC236}">
                  <a16:creationId xmlns:a16="http://schemas.microsoft.com/office/drawing/2014/main" id="{D6FBF030-FE2F-A332-F8D4-E55ECB423317}"/>
                </a:ext>
              </a:extLst>
            </p:cNvPr>
            <p:cNvSpPr/>
            <p:nvPr/>
          </p:nvSpPr>
          <p:spPr>
            <a:xfrm>
              <a:off x="12114699" y="282591"/>
              <a:ext cx="12139" cy="230008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2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3479"/>
                  </a:lnTo>
                  <a:cubicBezTo>
                    <a:pt x="1" y="3537"/>
                    <a:pt x="44" y="3580"/>
                    <a:pt x="102" y="3580"/>
                  </a:cubicBezTo>
                  <a:cubicBezTo>
                    <a:pt x="146" y="3580"/>
                    <a:pt x="189" y="3537"/>
                    <a:pt x="189" y="3479"/>
                  </a:cubicBezTo>
                  <a:lnTo>
                    <a:pt x="189" y="101"/>
                  </a:lnTo>
                  <a:cubicBezTo>
                    <a:pt x="189" y="43"/>
                    <a:pt x="1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1;p32">
              <a:extLst>
                <a:ext uri="{FF2B5EF4-FFF2-40B4-BE49-F238E27FC236}">
                  <a16:creationId xmlns:a16="http://schemas.microsoft.com/office/drawing/2014/main" id="{46824746-56F5-D175-7EF5-CDE7E004AA64}"/>
                </a:ext>
              </a:extLst>
            </p:cNvPr>
            <p:cNvSpPr/>
            <p:nvPr/>
          </p:nvSpPr>
          <p:spPr>
            <a:xfrm>
              <a:off x="11321310" y="282346"/>
              <a:ext cx="189157" cy="1001089"/>
            </a:xfrm>
            <a:custGeom>
              <a:avLst/>
              <a:gdLst/>
              <a:ahLst/>
              <a:cxnLst/>
              <a:rect l="l" t="t" r="r" b="b"/>
              <a:pathLst>
                <a:path w="2945" h="15586" extrusionOk="0">
                  <a:moveTo>
                    <a:pt x="2755" y="190"/>
                  </a:moveTo>
                  <a:lnTo>
                    <a:pt x="2755" y="15397"/>
                  </a:lnTo>
                  <a:lnTo>
                    <a:pt x="190" y="15397"/>
                  </a:lnTo>
                  <a:lnTo>
                    <a:pt x="190" y="190"/>
                  </a:lnTo>
                  <a:close/>
                  <a:moveTo>
                    <a:pt x="103" y="1"/>
                  </a:moveTo>
                  <a:cubicBezTo>
                    <a:pt x="45" y="1"/>
                    <a:pt x="1" y="45"/>
                    <a:pt x="1" y="103"/>
                  </a:cubicBezTo>
                  <a:lnTo>
                    <a:pt x="1" y="15499"/>
                  </a:lnTo>
                  <a:cubicBezTo>
                    <a:pt x="1" y="15557"/>
                    <a:pt x="45" y="15586"/>
                    <a:pt x="103" y="15586"/>
                  </a:cubicBezTo>
                  <a:lnTo>
                    <a:pt x="2857" y="15586"/>
                  </a:lnTo>
                  <a:cubicBezTo>
                    <a:pt x="2900" y="15586"/>
                    <a:pt x="2944" y="15557"/>
                    <a:pt x="2944" y="15499"/>
                  </a:cubicBezTo>
                  <a:lnTo>
                    <a:pt x="2944" y="103"/>
                  </a:lnTo>
                  <a:cubicBezTo>
                    <a:pt x="2944" y="45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2;p32">
              <a:extLst>
                <a:ext uri="{FF2B5EF4-FFF2-40B4-BE49-F238E27FC236}">
                  <a16:creationId xmlns:a16="http://schemas.microsoft.com/office/drawing/2014/main" id="{D7C808EC-056E-3266-1183-6D44889AA389}"/>
                </a:ext>
              </a:extLst>
            </p:cNvPr>
            <p:cNvSpPr/>
            <p:nvPr/>
          </p:nvSpPr>
          <p:spPr>
            <a:xfrm>
              <a:off x="11718079" y="765792"/>
              <a:ext cx="189029" cy="1001089"/>
            </a:xfrm>
            <a:custGeom>
              <a:avLst/>
              <a:gdLst/>
              <a:ahLst/>
              <a:cxnLst/>
              <a:rect l="l" t="t" r="r" b="b"/>
              <a:pathLst>
                <a:path w="2943" h="15586" extrusionOk="0">
                  <a:moveTo>
                    <a:pt x="2755" y="190"/>
                  </a:moveTo>
                  <a:lnTo>
                    <a:pt x="2755" y="15396"/>
                  </a:lnTo>
                  <a:lnTo>
                    <a:pt x="188" y="15396"/>
                  </a:lnTo>
                  <a:lnTo>
                    <a:pt x="188" y="190"/>
                  </a:lnTo>
                  <a:close/>
                  <a:moveTo>
                    <a:pt x="87" y="1"/>
                  </a:moveTo>
                  <a:cubicBezTo>
                    <a:pt x="43" y="1"/>
                    <a:pt x="0" y="45"/>
                    <a:pt x="0" y="87"/>
                  </a:cubicBezTo>
                  <a:lnTo>
                    <a:pt x="0" y="15483"/>
                  </a:lnTo>
                  <a:cubicBezTo>
                    <a:pt x="0" y="15541"/>
                    <a:pt x="43" y="15586"/>
                    <a:pt x="87" y="15586"/>
                  </a:cubicBezTo>
                  <a:lnTo>
                    <a:pt x="2842" y="15586"/>
                  </a:lnTo>
                  <a:cubicBezTo>
                    <a:pt x="2900" y="15586"/>
                    <a:pt x="2943" y="15541"/>
                    <a:pt x="2943" y="15483"/>
                  </a:cubicBezTo>
                  <a:lnTo>
                    <a:pt x="2943" y="87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;p32">
              <a:extLst>
                <a:ext uri="{FF2B5EF4-FFF2-40B4-BE49-F238E27FC236}">
                  <a16:creationId xmlns:a16="http://schemas.microsoft.com/office/drawing/2014/main" id="{E9279C17-85E8-C42D-D278-14D480AD3921}"/>
                </a:ext>
              </a:extLst>
            </p:cNvPr>
            <p:cNvSpPr/>
            <p:nvPr/>
          </p:nvSpPr>
          <p:spPr>
            <a:xfrm>
              <a:off x="12026254" y="500459"/>
              <a:ext cx="189093" cy="271950"/>
            </a:xfrm>
            <a:custGeom>
              <a:avLst/>
              <a:gdLst/>
              <a:ahLst/>
              <a:cxnLst/>
              <a:rect l="l" t="t" r="r" b="b"/>
              <a:pathLst>
                <a:path w="2944" h="4234" extrusionOk="0">
                  <a:moveTo>
                    <a:pt x="2755" y="188"/>
                  </a:moveTo>
                  <a:lnTo>
                    <a:pt x="2755" y="4045"/>
                  </a:lnTo>
                  <a:lnTo>
                    <a:pt x="189" y="4045"/>
                  </a:lnTo>
                  <a:lnTo>
                    <a:pt x="189" y="188"/>
                  </a:lnTo>
                  <a:close/>
                  <a:moveTo>
                    <a:pt x="102" y="0"/>
                  </a:moveTo>
                  <a:cubicBezTo>
                    <a:pt x="44" y="0"/>
                    <a:pt x="0" y="43"/>
                    <a:pt x="0" y="87"/>
                  </a:cubicBezTo>
                  <a:lnTo>
                    <a:pt x="0" y="4132"/>
                  </a:lnTo>
                  <a:cubicBezTo>
                    <a:pt x="0" y="4189"/>
                    <a:pt x="44" y="4234"/>
                    <a:pt x="102" y="4234"/>
                  </a:cubicBezTo>
                  <a:lnTo>
                    <a:pt x="2857" y="4234"/>
                  </a:lnTo>
                  <a:cubicBezTo>
                    <a:pt x="2900" y="4234"/>
                    <a:pt x="2944" y="4189"/>
                    <a:pt x="2944" y="4132"/>
                  </a:cubicBezTo>
                  <a:lnTo>
                    <a:pt x="2944" y="87"/>
                  </a:lnTo>
                  <a:cubicBezTo>
                    <a:pt x="2944" y="43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722247" y="2062365"/>
            <a:ext cx="256061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722247" y="3171084"/>
            <a:ext cx="2560617" cy="108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Yahoo Finance (TD stock, 2020–2025)</a:t>
            </a:r>
            <a:endParaRPr sz="1800" dirty="0"/>
          </a:p>
        </p:txBody>
      </p:sp>
      <p:sp>
        <p:nvSpPr>
          <p:cNvPr id="310" name="Google Shape;310;p27"/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Dataset Overview</a:t>
            </a:r>
            <a:endParaRPr dirty="0"/>
          </a:p>
        </p:txBody>
      </p:sp>
      <p:sp>
        <p:nvSpPr>
          <p:cNvPr id="311" name="Google Shape;311;p27"/>
          <p:cNvSpPr txBox="1">
            <a:spLocks noGrp="1"/>
          </p:cNvSpPr>
          <p:nvPr>
            <p:ph type="subTitle" idx="3"/>
          </p:nvPr>
        </p:nvSpPr>
        <p:spPr>
          <a:xfrm>
            <a:off x="722247" y="2519565"/>
            <a:ext cx="2560617" cy="62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Source</a:t>
            </a:r>
            <a:endParaRPr sz="2400" dirty="0"/>
          </a:p>
        </p:txBody>
      </p:sp>
      <p:sp>
        <p:nvSpPr>
          <p:cNvPr id="312" name="Google Shape;312;p27"/>
          <p:cNvSpPr txBox="1">
            <a:spLocks noGrp="1"/>
          </p:cNvSpPr>
          <p:nvPr>
            <p:ph type="title" idx="4"/>
          </p:nvPr>
        </p:nvSpPr>
        <p:spPr>
          <a:xfrm>
            <a:off x="3339558" y="2049709"/>
            <a:ext cx="256061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subTitle" idx="5"/>
          </p:nvPr>
        </p:nvSpPr>
        <p:spPr>
          <a:xfrm>
            <a:off x="3339558" y="3154153"/>
            <a:ext cx="2560617" cy="108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Date, Open, High, Low, Close (Daily, aggregated to Monthly)</a:t>
            </a:r>
            <a:endParaRPr sz="1800" dirty="0"/>
          </a:p>
        </p:txBody>
      </p:sp>
      <p:sp>
        <p:nvSpPr>
          <p:cNvPr id="314" name="Google Shape;314;p27"/>
          <p:cNvSpPr txBox="1">
            <a:spLocks noGrp="1"/>
          </p:cNvSpPr>
          <p:nvPr>
            <p:ph type="subTitle" idx="6"/>
          </p:nvPr>
        </p:nvSpPr>
        <p:spPr>
          <a:xfrm>
            <a:off x="3339558" y="2502634"/>
            <a:ext cx="2560617" cy="62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Attributes</a:t>
            </a:r>
            <a:endParaRPr sz="2400" dirty="0"/>
          </a:p>
        </p:txBody>
      </p:sp>
      <p:sp>
        <p:nvSpPr>
          <p:cNvPr id="315" name="Google Shape;315;p27"/>
          <p:cNvSpPr txBox="1">
            <a:spLocks noGrp="1"/>
          </p:cNvSpPr>
          <p:nvPr>
            <p:ph type="title" idx="7"/>
          </p:nvPr>
        </p:nvSpPr>
        <p:spPr>
          <a:xfrm>
            <a:off x="5931450" y="2041234"/>
            <a:ext cx="256061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subTitle" idx="8"/>
          </p:nvPr>
        </p:nvSpPr>
        <p:spPr>
          <a:xfrm>
            <a:off x="5931450" y="3145678"/>
            <a:ext cx="2560617" cy="108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Forward-filled missing values, outliers kept for real-world behavior</a:t>
            </a:r>
            <a:endParaRPr sz="1800" dirty="0"/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9"/>
          </p:nvPr>
        </p:nvSpPr>
        <p:spPr>
          <a:xfrm>
            <a:off x="5931450" y="2494159"/>
            <a:ext cx="2560617" cy="62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Handling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Picture 711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7BD42B9A-D090-48D8-25C5-5C77D874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97"/>
          <a:stretch/>
        </p:blipFill>
        <p:spPr>
          <a:xfrm>
            <a:off x="6696619" y="17755"/>
            <a:ext cx="2430473" cy="1250623"/>
          </a:xfrm>
          <a:prstGeom prst="rect">
            <a:avLst/>
          </a:prstGeom>
        </p:spPr>
      </p:pic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3939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Key Insights from EDA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2" name="Google Shape;752;p30"/>
          <p:cNvSpPr txBox="1">
            <a:spLocks noGrp="1"/>
          </p:cNvSpPr>
          <p:nvPr>
            <p:ph type="body" idx="1"/>
          </p:nvPr>
        </p:nvSpPr>
        <p:spPr>
          <a:xfrm>
            <a:off x="725375" y="1741772"/>
            <a:ext cx="3393900" cy="2779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200"/>
              <a:buChar char="●"/>
            </a:pPr>
            <a:r>
              <a:rPr lang="en-US" dirty="0">
                <a:latin typeface="Work Sans" pitchFamily="2" charset="0"/>
              </a:rPr>
              <a:t>Upward trend from 2020 to early 2022</a:t>
            </a:r>
          </a:p>
          <a:p>
            <a:pPr marL="28575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200"/>
              <a:buChar char="●"/>
            </a:pPr>
            <a:r>
              <a:rPr lang="en-US" dirty="0">
                <a:latin typeface="Work Sans" pitchFamily="2" charset="0"/>
              </a:rPr>
              <a:t>Impact of COVID &amp; economic shocks visible</a:t>
            </a:r>
          </a:p>
          <a:p>
            <a:pPr marL="28575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200"/>
              <a:buChar char="●"/>
            </a:pPr>
            <a:r>
              <a:rPr lang="en-US" dirty="0">
                <a:latin typeface="Work Sans" pitchFamily="2" charset="0"/>
              </a:rPr>
              <a:t>ADF test confirmed need for differencing</a:t>
            </a:r>
          </a:p>
          <a:p>
            <a:pPr marL="28575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200"/>
              <a:buChar char="●"/>
            </a:pPr>
            <a:r>
              <a:rPr lang="en-US" dirty="0">
                <a:latin typeface="Work Sans" pitchFamily="2" charset="0"/>
              </a:rPr>
              <a:t>Seasonal trends: Investor activity spikes early in the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804485-0DA1-E1D0-D7E2-E08E0827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134" y="1328102"/>
            <a:ext cx="4089400" cy="24872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AB5CE2B9-BD37-AB95-24D2-49D043ABC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97"/>
          <a:stretch/>
        </p:blipFill>
        <p:spPr>
          <a:xfrm flipV="1">
            <a:off x="6225480" y="990345"/>
            <a:ext cx="2430473" cy="1250623"/>
          </a:xfrm>
          <a:prstGeom prst="rect">
            <a:avLst/>
          </a:prstGeom>
        </p:spPr>
      </p:pic>
      <p:pic>
        <p:nvPicPr>
          <p:cNvPr id="7" name="Picture 6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A2AFED8C-F272-7CFA-D602-A8405A20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97"/>
          <a:stretch/>
        </p:blipFill>
        <p:spPr>
          <a:xfrm flipV="1">
            <a:off x="2996686" y="3892877"/>
            <a:ext cx="2430473" cy="1250623"/>
          </a:xfrm>
          <a:prstGeom prst="rect">
            <a:avLst/>
          </a:prstGeom>
        </p:spPr>
      </p:pic>
      <p:sp>
        <p:nvSpPr>
          <p:cNvPr id="1096" name="Google Shape;1096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Time Series Decomposition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97" name="Google Shape;1097;p39"/>
          <p:cNvSpPr/>
          <p:nvPr/>
        </p:nvSpPr>
        <p:spPr>
          <a:xfrm>
            <a:off x="3455543" y="1660768"/>
            <a:ext cx="5544524" cy="1290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9"/>
          <p:cNvSpPr txBox="1">
            <a:spLocks noGrp="1"/>
          </p:cNvSpPr>
          <p:nvPr>
            <p:ph type="title" idx="4294967295"/>
          </p:nvPr>
        </p:nvSpPr>
        <p:spPr>
          <a:xfrm>
            <a:off x="720000" y="1661250"/>
            <a:ext cx="2523000" cy="48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Trend</a:t>
            </a:r>
            <a:endParaRPr sz="2000" dirty="0"/>
          </a:p>
        </p:txBody>
      </p:sp>
      <p:sp>
        <p:nvSpPr>
          <p:cNvPr id="1102" name="Google Shape;1102;p39"/>
          <p:cNvSpPr txBox="1">
            <a:spLocks noGrp="1"/>
          </p:cNvSpPr>
          <p:nvPr>
            <p:ph type="subTitle" idx="4294967295"/>
          </p:nvPr>
        </p:nvSpPr>
        <p:spPr>
          <a:xfrm>
            <a:off x="720000" y="2146050"/>
            <a:ext cx="2523000" cy="804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Long-term price movement</a:t>
            </a:r>
            <a:endParaRPr sz="1600" dirty="0"/>
          </a:p>
        </p:txBody>
      </p:sp>
      <p:grpSp>
        <p:nvGrpSpPr>
          <p:cNvPr id="1111" name="Google Shape;1111;p39"/>
          <p:cNvGrpSpPr/>
          <p:nvPr/>
        </p:nvGrpSpPr>
        <p:grpSpPr>
          <a:xfrm>
            <a:off x="3644819" y="3618959"/>
            <a:ext cx="365772" cy="346995"/>
            <a:chOff x="1748582" y="3372635"/>
            <a:chExt cx="359269" cy="335780"/>
          </a:xfrm>
        </p:grpSpPr>
        <p:sp>
          <p:nvSpPr>
            <p:cNvPr id="1112" name="Google Shape;1112;p39"/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3" name="Google Shape;1113;p39"/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1114" name="Google Shape;1114;p39"/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9"/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9"/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4" name="Google Shape;1124;p39"/>
          <p:cNvSpPr txBox="1">
            <a:spLocks noGrp="1"/>
          </p:cNvSpPr>
          <p:nvPr>
            <p:ph type="title" idx="4294967295"/>
          </p:nvPr>
        </p:nvSpPr>
        <p:spPr>
          <a:xfrm>
            <a:off x="720000" y="3147600"/>
            <a:ext cx="2523000" cy="48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Seasonality</a:t>
            </a:r>
            <a:endParaRPr sz="2000"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subTitle" idx="4294967295"/>
          </p:nvPr>
        </p:nvSpPr>
        <p:spPr>
          <a:xfrm>
            <a:off x="720000" y="3632400"/>
            <a:ext cx="2523000" cy="804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Monthly investor behavior</a:t>
            </a:r>
            <a:endParaRPr sz="1600" dirty="0"/>
          </a:p>
        </p:txBody>
      </p:sp>
      <p:sp>
        <p:nvSpPr>
          <p:cNvPr id="3" name="Google Shape;1102;p39">
            <a:extLst>
              <a:ext uri="{FF2B5EF4-FFF2-40B4-BE49-F238E27FC236}">
                <a16:creationId xmlns:a16="http://schemas.microsoft.com/office/drawing/2014/main" id="{026383AF-F212-ABDF-AE4E-1119A2254E2E}"/>
              </a:ext>
            </a:extLst>
          </p:cNvPr>
          <p:cNvSpPr txBox="1">
            <a:spLocks/>
          </p:cNvSpPr>
          <p:nvPr/>
        </p:nvSpPr>
        <p:spPr>
          <a:xfrm>
            <a:off x="719999" y="1164458"/>
            <a:ext cx="6358133" cy="45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600" dirty="0"/>
              <a:t>Additive &amp; Multiplicative models separated into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E57C-E4BF-FCD0-CB5C-990187D414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502" b="50000"/>
          <a:stretch/>
        </p:blipFill>
        <p:spPr>
          <a:xfrm>
            <a:off x="3560151" y="1819840"/>
            <a:ext cx="5330661" cy="965692"/>
          </a:xfrm>
          <a:prstGeom prst="rect">
            <a:avLst/>
          </a:prstGeom>
        </p:spPr>
      </p:pic>
      <p:sp>
        <p:nvSpPr>
          <p:cNvPr id="5" name="Google Shape;1097;p39">
            <a:extLst>
              <a:ext uri="{FF2B5EF4-FFF2-40B4-BE49-F238E27FC236}">
                <a16:creationId xmlns:a16="http://schemas.microsoft.com/office/drawing/2014/main" id="{9CECD8DF-1972-F966-1577-3DE34EF12F18}"/>
              </a:ext>
            </a:extLst>
          </p:cNvPr>
          <p:cNvSpPr/>
          <p:nvPr/>
        </p:nvSpPr>
        <p:spPr>
          <a:xfrm>
            <a:off x="3455543" y="3152858"/>
            <a:ext cx="5544524" cy="1290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F17B8-B2EE-D8E7-F555-E9A6522F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00" b="24011"/>
          <a:stretch/>
        </p:blipFill>
        <p:spPr>
          <a:xfrm>
            <a:off x="3560150" y="3297243"/>
            <a:ext cx="5330661" cy="984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0E951922-585A-D8CF-24A1-4CCDBC024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02651164-4A37-23AE-3F43-B6A237C0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54" y="2372596"/>
            <a:ext cx="2349754" cy="1931342"/>
          </a:xfrm>
          <a:prstGeom prst="rect">
            <a:avLst/>
          </a:prstGeom>
        </p:spPr>
      </p:pic>
      <p:grpSp>
        <p:nvGrpSpPr>
          <p:cNvPr id="7" name="Google Shape;387;p32">
            <a:extLst>
              <a:ext uri="{FF2B5EF4-FFF2-40B4-BE49-F238E27FC236}">
                <a16:creationId xmlns:a16="http://schemas.microsoft.com/office/drawing/2014/main" id="{D318BB22-7F98-2BB8-3B45-923816910DD2}"/>
              </a:ext>
            </a:extLst>
          </p:cNvPr>
          <p:cNvGrpSpPr/>
          <p:nvPr/>
        </p:nvGrpSpPr>
        <p:grpSpPr>
          <a:xfrm>
            <a:off x="87868" y="3223231"/>
            <a:ext cx="1202212" cy="1920269"/>
            <a:chOff x="11013135" y="64478"/>
            <a:chExt cx="1202212" cy="1920269"/>
          </a:xfrm>
        </p:grpSpPr>
        <p:sp>
          <p:nvSpPr>
            <p:cNvPr id="8" name="Google Shape;388;p32">
              <a:extLst>
                <a:ext uri="{FF2B5EF4-FFF2-40B4-BE49-F238E27FC236}">
                  <a16:creationId xmlns:a16="http://schemas.microsoft.com/office/drawing/2014/main" id="{FBCBB52F-80DE-BA5D-8750-6A769C271A99}"/>
                </a:ext>
              </a:extLst>
            </p:cNvPr>
            <p:cNvSpPr/>
            <p:nvPr/>
          </p:nvSpPr>
          <p:spPr>
            <a:xfrm>
              <a:off x="11018723" y="1293580"/>
              <a:ext cx="177018" cy="169567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chemeClr val="accent1">
                <a:alpha val="443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9;p32">
              <a:extLst>
                <a:ext uri="{FF2B5EF4-FFF2-40B4-BE49-F238E27FC236}">
                  <a16:creationId xmlns:a16="http://schemas.microsoft.com/office/drawing/2014/main" id="{DFC32948-1FEB-BBE3-E344-5CE538724FFC}"/>
                </a:ext>
              </a:extLst>
            </p:cNvPr>
            <p:cNvSpPr/>
            <p:nvPr/>
          </p:nvSpPr>
          <p:spPr>
            <a:xfrm>
              <a:off x="11013135" y="1287093"/>
              <a:ext cx="189093" cy="181642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0;p32">
              <a:extLst>
                <a:ext uri="{FF2B5EF4-FFF2-40B4-BE49-F238E27FC236}">
                  <a16:creationId xmlns:a16="http://schemas.microsoft.com/office/drawing/2014/main" id="{D7383B49-6D21-4315-D653-D778BB291EC8}"/>
                </a:ext>
              </a:extLst>
            </p:cNvPr>
            <p:cNvSpPr/>
            <p:nvPr/>
          </p:nvSpPr>
          <p:spPr>
            <a:xfrm>
              <a:off x="11101580" y="1457495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1;p32">
              <a:extLst>
                <a:ext uri="{FF2B5EF4-FFF2-40B4-BE49-F238E27FC236}">
                  <a16:creationId xmlns:a16="http://schemas.microsoft.com/office/drawing/2014/main" id="{2BD31634-A8B4-7A59-4827-C39A3027D8A2}"/>
                </a:ext>
              </a:extLst>
            </p:cNvPr>
            <p:cNvSpPr/>
            <p:nvPr/>
          </p:nvSpPr>
          <p:spPr>
            <a:xfrm>
              <a:off x="11101580" y="1069226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2;p32">
              <a:extLst>
                <a:ext uri="{FF2B5EF4-FFF2-40B4-BE49-F238E27FC236}">
                  <a16:creationId xmlns:a16="http://schemas.microsoft.com/office/drawing/2014/main" id="{003B0FB5-8434-6B4E-2665-114D8C39C408}"/>
                </a:ext>
              </a:extLst>
            </p:cNvPr>
            <p:cNvSpPr/>
            <p:nvPr/>
          </p:nvSpPr>
          <p:spPr>
            <a:xfrm>
              <a:off x="11327862" y="288897"/>
              <a:ext cx="177018" cy="988949"/>
            </a:xfrm>
            <a:custGeom>
              <a:avLst/>
              <a:gdLst/>
              <a:ahLst/>
              <a:cxnLst/>
              <a:rect l="l" t="t" r="r" b="b"/>
              <a:pathLst>
                <a:path w="2756" h="15397" extrusionOk="0">
                  <a:moveTo>
                    <a:pt x="1" y="1"/>
                  </a:moveTo>
                  <a:lnTo>
                    <a:pt x="1" y="15397"/>
                  </a:lnTo>
                  <a:lnTo>
                    <a:pt x="2755" y="15397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178C17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3;p32">
              <a:extLst>
                <a:ext uri="{FF2B5EF4-FFF2-40B4-BE49-F238E27FC236}">
                  <a16:creationId xmlns:a16="http://schemas.microsoft.com/office/drawing/2014/main" id="{1C7F1109-9440-D2F1-C9C1-21BAA71DC4E3}"/>
                </a:ext>
              </a:extLst>
            </p:cNvPr>
            <p:cNvSpPr/>
            <p:nvPr/>
          </p:nvSpPr>
          <p:spPr>
            <a:xfrm>
              <a:off x="11409819" y="1271228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1" y="1"/>
                  </a:moveTo>
                  <a:cubicBezTo>
                    <a:pt x="43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4;p32">
              <a:extLst>
                <a:ext uri="{FF2B5EF4-FFF2-40B4-BE49-F238E27FC236}">
                  <a16:creationId xmlns:a16="http://schemas.microsoft.com/office/drawing/2014/main" id="{B414BC0F-C2C0-9974-25CF-C9C8A6CDBE83}"/>
                </a:ext>
              </a:extLst>
            </p:cNvPr>
            <p:cNvSpPr/>
            <p:nvPr/>
          </p:nvSpPr>
          <p:spPr>
            <a:xfrm>
              <a:off x="11409819" y="64478"/>
              <a:ext cx="12139" cy="230072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0"/>
                  </a:moveTo>
                  <a:cubicBezTo>
                    <a:pt x="43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5;p32">
              <a:extLst>
                <a:ext uri="{FF2B5EF4-FFF2-40B4-BE49-F238E27FC236}">
                  <a16:creationId xmlns:a16="http://schemas.microsoft.com/office/drawing/2014/main" id="{5A9C0392-EF82-9721-12B1-E9BC6B2D3E9E}"/>
                </a:ext>
              </a:extLst>
            </p:cNvPr>
            <p:cNvSpPr/>
            <p:nvPr/>
          </p:nvSpPr>
          <p:spPr>
            <a:xfrm>
              <a:off x="11723667" y="771380"/>
              <a:ext cx="176954" cy="988949"/>
            </a:xfrm>
            <a:custGeom>
              <a:avLst/>
              <a:gdLst/>
              <a:ahLst/>
              <a:cxnLst/>
              <a:rect l="l" t="t" r="r" b="b"/>
              <a:pathLst>
                <a:path w="2755" h="15397" extrusionOk="0">
                  <a:moveTo>
                    <a:pt x="0" y="0"/>
                  </a:moveTo>
                  <a:lnTo>
                    <a:pt x="0" y="15396"/>
                  </a:lnTo>
                  <a:lnTo>
                    <a:pt x="2755" y="15396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178C17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6;p32">
              <a:extLst>
                <a:ext uri="{FF2B5EF4-FFF2-40B4-BE49-F238E27FC236}">
                  <a16:creationId xmlns:a16="http://schemas.microsoft.com/office/drawing/2014/main" id="{F6951E5C-29B8-B468-3D65-8A70883F215A}"/>
                </a:ext>
              </a:extLst>
            </p:cNvPr>
            <p:cNvSpPr/>
            <p:nvPr/>
          </p:nvSpPr>
          <p:spPr>
            <a:xfrm>
              <a:off x="11806459" y="1754675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5"/>
                    <a:pt x="1" y="87"/>
                  </a:cubicBezTo>
                  <a:lnTo>
                    <a:pt x="1" y="3480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80"/>
                  </a:cubicBezTo>
                  <a:lnTo>
                    <a:pt x="190" y="87"/>
                  </a:lnTo>
                  <a:cubicBezTo>
                    <a:pt x="190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7;p32">
              <a:extLst>
                <a:ext uri="{FF2B5EF4-FFF2-40B4-BE49-F238E27FC236}">
                  <a16:creationId xmlns:a16="http://schemas.microsoft.com/office/drawing/2014/main" id="{04DB67ED-D767-DBC2-CF75-C34E15A246FC}"/>
                </a:ext>
              </a:extLst>
            </p:cNvPr>
            <p:cNvSpPr/>
            <p:nvPr/>
          </p:nvSpPr>
          <p:spPr>
            <a:xfrm>
              <a:off x="11806459" y="547924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87"/>
                  </a:cubicBezTo>
                  <a:lnTo>
                    <a:pt x="1" y="3479"/>
                  </a:lnTo>
                  <a:cubicBezTo>
                    <a:pt x="1" y="3537"/>
                    <a:pt x="45" y="3582"/>
                    <a:pt x="88" y="3582"/>
                  </a:cubicBezTo>
                  <a:cubicBezTo>
                    <a:pt x="146" y="3582"/>
                    <a:pt x="190" y="3537"/>
                    <a:pt x="190" y="3479"/>
                  </a:cubicBezTo>
                  <a:lnTo>
                    <a:pt x="190" y="87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8;p32">
              <a:extLst>
                <a:ext uri="{FF2B5EF4-FFF2-40B4-BE49-F238E27FC236}">
                  <a16:creationId xmlns:a16="http://schemas.microsoft.com/office/drawing/2014/main" id="{A00F0006-9AE0-8746-39F7-D3502A95C1AE}"/>
                </a:ext>
              </a:extLst>
            </p:cNvPr>
            <p:cNvSpPr/>
            <p:nvPr/>
          </p:nvSpPr>
          <p:spPr>
            <a:xfrm>
              <a:off x="12032805" y="506047"/>
              <a:ext cx="176954" cy="259810"/>
            </a:xfrm>
            <a:custGeom>
              <a:avLst/>
              <a:gdLst/>
              <a:ahLst/>
              <a:cxnLst/>
              <a:rect l="l" t="t" r="r" b="b"/>
              <a:pathLst>
                <a:path w="2755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2755" y="4045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178C17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9;p32">
              <a:extLst>
                <a:ext uri="{FF2B5EF4-FFF2-40B4-BE49-F238E27FC236}">
                  <a16:creationId xmlns:a16="http://schemas.microsoft.com/office/drawing/2014/main" id="{D8F6EBEA-F0DD-3D8B-E2D3-E8E4B33019B0}"/>
                </a:ext>
              </a:extLst>
            </p:cNvPr>
            <p:cNvSpPr/>
            <p:nvPr/>
          </p:nvSpPr>
          <p:spPr>
            <a:xfrm>
              <a:off x="12114699" y="760204"/>
              <a:ext cx="12139" cy="229108"/>
            </a:xfrm>
            <a:custGeom>
              <a:avLst/>
              <a:gdLst/>
              <a:ahLst/>
              <a:cxnLst/>
              <a:rect l="l" t="t" r="r" b="b"/>
              <a:pathLst>
                <a:path w="189" h="3567" extrusionOk="0">
                  <a:moveTo>
                    <a:pt x="102" y="1"/>
                  </a:moveTo>
                  <a:cubicBezTo>
                    <a:pt x="44" y="1"/>
                    <a:pt x="1" y="30"/>
                    <a:pt x="1" y="88"/>
                  </a:cubicBezTo>
                  <a:lnTo>
                    <a:pt x="1" y="3480"/>
                  </a:lnTo>
                  <a:cubicBezTo>
                    <a:pt x="1" y="3524"/>
                    <a:pt x="44" y="3567"/>
                    <a:pt x="102" y="3567"/>
                  </a:cubicBezTo>
                  <a:cubicBezTo>
                    <a:pt x="146" y="3567"/>
                    <a:pt x="189" y="3524"/>
                    <a:pt x="189" y="3480"/>
                  </a:cubicBezTo>
                  <a:lnTo>
                    <a:pt x="189" y="88"/>
                  </a:lnTo>
                  <a:cubicBezTo>
                    <a:pt x="189" y="30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0;p32">
              <a:extLst>
                <a:ext uri="{FF2B5EF4-FFF2-40B4-BE49-F238E27FC236}">
                  <a16:creationId xmlns:a16="http://schemas.microsoft.com/office/drawing/2014/main" id="{89BAA1D6-7BB3-E40F-6E67-32A18A063336}"/>
                </a:ext>
              </a:extLst>
            </p:cNvPr>
            <p:cNvSpPr/>
            <p:nvPr/>
          </p:nvSpPr>
          <p:spPr>
            <a:xfrm>
              <a:off x="12114699" y="282591"/>
              <a:ext cx="12139" cy="230008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2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3479"/>
                  </a:lnTo>
                  <a:cubicBezTo>
                    <a:pt x="1" y="3537"/>
                    <a:pt x="44" y="3580"/>
                    <a:pt x="102" y="3580"/>
                  </a:cubicBezTo>
                  <a:cubicBezTo>
                    <a:pt x="146" y="3580"/>
                    <a:pt x="189" y="3537"/>
                    <a:pt x="189" y="3479"/>
                  </a:cubicBezTo>
                  <a:lnTo>
                    <a:pt x="189" y="101"/>
                  </a:lnTo>
                  <a:cubicBezTo>
                    <a:pt x="189" y="43"/>
                    <a:pt x="1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1;p32">
              <a:extLst>
                <a:ext uri="{FF2B5EF4-FFF2-40B4-BE49-F238E27FC236}">
                  <a16:creationId xmlns:a16="http://schemas.microsoft.com/office/drawing/2014/main" id="{2F9CFD84-84CB-C8CF-517B-433798192101}"/>
                </a:ext>
              </a:extLst>
            </p:cNvPr>
            <p:cNvSpPr/>
            <p:nvPr/>
          </p:nvSpPr>
          <p:spPr>
            <a:xfrm>
              <a:off x="11321310" y="282346"/>
              <a:ext cx="189157" cy="1001089"/>
            </a:xfrm>
            <a:custGeom>
              <a:avLst/>
              <a:gdLst/>
              <a:ahLst/>
              <a:cxnLst/>
              <a:rect l="l" t="t" r="r" b="b"/>
              <a:pathLst>
                <a:path w="2945" h="15586" extrusionOk="0">
                  <a:moveTo>
                    <a:pt x="2755" y="190"/>
                  </a:moveTo>
                  <a:lnTo>
                    <a:pt x="2755" y="15397"/>
                  </a:lnTo>
                  <a:lnTo>
                    <a:pt x="190" y="15397"/>
                  </a:lnTo>
                  <a:lnTo>
                    <a:pt x="190" y="190"/>
                  </a:lnTo>
                  <a:close/>
                  <a:moveTo>
                    <a:pt x="103" y="1"/>
                  </a:moveTo>
                  <a:cubicBezTo>
                    <a:pt x="45" y="1"/>
                    <a:pt x="1" y="45"/>
                    <a:pt x="1" y="103"/>
                  </a:cubicBezTo>
                  <a:lnTo>
                    <a:pt x="1" y="15499"/>
                  </a:lnTo>
                  <a:cubicBezTo>
                    <a:pt x="1" y="15557"/>
                    <a:pt x="45" y="15586"/>
                    <a:pt x="103" y="15586"/>
                  </a:cubicBezTo>
                  <a:lnTo>
                    <a:pt x="2857" y="15586"/>
                  </a:lnTo>
                  <a:cubicBezTo>
                    <a:pt x="2900" y="15586"/>
                    <a:pt x="2944" y="15557"/>
                    <a:pt x="2944" y="15499"/>
                  </a:cubicBezTo>
                  <a:lnTo>
                    <a:pt x="2944" y="103"/>
                  </a:lnTo>
                  <a:cubicBezTo>
                    <a:pt x="2944" y="45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2;p32">
              <a:extLst>
                <a:ext uri="{FF2B5EF4-FFF2-40B4-BE49-F238E27FC236}">
                  <a16:creationId xmlns:a16="http://schemas.microsoft.com/office/drawing/2014/main" id="{D46A9EAA-CB72-B8C4-E671-024459062004}"/>
                </a:ext>
              </a:extLst>
            </p:cNvPr>
            <p:cNvSpPr/>
            <p:nvPr/>
          </p:nvSpPr>
          <p:spPr>
            <a:xfrm>
              <a:off x="11718079" y="765792"/>
              <a:ext cx="189029" cy="1001089"/>
            </a:xfrm>
            <a:custGeom>
              <a:avLst/>
              <a:gdLst/>
              <a:ahLst/>
              <a:cxnLst/>
              <a:rect l="l" t="t" r="r" b="b"/>
              <a:pathLst>
                <a:path w="2943" h="15586" extrusionOk="0">
                  <a:moveTo>
                    <a:pt x="2755" y="190"/>
                  </a:moveTo>
                  <a:lnTo>
                    <a:pt x="2755" y="15396"/>
                  </a:lnTo>
                  <a:lnTo>
                    <a:pt x="188" y="15396"/>
                  </a:lnTo>
                  <a:lnTo>
                    <a:pt x="188" y="190"/>
                  </a:lnTo>
                  <a:close/>
                  <a:moveTo>
                    <a:pt x="87" y="1"/>
                  </a:moveTo>
                  <a:cubicBezTo>
                    <a:pt x="43" y="1"/>
                    <a:pt x="0" y="45"/>
                    <a:pt x="0" y="87"/>
                  </a:cubicBezTo>
                  <a:lnTo>
                    <a:pt x="0" y="15483"/>
                  </a:lnTo>
                  <a:cubicBezTo>
                    <a:pt x="0" y="15541"/>
                    <a:pt x="43" y="15586"/>
                    <a:pt x="87" y="15586"/>
                  </a:cubicBezTo>
                  <a:lnTo>
                    <a:pt x="2842" y="15586"/>
                  </a:lnTo>
                  <a:cubicBezTo>
                    <a:pt x="2900" y="15586"/>
                    <a:pt x="2943" y="15541"/>
                    <a:pt x="2943" y="15483"/>
                  </a:cubicBezTo>
                  <a:lnTo>
                    <a:pt x="2943" y="87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;p32">
              <a:extLst>
                <a:ext uri="{FF2B5EF4-FFF2-40B4-BE49-F238E27FC236}">
                  <a16:creationId xmlns:a16="http://schemas.microsoft.com/office/drawing/2014/main" id="{A916A85A-9FE4-E6D1-1B25-0ED484023E17}"/>
                </a:ext>
              </a:extLst>
            </p:cNvPr>
            <p:cNvSpPr/>
            <p:nvPr/>
          </p:nvSpPr>
          <p:spPr>
            <a:xfrm>
              <a:off x="12026254" y="500459"/>
              <a:ext cx="189093" cy="271950"/>
            </a:xfrm>
            <a:custGeom>
              <a:avLst/>
              <a:gdLst/>
              <a:ahLst/>
              <a:cxnLst/>
              <a:rect l="l" t="t" r="r" b="b"/>
              <a:pathLst>
                <a:path w="2944" h="4234" extrusionOk="0">
                  <a:moveTo>
                    <a:pt x="2755" y="188"/>
                  </a:moveTo>
                  <a:lnTo>
                    <a:pt x="2755" y="4045"/>
                  </a:lnTo>
                  <a:lnTo>
                    <a:pt x="189" y="4045"/>
                  </a:lnTo>
                  <a:lnTo>
                    <a:pt x="189" y="188"/>
                  </a:lnTo>
                  <a:close/>
                  <a:moveTo>
                    <a:pt x="102" y="0"/>
                  </a:moveTo>
                  <a:cubicBezTo>
                    <a:pt x="44" y="0"/>
                    <a:pt x="0" y="43"/>
                    <a:pt x="0" y="87"/>
                  </a:cubicBezTo>
                  <a:lnTo>
                    <a:pt x="0" y="4132"/>
                  </a:lnTo>
                  <a:cubicBezTo>
                    <a:pt x="0" y="4189"/>
                    <a:pt x="44" y="4234"/>
                    <a:pt x="102" y="4234"/>
                  </a:cubicBezTo>
                  <a:lnTo>
                    <a:pt x="2857" y="4234"/>
                  </a:lnTo>
                  <a:cubicBezTo>
                    <a:pt x="2900" y="4234"/>
                    <a:pt x="2944" y="4189"/>
                    <a:pt x="2944" y="4132"/>
                  </a:cubicBezTo>
                  <a:lnTo>
                    <a:pt x="2944" y="87"/>
                  </a:lnTo>
                  <a:cubicBezTo>
                    <a:pt x="2944" y="43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39">
            <a:extLst>
              <a:ext uri="{FF2B5EF4-FFF2-40B4-BE49-F238E27FC236}">
                <a16:creationId xmlns:a16="http://schemas.microsoft.com/office/drawing/2014/main" id="{5CC224E5-87A9-8D5E-C9AF-255FEE1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Time Series Decomposition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97" name="Google Shape;1097;p39">
            <a:extLst>
              <a:ext uri="{FF2B5EF4-FFF2-40B4-BE49-F238E27FC236}">
                <a16:creationId xmlns:a16="http://schemas.microsoft.com/office/drawing/2014/main" id="{DCF88891-36AE-D6CD-3FC8-1D865F13013D}"/>
              </a:ext>
            </a:extLst>
          </p:cNvPr>
          <p:cNvSpPr/>
          <p:nvPr/>
        </p:nvSpPr>
        <p:spPr>
          <a:xfrm>
            <a:off x="3455543" y="1660768"/>
            <a:ext cx="5544524" cy="1290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9">
            <a:extLst>
              <a:ext uri="{FF2B5EF4-FFF2-40B4-BE49-F238E27FC236}">
                <a16:creationId xmlns:a16="http://schemas.microsoft.com/office/drawing/2014/main" id="{0E0CB4CA-F587-9A42-DCB1-0F4806E0AB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0000" y="1661250"/>
            <a:ext cx="2523000" cy="48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Residual</a:t>
            </a:r>
            <a:endParaRPr sz="2000" dirty="0"/>
          </a:p>
        </p:txBody>
      </p:sp>
      <p:sp>
        <p:nvSpPr>
          <p:cNvPr id="1102" name="Google Shape;1102;p39">
            <a:extLst>
              <a:ext uri="{FF2B5EF4-FFF2-40B4-BE49-F238E27FC236}">
                <a16:creationId xmlns:a16="http://schemas.microsoft.com/office/drawing/2014/main" id="{5303F515-7ABC-D81E-2ADB-DEDA3881373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2146050"/>
            <a:ext cx="2523000" cy="804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Market shocks</a:t>
            </a:r>
            <a:endParaRPr sz="1600" dirty="0"/>
          </a:p>
        </p:txBody>
      </p:sp>
      <p:grpSp>
        <p:nvGrpSpPr>
          <p:cNvPr id="1111" name="Google Shape;1111;p39">
            <a:extLst>
              <a:ext uri="{FF2B5EF4-FFF2-40B4-BE49-F238E27FC236}">
                <a16:creationId xmlns:a16="http://schemas.microsoft.com/office/drawing/2014/main" id="{9E60F21F-3C08-9300-B7BD-B82AC15365C0}"/>
              </a:ext>
            </a:extLst>
          </p:cNvPr>
          <p:cNvGrpSpPr/>
          <p:nvPr/>
        </p:nvGrpSpPr>
        <p:grpSpPr>
          <a:xfrm>
            <a:off x="3644819" y="3618959"/>
            <a:ext cx="365772" cy="346995"/>
            <a:chOff x="1748582" y="3372635"/>
            <a:chExt cx="359269" cy="335780"/>
          </a:xfrm>
        </p:grpSpPr>
        <p:sp>
          <p:nvSpPr>
            <p:cNvPr id="1112" name="Google Shape;1112;p39">
              <a:extLst>
                <a:ext uri="{FF2B5EF4-FFF2-40B4-BE49-F238E27FC236}">
                  <a16:creationId xmlns:a16="http://schemas.microsoft.com/office/drawing/2014/main" id="{CBB5AE8D-4816-E226-2E4B-F10AA00B2299}"/>
                </a:ext>
              </a:extLst>
            </p:cNvPr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3" name="Google Shape;1113;p39">
              <a:extLst>
                <a:ext uri="{FF2B5EF4-FFF2-40B4-BE49-F238E27FC236}">
                  <a16:creationId xmlns:a16="http://schemas.microsoft.com/office/drawing/2014/main" id="{33668CE0-7794-F81D-D98D-16DBBCA1FF4D}"/>
                </a:ext>
              </a:extLst>
            </p:cNvPr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1114" name="Google Shape;1114;p39">
                <a:extLst>
                  <a:ext uri="{FF2B5EF4-FFF2-40B4-BE49-F238E27FC236}">
                    <a16:creationId xmlns:a16="http://schemas.microsoft.com/office/drawing/2014/main" id="{BD367710-216C-48B4-5B0F-8585173D6A2C}"/>
                  </a:ext>
                </a:extLst>
              </p:cNvPr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9">
                <a:extLst>
                  <a:ext uri="{FF2B5EF4-FFF2-40B4-BE49-F238E27FC236}">
                    <a16:creationId xmlns:a16="http://schemas.microsoft.com/office/drawing/2014/main" id="{458422B4-44FB-618C-A4B2-3AE83BA7609A}"/>
                  </a:ext>
                </a:extLst>
              </p:cNvPr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9">
                <a:extLst>
                  <a:ext uri="{FF2B5EF4-FFF2-40B4-BE49-F238E27FC236}">
                    <a16:creationId xmlns:a16="http://schemas.microsoft.com/office/drawing/2014/main" id="{81234C43-5868-7C70-4423-DB331D619FEE}"/>
                  </a:ext>
                </a:extLst>
              </p:cNvPr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5" name="Google Shape;1125;p39">
            <a:extLst>
              <a:ext uri="{FF2B5EF4-FFF2-40B4-BE49-F238E27FC236}">
                <a16:creationId xmlns:a16="http://schemas.microsoft.com/office/drawing/2014/main" id="{D1C0F868-5C6F-8A0C-A152-9F86CA00E88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9999" y="3310665"/>
            <a:ext cx="8150197" cy="48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Additive model offered clearer interpretation</a:t>
            </a:r>
            <a:endParaRPr sz="1600" dirty="0"/>
          </a:p>
        </p:txBody>
      </p:sp>
      <p:sp>
        <p:nvSpPr>
          <p:cNvPr id="3" name="Google Shape;1102;p39">
            <a:extLst>
              <a:ext uri="{FF2B5EF4-FFF2-40B4-BE49-F238E27FC236}">
                <a16:creationId xmlns:a16="http://schemas.microsoft.com/office/drawing/2014/main" id="{EC5FC904-F30E-EC2B-A5C5-6C4CF1EC7353}"/>
              </a:ext>
            </a:extLst>
          </p:cNvPr>
          <p:cNvSpPr txBox="1">
            <a:spLocks/>
          </p:cNvSpPr>
          <p:nvPr/>
        </p:nvSpPr>
        <p:spPr>
          <a:xfrm>
            <a:off x="719999" y="1164458"/>
            <a:ext cx="6358133" cy="45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600" dirty="0"/>
              <a:t>Additive &amp; Multiplicative models separated into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E21EC8-D7F0-FC13-FECF-F707A073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4180"/>
          <a:stretch/>
        </p:blipFill>
        <p:spPr>
          <a:xfrm>
            <a:off x="3598181" y="1781436"/>
            <a:ext cx="5276181" cy="10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2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398CB00E-6218-FDDA-A294-A797AC3E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39" y="-14817"/>
            <a:ext cx="2349754" cy="1931342"/>
          </a:xfrm>
          <a:prstGeom prst="rect">
            <a:avLst/>
          </a:prstGeom>
        </p:spPr>
      </p:pic>
      <p:sp>
        <p:nvSpPr>
          <p:cNvPr id="812" name="Google Shape;812;p33"/>
          <p:cNvSpPr/>
          <p:nvPr/>
        </p:nvSpPr>
        <p:spPr>
          <a:xfrm>
            <a:off x="5044336" y="1346391"/>
            <a:ext cx="3049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4" name="Google Shape;814;p33"/>
          <p:cNvSpPr/>
          <p:nvPr/>
        </p:nvSpPr>
        <p:spPr>
          <a:xfrm>
            <a:off x="5047086" y="3047979"/>
            <a:ext cx="3049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6" name="Google Shape;816;p33"/>
          <p:cNvSpPr/>
          <p:nvPr/>
        </p:nvSpPr>
        <p:spPr>
          <a:xfrm>
            <a:off x="720950" y="3052450"/>
            <a:ext cx="3049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720950" y="1363325"/>
            <a:ext cx="3049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8" name="Google Shape;818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Forecasting Models Used</a:t>
            </a:r>
            <a:endParaRPr dirty="0"/>
          </a:p>
        </p:txBody>
      </p:sp>
      <p:sp>
        <p:nvSpPr>
          <p:cNvPr id="819" name="Google Shape;819;p33"/>
          <p:cNvSpPr txBox="1">
            <a:spLocks noGrp="1"/>
          </p:cNvSpPr>
          <p:nvPr>
            <p:ph type="subTitle" idx="1"/>
          </p:nvPr>
        </p:nvSpPr>
        <p:spPr>
          <a:xfrm>
            <a:off x="719849" y="2271987"/>
            <a:ext cx="3052743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Strong for stationary series</a:t>
            </a:r>
            <a:endParaRPr sz="1800" dirty="0"/>
          </a:p>
        </p:txBody>
      </p:sp>
      <p:sp>
        <p:nvSpPr>
          <p:cNvPr id="820" name="Google Shape;820;p33"/>
          <p:cNvSpPr txBox="1">
            <a:spLocks noGrp="1"/>
          </p:cNvSpPr>
          <p:nvPr>
            <p:ph type="subTitle" idx="2"/>
          </p:nvPr>
        </p:nvSpPr>
        <p:spPr>
          <a:xfrm>
            <a:off x="5044336" y="2260803"/>
            <a:ext cx="30498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Weighs recent data more</a:t>
            </a:r>
            <a:endParaRPr sz="1800" dirty="0"/>
          </a:p>
        </p:txBody>
      </p:sp>
      <p:sp>
        <p:nvSpPr>
          <p:cNvPr id="821" name="Google Shape;821;p33"/>
          <p:cNvSpPr txBox="1">
            <a:spLocks noGrp="1"/>
          </p:cNvSpPr>
          <p:nvPr>
            <p:ph type="subTitle" idx="3"/>
          </p:nvPr>
        </p:nvSpPr>
        <p:spPr>
          <a:xfrm>
            <a:off x="720950" y="3961750"/>
            <a:ext cx="30498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Captures holidays &amp; trends</a:t>
            </a:r>
            <a:endParaRPr sz="1800" dirty="0"/>
          </a:p>
        </p:txBody>
      </p:sp>
      <p:sp>
        <p:nvSpPr>
          <p:cNvPr id="822" name="Google Shape;822;p33"/>
          <p:cNvSpPr txBox="1">
            <a:spLocks noGrp="1"/>
          </p:cNvSpPr>
          <p:nvPr>
            <p:ph type="subTitle" idx="4"/>
          </p:nvPr>
        </p:nvSpPr>
        <p:spPr>
          <a:xfrm>
            <a:off x="5044336" y="3942416"/>
            <a:ext cx="3049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Deep learning model for sequential data</a:t>
            </a:r>
            <a:endParaRPr sz="1800" dirty="0"/>
          </a:p>
        </p:txBody>
      </p:sp>
      <p:sp>
        <p:nvSpPr>
          <p:cNvPr id="825" name="Google Shape;825;p33"/>
          <p:cNvSpPr txBox="1">
            <a:spLocks noGrp="1"/>
          </p:cNvSpPr>
          <p:nvPr>
            <p:ph type="subTitle" idx="7"/>
          </p:nvPr>
        </p:nvSpPr>
        <p:spPr>
          <a:xfrm>
            <a:off x="719849" y="1916676"/>
            <a:ext cx="3052743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ARIMA</a:t>
            </a:r>
          </a:p>
        </p:txBody>
      </p:sp>
      <p:sp>
        <p:nvSpPr>
          <p:cNvPr id="826" name="Google Shape;826;p33"/>
          <p:cNvSpPr txBox="1">
            <a:spLocks noGrp="1"/>
          </p:cNvSpPr>
          <p:nvPr>
            <p:ph type="subTitle" idx="8"/>
          </p:nvPr>
        </p:nvSpPr>
        <p:spPr>
          <a:xfrm>
            <a:off x="5044336" y="1899591"/>
            <a:ext cx="3049800" cy="3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ETS</a:t>
            </a:r>
            <a:endParaRPr dirty="0"/>
          </a:p>
        </p:txBody>
      </p:sp>
      <p:sp>
        <p:nvSpPr>
          <p:cNvPr id="828" name="Google Shape;828;p33"/>
          <p:cNvSpPr txBox="1">
            <a:spLocks noGrp="1"/>
          </p:cNvSpPr>
          <p:nvPr>
            <p:ph type="subTitle" idx="13"/>
          </p:nvPr>
        </p:nvSpPr>
        <p:spPr>
          <a:xfrm>
            <a:off x="719650" y="3606550"/>
            <a:ext cx="30498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Prophet</a:t>
            </a:r>
            <a:endParaRPr dirty="0"/>
          </a:p>
        </p:txBody>
      </p:sp>
      <p:sp>
        <p:nvSpPr>
          <p:cNvPr id="829" name="Google Shape;829;p33"/>
          <p:cNvSpPr txBox="1">
            <a:spLocks noGrp="1"/>
          </p:cNvSpPr>
          <p:nvPr>
            <p:ph type="subTitle" idx="14"/>
          </p:nvPr>
        </p:nvSpPr>
        <p:spPr>
          <a:xfrm>
            <a:off x="5044336" y="3589616"/>
            <a:ext cx="30498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LSTM</a:t>
            </a:r>
            <a:endParaRPr dirty="0"/>
          </a:p>
        </p:txBody>
      </p:sp>
      <p:sp>
        <p:nvSpPr>
          <p:cNvPr id="834" name="Google Shape;834;p33"/>
          <p:cNvSpPr/>
          <p:nvPr/>
        </p:nvSpPr>
        <p:spPr>
          <a:xfrm>
            <a:off x="829239" y="1471629"/>
            <a:ext cx="274318" cy="274318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33"/>
          <p:cNvGrpSpPr/>
          <p:nvPr/>
        </p:nvGrpSpPr>
        <p:grpSpPr>
          <a:xfrm>
            <a:off x="5113681" y="3172289"/>
            <a:ext cx="274310" cy="249394"/>
            <a:chOff x="854261" y="2908813"/>
            <a:chExt cx="377474" cy="335748"/>
          </a:xfrm>
        </p:grpSpPr>
        <p:sp>
          <p:nvSpPr>
            <p:cNvPr id="836" name="Google Shape;836;p33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850572" y="3138275"/>
            <a:ext cx="171450" cy="274320"/>
            <a:chOff x="4054103" y="2430191"/>
            <a:chExt cx="218687" cy="349052"/>
          </a:xfrm>
        </p:grpSpPr>
        <p:sp>
          <p:nvSpPr>
            <p:cNvPr id="842" name="Google Shape;842;p33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3"/>
          <p:cNvGrpSpPr/>
          <p:nvPr/>
        </p:nvGrpSpPr>
        <p:grpSpPr>
          <a:xfrm>
            <a:off x="5119435" y="1448888"/>
            <a:ext cx="274333" cy="274303"/>
            <a:chOff x="3095745" y="3805393"/>
            <a:chExt cx="352840" cy="354717"/>
          </a:xfrm>
        </p:grpSpPr>
        <p:sp>
          <p:nvSpPr>
            <p:cNvPr id="851" name="Google Shape;851;p33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>
          <a:extLst>
            <a:ext uri="{FF2B5EF4-FFF2-40B4-BE49-F238E27FC236}">
              <a16:creationId xmlns:a16="http://schemas.microsoft.com/office/drawing/2014/main" id="{3776B51E-8554-EA3D-3851-4C2B282BC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3C0696E3-733B-36B1-3DD4-5C851280A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30388"/>
          <a:stretch/>
        </p:blipFill>
        <p:spPr>
          <a:xfrm>
            <a:off x="140557" y="23043"/>
            <a:ext cx="2349754" cy="1344444"/>
          </a:xfrm>
          <a:prstGeom prst="rect">
            <a:avLst/>
          </a:prstGeom>
        </p:spPr>
      </p:pic>
      <p:pic>
        <p:nvPicPr>
          <p:cNvPr id="20" name="Picture 19" descr="A chart of candlesticks on a black background&#10;&#10;AI-generated content may be incorrect.">
            <a:extLst>
              <a:ext uri="{FF2B5EF4-FFF2-40B4-BE49-F238E27FC236}">
                <a16:creationId xmlns:a16="http://schemas.microsoft.com/office/drawing/2014/main" id="{65F95FAC-8098-A344-D868-635A66658C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97"/>
          <a:stretch/>
        </p:blipFill>
        <p:spPr>
          <a:xfrm>
            <a:off x="5898506" y="3912819"/>
            <a:ext cx="2430473" cy="1250623"/>
          </a:xfrm>
          <a:prstGeom prst="rect">
            <a:avLst/>
          </a:prstGeom>
        </p:spPr>
      </p:pic>
      <p:sp>
        <p:nvSpPr>
          <p:cNvPr id="818" name="Google Shape;818;p33">
            <a:extLst>
              <a:ext uri="{FF2B5EF4-FFF2-40B4-BE49-F238E27FC236}">
                <a16:creationId xmlns:a16="http://schemas.microsoft.com/office/drawing/2014/main" id="{184BB835-5224-584F-7B36-1D9D3F075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6800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Simulated Series Analysis</a:t>
            </a:r>
            <a:endParaRPr dirty="0"/>
          </a:p>
        </p:txBody>
      </p:sp>
      <p:sp>
        <p:nvSpPr>
          <p:cNvPr id="18" name="Google Shape;1097;p39">
            <a:extLst>
              <a:ext uri="{FF2B5EF4-FFF2-40B4-BE49-F238E27FC236}">
                <a16:creationId xmlns:a16="http://schemas.microsoft.com/office/drawing/2014/main" id="{89FF0FC4-9607-D606-F1FE-E48F7329918C}"/>
              </a:ext>
            </a:extLst>
          </p:cNvPr>
          <p:cNvSpPr/>
          <p:nvPr/>
        </p:nvSpPr>
        <p:spPr>
          <a:xfrm>
            <a:off x="720000" y="1457567"/>
            <a:ext cx="7839800" cy="3080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E18863-645A-178F-443C-15AA4AEFF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99" y="1637727"/>
            <a:ext cx="6985001" cy="27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215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rowth Strategy Minithem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F8F8F8"/>
      </a:lt2>
      <a:accent1>
        <a:srgbClr val="407BFE"/>
      </a:accent1>
      <a:accent2>
        <a:srgbClr val="8EB0FF"/>
      </a:accent2>
      <a:accent3>
        <a:srgbClr val="C6D7FF"/>
      </a:accent3>
      <a:accent4>
        <a:srgbClr val="263238"/>
      </a:accent4>
      <a:accent5>
        <a:srgbClr val="F0F0F0"/>
      </a:accent5>
      <a:accent6>
        <a:srgbClr val="F3F3F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404</Words>
  <Application>Microsoft Office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Anaheim</vt:lpstr>
      <vt:lpstr>Darker Grotesque SemiBold</vt:lpstr>
      <vt:lpstr>Montserrat</vt:lpstr>
      <vt:lpstr>Raleway</vt:lpstr>
      <vt:lpstr>Arial</vt:lpstr>
      <vt:lpstr>Work Sans</vt:lpstr>
      <vt:lpstr>Business Growth Strategy Minitheme by Slidesgo</vt:lpstr>
      <vt:lpstr>Stock Price Forecasting Using Time Series and ML</vt:lpstr>
      <vt:lpstr>Team 09</vt:lpstr>
      <vt:lpstr>Problem Statement</vt:lpstr>
      <vt:lpstr>01</vt:lpstr>
      <vt:lpstr>Key Insights from EDA</vt:lpstr>
      <vt:lpstr>Time Series Decomposition</vt:lpstr>
      <vt:lpstr>Time Series Decomposition</vt:lpstr>
      <vt:lpstr>Forecasting Models Used</vt:lpstr>
      <vt:lpstr>Simulated Series Analysis</vt:lpstr>
      <vt:lpstr>Model Performance Summary</vt:lpstr>
      <vt:lpstr>Introducing the Streamlit App</vt:lpstr>
      <vt:lpstr>App Demo Walkthrough</vt:lpstr>
      <vt:lpstr>Live Interaction Example</vt:lpstr>
      <vt:lpstr>Live Interaction Example</vt:lpstr>
      <vt:lpstr>Live Interaction Example</vt:lpstr>
      <vt:lpstr>User Interaction &amp; Value</vt:lpstr>
      <vt:lpstr>Conclusion &amp;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Personal</dc:creator>
  <cp:lastModifiedBy>Mohit Rathod</cp:lastModifiedBy>
  <cp:revision>18</cp:revision>
  <dcterms:modified xsi:type="dcterms:W3CDTF">2025-04-14T03:30:49Z</dcterms:modified>
</cp:coreProperties>
</file>