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126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D5FDD8-AC4C-43F3-92A1-0275E2388BE7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3185FDE3-B633-482E-A8FF-CD0ECDDC0F22}">
      <dgm:prSet/>
      <dgm:spPr/>
      <dgm:t>
        <a:bodyPr/>
        <a:lstStyle/>
        <a:p>
          <a:r>
            <a:rPr lang="en-CA"/>
            <a:t>Yearly Overview</a:t>
          </a:r>
          <a:endParaRPr lang="en-US"/>
        </a:p>
      </dgm:t>
    </dgm:pt>
    <dgm:pt modelId="{50109F92-7D38-4A11-B6C4-141CE8457B61}" type="parTrans" cxnId="{69D61472-991B-404D-8370-3833DC3EB985}">
      <dgm:prSet/>
      <dgm:spPr/>
      <dgm:t>
        <a:bodyPr/>
        <a:lstStyle/>
        <a:p>
          <a:endParaRPr lang="en-US"/>
        </a:p>
      </dgm:t>
    </dgm:pt>
    <dgm:pt modelId="{787F4F2C-C1B7-401C-B15A-78ED6C55F2D7}" type="sibTrans" cxnId="{69D61472-991B-404D-8370-3833DC3EB985}">
      <dgm:prSet/>
      <dgm:spPr/>
      <dgm:t>
        <a:bodyPr/>
        <a:lstStyle/>
        <a:p>
          <a:endParaRPr lang="en-US"/>
        </a:p>
      </dgm:t>
    </dgm:pt>
    <dgm:pt modelId="{7945B6F3-7E11-4057-BE6E-2D5B301153D1}">
      <dgm:prSet/>
      <dgm:spPr/>
      <dgm:t>
        <a:bodyPr/>
        <a:lstStyle/>
        <a:p>
          <a:r>
            <a:rPr lang="en-CA"/>
            <a:t>User Behaviour</a:t>
          </a:r>
          <a:endParaRPr lang="en-US"/>
        </a:p>
      </dgm:t>
    </dgm:pt>
    <dgm:pt modelId="{B9FC54E1-ACA3-4BD9-B64C-8ADBEECF428D}" type="parTrans" cxnId="{266046AB-35D8-48DE-BAF2-76669D6C1CEF}">
      <dgm:prSet/>
      <dgm:spPr/>
      <dgm:t>
        <a:bodyPr/>
        <a:lstStyle/>
        <a:p>
          <a:endParaRPr lang="en-US"/>
        </a:p>
      </dgm:t>
    </dgm:pt>
    <dgm:pt modelId="{3982B0F9-CDF1-4086-8316-3F85B0BD6489}" type="sibTrans" cxnId="{266046AB-35D8-48DE-BAF2-76669D6C1CEF}">
      <dgm:prSet/>
      <dgm:spPr/>
      <dgm:t>
        <a:bodyPr/>
        <a:lstStyle/>
        <a:p>
          <a:endParaRPr lang="en-US"/>
        </a:p>
      </dgm:t>
    </dgm:pt>
    <dgm:pt modelId="{CE03608D-7235-4EBA-882A-F70DC198DE16}">
      <dgm:prSet/>
      <dgm:spPr/>
      <dgm:t>
        <a:bodyPr/>
        <a:lstStyle/>
        <a:p>
          <a:r>
            <a:rPr lang="en-CA"/>
            <a:t>Station Popularity</a:t>
          </a:r>
          <a:endParaRPr lang="en-US"/>
        </a:p>
      </dgm:t>
    </dgm:pt>
    <dgm:pt modelId="{34896FFE-97BB-4BF3-8438-2D8712A20DED}" type="parTrans" cxnId="{4BC32E56-1046-4909-8233-1F00100FE396}">
      <dgm:prSet/>
      <dgm:spPr/>
      <dgm:t>
        <a:bodyPr/>
        <a:lstStyle/>
        <a:p>
          <a:endParaRPr lang="en-US"/>
        </a:p>
      </dgm:t>
    </dgm:pt>
    <dgm:pt modelId="{D3009447-27E0-4929-978E-9AFA7A1082DB}" type="sibTrans" cxnId="{4BC32E56-1046-4909-8233-1F00100FE396}">
      <dgm:prSet/>
      <dgm:spPr/>
      <dgm:t>
        <a:bodyPr/>
        <a:lstStyle/>
        <a:p>
          <a:endParaRPr lang="en-US"/>
        </a:p>
      </dgm:t>
    </dgm:pt>
    <dgm:pt modelId="{4A774E98-9B02-4FAA-A3E8-8BC66CF6F955}" type="pres">
      <dgm:prSet presAssocID="{28D5FDD8-AC4C-43F3-92A1-0275E2388BE7}" presName="linear" presStyleCnt="0">
        <dgm:presLayoutVars>
          <dgm:animLvl val="lvl"/>
          <dgm:resizeHandles val="exact"/>
        </dgm:presLayoutVars>
      </dgm:prSet>
      <dgm:spPr/>
    </dgm:pt>
    <dgm:pt modelId="{AC91227F-CDF0-4FBD-B1DF-8D2E43681234}" type="pres">
      <dgm:prSet presAssocID="{3185FDE3-B633-482E-A8FF-CD0ECDDC0F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9A3E4F7-653A-449E-9A84-AE3CC98BF129}" type="pres">
      <dgm:prSet presAssocID="{787F4F2C-C1B7-401C-B15A-78ED6C55F2D7}" presName="spacer" presStyleCnt="0"/>
      <dgm:spPr/>
    </dgm:pt>
    <dgm:pt modelId="{D1964EC3-AE27-4524-9099-1C99CF92490A}" type="pres">
      <dgm:prSet presAssocID="{7945B6F3-7E11-4057-BE6E-2D5B301153D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9B9515-50DE-48AA-A9B3-E3A41AE96DE3}" type="pres">
      <dgm:prSet presAssocID="{3982B0F9-CDF1-4086-8316-3F85B0BD6489}" presName="spacer" presStyleCnt="0"/>
      <dgm:spPr/>
    </dgm:pt>
    <dgm:pt modelId="{970D539D-1EB8-43A2-AE79-CB67F17A5EEC}" type="pres">
      <dgm:prSet presAssocID="{CE03608D-7235-4EBA-882A-F70DC198DE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369E45E-1011-4870-938B-38597A06D3BF}" type="presOf" srcId="{3185FDE3-B633-482E-A8FF-CD0ECDDC0F22}" destId="{AC91227F-CDF0-4FBD-B1DF-8D2E43681234}" srcOrd="0" destOrd="0" presId="urn:microsoft.com/office/officeart/2005/8/layout/vList2"/>
    <dgm:cxn modelId="{82C2756D-C4F9-49CD-ACC7-A3E249D60695}" type="presOf" srcId="{7945B6F3-7E11-4057-BE6E-2D5B301153D1}" destId="{D1964EC3-AE27-4524-9099-1C99CF92490A}" srcOrd="0" destOrd="0" presId="urn:microsoft.com/office/officeart/2005/8/layout/vList2"/>
    <dgm:cxn modelId="{69D61472-991B-404D-8370-3833DC3EB985}" srcId="{28D5FDD8-AC4C-43F3-92A1-0275E2388BE7}" destId="{3185FDE3-B633-482E-A8FF-CD0ECDDC0F22}" srcOrd="0" destOrd="0" parTransId="{50109F92-7D38-4A11-B6C4-141CE8457B61}" sibTransId="{787F4F2C-C1B7-401C-B15A-78ED6C55F2D7}"/>
    <dgm:cxn modelId="{4BC32E56-1046-4909-8233-1F00100FE396}" srcId="{28D5FDD8-AC4C-43F3-92A1-0275E2388BE7}" destId="{CE03608D-7235-4EBA-882A-F70DC198DE16}" srcOrd="2" destOrd="0" parTransId="{34896FFE-97BB-4BF3-8438-2D8712A20DED}" sibTransId="{D3009447-27E0-4929-978E-9AFA7A1082DB}"/>
    <dgm:cxn modelId="{7FB9A49E-58F3-4C05-80DB-4A74E6A123B5}" type="presOf" srcId="{28D5FDD8-AC4C-43F3-92A1-0275E2388BE7}" destId="{4A774E98-9B02-4FAA-A3E8-8BC66CF6F955}" srcOrd="0" destOrd="0" presId="urn:microsoft.com/office/officeart/2005/8/layout/vList2"/>
    <dgm:cxn modelId="{266046AB-35D8-48DE-BAF2-76669D6C1CEF}" srcId="{28D5FDD8-AC4C-43F3-92A1-0275E2388BE7}" destId="{7945B6F3-7E11-4057-BE6E-2D5B301153D1}" srcOrd="1" destOrd="0" parTransId="{B9FC54E1-ACA3-4BD9-B64C-8ADBEECF428D}" sibTransId="{3982B0F9-CDF1-4086-8316-3F85B0BD6489}"/>
    <dgm:cxn modelId="{691814D8-AFD7-4BF3-B56A-8624E9778DDD}" type="presOf" srcId="{CE03608D-7235-4EBA-882A-F70DC198DE16}" destId="{970D539D-1EB8-43A2-AE79-CB67F17A5EEC}" srcOrd="0" destOrd="0" presId="urn:microsoft.com/office/officeart/2005/8/layout/vList2"/>
    <dgm:cxn modelId="{C85F49D6-E412-4FC5-ABF4-DCE8815CDBA1}" type="presParOf" srcId="{4A774E98-9B02-4FAA-A3E8-8BC66CF6F955}" destId="{AC91227F-CDF0-4FBD-B1DF-8D2E43681234}" srcOrd="0" destOrd="0" presId="urn:microsoft.com/office/officeart/2005/8/layout/vList2"/>
    <dgm:cxn modelId="{1F1FD397-BF5B-4396-B254-7D7C3F6D874F}" type="presParOf" srcId="{4A774E98-9B02-4FAA-A3E8-8BC66CF6F955}" destId="{29A3E4F7-653A-449E-9A84-AE3CC98BF129}" srcOrd="1" destOrd="0" presId="urn:microsoft.com/office/officeart/2005/8/layout/vList2"/>
    <dgm:cxn modelId="{226EA34A-F81A-4C7F-A645-5199E80B353C}" type="presParOf" srcId="{4A774E98-9B02-4FAA-A3E8-8BC66CF6F955}" destId="{D1964EC3-AE27-4524-9099-1C99CF92490A}" srcOrd="2" destOrd="0" presId="urn:microsoft.com/office/officeart/2005/8/layout/vList2"/>
    <dgm:cxn modelId="{83B2ACEE-242A-4BAD-91B4-77822D04738B}" type="presParOf" srcId="{4A774E98-9B02-4FAA-A3E8-8BC66CF6F955}" destId="{249B9515-50DE-48AA-A9B3-E3A41AE96DE3}" srcOrd="3" destOrd="0" presId="urn:microsoft.com/office/officeart/2005/8/layout/vList2"/>
    <dgm:cxn modelId="{E7F3E62F-4FC1-4075-9DBC-6D90651F5A67}" type="presParOf" srcId="{4A774E98-9B02-4FAA-A3E8-8BC66CF6F955}" destId="{970D539D-1EB8-43A2-AE79-CB67F17A5EE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52A543C-74D4-4AEB-9CC2-0AF7EE96B580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349A60-F4F4-49C2-A6FA-D0B36FC33E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baseline="0" dirty="0"/>
            <a:t>Stations near major transit hubs </a:t>
          </a:r>
          <a:r>
            <a:rPr lang="en-US" sz="2000" b="0" i="0" baseline="0" dirty="0"/>
            <a:t>(like Union Station) experienced the highest traffic for both arrivals and departures, showcasing their importance for daily commuters.</a:t>
          </a:r>
          <a:endParaRPr lang="en-US" sz="2000" b="0" dirty="0"/>
        </a:p>
      </dgm:t>
    </dgm:pt>
    <dgm:pt modelId="{93C5CADE-5884-4614-BBB0-B5B42CA77F00}" type="parTrans" cxnId="{1A358C29-6C5B-4A42-A85A-4E4B02A28D7B}">
      <dgm:prSet/>
      <dgm:spPr/>
      <dgm:t>
        <a:bodyPr/>
        <a:lstStyle/>
        <a:p>
          <a:endParaRPr lang="en-US"/>
        </a:p>
      </dgm:t>
    </dgm:pt>
    <dgm:pt modelId="{E57B0419-B444-4DEF-8D67-599EA86AF4AE}" type="sibTrans" cxnId="{1A358C29-6C5B-4A42-A85A-4E4B02A28D7B}">
      <dgm:prSet/>
      <dgm:spPr/>
      <dgm:t>
        <a:bodyPr/>
        <a:lstStyle/>
        <a:p>
          <a:endParaRPr lang="en-US"/>
        </a:p>
      </dgm:t>
    </dgm:pt>
    <dgm:pt modelId="{D847BCEE-A72F-4CEB-BEFA-38E87E3707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Stations near recreational areas </a:t>
          </a:r>
          <a:r>
            <a:rPr lang="en-US" b="0" i="0" baseline="0"/>
            <a:t>were also highly utilized, particularly by casual members during weekends and leisure trips.</a:t>
          </a:r>
          <a:endParaRPr lang="en-US" b="0"/>
        </a:p>
      </dgm:t>
    </dgm:pt>
    <dgm:pt modelId="{AFC3AD70-8E0B-4BD9-94CA-AD3E60909397}" type="parTrans" cxnId="{2722AB02-47D2-4338-9DD8-2E7A3692FD81}">
      <dgm:prSet/>
      <dgm:spPr/>
      <dgm:t>
        <a:bodyPr/>
        <a:lstStyle/>
        <a:p>
          <a:endParaRPr lang="en-US"/>
        </a:p>
      </dgm:t>
    </dgm:pt>
    <dgm:pt modelId="{DF6FA9C6-324C-4CB4-AC91-704D5BAF05B8}" type="sibTrans" cxnId="{2722AB02-47D2-4338-9DD8-2E7A3692FD81}">
      <dgm:prSet/>
      <dgm:spPr/>
      <dgm:t>
        <a:bodyPr/>
        <a:lstStyle/>
        <a:p>
          <a:endParaRPr lang="en-US"/>
        </a:p>
      </dgm:t>
    </dgm:pt>
    <dgm:pt modelId="{0D74A431-F18F-4923-A617-D77319EF3FB4}" type="pres">
      <dgm:prSet presAssocID="{252A543C-74D4-4AEB-9CC2-0AF7EE96B580}" presName="root" presStyleCnt="0">
        <dgm:presLayoutVars>
          <dgm:dir/>
          <dgm:resizeHandles val="exact"/>
        </dgm:presLayoutVars>
      </dgm:prSet>
      <dgm:spPr/>
    </dgm:pt>
    <dgm:pt modelId="{2F4E47C2-3391-48E9-A175-4225483916B6}" type="pres">
      <dgm:prSet presAssocID="{3B349A60-F4F4-49C2-A6FA-D0B36FC33E2C}" presName="compNode" presStyleCnt="0"/>
      <dgm:spPr/>
    </dgm:pt>
    <dgm:pt modelId="{E91F63F9-3A92-4C4C-87BC-E9772C492183}" type="pres">
      <dgm:prSet presAssocID="{3B349A60-F4F4-49C2-A6FA-D0B36FC33E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68E142A4-4898-4583-8566-2E48E27D676E}" type="pres">
      <dgm:prSet presAssocID="{3B349A60-F4F4-49C2-A6FA-D0B36FC33E2C}" presName="spaceRect" presStyleCnt="0"/>
      <dgm:spPr/>
    </dgm:pt>
    <dgm:pt modelId="{DF5E2A1E-322A-4811-B037-3494FC6DBAF0}" type="pres">
      <dgm:prSet presAssocID="{3B349A60-F4F4-49C2-A6FA-D0B36FC33E2C}" presName="textRect" presStyleLbl="revTx" presStyleIdx="0" presStyleCnt="2">
        <dgm:presLayoutVars>
          <dgm:chMax val="1"/>
          <dgm:chPref val="1"/>
        </dgm:presLayoutVars>
      </dgm:prSet>
      <dgm:spPr/>
    </dgm:pt>
    <dgm:pt modelId="{A0DF574B-8867-4237-96A0-A79469AD4B31}" type="pres">
      <dgm:prSet presAssocID="{E57B0419-B444-4DEF-8D67-599EA86AF4AE}" presName="sibTrans" presStyleCnt="0"/>
      <dgm:spPr/>
    </dgm:pt>
    <dgm:pt modelId="{20FF7E74-83B0-40B6-8368-4BA6414CEB72}" type="pres">
      <dgm:prSet presAssocID="{D847BCEE-A72F-4CEB-BEFA-38E87E370715}" presName="compNode" presStyleCnt="0"/>
      <dgm:spPr/>
    </dgm:pt>
    <dgm:pt modelId="{F5147D3B-1192-43F9-B5AB-67A94E43531A}" type="pres">
      <dgm:prSet presAssocID="{D847BCEE-A72F-4CEB-BEFA-38E87E37071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ateboard"/>
        </a:ext>
      </dgm:extLst>
    </dgm:pt>
    <dgm:pt modelId="{F0042753-80B7-4413-9F71-1953F9762C7D}" type="pres">
      <dgm:prSet presAssocID="{D847BCEE-A72F-4CEB-BEFA-38E87E370715}" presName="spaceRect" presStyleCnt="0"/>
      <dgm:spPr/>
    </dgm:pt>
    <dgm:pt modelId="{CA3C53E1-8FD3-4852-8948-B0DBCF0A6E65}" type="pres">
      <dgm:prSet presAssocID="{D847BCEE-A72F-4CEB-BEFA-38E87E37071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722AB02-47D2-4338-9DD8-2E7A3692FD81}" srcId="{252A543C-74D4-4AEB-9CC2-0AF7EE96B580}" destId="{D847BCEE-A72F-4CEB-BEFA-38E87E370715}" srcOrd="1" destOrd="0" parTransId="{AFC3AD70-8E0B-4BD9-94CA-AD3E60909397}" sibTransId="{DF6FA9C6-324C-4CB4-AC91-704D5BAF05B8}"/>
    <dgm:cxn modelId="{E975191C-DD68-419A-B435-8BAEDCCB54D7}" type="presOf" srcId="{252A543C-74D4-4AEB-9CC2-0AF7EE96B580}" destId="{0D74A431-F18F-4923-A617-D77319EF3FB4}" srcOrd="0" destOrd="0" presId="urn:microsoft.com/office/officeart/2018/2/layout/IconLabelList"/>
    <dgm:cxn modelId="{1A358C29-6C5B-4A42-A85A-4E4B02A28D7B}" srcId="{252A543C-74D4-4AEB-9CC2-0AF7EE96B580}" destId="{3B349A60-F4F4-49C2-A6FA-D0B36FC33E2C}" srcOrd="0" destOrd="0" parTransId="{93C5CADE-5884-4614-BBB0-B5B42CA77F00}" sibTransId="{E57B0419-B444-4DEF-8D67-599EA86AF4AE}"/>
    <dgm:cxn modelId="{BDF919B4-1FE0-42B8-8997-F36A9994BBC9}" type="presOf" srcId="{3B349A60-F4F4-49C2-A6FA-D0B36FC33E2C}" destId="{DF5E2A1E-322A-4811-B037-3494FC6DBAF0}" srcOrd="0" destOrd="0" presId="urn:microsoft.com/office/officeart/2018/2/layout/IconLabelList"/>
    <dgm:cxn modelId="{89BF2EC7-769B-4DDF-A953-C0A31B4EE492}" type="presOf" srcId="{D847BCEE-A72F-4CEB-BEFA-38E87E370715}" destId="{CA3C53E1-8FD3-4852-8948-B0DBCF0A6E65}" srcOrd="0" destOrd="0" presId="urn:microsoft.com/office/officeart/2018/2/layout/IconLabelList"/>
    <dgm:cxn modelId="{0F3EB755-81BE-4F77-A0D7-0159027B24D5}" type="presParOf" srcId="{0D74A431-F18F-4923-A617-D77319EF3FB4}" destId="{2F4E47C2-3391-48E9-A175-4225483916B6}" srcOrd="0" destOrd="0" presId="urn:microsoft.com/office/officeart/2018/2/layout/IconLabelList"/>
    <dgm:cxn modelId="{A7DFD782-AC4F-4E98-A777-EE9DBD6B01B6}" type="presParOf" srcId="{2F4E47C2-3391-48E9-A175-4225483916B6}" destId="{E91F63F9-3A92-4C4C-87BC-E9772C492183}" srcOrd="0" destOrd="0" presId="urn:microsoft.com/office/officeart/2018/2/layout/IconLabelList"/>
    <dgm:cxn modelId="{001EF2C0-6352-4655-925C-1199C2CF38B2}" type="presParOf" srcId="{2F4E47C2-3391-48E9-A175-4225483916B6}" destId="{68E142A4-4898-4583-8566-2E48E27D676E}" srcOrd="1" destOrd="0" presId="urn:microsoft.com/office/officeart/2018/2/layout/IconLabelList"/>
    <dgm:cxn modelId="{2DBBB19D-26E8-44EB-81A2-B4B3CBDB53D7}" type="presParOf" srcId="{2F4E47C2-3391-48E9-A175-4225483916B6}" destId="{DF5E2A1E-322A-4811-B037-3494FC6DBAF0}" srcOrd="2" destOrd="0" presId="urn:microsoft.com/office/officeart/2018/2/layout/IconLabelList"/>
    <dgm:cxn modelId="{B1042D4F-1B1E-4F8D-A323-7D86B3E6ABAD}" type="presParOf" srcId="{0D74A431-F18F-4923-A617-D77319EF3FB4}" destId="{A0DF574B-8867-4237-96A0-A79469AD4B31}" srcOrd="1" destOrd="0" presId="urn:microsoft.com/office/officeart/2018/2/layout/IconLabelList"/>
    <dgm:cxn modelId="{C3B34D04-D964-43C6-B87F-16E2316D3981}" type="presParOf" srcId="{0D74A431-F18F-4923-A617-D77319EF3FB4}" destId="{20FF7E74-83B0-40B6-8368-4BA6414CEB72}" srcOrd="2" destOrd="0" presId="urn:microsoft.com/office/officeart/2018/2/layout/IconLabelList"/>
    <dgm:cxn modelId="{F587FAD6-6F54-4A26-AFB8-4E8CC699AE6D}" type="presParOf" srcId="{20FF7E74-83B0-40B6-8368-4BA6414CEB72}" destId="{F5147D3B-1192-43F9-B5AB-67A94E43531A}" srcOrd="0" destOrd="0" presId="urn:microsoft.com/office/officeart/2018/2/layout/IconLabelList"/>
    <dgm:cxn modelId="{64F443B4-E07D-46BF-81DF-7388CB822050}" type="presParOf" srcId="{20FF7E74-83B0-40B6-8368-4BA6414CEB72}" destId="{F0042753-80B7-4413-9F71-1953F9762C7D}" srcOrd="1" destOrd="0" presId="urn:microsoft.com/office/officeart/2018/2/layout/IconLabelList"/>
    <dgm:cxn modelId="{6F39044A-8292-477E-9FA0-BFB39A6D5734}" type="presParOf" srcId="{20FF7E74-83B0-40B6-8368-4BA6414CEB72}" destId="{CA3C53E1-8FD3-4852-8948-B0DBCF0A6E6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978EF1-EDAA-4195-B619-2F8F046FF7A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4B3B3E-8C3A-49B1-9DBD-88C33CED840B}">
      <dgm:prSet custT="1"/>
      <dgm:spPr/>
      <dgm:t>
        <a:bodyPr/>
        <a:lstStyle/>
        <a:p>
          <a:r>
            <a:rPr lang="en-US" sz="2000" b="1" i="0" baseline="0" dirty="0"/>
            <a:t>1.93 million total trips</a:t>
          </a:r>
          <a:r>
            <a:rPr lang="en-US" sz="2000" b="0" i="0" baseline="0" dirty="0"/>
            <a:t> were recorded in 2018, amounting to </a:t>
          </a:r>
          <a:r>
            <a:rPr lang="en-US" sz="2000" b="1" i="0" baseline="0" dirty="0"/>
            <a:t>31.09 million minutes spent biking</a:t>
          </a:r>
          <a:r>
            <a:rPr lang="en-US" sz="2000" b="0" i="0" baseline="0" dirty="0"/>
            <a:t>.</a:t>
          </a:r>
          <a:endParaRPr lang="en-US" sz="2000" dirty="0"/>
        </a:p>
      </dgm:t>
    </dgm:pt>
    <dgm:pt modelId="{EBFDFC4F-3D45-45C3-ACC9-4B75AD771862}" type="parTrans" cxnId="{F4D57835-0025-451B-8C3A-CC62EBE038D0}">
      <dgm:prSet/>
      <dgm:spPr/>
      <dgm:t>
        <a:bodyPr/>
        <a:lstStyle/>
        <a:p>
          <a:endParaRPr lang="en-US"/>
        </a:p>
      </dgm:t>
    </dgm:pt>
    <dgm:pt modelId="{D37A7553-8DB8-477A-B91D-AB43C80F64F9}" type="sibTrans" cxnId="{F4D57835-0025-451B-8C3A-CC62EBE038D0}">
      <dgm:prSet/>
      <dgm:spPr/>
      <dgm:t>
        <a:bodyPr/>
        <a:lstStyle/>
        <a:p>
          <a:endParaRPr lang="en-US"/>
        </a:p>
      </dgm:t>
    </dgm:pt>
    <dgm:pt modelId="{6A3CA830-935A-45C9-976A-A622260A8DD3}">
      <dgm:prSet/>
      <dgm:spPr/>
      <dgm:t>
        <a:bodyPr/>
        <a:lstStyle/>
        <a:p>
          <a:r>
            <a:rPr lang="en-US" b="0" i="0" baseline="0" dirty="0"/>
            <a:t>The system had </a:t>
          </a:r>
          <a:r>
            <a:rPr lang="en-US" b="1" i="0" baseline="0" dirty="0"/>
            <a:t>359 active stations</a:t>
          </a:r>
          <a:r>
            <a:rPr lang="en-US" b="0" i="0" baseline="0" dirty="0"/>
            <a:t>, with an overall </a:t>
          </a:r>
          <a:r>
            <a:rPr lang="en-US" b="1" i="0" baseline="0" dirty="0"/>
            <a:t>average trip duration of 16.08 minutes</a:t>
          </a:r>
          <a:r>
            <a:rPr lang="en-US" b="0" i="0" baseline="0" dirty="0"/>
            <a:t>. </a:t>
          </a:r>
          <a:endParaRPr lang="en-US" dirty="0"/>
        </a:p>
      </dgm:t>
    </dgm:pt>
    <dgm:pt modelId="{6F17F1B8-6545-4522-9CF8-7EA04A2AD119}" type="parTrans" cxnId="{AF2F4293-35D2-4CCB-9B9F-76031ECDC44D}">
      <dgm:prSet/>
      <dgm:spPr/>
      <dgm:t>
        <a:bodyPr/>
        <a:lstStyle/>
        <a:p>
          <a:endParaRPr lang="en-US"/>
        </a:p>
      </dgm:t>
    </dgm:pt>
    <dgm:pt modelId="{51919C68-8597-44CF-A9EE-7602D3961644}" type="sibTrans" cxnId="{AF2F4293-35D2-4CCB-9B9F-76031ECDC44D}">
      <dgm:prSet/>
      <dgm:spPr/>
      <dgm:t>
        <a:bodyPr/>
        <a:lstStyle/>
        <a:p>
          <a:endParaRPr lang="en-US"/>
        </a:p>
      </dgm:t>
    </dgm:pt>
    <dgm:pt modelId="{4C1BA82A-3931-4067-B4E6-A434753432CD}" type="pres">
      <dgm:prSet presAssocID="{E0978EF1-EDAA-4195-B619-2F8F046FF7A8}" presName="root" presStyleCnt="0">
        <dgm:presLayoutVars>
          <dgm:dir/>
          <dgm:resizeHandles val="exact"/>
        </dgm:presLayoutVars>
      </dgm:prSet>
      <dgm:spPr/>
    </dgm:pt>
    <dgm:pt modelId="{3CFD1F9B-DC43-4F20-BC02-DEF07E8F9703}" type="pres">
      <dgm:prSet presAssocID="{884B3B3E-8C3A-49B1-9DBD-88C33CED840B}" presName="compNode" presStyleCnt="0"/>
      <dgm:spPr/>
    </dgm:pt>
    <dgm:pt modelId="{0BB34912-04D6-4CB1-8B56-5C2A0A5F889D}" type="pres">
      <dgm:prSet presAssocID="{884B3B3E-8C3A-49B1-9DBD-88C33CED84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6589A421-0904-4CD6-93CD-3705592FB1BE}" type="pres">
      <dgm:prSet presAssocID="{884B3B3E-8C3A-49B1-9DBD-88C33CED840B}" presName="spaceRect" presStyleCnt="0"/>
      <dgm:spPr/>
    </dgm:pt>
    <dgm:pt modelId="{65484412-0B17-44B7-94A3-3F75A40EF44B}" type="pres">
      <dgm:prSet presAssocID="{884B3B3E-8C3A-49B1-9DBD-88C33CED840B}" presName="textRect" presStyleLbl="revTx" presStyleIdx="0" presStyleCnt="2">
        <dgm:presLayoutVars>
          <dgm:chMax val="1"/>
          <dgm:chPref val="1"/>
        </dgm:presLayoutVars>
      </dgm:prSet>
      <dgm:spPr/>
    </dgm:pt>
    <dgm:pt modelId="{5AD1F527-E0CF-41F0-BE94-FB4216446CF9}" type="pres">
      <dgm:prSet presAssocID="{D37A7553-8DB8-477A-B91D-AB43C80F64F9}" presName="sibTrans" presStyleCnt="0"/>
      <dgm:spPr/>
    </dgm:pt>
    <dgm:pt modelId="{61C8340A-9024-4A83-B18C-DFCA8846ACE0}" type="pres">
      <dgm:prSet presAssocID="{6A3CA830-935A-45C9-976A-A622260A8DD3}" presName="compNode" presStyleCnt="0"/>
      <dgm:spPr/>
    </dgm:pt>
    <dgm:pt modelId="{98E51AB0-63D5-4A4A-90EC-4C41E831B159}" type="pres">
      <dgm:prSet presAssocID="{6A3CA830-935A-45C9-976A-A622260A8DD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035D2D0-B2D5-4188-B774-21BDCBD08558}" type="pres">
      <dgm:prSet presAssocID="{6A3CA830-935A-45C9-976A-A622260A8DD3}" presName="spaceRect" presStyleCnt="0"/>
      <dgm:spPr/>
    </dgm:pt>
    <dgm:pt modelId="{FF4DBAC1-D0AB-475D-88B5-3503A539C07E}" type="pres">
      <dgm:prSet presAssocID="{6A3CA830-935A-45C9-976A-A622260A8DD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31EE2A-5BBF-42CB-8C7D-D944EA6D37E3}" type="presOf" srcId="{884B3B3E-8C3A-49B1-9DBD-88C33CED840B}" destId="{65484412-0B17-44B7-94A3-3F75A40EF44B}" srcOrd="0" destOrd="0" presId="urn:microsoft.com/office/officeart/2018/2/layout/IconLabelList"/>
    <dgm:cxn modelId="{F4D57835-0025-451B-8C3A-CC62EBE038D0}" srcId="{E0978EF1-EDAA-4195-B619-2F8F046FF7A8}" destId="{884B3B3E-8C3A-49B1-9DBD-88C33CED840B}" srcOrd="0" destOrd="0" parTransId="{EBFDFC4F-3D45-45C3-ACC9-4B75AD771862}" sibTransId="{D37A7553-8DB8-477A-B91D-AB43C80F64F9}"/>
    <dgm:cxn modelId="{AF2F4293-35D2-4CCB-9B9F-76031ECDC44D}" srcId="{E0978EF1-EDAA-4195-B619-2F8F046FF7A8}" destId="{6A3CA830-935A-45C9-976A-A622260A8DD3}" srcOrd="1" destOrd="0" parTransId="{6F17F1B8-6545-4522-9CF8-7EA04A2AD119}" sibTransId="{51919C68-8597-44CF-A9EE-7602D3961644}"/>
    <dgm:cxn modelId="{F1ED24B2-6363-4E11-809E-95DF3416289E}" type="presOf" srcId="{E0978EF1-EDAA-4195-B619-2F8F046FF7A8}" destId="{4C1BA82A-3931-4067-B4E6-A434753432CD}" srcOrd="0" destOrd="0" presId="urn:microsoft.com/office/officeart/2018/2/layout/IconLabelList"/>
    <dgm:cxn modelId="{CBCD32E3-1ED9-4FB8-9222-0F5BE9B723B1}" type="presOf" srcId="{6A3CA830-935A-45C9-976A-A622260A8DD3}" destId="{FF4DBAC1-D0AB-475D-88B5-3503A539C07E}" srcOrd="0" destOrd="0" presId="urn:microsoft.com/office/officeart/2018/2/layout/IconLabelList"/>
    <dgm:cxn modelId="{EB26AD01-485A-4492-90E1-7D13B0A61F68}" type="presParOf" srcId="{4C1BA82A-3931-4067-B4E6-A434753432CD}" destId="{3CFD1F9B-DC43-4F20-BC02-DEF07E8F9703}" srcOrd="0" destOrd="0" presId="urn:microsoft.com/office/officeart/2018/2/layout/IconLabelList"/>
    <dgm:cxn modelId="{5587E095-0D08-43AD-BA24-0ECD0FF7980E}" type="presParOf" srcId="{3CFD1F9B-DC43-4F20-BC02-DEF07E8F9703}" destId="{0BB34912-04D6-4CB1-8B56-5C2A0A5F889D}" srcOrd="0" destOrd="0" presId="urn:microsoft.com/office/officeart/2018/2/layout/IconLabelList"/>
    <dgm:cxn modelId="{3DDAEEC5-7EAC-47B3-9A25-27469BF082FD}" type="presParOf" srcId="{3CFD1F9B-DC43-4F20-BC02-DEF07E8F9703}" destId="{6589A421-0904-4CD6-93CD-3705592FB1BE}" srcOrd="1" destOrd="0" presId="urn:microsoft.com/office/officeart/2018/2/layout/IconLabelList"/>
    <dgm:cxn modelId="{BAB6033E-05C3-4536-AE75-D05C94B40E39}" type="presParOf" srcId="{3CFD1F9B-DC43-4F20-BC02-DEF07E8F9703}" destId="{65484412-0B17-44B7-94A3-3F75A40EF44B}" srcOrd="2" destOrd="0" presId="urn:microsoft.com/office/officeart/2018/2/layout/IconLabelList"/>
    <dgm:cxn modelId="{B1A8EF25-F0B4-4636-A5E9-3C8F4CBDD748}" type="presParOf" srcId="{4C1BA82A-3931-4067-B4E6-A434753432CD}" destId="{5AD1F527-E0CF-41F0-BE94-FB4216446CF9}" srcOrd="1" destOrd="0" presId="urn:microsoft.com/office/officeart/2018/2/layout/IconLabelList"/>
    <dgm:cxn modelId="{18501D4D-9964-488B-9DBD-350FC289AB31}" type="presParOf" srcId="{4C1BA82A-3931-4067-B4E6-A434753432CD}" destId="{61C8340A-9024-4A83-B18C-DFCA8846ACE0}" srcOrd="2" destOrd="0" presId="urn:microsoft.com/office/officeart/2018/2/layout/IconLabelList"/>
    <dgm:cxn modelId="{393FBCCF-E6CB-4BA9-999B-AE385AF998E7}" type="presParOf" srcId="{61C8340A-9024-4A83-B18C-DFCA8846ACE0}" destId="{98E51AB0-63D5-4A4A-90EC-4C41E831B159}" srcOrd="0" destOrd="0" presId="urn:microsoft.com/office/officeart/2018/2/layout/IconLabelList"/>
    <dgm:cxn modelId="{92C813AF-B407-4EF5-AAFA-233B67768AB6}" type="presParOf" srcId="{61C8340A-9024-4A83-B18C-DFCA8846ACE0}" destId="{5035D2D0-B2D5-4188-B774-21BDCBD08558}" srcOrd="1" destOrd="0" presId="urn:microsoft.com/office/officeart/2018/2/layout/IconLabelList"/>
    <dgm:cxn modelId="{63372AFA-A688-490A-B626-9DB3DCA1CC9D}" type="presParOf" srcId="{61C8340A-9024-4A83-B18C-DFCA8846ACE0}" destId="{FF4DBAC1-D0AB-475D-88B5-3503A539C0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2A543C-74D4-4AEB-9CC2-0AF7EE96B58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349A60-F4F4-49C2-A6FA-D0B36FC33E2C}">
      <dgm:prSet/>
      <dgm:spPr/>
      <dgm:t>
        <a:bodyPr/>
        <a:lstStyle/>
        <a:p>
          <a:r>
            <a:rPr lang="en-US" b="1" i="0" baseline="0" dirty="0"/>
            <a:t>Annual members</a:t>
          </a:r>
          <a:r>
            <a:rPr lang="en-US" b="0" i="0" baseline="0" dirty="0"/>
            <a:t> accounted for the majority of trips, contributing </a:t>
          </a:r>
          <a:r>
            <a:rPr lang="en-US" b="1" i="0" baseline="0" dirty="0"/>
            <a:t>81.72%</a:t>
          </a:r>
          <a:endParaRPr lang="en-US" dirty="0"/>
        </a:p>
      </dgm:t>
    </dgm:pt>
    <dgm:pt modelId="{93C5CADE-5884-4614-BBB0-B5B42CA77F00}" type="parTrans" cxnId="{1A358C29-6C5B-4A42-A85A-4E4B02A28D7B}">
      <dgm:prSet/>
      <dgm:spPr/>
      <dgm:t>
        <a:bodyPr/>
        <a:lstStyle/>
        <a:p>
          <a:endParaRPr lang="en-US"/>
        </a:p>
      </dgm:t>
    </dgm:pt>
    <dgm:pt modelId="{E57B0419-B444-4DEF-8D67-599EA86AF4AE}" type="sibTrans" cxnId="{1A358C29-6C5B-4A42-A85A-4E4B02A28D7B}">
      <dgm:prSet/>
      <dgm:spPr/>
      <dgm:t>
        <a:bodyPr/>
        <a:lstStyle/>
        <a:p>
          <a:endParaRPr lang="en-US"/>
        </a:p>
      </dgm:t>
    </dgm:pt>
    <dgm:pt modelId="{D847BCEE-A72F-4CEB-BEFA-38E87E370715}">
      <dgm:prSet/>
      <dgm:spPr/>
      <dgm:t>
        <a:bodyPr/>
        <a:lstStyle/>
        <a:p>
          <a:r>
            <a:rPr lang="en-US" b="1" i="0" baseline="0" dirty="0"/>
            <a:t>Casual members</a:t>
          </a:r>
          <a:r>
            <a:rPr lang="en-US" b="0" i="0" baseline="0" dirty="0"/>
            <a:t> made up the remaining </a:t>
          </a:r>
          <a:r>
            <a:rPr lang="en-US" b="1" i="0" baseline="0" dirty="0"/>
            <a:t>18.28%</a:t>
          </a:r>
          <a:r>
            <a:rPr lang="en-US" b="0" i="0" baseline="0" dirty="0"/>
            <a:t>, with significantly longer average trip durations (</a:t>
          </a:r>
          <a:r>
            <a:rPr lang="en-US" b="1" i="0" baseline="0" dirty="0"/>
            <a:t>34 minutes</a:t>
          </a:r>
          <a:r>
            <a:rPr lang="en-US" b="0" i="0" baseline="0" dirty="0"/>
            <a:t> compared to 12 minutes for annual members). </a:t>
          </a:r>
          <a:endParaRPr lang="en-US" dirty="0"/>
        </a:p>
      </dgm:t>
    </dgm:pt>
    <dgm:pt modelId="{AFC3AD70-8E0B-4BD9-94CA-AD3E60909397}" type="parTrans" cxnId="{2722AB02-47D2-4338-9DD8-2E7A3692FD81}">
      <dgm:prSet/>
      <dgm:spPr/>
      <dgm:t>
        <a:bodyPr/>
        <a:lstStyle/>
        <a:p>
          <a:endParaRPr lang="en-US"/>
        </a:p>
      </dgm:t>
    </dgm:pt>
    <dgm:pt modelId="{DF6FA9C6-324C-4CB4-AC91-704D5BAF05B8}" type="sibTrans" cxnId="{2722AB02-47D2-4338-9DD8-2E7A3692FD81}">
      <dgm:prSet/>
      <dgm:spPr/>
      <dgm:t>
        <a:bodyPr/>
        <a:lstStyle/>
        <a:p>
          <a:endParaRPr lang="en-US"/>
        </a:p>
      </dgm:t>
    </dgm:pt>
    <dgm:pt modelId="{E28A76A1-CD8F-4B7A-A4DB-A0A79660FC7E}" type="pres">
      <dgm:prSet presAssocID="{252A543C-74D4-4AEB-9CC2-0AF7EE96B58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74C32B-9458-4FDD-BE88-F886B4287ED6}" type="pres">
      <dgm:prSet presAssocID="{3B349A60-F4F4-49C2-A6FA-D0B36FC33E2C}" presName="hierRoot1" presStyleCnt="0"/>
      <dgm:spPr/>
    </dgm:pt>
    <dgm:pt modelId="{0D1D6AA8-E3E3-4BB8-94E1-8A1EB65C054F}" type="pres">
      <dgm:prSet presAssocID="{3B349A60-F4F4-49C2-A6FA-D0B36FC33E2C}" presName="composite" presStyleCnt="0"/>
      <dgm:spPr/>
    </dgm:pt>
    <dgm:pt modelId="{C6287B52-BAC5-4525-BDF9-8FA555E19405}" type="pres">
      <dgm:prSet presAssocID="{3B349A60-F4F4-49C2-A6FA-D0B36FC33E2C}" presName="background" presStyleLbl="node0" presStyleIdx="0" presStyleCnt="2"/>
      <dgm:spPr/>
    </dgm:pt>
    <dgm:pt modelId="{CE24989B-8FD0-4F11-8FA5-ACD5124AF521}" type="pres">
      <dgm:prSet presAssocID="{3B349A60-F4F4-49C2-A6FA-D0B36FC33E2C}" presName="text" presStyleLbl="fgAcc0" presStyleIdx="0" presStyleCnt="2">
        <dgm:presLayoutVars>
          <dgm:chPref val="3"/>
        </dgm:presLayoutVars>
      </dgm:prSet>
      <dgm:spPr/>
    </dgm:pt>
    <dgm:pt modelId="{D5A4A4CC-DF60-4F5D-9C3B-EE049C18D1A7}" type="pres">
      <dgm:prSet presAssocID="{3B349A60-F4F4-49C2-A6FA-D0B36FC33E2C}" presName="hierChild2" presStyleCnt="0"/>
      <dgm:spPr/>
    </dgm:pt>
    <dgm:pt modelId="{6E09C79F-5E91-4CF6-A7F1-08A230DD7264}" type="pres">
      <dgm:prSet presAssocID="{D847BCEE-A72F-4CEB-BEFA-38E87E370715}" presName="hierRoot1" presStyleCnt="0"/>
      <dgm:spPr/>
    </dgm:pt>
    <dgm:pt modelId="{68E8D770-AEB2-46FA-9F56-7261213FA0CC}" type="pres">
      <dgm:prSet presAssocID="{D847BCEE-A72F-4CEB-BEFA-38E87E370715}" presName="composite" presStyleCnt="0"/>
      <dgm:spPr/>
    </dgm:pt>
    <dgm:pt modelId="{C6ED5287-96F0-4AE7-86B4-CE0359AB6C27}" type="pres">
      <dgm:prSet presAssocID="{D847BCEE-A72F-4CEB-BEFA-38E87E370715}" presName="background" presStyleLbl="node0" presStyleIdx="1" presStyleCnt="2"/>
      <dgm:spPr/>
    </dgm:pt>
    <dgm:pt modelId="{9AAA859D-73FB-4F2B-8515-B3FFA5BB1ABF}" type="pres">
      <dgm:prSet presAssocID="{D847BCEE-A72F-4CEB-BEFA-38E87E370715}" presName="text" presStyleLbl="fgAcc0" presStyleIdx="1" presStyleCnt="2">
        <dgm:presLayoutVars>
          <dgm:chPref val="3"/>
        </dgm:presLayoutVars>
      </dgm:prSet>
      <dgm:spPr/>
    </dgm:pt>
    <dgm:pt modelId="{2E7FEBC5-D377-4140-BD63-7926994F4488}" type="pres">
      <dgm:prSet presAssocID="{D847BCEE-A72F-4CEB-BEFA-38E87E370715}" presName="hierChild2" presStyleCnt="0"/>
      <dgm:spPr/>
    </dgm:pt>
  </dgm:ptLst>
  <dgm:cxnLst>
    <dgm:cxn modelId="{2722AB02-47D2-4338-9DD8-2E7A3692FD81}" srcId="{252A543C-74D4-4AEB-9CC2-0AF7EE96B580}" destId="{D847BCEE-A72F-4CEB-BEFA-38E87E370715}" srcOrd="1" destOrd="0" parTransId="{AFC3AD70-8E0B-4BD9-94CA-AD3E60909397}" sibTransId="{DF6FA9C6-324C-4CB4-AC91-704D5BAF05B8}"/>
    <dgm:cxn modelId="{C7743C04-FCD2-44CE-8FFE-4FB5424BA810}" type="presOf" srcId="{252A543C-74D4-4AEB-9CC2-0AF7EE96B580}" destId="{E28A76A1-CD8F-4B7A-A4DB-A0A79660FC7E}" srcOrd="0" destOrd="0" presId="urn:microsoft.com/office/officeart/2005/8/layout/hierarchy1"/>
    <dgm:cxn modelId="{1A358C29-6C5B-4A42-A85A-4E4B02A28D7B}" srcId="{252A543C-74D4-4AEB-9CC2-0AF7EE96B580}" destId="{3B349A60-F4F4-49C2-A6FA-D0B36FC33E2C}" srcOrd="0" destOrd="0" parTransId="{93C5CADE-5884-4614-BBB0-B5B42CA77F00}" sibTransId="{E57B0419-B444-4DEF-8D67-599EA86AF4AE}"/>
    <dgm:cxn modelId="{A7327B32-70C0-4548-96CF-016783A55997}" type="presOf" srcId="{D847BCEE-A72F-4CEB-BEFA-38E87E370715}" destId="{9AAA859D-73FB-4F2B-8515-B3FFA5BB1ABF}" srcOrd="0" destOrd="0" presId="urn:microsoft.com/office/officeart/2005/8/layout/hierarchy1"/>
    <dgm:cxn modelId="{34F189D5-B7B9-4FAD-BFAC-4DF4EA97BF65}" type="presOf" srcId="{3B349A60-F4F4-49C2-A6FA-D0B36FC33E2C}" destId="{CE24989B-8FD0-4F11-8FA5-ACD5124AF521}" srcOrd="0" destOrd="0" presId="urn:microsoft.com/office/officeart/2005/8/layout/hierarchy1"/>
    <dgm:cxn modelId="{FB4E4E57-ABE3-4A3C-B088-1EAF75319285}" type="presParOf" srcId="{E28A76A1-CD8F-4B7A-A4DB-A0A79660FC7E}" destId="{4B74C32B-9458-4FDD-BE88-F886B4287ED6}" srcOrd="0" destOrd="0" presId="urn:microsoft.com/office/officeart/2005/8/layout/hierarchy1"/>
    <dgm:cxn modelId="{8A69A373-0629-4F46-94B4-4CC2E6FC419A}" type="presParOf" srcId="{4B74C32B-9458-4FDD-BE88-F886B4287ED6}" destId="{0D1D6AA8-E3E3-4BB8-94E1-8A1EB65C054F}" srcOrd="0" destOrd="0" presId="urn:microsoft.com/office/officeart/2005/8/layout/hierarchy1"/>
    <dgm:cxn modelId="{F7C8C286-70D1-4B91-81E7-8EE0B3D51C37}" type="presParOf" srcId="{0D1D6AA8-E3E3-4BB8-94E1-8A1EB65C054F}" destId="{C6287B52-BAC5-4525-BDF9-8FA555E19405}" srcOrd="0" destOrd="0" presId="urn:microsoft.com/office/officeart/2005/8/layout/hierarchy1"/>
    <dgm:cxn modelId="{B8FD8B38-D1B2-4BBA-92C9-14A68FA37894}" type="presParOf" srcId="{0D1D6AA8-E3E3-4BB8-94E1-8A1EB65C054F}" destId="{CE24989B-8FD0-4F11-8FA5-ACD5124AF521}" srcOrd="1" destOrd="0" presId="urn:microsoft.com/office/officeart/2005/8/layout/hierarchy1"/>
    <dgm:cxn modelId="{9B3818BA-574F-49CC-97BC-ED934C270597}" type="presParOf" srcId="{4B74C32B-9458-4FDD-BE88-F886B4287ED6}" destId="{D5A4A4CC-DF60-4F5D-9C3B-EE049C18D1A7}" srcOrd="1" destOrd="0" presId="urn:microsoft.com/office/officeart/2005/8/layout/hierarchy1"/>
    <dgm:cxn modelId="{916D47FF-33F0-4E61-8D8C-E1039CDDFDAF}" type="presParOf" srcId="{E28A76A1-CD8F-4B7A-A4DB-A0A79660FC7E}" destId="{6E09C79F-5E91-4CF6-A7F1-08A230DD7264}" srcOrd="1" destOrd="0" presId="urn:microsoft.com/office/officeart/2005/8/layout/hierarchy1"/>
    <dgm:cxn modelId="{23E90201-DC7F-4077-A349-588EE8E65B6B}" type="presParOf" srcId="{6E09C79F-5E91-4CF6-A7F1-08A230DD7264}" destId="{68E8D770-AEB2-46FA-9F56-7261213FA0CC}" srcOrd="0" destOrd="0" presId="urn:microsoft.com/office/officeart/2005/8/layout/hierarchy1"/>
    <dgm:cxn modelId="{47F3005C-A5BA-4CD2-9E4E-BC736BD65E7C}" type="presParOf" srcId="{68E8D770-AEB2-46FA-9F56-7261213FA0CC}" destId="{C6ED5287-96F0-4AE7-86B4-CE0359AB6C27}" srcOrd="0" destOrd="0" presId="urn:microsoft.com/office/officeart/2005/8/layout/hierarchy1"/>
    <dgm:cxn modelId="{E4EC2743-5C0F-4F6D-9B9E-825B7B0297B9}" type="presParOf" srcId="{68E8D770-AEB2-46FA-9F56-7261213FA0CC}" destId="{9AAA859D-73FB-4F2B-8515-B3FFA5BB1ABF}" srcOrd="1" destOrd="0" presId="urn:microsoft.com/office/officeart/2005/8/layout/hierarchy1"/>
    <dgm:cxn modelId="{3641507E-E1CA-46EE-805A-840DC299CE5C}" type="presParOf" srcId="{6E09C79F-5E91-4CF6-A7F1-08A230DD7264}" destId="{2E7FEBC5-D377-4140-BD63-7926994F448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2A543C-74D4-4AEB-9CC2-0AF7EE96B580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349A60-F4F4-49C2-A6FA-D0B36FC33E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baseline="0" dirty="0"/>
            <a:t>Weekday trips </a:t>
          </a:r>
          <a:r>
            <a:rPr lang="en-US" sz="2000" b="0" i="0" baseline="0" dirty="0"/>
            <a:t>are dominated by annual members at </a:t>
          </a:r>
          <a:r>
            <a:rPr lang="en-US" sz="2000" b="1" i="0" baseline="0" dirty="0"/>
            <a:t>86.14%</a:t>
          </a:r>
          <a:endParaRPr lang="en-US" sz="2000" dirty="0"/>
        </a:p>
      </dgm:t>
    </dgm:pt>
    <dgm:pt modelId="{93C5CADE-5884-4614-BBB0-B5B42CA77F00}" type="parTrans" cxnId="{1A358C29-6C5B-4A42-A85A-4E4B02A28D7B}">
      <dgm:prSet/>
      <dgm:spPr/>
      <dgm:t>
        <a:bodyPr/>
        <a:lstStyle/>
        <a:p>
          <a:endParaRPr lang="en-US"/>
        </a:p>
      </dgm:t>
    </dgm:pt>
    <dgm:pt modelId="{E57B0419-B444-4DEF-8D67-599EA86AF4AE}" type="sibTrans" cxnId="{1A358C29-6C5B-4A42-A85A-4E4B02A28D7B}">
      <dgm:prSet/>
      <dgm:spPr/>
      <dgm:t>
        <a:bodyPr/>
        <a:lstStyle/>
        <a:p>
          <a:endParaRPr lang="en-US"/>
        </a:p>
      </dgm:t>
    </dgm:pt>
    <dgm:pt modelId="{D847BCEE-A72F-4CEB-BEFA-38E87E3707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Casual members</a:t>
          </a:r>
          <a:r>
            <a:rPr lang="en-US" b="0" i="0" baseline="0"/>
            <a:t> contributed to </a:t>
          </a:r>
          <a:r>
            <a:rPr lang="en-US" b="1" i="0" baseline="0"/>
            <a:t>32.51% </a:t>
          </a:r>
          <a:r>
            <a:rPr lang="en-US" b="0" i="0" baseline="0"/>
            <a:t>of weekend trips. </a:t>
          </a:r>
          <a:endParaRPr lang="en-US"/>
        </a:p>
      </dgm:t>
    </dgm:pt>
    <dgm:pt modelId="{AFC3AD70-8E0B-4BD9-94CA-AD3E60909397}" type="parTrans" cxnId="{2722AB02-47D2-4338-9DD8-2E7A3692FD81}">
      <dgm:prSet/>
      <dgm:spPr/>
      <dgm:t>
        <a:bodyPr/>
        <a:lstStyle/>
        <a:p>
          <a:endParaRPr lang="en-US"/>
        </a:p>
      </dgm:t>
    </dgm:pt>
    <dgm:pt modelId="{DF6FA9C6-324C-4CB4-AC91-704D5BAF05B8}" type="sibTrans" cxnId="{2722AB02-47D2-4338-9DD8-2E7A3692FD81}">
      <dgm:prSet/>
      <dgm:spPr/>
      <dgm:t>
        <a:bodyPr/>
        <a:lstStyle/>
        <a:p>
          <a:endParaRPr lang="en-US"/>
        </a:p>
      </dgm:t>
    </dgm:pt>
    <dgm:pt modelId="{BD704C86-6F2D-448A-ACF3-1FB41C27114D}" type="pres">
      <dgm:prSet presAssocID="{252A543C-74D4-4AEB-9CC2-0AF7EE96B580}" presName="root" presStyleCnt="0">
        <dgm:presLayoutVars>
          <dgm:dir/>
          <dgm:resizeHandles val="exact"/>
        </dgm:presLayoutVars>
      </dgm:prSet>
      <dgm:spPr/>
    </dgm:pt>
    <dgm:pt modelId="{C9C534B6-25EE-4AA4-9EC7-6FFD77DAA24D}" type="pres">
      <dgm:prSet presAssocID="{3B349A60-F4F4-49C2-A6FA-D0B36FC33E2C}" presName="compNode" presStyleCnt="0"/>
      <dgm:spPr/>
    </dgm:pt>
    <dgm:pt modelId="{E3558683-C875-4D53-96C6-C31100907E5E}" type="pres">
      <dgm:prSet presAssocID="{3B349A60-F4F4-49C2-A6FA-D0B36FC33E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3270888F-4C0E-4631-ABA1-E305C7EB2C9E}" type="pres">
      <dgm:prSet presAssocID="{3B349A60-F4F4-49C2-A6FA-D0B36FC33E2C}" presName="spaceRect" presStyleCnt="0"/>
      <dgm:spPr/>
    </dgm:pt>
    <dgm:pt modelId="{2AD1DD6F-277E-4D80-8E24-62BA847B5920}" type="pres">
      <dgm:prSet presAssocID="{3B349A60-F4F4-49C2-A6FA-D0B36FC33E2C}" presName="textRect" presStyleLbl="revTx" presStyleIdx="0" presStyleCnt="2">
        <dgm:presLayoutVars>
          <dgm:chMax val="1"/>
          <dgm:chPref val="1"/>
        </dgm:presLayoutVars>
      </dgm:prSet>
      <dgm:spPr/>
    </dgm:pt>
    <dgm:pt modelId="{71AAF890-5725-4CD0-A3C8-E32220137F73}" type="pres">
      <dgm:prSet presAssocID="{E57B0419-B444-4DEF-8D67-599EA86AF4AE}" presName="sibTrans" presStyleCnt="0"/>
      <dgm:spPr/>
    </dgm:pt>
    <dgm:pt modelId="{1BE98D2F-4353-4633-A9F2-96FD03C6F154}" type="pres">
      <dgm:prSet presAssocID="{D847BCEE-A72F-4CEB-BEFA-38E87E370715}" presName="compNode" presStyleCnt="0"/>
      <dgm:spPr/>
    </dgm:pt>
    <dgm:pt modelId="{8896566E-67F1-4CD8-B9D0-50A9CB745C4A}" type="pres">
      <dgm:prSet presAssocID="{D847BCEE-A72F-4CEB-BEFA-38E87E37071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ntain scene"/>
        </a:ext>
      </dgm:extLst>
    </dgm:pt>
    <dgm:pt modelId="{B0C62D4A-7627-497D-BCC6-BF76E30DD73B}" type="pres">
      <dgm:prSet presAssocID="{D847BCEE-A72F-4CEB-BEFA-38E87E370715}" presName="spaceRect" presStyleCnt="0"/>
      <dgm:spPr/>
    </dgm:pt>
    <dgm:pt modelId="{0187802A-B9DA-438B-AF68-44AED5C35D71}" type="pres">
      <dgm:prSet presAssocID="{D847BCEE-A72F-4CEB-BEFA-38E87E37071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722AB02-47D2-4338-9DD8-2E7A3692FD81}" srcId="{252A543C-74D4-4AEB-9CC2-0AF7EE96B580}" destId="{D847BCEE-A72F-4CEB-BEFA-38E87E370715}" srcOrd="1" destOrd="0" parTransId="{AFC3AD70-8E0B-4BD9-94CA-AD3E60909397}" sibTransId="{DF6FA9C6-324C-4CB4-AC91-704D5BAF05B8}"/>
    <dgm:cxn modelId="{1A358C29-6C5B-4A42-A85A-4E4B02A28D7B}" srcId="{252A543C-74D4-4AEB-9CC2-0AF7EE96B580}" destId="{3B349A60-F4F4-49C2-A6FA-D0B36FC33E2C}" srcOrd="0" destOrd="0" parTransId="{93C5CADE-5884-4614-BBB0-B5B42CA77F00}" sibTransId="{E57B0419-B444-4DEF-8D67-599EA86AF4AE}"/>
    <dgm:cxn modelId="{FAB70194-4239-4EC6-A637-1664602C9C4B}" type="presOf" srcId="{3B349A60-F4F4-49C2-A6FA-D0B36FC33E2C}" destId="{2AD1DD6F-277E-4D80-8E24-62BA847B5920}" srcOrd="0" destOrd="0" presId="urn:microsoft.com/office/officeart/2018/2/layout/IconLabelList"/>
    <dgm:cxn modelId="{D4A2AFC8-944A-4F8C-88C4-2B8A1F92F10A}" type="presOf" srcId="{252A543C-74D4-4AEB-9CC2-0AF7EE96B580}" destId="{BD704C86-6F2D-448A-ACF3-1FB41C27114D}" srcOrd="0" destOrd="0" presId="urn:microsoft.com/office/officeart/2018/2/layout/IconLabelList"/>
    <dgm:cxn modelId="{3D07CCF9-B377-4493-BA96-804AFA44CF89}" type="presOf" srcId="{D847BCEE-A72F-4CEB-BEFA-38E87E370715}" destId="{0187802A-B9DA-438B-AF68-44AED5C35D71}" srcOrd="0" destOrd="0" presId="urn:microsoft.com/office/officeart/2018/2/layout/IconLabelList"/>
    <dgm:cxn modelId="{48E78BEB-AF6D-4CFB-BED1-26A2059C3FCF}" type="presParOf" srcId="{BD704C86-6F2D-448A-ACF3-1FB41C27114D}" destId="{C9C534B6-25EE-4AA4-9EC7-6FFD77DAA24D}" srcOrd="0" destOrd="0" presId="urn:microsoft.com/office/officeart/2018/2/layout/IconLabelList"/>
    <dgm:cxn modelId="{29FB2B5E-A26D-4431-B8AB-D3E883E9D6D0}" type="presParOf" srcId="{C9C534B6-25EE-4AA4-9EC7-6FFD77DAA24D}" destId="{E3558683-C875-4D53-96C6-C31100907E5E}" srcOrd="0" destOrd="0" presId="urn:microsoft.com/office/officeart/2018/2/layout/IconLabelList"/>
    <dgm:cxn modelId="{B82CB9B0-C0D8-4092-8A42-91887D0740A4}" type="presParOf" srcId="{C9C534B6-25EE-4AA4-9EC7-6FFD77DAA24D}" destId="{3270888F-4C0E-4631-ABA1-E305C7EB2C9E}" srcOrd="1" destOrd="0" presId="urn:microsoft.com/office/officeart/2018/2/layout/IconLabelList"/>
    <dgm:cxn modelId="{82331CF9-B50A-4697-BC26-7A2BAE6968DE}" type="presParOf" srcId="{C9C534B6-25EE-4AA4-9EC7-6FFD77DAA24D}" destId="{2AD1DD6F-277E-4D80-8E24-62BA847B5920}" srcOrd="2" destOrd="0" presId="urn:microsoft.com/office/officeart/2018/2/layout/IconLabelList"/>
    <dgm:cxn modelId="{D85C7845-054A-4A70-9F09-74AB140AF30F}" type="presParOf" srcId="{BD704C86-6F2D-448A-ACF3-1FB41C27114D}" destId="{71AAF890-5725-4CD0-A3C8-E32220137F73}" srcOrd="1" destOrd="0" presId="urn:microsoft.com/office/officeart/2018/2/layout/IconLabelList"/>
    <dgm:cxn modelId="{717B62EC-5DB5-4A8E-A9D0-C09827BA03D3}" type="presParOf" srcId="{BD704C86-6F2D-448A-ACF3-1FB41C27114D}" destId="{1BE98D2F-4353-4633-A9F2-96FD03C6F154}" srcOrd="2" destOrd="0" presId="urn:microsoft.com/office/officeart/2018/2/layout/IconLabelList"/>
    <dgm:cxn modelId="{51BDD8F8-E5F2-4193-929D-B45487ED9781}" type="presParOf" srcId="{1BE98D2F-4353-4633-A9F2-96FD03C6F154}" destId="{8896566E-67F1-4CD8-B9D0-50A9CB745C4A}" srcOrd="0" destOrd="0" presId="urn:microsoft.com/office/officeart/2018/2/layout/IconLabelList"/>
    <dgm:cxn modelId="{0F98A86C-4612-4D2F-9C4A-0070D47C604E}" type="presParOf" srcId="{1BE98D2F-4353-4633-A9F2-96FD03C6F154}" destId="{B0C62D4A-7627-497D-BCC6-BF76E30DD73B}" srcOrd="1" destOrd="0" presId="urn:microsoft.com/office/officeart/2018/2/layout/IconLabelList"/>
    <dgm:cxn modelId="{3C33C960-F80A-4102-A8CF-45B99F8C1745}" type="presParOf" srcId="{1BE98D2F-4353-4633-A9F2-96FD03C6F154}" destId="{0187802A-B9DA-438B-AF68-44AED5C35D7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2A543C-74D4-4AEB-9CC2-0AF7EE96B58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349A60-F4F4-49C2-A6FA-D0B36FC33E2C}">
      <dgm:prSet/>
      <dgm:spPr/>
      <dgm:t>
        <a:bodyPr/>
        <a:lstStyle/>
        <a:p>
          <a:r>
            <a:rPr lang="en-US" b="0" i="0" baseline="0" dirty="0"/>
            <a:t>Peak usage observed during morning rush hours </a:t>
          </a:r>
          <a:r>
            <a:rPr lang="en-US" b="1" i="0" baseline="0" dirty="0"/>
            <a:t>(7–9 AM) </a:t>
          </a:r>
          <a:r>
            <a:rPr lang="en-US" b="0" i="0" baseline="0" dirty="0"/>
            <a:t>and evening rush hours </a:t>
          </a:r>
          <a:r>
            <a:rPr lang="en-US" b="1" i="0" baseline="0" dirty="0"/>
            <a:t>(4–7 PM).</a:t>
          </a:r>
          <a:endParaRPr lang="en-US" dirty="0"/>
        </a:p>
      </dgm:t>
    </dgm:pt>
    <dgm:pt modelId="{93C5CADE-5884-4614-BBB0-B5B42CA77F00}" type="parTrans" cxnId="{1A358C29-6C5B-4A42-A85A-4E4B02A28D7B}">
      <dgm:prSet/>
      <dgm:spPr/>
      <dgm:t>
        <a:bodyPr/>
        <a:lstStyle/>
        <a:p>
          <a:endParaRPr lang="en-US"/>
        </a:p>
      </dgm:t>
    </dgm:pt>
    <dgm:pt modelId="{E57B0419-B444-4DEF-8D67-599EA86AF4AE}" type="sibTrans" cxnId="{1A358C29-6C5B-4A42-A85A-4E4B02A28D7B}">
      <dgm:prSet/>
      <dgm:spPr/>
      <dgm:t>
        <a:bodyPr/>
        <a:lstStyle/>
        <a:p>
          <a:endParaRPr lang="en-US"/>
        </a:p>
      </dgm:t>
    </dgm:pt>
    <dgm:pt modelId="{D847BCEE-A72F-4CEB-BEFA-38E87E370715}">
      <dgm:prSet/>
      <dgm:spPr/>
      <dgm:t>
        <a:bodyPr/>
        <a:lstStyle/>
        <a:p>
          <a:r>
            <a:rPr lang="en-US" b="0" i="0" baseline="0" dirty="0"/>
            <a:t>Evening rush hours had the highest concentration of trips.</a:t>
          </a:r>
          <a:endParaRPr lang="en-US" b="0" dirty="0"/>
        </a:p>
      </dgm:t>
    </dgm:pt>
    <dgm:pt modelId="{AFC3AD70-8E0B-4BD9-94CA-AD3E60909397}" type="parTrans" cxnId="{2722AB02-47D2-4338-9DD8-2E7A3692FD81}">
      <dgm:prSet/>
      <dgm:spPr/>
      <dgm:t>
        <a:bodyPr/>
        <a:lstStyle/>
        <a:p>
          <a:endParaRPr lang="en-US"/>
        </a:p>
      </dgm:t>
    </dgm:pt>
    <dgm:pt modelId="{DF6FA9C6-324C-4CB4-AC91-704D5BAF05B8}" type="sibTrans" cxnId="{2722AB02-47D2-4338-9DD8-2E7A3692FD81}">
      <dgm:prSet/>
      <dgm:spPr/>
      <dgm:t>
        <a:bodyPr/>
        <a:lstStyle/>
        <a:p>
          <a:endParaRPr lang="en-US"/>
        </a:p>
      </dgm:t>
    </dgm:pt>
    <dgm:pt modelId="{E28A76A1-CD8F-4B7A-A4DB-A0A79660FC7E}" type="pres">
      <dgm:prSet presAssocID="{252A543C-74D4-4AEB-9CC2-0AF7EE96B58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74C32B-9458-4FDD-BE88-F886B4287ED6}" type="pres">
      <dgm:prSet presAssocID="{3B349A60-F4F4-49C2-A6FA-D0B36FC33E2C}" presName="hierRoot1" presStyleCnt="0"/>
      <dgm:spPr/>
    </dgm:pt>
    <dgm:pt modelId="{0D1D6AA8-E3E3-4BB8-94E1-8A1EB65C054F}" type="pres">
      <dgm:prSet presAssocID="{3B349A60-F4F4-49C2-A6FA-D0B36FC33E2C}" presName="composite" presStyleCnt="0"/>
      <dgm:spPr/>
    </dgm:pt>
    <dgm:pt modelId="{C6287B52-BAC5-4525-BDF9-8FA555E19405}" type="pres">
      <dgm:prSet presAssocID="{3B349A60-F4F4-49C2-A6FA-D0B36FC33E2C}" presName="background" presStyleLbl="node0" presStyleIdx="0" presStyleCnt="2"/>
      <dgm:spPr/>
    </dgm:pt>
    <dgm:pt modelId="{CE24989B-8FD0-4F11-8FA5-ACD5124AF521}" type="pres">
      <dgm:prSet presAssocID="{3B349A60-F4F4-49C2-A6FA-D0B36FC33E2C}" presName="text" presStyleLbl="fgAcc0" presStyleIdx="0" presStyleCnt="2">
        <dgm:presLayoutVars>
          <dgm:chPref val="3"/>
        </dgm:presLayoutVars>
      </dgm:prSet>
      <dgm:spPr/>
    </dgm:pt>
    <dgm:pt modelId="{D5A4A4CC-DF60-4F5D-9C3B-EE049C18D1A7}" type="pres">
      <dgm:prSet presAssocID="{3B349A60-F4F4-49C2-A6FA-D0B36FC33E2C}" presName="hierChild2" presStyleCnt="0"/>
      <dgm:spPr/>
    </dgm:pt>
    <dgm:pt modelId="{6E09C79F-5E91-4CF6-A7F1-08A230DD7264}" type="pres">
      <dgm:prSet presAssocID="{D847BCEE-A72F-4CEB-BEFA-38E87E370715}" presName="hierRoot1" presStyleCnt="0"/>
      <dgm:spPr/>
    </dgm:pt>
    <dgm:pt modelId="{68E8D770-AEB2-46FA-9F56-7261213FA0CC}" type="pres">
      <dgm:prSet presAssocID="{D847BCEE-A72F-4CEB-BEFA-38E87E370715}" presName="composite" presStyleCnt="0"/>
      <dgm:spPr/>
    </dgm:pt>
    <dgm:pt modelId="{C6ED5287-96F0-4AE7-86B4-CE0359AB6C27}" type="pres">
      <dgm:prSet presAssocID="{D847BCEE-A72F-4CEB-BEFA-38E87E370715}" presName="background" presStyleLbl="node0" presStyleIdx="1" presStyleCnt="2"/>
      <dgm:spPr/>
    </dgm:pt>
    <dgm:pt modelId="{9AAA859D-73FB-4F2B-8515-B3FFA5BB1ABF}" type="pres">
      <dgm:prSet presAssocID="{D847BCEE-A72F-4CEB-BEFA-38E87E370715}" presName="text" presStyleLbl="fgAcc0" presStyleIdx="1" presStyleCnt="2">
        <dgm:presLayoutVars>
          <dgm:chPref val="3"/>
        </dgm:presLayoutVars>
      </dgm:prSet>
      <dgm:spPr/>
    </dgm:pt>
    <dgm:pt modelId="{2E7FEBC5-D377-4140-BD63-7926994F4488}" type="pres">
      <dgm:prSet presAssocID="{D847BCEE-A72F-4CEB-BEFA-38E87E370715}" presName="hierChild2" presStyleCnt="0"/>
      <dgm:spPr/>
    </dgm:pt>
  </dgm:ptLst>
  <dgm:cxnLst>
    <dgm:cxn modelId="{2722AB02-47D2-4338-9DD8-2E7A3692FD81}" srcId="{252A543C-74D4-4AEB-9CC2-0AF7EE96B580}" destId="{D847BCEE-A72F-4CEB-BEFA-38E87E370715}" srcOrd="1" destOrd="0" parTransId="{AFC3AD70-8E0B-4BD9-94CA-AD3E60909397}" sibTransId="{DF6FA9C6-324C-4CB4-AC91-704D5BAF05B8}"/>
    <dgm:cxn modelId="{C7743C04-FCD2-44CE-8FFE-4FB5424BA810}" type="presOf" srcId="{252A543C-74D4-4AEB-9CC2-0AF7EE96B580}" destId="{E28A76A1-CD8F-4B7A-A4DB-A0A79660FC7E}" srcOrd="0" destOrd="0" presId="urn:microsoft.com/office/officeart/2005/8/layout/hierarchy1"/>
    <dgm:cxn modelId="{1A358C29-6C5B-4A42-A85A-4E4B02A28D7B}" srcId="{252A543C-74D4-4AEB-9CC2-0AF7EE96B580}" destId="{3B349A60-F4F4-49C2-A6FA-D0B36FC33E2C}" srcOrd="0" destOrd="0" parTransId="{93C5CADE-5884-4614-BBB0-B5B42CA77F00}" sibTransId="{E57B0419-B444-4DEF-8D67-599EA86AF4AE}"/>
    <dgm:cxn modelId="{A7327B32-70C0-4548-96CF-016783A55997}" type="presOf" srcId="{D847BCEE-A72F-4CEB-BEFA-38E87E370715}" destId="{9AAA859D-73FB-4F2B-8515-B3FFA5BB1ABF}" srcOrd="0" destOrd="0" presId="urn:microsoft.com/office/officeart/2005/8/layout/hierarchy1"/>
    <dgm:cxn modelId="{34F189D5-B7B9-4FAD-BFAC-4DF4EA97BF65}" type="presOf" srcId="{3B349A60-F4F4-49C2-A6FA-D0B36FC33E2C}" destId="{CE24989B-8FD0-4F11-8FA5-ACD5124AF521}" srcOrd="0" destOrd="0" presId="urn:microsoft.com/office/officeart/2005/8/layout/hierarchy1"/>
    <dgm:cxn modelId="{FB4E4E57-ABE3-4A3C-B088-1EAF75319285}" type="presParOf" srcId="{E28A76A1-CD8F-4B7A-A4DB-A0A79660FC7E}" destId="{4B74C32B-9458-4FDD-BE88-F886B4287ED6}" srcOrd="0" destOrd="0" presId="urn:microsoft.com/office/officeart/2005/8/layout/hierarchy1"/>
    <dgm:cxn modelId="{8A69A373-0629-4F46-94B4-4CC2E6FC419A}" type="presParOf" srcId="{4B74C32B-9458-4FDD-BE88-F886B4287ED6}" destId="{0D1D6AA8-E3E3-4BB8-94E1-8A1EB65C054F}" srcOrd="0" destOrd="0" presId="urn:microsoft.com/office/officeart/2005/8/layout/hierarchy1"/>
    <dgm:cxn modelId="{F7C8C286-70D1-4B91-81E7-8EE0B3D51C37}" type="presParOf" srcId="{0D1D6AA8-E3E3-4BB8-94E1-8A1EB65C054F}" destId="{C6287B52-BAC5-4525-BDF9-8FA555E19405}" srcOrd="0" destOrd="0" presId="urn:microsoft.com/office/officeart/2005/8/layout/hierarchy1"/>
    <dgm:cxn modelId="{B8FD8B38-D1B2-4BBA-92C9-14A68FA37894}" type="presParOf" srcId="{0D1D6AA8-E3E3-4BB8-94E1-8A1EB65C054F}" destId="{CE24989B-8FD0-4F11-8FA5-ACD5124AF521}" srcOrd="1" destOrd="0" presId="urn:microsoft.com/office/officeart/2005/8/layout/hierarchy1"/>
    <dgm:cxn modelId="{9B3818BA-574F-49CC-97BC-ED934C270597}" type="presParOf" srcId="{4B74C32B-9458-4FDD-BE88-F886B4287ED6}" destId="{D5A4A4CC-DF60-4F5D-9C3B-EE049C18D1A7}" srcOrd="1" destOrd="0" presId="urn:microsoft.com/office/officeart/2005/8/layout/hierarchy1"/>
    <dgm:cxn modelId="{916D47FF-33F0-4E61-8D8C-E1039CDDFDAF}" type="presParOf" srcId="{E28A76A1-CD8F-4B7A-A4DB-A0A79660FC7E}" destId="{6E09C79F-5E91-4CF6-A7F1-08A230DD7264}" srcOrd="1" destOrd="0" presId="urn:microsoft.com/office/officeart/2005/8/layout/hierarchy1"/>
    <dgm:cxn modelId="{23E90201-DC7F-4077-A349-588EE8E65B6B}" type="presParOf" srcId="{6E09C79F-5E91-4CF6-A7F1-08A230DD7264}" destId="{68E8D770-AEB2-46FA-9F56-7261213FA0CC}" srcOrd="0" destOrd="0" presId="urn:microsoft.com/office/officeart/2005/8/layout/hierarchy1"/>
    <dgm:cxn modelId="{47F3005C-A5BA-4CD2-9E4E-BC736BD65E7C}" type="presParOf" srcId="{68E8D770-AEB2-46FA-9F56-7261213FA0CC}" destId="{C6ED5287-96F0-4AE7-86B4-CE0359AB6C27}" srcOrd="0" destOrd="0" presId="urn:microsoft.com/office/officeart/2005/8/layout/hierarchy1"/>
    <dgm:cxn modelId="{E4EC2743-5C0F-4F6D-9B9E-825B7B0297B9}" type="presParOf" srcId="{68E8D770-AEB2-46FA-9F56-7261213FA0CC}" destId="{9AAA859D-73FB-4F2B-8515-B3FFA5BB1ABF}" srcOrd="1" destOrd="0" presId="urn:microsoft.com/office/officeart/2005/8/layout/hierarchy1"/>
    <dgm:cxn modelId="{3641507E-E1CA-46EE-805A-840DC299CE5C}" type="presParOf" srcId="{6E09C79F-5E91-4CF6-A7F1-08A230DD7264}" destId="{2E7FEBC5-D377-4140-BD63-7926994F448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2A543C-74D4-4AEB-9CC2-0AF7EE96B580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349A60-F4F4-49C2-A6FA-D0B36FC33E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baseline="0" dirty="0"/>
            <a:t>Summer months </a:t>
          </a:r>
          <a:r>
            <a:rPr lang="en-US" sz="2000" b="1" i="0" baseline="0" dirty="0"/>
            <a:t>(June: 253K, July: 288K, August: 282K) </a:t>
          </a:r>
          <a:r>
            <a:rPr lang="en-US" sz="2000" b="0" i="0" baseline="0" dirty="0"/>
            <a:t>witnessed the highest ridership.</a:t>
          </a:r>
          <a:endParaRPr lang="en-US" sz="2000" dirty="0"/>
        </a:p>
      </dgm:t>
    </dgm:pt>
    <dgm:pt modelId="{93C5CADE-5884-4614-BBB0-B5B42CA77F00}" type="parTrans" cxnId="{1A358C29-6C5B-4A42-A85A-4E4B02A28D7B}">
      <dgm:prSet/>
      <dgm:spPr/>
      <dgm:t>
        <a:bodyPr/>
        <a:lstStyle/>
        <a:p>
          <a:endParaRPr lang="en-US"/>
        </a:p>
      </dgm:t>
    </dgm:pt>
    <dgm:pt modelId="{E57B0419-B444-4DEF-8D67-599EA86AF4AE}" type="sibTrans" cxnId="{1A358C29-6C5B-4A42-A85A-4E4B02A28D7B}">
      <dgm:prSet/>
      <dgm:spPr/>
      <dgm:t>
        <a:bodyPr/>
        <a:lstStyle/>
        <a:p>
          <a:endParaRPr lang="en-US"/>
        </a:p>
      </dgm:t>
    </dgm:pt>
    <dgm:pt modelId="{D847BCEE-A72F-4CEB-BEFA-38E87E3707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Winter months </a:t>
          </a:r>
          <a:r>
            <a:rPr lang="en-US" b="1" i="0" baseline="0"/>
            <a:t>(January: 44K, February: 50K)</a:t>
          </a:r>
          <a:r>
            <a:rPr lang="en-US" b="0" i="0" baseline="0"/>
            <a:t> saw significantly lower trips.</a:t>
          </a:r>
          <a:endParaRPr lang="en-US" b="0"/>
        </a:p>
      </dgm:t>
    </dgm:pt>
    <dgm:pt modelId="{AFC3AD70-8E0B-4BD9-94CA-AD3E60909397}" type="parTrans" cxnId="{2722AB02-47D2-4338-9DD8-2E7A3692FD81}">
      <dgm:prSet/>
      <dgm:spPr/>
      <dgm:t>
        <a:bodyPr/>
        <a:lstStyle/>
        <a:p>
          <a:endParaRPr lang="en-US"/>
        </a:p>
      </dgm:t>
    </dgm:pt>
    <dgm:pt modelId="{DF6FA9C6-324C-4CB4-AC91-704D5BAF05B8}" type="sibTrans" cxnId="{2722AB02-47D2-4338-9DD8-2E7A3692FD81}">
      <dgm:prSet/>
      <dgm:spPr/>
      <dgm:t>
        <a:bodyPr/>
        <a:lstStyle/>
        <a:p>
          <a:endParaRPr lang="en-US"/>
        </a:p>
      </dgm:t>
    </dgm:pt>
    <dgm:pt modelId="{07832A3A-AB69-46B5-AA98-B122A2AD6A24}" type="pres">
      <dgm:prSet presAssocID="{252A543C-74D4-4AEB-9CC2-0AF7EE96B580}" presName="root" presStyleCnt="0">
        <dgm:presLayoutVars>
          <dgm:dir/>
          <dgm:resizeHandles val="exact"/>
        </dgm:presLayoutVars>
      </dgm:prSet>
      <dgm:spPr/>
    </dgm:pt>
    <dgm:pt modelId="{3AEFFF83-7928-4315-B0C1-52FC2003C807}" type="pres">
      <dgm:prSet presAssocID="{3B349A60-F4F4-49C2-A6FA-D0B36FC33E2C}" presName="compNode" presStyleCnt="0"/>
      <dgm:spPr/>
    </dgm:pt>
    <dgm:pt modelId="{5C7FFF81-E998-4187-9D30-BBC311383058}" type="pres">
      <dgm:prSet presAssocID="{3B349A60-F4F4-49C2-A6FA-D0B36FC33E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 Polo player"/>
        </a:ext>
      </dgm:extLst>
    </dgm:pt>
    <dgm:pt modelId="{8871ABF7-508D-49A9-8EA4-C7D9359C290B}" type="pres">
      <dgm:prSet presAssocID="{3B349A60-F4F4-49C2-A6FA-D0B36FC33E2C}" presName="spaceRect" presStyleCnt="0"/>
      <dgm:spPr/>
    </dgm:pt>
    <dgm:pt modelId="{7453D2C1-FBDF-4006-A95D-EBC50847131C}" type="pres">
      <dgm:prSet presAssocID="{3B349A60-F4F4-49C2-A6FA-D0B36FC33E2C}" presName="textRect" presStyleLbl="revTx" presStyleIdx="0" presStyleCnt="2">
        <dgm:presLayoutVars>
          <dgm:chMax val="1"/>
          <dgm:chPref val="1"/>
        </dgm:presLayoutVars>
      </dgm:prSet>
      <dgm:spPr/>
    </dgm:pt>
    <dgm:pt modelId="{2CA0C734-83F5-4262-B611-9B3BEC88E502}" type="pres">
      <dgm:prSet presAssocID="{E57B0419-B444-4DEF-8D67-599EA86AF4AE}" presName="sibTrans" presStyleCnt="0"/>
      <dgm:spPr/>
    </dgm:pt>
    <dgm:pt modelId="{7CD8D675-81EA-4B63-A2F8-43EEE8508426}" type="pres">
      <dgm:prSet presAssocID="{D847BCEE-A72F-4CEB-BEFA-38E87E370715}" presName="compNode" presStyleCnt="0"/>
      <dgm:spPr/>
    </dgm:pt>
    <dgm:pt modelId="{4D0FD8DD-D311-488D-B43D-9FABA57D3E51}" type="pres">
      <dgm:prSet presAssocID="{D847BCEE-A72F-4CEB-BEFA-38E87E37071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DBDAF4F5-797C-42B0-BF43-5FDA36186C85}" type="pres">
      <dgm:prSet presAssocID="{D847BCEE-A72F-4CEB-BEFA-38E87E370715}" presName="spaceRect" presStyleCnt="0"/>
      <dgm:spPr/>
    </dgm:pt>
    <dgm:pt modelId="{2750A517-3EC0-40CE-B0E1-916A616C7BEA}" type="pres">
      <dgm:prSet presAssocID="{D847BCEE-A72F-4CEB-BEFA-38E87E37071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722AB02-47D2-4338-9DD8-2E7A3692FD81}" srcId="{252A543C-74D4-4AEB-9CC2-0AF7EE96B580}" destId="{D847BCEE-A72F-4CEB-BEFA-38E87E370715}" srcOrd="1" destOrd="0" parTransId="{AFC3AD70-8E0B-4BD9-94CA-AD3E60909397}" sibTransId="{DF6FA9C6-324C-4CB4-AC91-704D5BAF05B8}"/>
    <dgm:cxn modelId="{1A358C29-6C5B-4A42-A85A-4E4B02A28D7B}" srcId="{252A543C-74D4-4AEB-9CC2-0AF7EE96B580}" destId="{3B349A60-F4F4-49C2-A6FA-D0B36FC33E2C}" srcOrd="0" destOrd="0" parTransId="{93C5CADE-5884-4614-BBB0-B5B42CA77F00}" sibTransId="{E57B0419-B444-4DEF-8D67-599EA86AF4AE}"/>
    <dgm:cxn modelId="{58360872-15D1-4926-9494-6018C81844AC}" type="presOf" srcId="{D847BCEE-A72F-4CEB-BEFA-38E87E370715}" destId="{2750A517-3EC0-40CE-B0E1-916A616C7BEA}" srcOrd="0" destOrd="0" presId="urn:microsoft.com/office/officeart/2018/2/layout/IconLabelList"/>
    <dgm:cxn modelId="{5EDA607A-C6AE-47CB-9289-A265BD04F9D1}" type="presOf" srcId="{3B349A60-F4F4-49C2-A6FA-D0B36FC33E2C}" destId="{7453D2C1-FBDF-4006-A95D-EBC50847131C}" srcOrd="0" destOrd="0" presId="urn:microsoft.com/office/officeart/2018/2/layout/IconLabelList"/>
    <dgm:cxn modelId="{8A82ECD5-3299-40D1-9E07-338DA3E6FD1A}" type="presOf" srcId="{252A543C-74D4-4AEB-9CC2-0AF7EE96B580}" destId="{07832A3A-AB69-46B5-AA98-B122A2AD6A24}" srcOrd="0" destOrd="0" presId="urn:microsoft.com/office/officeart/2018/2/layout/IconLabelList"/>
    <dgm:cxn modelId="{E7936863-AAC9-4B37-AB0A-CF80EE32C7D0}" type="presParOf" srcId="{07832A3A-AB69-46B5-AA98-B122A2AD6A24}" destId="{3AEFFF83-7928-4315-B0C1-52FC2003C807}" srcOrd="0" destOrd="0" presId="urn:microsoft.com/office/officeart/2018/2/layout/IconLabelList"/>
    <dgm:cxn modelId="{463D62E3-BE27-498D-A42F-DB95E44E05D8}" type="presParOf" srcId="{3AEFFF83-7928-4315-B0C1-52FC2003C807}" destId="{5C7FFF81-E998-4187-9D30-BBC311383058}" srcOrd="0" destOrd="0" presId="urn:microsoft.com/office/officeart/2018/2/layout/IconLabelList"/>
    <dgm:cxn modelId="{464F3E0B-7AC0-4B53-96B2-361F7A8B1550}" type="presParOf" srcId="{3AEFFF83-7928-4315-B0C1-52FC2003C807}" destId="{8871ABF7-508D-49A9-8EA4-C7D9359C290B}" srcOrd="1" destOrd="0" presId="urn:microsoft.com/office/officeart/2018/2/layout/IconLabelList"/>
    <dgm:cxn modelId="{CD07EEE1-1ECC-4F51-A8E7-23BB38BDC526}" type="presParOf" srcId="{3AEFFF83-7928-4315-B0C1-52FC2003C807}" destId="{7453D2C1-FBDF-4006-A95D-EBC50847131C}" srcOrd="2" destOrd="0" presId="urn:microsoft.com/office/officeart/2018/2/layout/IconLabelList"/>
    <dgm:cxn modelId="{CBD71AC5-2064-444C-ACF8-372B7B4BB53E}" type="presParOf" srcId="{07832A3A-AB69-46B5-AA98-B122A2AD6A24}" destId="{2CA0C734-83F5-4262-B611-9B3BEC88E502}" srcOrd="1" destOrd="0" presId="urn:microsoft.com/office/officeart/2018/2/layout/IconLabelList"/>
    <dgm:cxn modelId="{F56DE431-20E4-49AF-A463-0538B6D985A0}" type="presParOf" srcId="{07832A3A-AB69-46B5-AA98-B122A2AD6A24}" destId="{7CD8D675-81EA-4B63-A2F8-43EEE8508426}" srcOrd="2" destOrd="0" presId="urn:microsoft.com/office/officeart/2018/2/layout/IconLabelList"/>
    <dgm:cxn modelId="{7F8CD93A-9A2D-4B4A-AF12-76B39E8DB636}" type="presParOf" srcId="{7CD8D675-81EA-4B63-A2F8-43EEE8508426}" destId="{4D0FD8DD-D311-488D-B43D-9FABA57D3E51}" srcOrd="0" destOrd="0" presId="urn:microsoft.com/office/officeart/2018/2/layout/IconLabelList"/>
    <dgm:cxn modelId="{B7C848DA-D266-484B-8A54-8A100B6B7532}" type="presParOf" srcId="{7CD8D675-81EA-4B63-A2F8-43EEE8508426}" destId="{DBDAF4F5-797C-42B0-BF43-5FDA36186C85}" srcOrd="1" destOrd="0" presId="urn:microsoft.com/office/officeart/2018/2/layout/IconLabelList"/>
    <dgm:cxn modelId="{EC560AEB-C21C-46BB-81A1-1846F681B2C6}" type="presParOf" srcId="{7CD8D675-81EA-4B63-A2F8-43EEE8508426}" destId="{2750A517-3EC0-40CE-B0E1-916A616C7BE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2A543C-74D4-4AEB-9CC2-0AF7EE96B58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B349A60-F4F4-49C2-A6FA-D0B36FC33E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baseline="0" dirty="0"/>
            <a:t>Most popular stations for </a:t>
          </a:r>
          <a:r>
            <a:rPr lang="en-US" sz="2000" b="1" i="0" baseline="0" dirty="0"/>
            <a:t>Annual Members </a:t>
          </a:r>
          <a:r>
            <a:rPr lang="en-US" sz="2000" b="0" i="0" baseline="0" dirty="0"/>
            <a:t>include </a:t>
          </a:r>
          <a:r>
            <a:rPr lang="en-US" sz="2000" b="1" i="0" baseline="0" dirty="0" err="1"/>
            <a:t>Sherbourne</a:t>
          </a:r>
          <a:r>
            <a:rPr lang="en-US" sz="2000" b="1" i="0" baseline="0" dirty="0"/>
            <a:t> St / Wellesley St E, Bay St / Queens Quay W, </a:t>
          </a:r>
          <a:r>
            <a:rPr lang="en-US" sz="2000" b="0" i="0" baseline="0" dirty="0"/>
            <a:t>and</a:t>
          </a:r>
          <a:r>
            <a:rPr lang="en-US" sz="2000" b="1" i="0" baseline="0" dirty="0"/>
            <a:t> Union Station</a:t>
          </a:r>
          <a:r>
            <a:rPr lang="en-US" sz="2000" b="0" i="0" baseline="0" dirty="0"/>
            <a:t>.</a:t>
          </a:r>
          <a:endParaRPr lang="en-US" sz="2000" dirty="0"/>
        </a:p>
      </dgm:t>
    </dgm:pt>
    <dgm:pt modelId="{93C5CADE-5884-4614-BBB0-B5B42CA77F00}" type="parTrans" cxnId="{1A358C29-6C5B-4A42-A85A-4E4B02A28D7B}">
      <dgm:prSet/>
      <dgm:spPr/>
      <dgm:t>
        <a:bodyPr/>
        <a:lstStyle/>
        <a:p>
          <a:endParaRPr lang="en-US"/>
        </a:p>
      </dgm:t>
    </dgm:pt>
    <dgm:pt modelId="{E57B0419-B444-4DEF-8D67-599EA86AF4AE}" type="sibTrans" cxnId="{1A358C29-6C5B-4A42-A85A-4E4B02A28D7B}">
      <dgm:prSet/>
      <dgm:spPr/>
      <dgm:t>
        <a:bodyPr/>
        <a:lstStyle/>
        <a:p>
          <a:endParaRPr lang="en-US"/>
        </a:p>
      </dgm:t>
    </dgm:pt>
    <dgm:pt modelId="{D847BCEE-A72F-4CEB-BEFA-38E87E3707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Casual</a:t>
          </a:r>
          <a:r>
            <a:rPr lang="en-US" b="0" i="0" baseline="0"/>
            <a:t> users favored stations near recreational areas like </a:t>
          </a:r>
          <a:r>
            <a:rPr lang="en-US" b="1" i="0" baseline="0"/>
            <a:t>York St / Queens Quay W</a:t>
          </a:r>
          <a:r>
            <a:rPr lang="en-US" b="0" i="0" baseline="0"/>
            <a:t> and </a:t>
          </a:r>
          <a:r>
            <a:rPr lang="en-US" b="1" i="0" baseline="0"/>
            <a:t>HTO Park</a:t>
          </a:r>
          <a:r>
            <a:rPr lang="en-US" b="0" i="0" baseline="0"/>
            <a:t>.</a:t>
          </a:r>
          <a:endParaRPr lang="en-US" b="0" dirty="0"/>
        </a:p>
      </dgm:t>
    </dgm:pt>
    <dgm:pt modelId="{AFC3AD70-8E0B-4BD9-94CA-AD3E60909397}" type="parTrans" cxnId="{2722AB02-47D2-4338-9DD8-2E7A3692FD81}">
      <dgm:prSet/>
      <dgm:spPr/>
      <dgm:t>
        <a:bodyPr/>
        <a:lstStyle/>
        <a:p>
          <a:endParaRPr lang="en-US"/>
        </a:p>
      </dgm:t>
    </dgm:pt>
    <dgm:pt modelId="{DF6FA9C6-324C-4CB4-AC91-704D5BAF05B8}" type="sibTrans" cxnId="{2722AB02-47D2-4338-9DD8-2E7A3692FD81}">
      <dgm:prSet/>
      <dgm:spPr/>
      <dgm:t>
        <a:bodyPr/>
        <a:lstStyle/>
        <a:p>
          <a:endParaRPr lang="en-US"/>
        </a:p>
      </dgm:t>
    </dgm:pt>
    <dgm:pt modelId="{7DDF6872-E58C-46C9-B8FD-9DE845B3C4EE}" type="pres">
      <dgm:prSet presAssocID="{252A543C-74D4-4AEB-9CC2-0AF7EE96B580}" presName="root" presStyleCnt="0">
        <dgm:presLayoutVars>
          <dgm:dir/>
          <dgm:resizeHandles val="exact"/>
        </dgm:presLayoutVars>
      </dgm:prSet>
      <dgm:spPr/>
    </dgm:pt>
    <dgm:pt modelId="{88E32361-D723-494C-976F-120C8D73ECBA}" type="pres">
      <dgm:prSet presAssocID="{3B349A60-F4F4-49C2-A6FA-D0B36FC33E2C}" presName="compNode" presStyleCnt="0"/>
      <dgm:spPr/>
    </dgm:pt>
    <dgm:pt modelId="{8ADC81EC-F393-4D5B-908C-0A7163AA15DB}" type="pres">
      <dgm:prSet presAssocID="{3B349A60-F4F4-49C2-A6FA-D0B36FC33E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9B26372E-82F6-4CDD-9E81-803DBD1C7ECC}" type="pres">
      <dgm:prSet presAssocID="{3B349A60-F4F4-49C2-A6FA-D0B36FC33E2C}" presName="spaceRect" presStyleCnt="0"/>
      <dgm:spPr/>
    </dgm:pt>
    <dgm:pt modelId="{E8C36FA6-98FB-4A33-BF0E-094DD4E3FFCB}" type="pres">
      <dgm:prSet presAssocID="{3B349A60-F4F4-49C2-A6FA-D0B36FC33E2C}" presName="textRect" presStyleLbl="revTx" presStyleIdx="0" presStyleCnt="2">
        <dgm:presLayoutVars>
          <dgm:chMax val="1"/>
          <dgm:chPref val="1"/>
        </dgm:presLayoutVars>
      </dgm:prSet>
      <dgm:spPr/>
    </dgm:pt>
    <dgm:pt modelId="{BDE4CF8A-7A4F-48F7-BE53-13F3CFF538D2}" type="pres">
      <dgm:prSet presAssocID="{E57B0419-B444-4DEF-8D67-599EA86AF4AE}" presName="sibTrans" presStyleCnt="0"/>
      <dgm:spPr/>
    </dgm:pt>
    <dgm:pt modelId="{765AC657-CCE5-417B-A7AE-37FE9F2FE601}" type="pres">
      <dgm:prSet presAssocID="{D847BCEE-A72F-4CEB-BEFA-38E87E370715}" presName="compNode" presStyleCnt="0"/>
      <dgm:spPr/>
    </dgm:pt>
    <dgm:pt modelId="{BDE17D60-DC2F-41FA-87F6-2FC96E5A8250}" type="pres">
      <dgm:prSet presAssocID="{D847BCEE-A72F-4CEB-BEFA-38E87E37071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k scene"/>
        </a:ext>
      </dgm:extLst>
    </dgm:pt>
    <dgm:pt modelId="{D37D1BD6-06BA-4273-9309-6881216BB47C}" type="pres">
      <dgm:prSet presAssocID="{D847BCEE-A72F-4CEB-BEFA-38E87E370715}" presName="spaceRect" presStyleCnt="0"/>
      <dgm:spPr/>
    </dgm:pt>
    <dgm:pt modelId="{D3E5D929-A81B-487C-A786-16CE3F196749}" type="pres">
      <dgm:prSet presAssocID="{D847BCEE-A72F-4CEB-BEFA-38E87E37071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722AB02-47D2-4338-9DD8-2E7A3692FD81}" srcId="{252A543C-74D4-4AEB-9CC2-0AF7EE96B580}" destId="{D847BCEE-A72F-4CEB-BEFA-38E87E370715}" srcOrd="1" destOrd="0" parTransId="{AFC3AD70-8E0B-4BD9-94CA-AD3E60909397}" sibTransId="{DF6FA9C6-324C-4CB4-AC91-704D5BAF05B8}"/>
    <dgm:cxn modelId="{1A358C29-6C5B-4A42-A85A-4E4B02A28D7B}" srcId="{252A543C-74D4-4AEB-9CC2-0AF7EE96B580}" destId="{3B349A60-F4F4-49C2-A6FA-D0B36FC33E2C}" srcOrd="0" destOrd="0" parTransId="{93C5CADE-5884-4614-BBB0-B5B42CA77F00}" sibTransId="{E57B0419-B444-4DEF-8D67-599EA86AF4AE}"/>
    <dgm:cxn modelId="{2F30BF93-8AE4-4C07-B57D-B35E0095906F}" type="presOf" srcId="{252A543C-74D4-4AEB-9CC2-0AF7EE96B580}" destId="{7DDF6872-E58C-46C9-B8FD-9DE845B3C4EE}" srcOrd="0" destOrd="0" presId="urn:microsoft.com/office/officeart/2018/2/layout/IconLabelList"/>
    <dgm:cxn modelId="{448892A6-A286-463A-B0FB-6D7936178F83}" type="presOf" srcId="{D847BCEE-A72F-4CEB-BEFA-38E87E370715}" destId="{D3E5D929-A81B-487C-A786-16CE3F196749}" srcOrd="0" destOrd="0" presId="urn:microsoft.com/office/officeart/2018/2/layout/IconLabelList"/>
    <dgm:cxn modelId="{5AFDDAD2-CF83-4F3E-A10B-6C514C658A90}" type="presOf" srcId="{3B349A60-F4F4-49C2-A6FA-D0B36FC33E2C}" destId="{E8C36FA6-98FB-4A33-BF0E-094DD4E3FFCB}" srcOrd="0" destOrd="0" presId="urn:microsoft.com/office/officeart/2018/2/layout/IconLabelList"/>
    <dgm:cxn modelId="{F823900C-9BBE-4A70-A468-5385369144A9}" type="presParOf" srcId="{7DDF6872-E58C-46C9-B8FD-9DE845B3C4EE}" destId="{88E32361-D723-494C-976F-120C8D73ECBA}" srcOrd="0" destOrd="0" presId="urn:microsoft.com/office/officeart/2018/2/layout/IconLabelList"/>
    <dgm:cxn modelId="{461DAB2C-84BB-49C0-B4E6-CDB42088B20A}" type="presParOf" srcId="{88E32361-D723-494C-976F-120C8D73ECBA}" destId="{8ADC81EC-F393-4D5B-908C-0A7163AA15DB}" srcOrd="0" destOrd="0" presId="urn:microsoft.com/office/officeart/2018/2/layout/IconLabelList"/>
    <dgm:cxn modelId="{14CE833E-651B-464A-B62A-564F30C57D31}" type="presParOf" srcId="{88E32361-D723-494C-976F-120C8D73ECBA}" destId="{9B26372E-82F6-4CDD-9E81-803DBD1C7ECC}" srcOrd="1" destOrd="0" presId="urn:microsoft.com/office/officeart/2018/2/layout/IconLabelList"/>
    <dgm:cxn modelId="{15D670F8-448B-46E6-8643-08713B117D2D}" type="presParOf" srcId="{88E32361-D723-494C-976F-120C8D73ECBA}" destId="{E8C36FA6-98FB-4A33-BF0E-094DD4E3FFCB}" srcOrd="2" destOrd="0" presId="urn:microsoft.com/office/officeart/2018/2/layout/IconLabelList"/>
    <dgm:cxn modelId="{51793F28-1BCE-4254-9140-FBA3FB1EFE3D}" type="presParOf" srcId="{7DDF6872-E58C-46C9-B8FD-9DE845B3C4EE}" destId="{BDE4CF8A-7A4F-48F7-BE53-13F3CFF538D2}" srcOrd="1" destOrd="0" presId="urn:microsoft.com/office/officeart/2018/2/layout/IconLabelList"/>
    <dgm:cxn modelId="{90BD77E7-1BB2-41C8-8E54-E606038C9F33}" type="presParOf" srcId="{7DDF6872-E58C-46C9-B8FD-9DE845B3C4EE}" destId="{765AC657-CCE5-417B-A7AE-37FE9F2FE601}" srcOrd="2" destOrd="0" presId="urn:microsoft.com/office/officeart/2018/2/layout/IconLabelList"/>
    <dgm:cxn modelId="{66BF76D6-11DB-43D9-B818-0F4F0EC1F2A8}" type="presParOf" srcId="{765AC657-CCE5-417B-A7AE-37FE9F2FE601}" destId="{BDE17D60-DC2F-41FA-87F6-2FC96E5A8250}" srcOrd="0" destOrd="0" presId="urn:microsoft.com/office/officeart/2018/2/layout/IconLabelList"/>
    <dgm:cxn modelId="{7AFB623F-1CC3-4F42-BEE5-5E27F3C5FAD6}" type="presParOf" srcId="{765AC657-CCE5-417B-A7AE-37FE9F2FE601}" destId="{D37D1BD6-06BA-4273-9309-6881216BB47C}" srcOrd="1" destOrd="0" presId="urn:microsoft.com/office/officeart/2018/2/layout/IconLabelList"/>
    <dgm:cxn modelId="{B082244A-D662-4B21-A66C-6B78A0D0FB20}" type="presParOf" srcId="{765AC657-CCE5-417B-A7AE-37FE9F2FE601}" destId="{D3E5D929-A81B-487C-A786-16CE3F1967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2A543C-74D4-4AEB-9CC2-0AF7EE96B58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349A60-F4F4-49C2-A6FA-D0B36FC33E2C}">
      <dgm:prSet/>
      <dgm:spPr/>
      <dgm:t>
        <a:bodyPr/>
        <a:lstStyle/>
        <a:p>
          <a:r>
            <a:rPr lang="en-US" b="1" i="0" baseline="0" dirty="0"/>
            <a:t>Duration Patterns:</a:t>
          </a:r>
          <a:r>
            <a:rPr lang="en-US" b="0" i="0" baseline="0" dirty="0"/>
            <a:t>
The majority of trips fell in the </a:t>
          </a:r>
          <a:r>
            <a:rPr lang="en-US" b="1" i="0" baseline="0" dirty="0"/>
            <a:t>5-15 minute </a:t>
          </a:r>
          <a:r>
            <a:rPr lang="en-US" b="0" i="0" baseline="0" dirty="0"/>
            <a:t>range (over 1 million trips).
A smaller portion of trips were under 1 minute, highlighting efficient short-distance usage.</a:t>
          </a:r>
          <a:endParaRPr lang="en-US" dirty="0"/>
        </a:p>
      </dgm:t>
    </dgm:pt>
    <dgm:pt modelId="{93C5CADE-5884-4614-BBB0-B5B42CA77F00}" type="parTrans" cxnId="{1A358C29-6C5B-4A42-A85A-4E4B02A28D7B}">
      <dgm:prSet/>
      <dgm:spPr/>
      <dgm:t>
        <a:bodyPr/>
        <a:lstStyle/>
        <a:p>
          <a:endParaRPr lang="en-US"/>
        </a:p>
      </dgm:t>
    </dgm:pt>
    <dgm:pt modelId="{E57B0419-B444-4DEF-8D67-599EA86AF4AE}" type="sibTrans" cxnId="{1A358C29-6C5B-4A42-A85A-4E4B02A28D7B}">
      <dgm:prSet/>
      <dgm:spPr/>
      <dgm:t>
        <a:bodyPr/>
        <a:lstStyle/>
        <a:p>
          <a:endParaRPr lang="en-US"/>
        </a:p>
      </dgm:t>
    </dgm:pt>
    <dgm:pt modelId="{D847BCEE-A72F-4CEB-BEFA-38E87E370715}">
      <dgm:prSet/>
      <dgm:spPr/>
      <dgm:t>
        <a:bodyPr/>
        <a:lstStyle/>
        <a:p>
          <a:r>
            <a:rPr lang="en-US" b="1" i="0" baseline="0" dirty="0"/>
            <a:t>Time Categories:</a:t>
          </a:r>
          <a:r>
            <a:rPr lang="en-US" b="0" i="0" baseline="0" dirty="0"/>
            <a:t>
</a:t>
          </a:r>
          <a:r>
            <a:rPr lang="en-US" b="1" i="0" baseline="0" dirty="0"/>
            <a:t>Off-Peak: </a:t>
          </a:r>
          <a:r>
            <a:rPr lang="en-US" b="0" i="0" baseline="0" dirty="0"/>
            <a:t>Largest share of trips (</a:t>
          </a:r>
          <a:r>
            <a:rPr lang="en-US" b="1" i="0" baseline="0" dirty="0"/>
            <a:t>54.95%</a:t>
          </a:r>
          <a:r>
            <a:rPr lang="en-US" b="0" i="0" baseline="0" dirty="0"/>
            <a:t>).
</a:t>
          </a:r>
          <a:r>
            <a:rPr lang="en-US" b="1" i="0" baseline="0" dirty="0"/>
            <a:t>Morning Rush: </a:t>
          </a:r>
          <a:r>
            <a:rPr lang="en-US" b="0" i="0" baseline="0" dirty="0"/>
            <a:t>26.55%.
</a:t>
          </a:r>
          <a:r>
            <a:rPr lang="en-US" b="1" i="0" baseline="0" dirty="0"/>
            <a:t>Evening Rush: </a:t>
          </a:r>
          <a:r>
            <a:rPr lang="en-US" b="0" i="0" baseline="0" dirty="0"/>
            <a:t>18.5%.</a:t>
          </a:r>
          <a:endParaRPr lang="en-US" b="0" dirty="0"/>
        </a:p>
      </dgm:t>
    </dgm:pt>
    <dgm:pt modelId="{AFC3AD70-8E0B-4BD9-94CA-AD3E60909397}" type="parTrans" cxnId="{2722AB02-47D2-4338-9DD8-2E7A3692FD81}">
      <dgm:prSet/>
      <dgm:spPr/>
      <dgm:t>
        <a:bodyPr/>
        <a:lstStyle/>
        <a:p>
          <a:endParaRPr lang="en-US"/>
        </a:p>
      </dgm:t>
    </dgm:pt>
    <dgm:pt modelId="{DF6FA9C6-324C-4CB4-AC91-704D5BAF05B8}" type="sibTrans" cxnId="{2722AB02-47D2-4338-9DD8-2E7A3692FD81}">
      <dgm:prSet/>
      <dgm:spPr/>
      <dgm:t>
        <a:bodyPr/>
        <a:lstStyle/>
        <a:p>
          <a:endParaRPr lang="en-US"/>
        </a:p>
      </dgm:t>
    </dgm:pt>
    <dgm:pt modelId="{E28A76A1-CD8F-4B7A-A4DB-A0A79660FC7E}" type="pres">
      <dgm:prSet presAssocID="{252A543C-74D4-4AEB-9CC2-0AF7EE96B58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74C32B-9458-4FDD-BE88-F886B4287ED6}" type="pres">
      <dgm:prSet presAssocID="{3B349A60-F4F4-49C2-A6FA-D0B36FC33E2C}" presName="hierRoot1" presStyleCnt="0"/>
      <dgm:spPr/>
    </dgm:pt>
    <dgm:pt modelId="{0D1D6AA8-E3E3-4BB8-94E1-8A1EB65C054F}" type="pres">
      <dgm:prSet presAssocID="{3B349A60-F4F4-49C2-A6FA-D0B36FC33E2C}" presName="composite" presStyleCnt="0"/>
      <dgm:spPr/>
    </dgm:pt>
    <dgm:pt modelId="{C6287B52-BAC5-4525-BDF9-8FA555E19405}" type="pres">
      <dgm:prSet presAssocID="{3B349A60-F4F4-49C2-A6FA-D0B36FC33E2C}" presName="background" presStyleLbl="node0" presStyleIdx="0" presStyleCnt="2"/>
      <dgm:spPr/>
    </dgm:pt>
    <dgm:pt modelId="{CE24989B-8FD0-4F11-8FA5-ACD5124AF521}" type="pres">
      <dgm:prSet presAssocID="{3B349A60-F4F4-49C2-A6FA-D0B36FC33E2C}" presName="text" presStyleLbl="fgAcc0" presStyleIdx="0" presStyleCnt="2">
        <dgm:presLayoutVars>
          <dgm:chPref val="3"/>
        </dgm:presLayoutVars>
      </dgm:prSet>
      <dgm:spPr/>
    </dgm:pt>
    <dgm:pt modelId="{D5A4A4CC-DF60-4F5D-9C3B-EE049C18D1A7}" type="pres">
      <dgm:prSet presAssocID="{3B349A60-F4F4-49C2-A6FA-D0B36FC33E2C}" presName="hierChild2" presStyleCnt="0"/>
      <dgm:spPr/>
    </dgm:pt>
    <dgm:pt modelId="{6E09C79F-5E91-4CF6-A7F1-08A230DD7264}" type="pres">
      <dgm:prSet presAssocID="{D847BCEE-A72F-4CEB-BEFA-38E87E370715}" presName="hierRoot1" presStyleCnt="0"/>
      <dgm:spPr/>
    </dgm:pt>
    <dgm:pt modelId="{68E8D770-AEB2-46FA-9F56-7261213FA0CC}" type="pres">
      <dgm:prSet presAssocID="{D847BCEE-A72F-4CEB-BEFA-38E87E370715}" presName="composite" presStyleCnt="0"/>
      <dgm:spPr/>
    </dgm:pt>
    <dgm:pt modelId="{C6ED5287-96F0-4AE7-86B4-CE0359AB6C27}" type="pres">
      <dgm:prSet presAssocID="{D847BCEE-A72F-4CEB-BEFA-38E87E370715}" presName="background" presStyleLbl="node0" presStyleIdx="1" presStyleCnt="2"/>
      <dgm:spPr/>
    </dgm:pt>
    <dgm:pt modelId="{9AAA859D-73FB-4F2B-8515-B3FFA5BB1ABF}" type="pres">
      <dgm:prSet presAssocID="{D847BCEE-A72F-4CEB-BEFA-38E87E370715}" presName="text" presStyleLbl="fgAcc0" presStyleIdx="1" presStyleCnt="2">
        <dgm:presLayoutVars>
          <dgm:chPref val="3"/>
        </dgm:presLayoutVars>
      </dgm:prSet>
      <dgm:spPr/>
    </dgm:pt>
    <dgm:pt modelId="{2E7FEBC5-D377-4140-BD63-7926994F4488}" type="pres">
      <dgm:prSet presAssocID="{D847BCEE-A72F-4CEB-BEFA-38E87E370715}" presName="hierChild2" presStyleCnt="0"/>
      <dgm:spPr/>
    </dgm:pt>
  </dgm:ptLst>
  <dgm:cxnLst>
    <dgm:cxn modelId="{2722AB02-47D2-4338-9DD8-2E7A3692FD81}" srcId="{252A543C-74D4-4AEB-9CC2-0AF7EE96B580}" destId="{D847BCEE-A72F-4CEB-BEFA-38E87E370715}" srcOrd="1" destOrd="0" parTransId="{AFC3AD70-8E0B-4BD9-94CA-AD3E60909397}" sibTransId="{DF6FA9C6-324C-4CB4-AC91-704D5BAF05B8}"/>
    <dgm:cxn modelId="{C7743C04-FCD2-44CE-8FFE-4FB5424BA810}" type="presOf" srcId="{252A543C-74D4-4AEB-9CC2-0AF7EE96B580}" destId="{E28A76A1-CD8F-4B7A-A4DB-A0A79660FC7E}" srcOrd="0" destOrd="0" presId="urn:microsoft.com/office/officeart/2005/8/layout/hierarchy1"/>
    <dgm:cxn modelId="{1A358C29-6C5B-4A42-A85A-4E4B02A28D7B}" srcId="{252A543C-74D4-4AEB-9CC2-0AF7EE96B580}" destId="{3B349A60-F4F4-49C2-A6FA-D0B36FC33E2C}" srcOrd="0" destOrd="0" parTransId="{93C5CADE-5884-4614-BBB0-B5B42CA77F00}" sibTransId="{E57B0419-B444-4DEF-8D67-599EA86AF4AE}"/>
    <dgm:cxn modelId="{A7327B32-70C0-4548-96CF-016783A55997}" type="presOf" srcId="{D847BCEE-A72F-4CEB-BEFA-38E87E370715}" destId="{9AAA859D-73FB-4F2B-8515-B3FFA5BB1ABF}" srcOrd="0" destOrd="0" presId="urn:microsoft.com/office/officeart/2005/8/layout/hierarchy1"/>
    <dgm:cxn modelId="{34F189D5-B7B9-4FAD-BFAC-4DF4EA97BF65}" type="presOf" srcId="{3B349A60-F4F4-49C2-A6FA-D0B36FC33E2C}" destId="{CE24989B-8FD0-4F11-8FA5-ACD5124AF521}" srcOrd="0" destOrd="0" presId="urn:microsoft.com/office/officeart/2005/8/layout/hierarchy1"/>
    <dgm:cxn modelId="{FB4E4E57-ABE3-4A3C-B088-1EAF75319285}" type="presParOf" srcId="{E28A76A1-CD8F-4B7A-A4DB-A0A79660FC7E}" destId="{4B74C32B-9458-4FDD-BE88-F886B4287ED6}" srcOrd="0" destOrd="0" presId="urn:microsoft.com/office/officeart/2005/8/layout/hierarchy1"/>
    <dgm:cxn modelId="{8A69A373-0629-4F46-94B4-4CC2E6FC419A}" type="presParOf" srcId="{4B74C32B-9458-4FDD-BE88-F886B4287ED6}" destId="{0D1D6AA8-E3E3-4BB8-94E1-8A1EB65C054F}" srcOrd="0" destOrd="0" presId="urn:microsoft.com/office/officeart/2005/8/layout/hierarchy1"/>
    <dgm:cxn modelId="{F7C8C286-70D1-4B91-81E7-8EE0B3D51C37}" type="presParOf" srcId="{0D1D6AA8-E3E3-4BB8-94E1-8A1EB65C054F}" destId="{C6287B52-BAC5-4525-BDF9-8FA555E19405}" srcOrd="0" destOrd="0" presId="urn:microsoft.com/office/officeart/2005/8/layout/hierarchy1"/>
    <dgm:cxn modelId="{B8FD8B38-D1B2-4BBA-92C9-14A68FA37894}" type="presParOf" srcId="{0D1D6AA8-E3E3-4BB8-94E1-8A1EB65C054F}" destId="{CE24989B-8FD0-4F11-8FA5-ACD5124AF521}" srcOrd="1" destOrd="0" presId="urn:microsoft.com/office/officeart/2005/8/layout/hierarchy1"/>
    <dgm:cxn modelId="{9B3818BA-574F-49CC-97BC-ED934C270597}" type="presParOf" srcId="{4B74C32B-9458-4FDD-BE88-F886B4287ED6}" destId="{D5A4A4CC-DF60-4F5D-9C3B-EE049C18D1A7}" srcOrd="1" destOrd="0" presId="urn:microsoft.com/office/officeart/2005/8/layout/hierarchy1"/>
    <dgm:cxn modelId="{916D47FF-33F0-4E61-8D8C-E1039CDDFDAF}" type="presParOf" srcId="{E28A76A1-CD8F-4B7A-A4DB-A0A79660FC7E}" destId="{6E09C79F-5E91-4CF6-A7F1-08A230DD7264}" srcOrd="1" destOrd="0" presId="urn:microsoft.com/office/officeart/2005/8/layout/hierarchy1"/>
    <dgm:cxn modelId="{23E90201-DC7F-4077-A349-588EE8E65B6B}" type="presParOf" srcId="{6E09C79F-5E91-4CF6-A7F1-08A230DD7264}" destId="{68E8D770-AEB2-46FA-9F56-7261213FA0CC}" srcOrd="0" destOrd="0" presId="urn:microsoft.com/office/officeart/2005/8/layout/hierarchy1"/>
    <dgm:cxn modelId="{47F3005C-A5BA-4CD2-9E4E-BC736BD65E7C}" type="presParOf" srcId="{68E8D770-AEB2-46FA-9F56-7261213FA0CC}" destId="{C6ED5287-96F0-4AE7-86B4-CE0359AB6C27}" srcOrd="0" destOrd="0" presId="urn:microsoft.com/office/officeart/2005/8/layout/hierarchy1"/>
    <dgm:cxn modelId="{E4EC2743-5C0F-4F6D-9B9E-825B7B0297B9}" type="presParOf" srcId="{68E8D770-AEB2-46FA-9F56-7261213FA0CC}" destId="{9AAA859D-73FB-4F2B-8515-B3FFA5BB1ABF}" srcOrd="1" destOrd="0" presId="urn:microsoft.com/office/officeart/2005/8/layout/hierarchy1"/>
    <dgm:cxn modelId="{3641507E-E1CA-46EE-805A-840DC299CE5C}" type="presParOf" srcId="{6E09C79F-5E91-4CF6-A7F1-08A230DD7264}" destId="{2E7FEBC5-D377-4140-BD63-7926994F448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52A543C-74D4-4AEB-9CC2-0AF7EE96B580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349A60-F4F4-49C2-A6FA-D0B36FC33E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baseline="0" dirty="0"/>
            <a:t>Weekday Trips:
</a:t>
          </a:r>
          <a:r>
            <a:rPr lang="en-US" sz="2000" b="0" i="0" baseline="0" dirty="0"/>
            <a:t>Dominated by commuters, reflecting heavy reliance on </a:t>
          </a:r>
          <a:r>
            <a:rPr lang="en-US" sz="2000" b="0" i="0" baseline="0" dirty="0" err="1"/>
            <a:t>BikeShare</a:t>
          </a:r>
          <a:r>
            <a:rPr lang="en-US" sz="2000" b="0" i="0" baseline="0" dirty="0"/>
            <a:t> for work-related travel.</a:t>
          </a:r>
          <a:endParaRPr lang="en-US" sz="2000" b="0" dirty="0"/>
        </a:p>
      </dgm:t>
    </dgm:pt>
    <dgm:pt modelId="{93C5CADE-5884-4614-BBB0-B5B42CA77F00}" type="parTrans" cxnId="{1A358C29-6C5B-4A42-A85A-4E4B02A28D7B}">
      <dgm:prSet/>
      <dgm:spPr/>
      <dgm:t>
        <a:bodyPr/>
        <a:lstStyle/>
        <a:p>
          <a:endParaRPr lang="en-US"/>
        </a:p>
      </dgm:t>
    </dgm:pt>
    <dgm:pt modelId="{E57B0419-B444-4DEF-8D67-599EA86AF4AE}" type="sibTrans" cxnId="{1A358C29-6C5B-4A42-A85A-4E4B02A28D7B}">
      <dgm:prSet/>
      <dgm:spPr/>
      <dgm:t>
        <a:bodyPr/>
        <a:lstStyle/>
        <a:p>
          <a:endParaRPr lang="en-US"/>
        </a:p>
      </dgm:t>
    </dgm:pt>
    <dgm:pt modelId="{D847BCEE-A72F-4CEB-BEFA-38E87E3707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Weekend Trips:
</a:t>
          </a:r>
          <a:r>
            <a:rPr lang="en-US" b="0" i="0" baseline="0"/>
            <a:t>Higher proportion of recreational use, with casual members showing stronger activity.</a:t>
          </a:r>
          <a:endParaRPr lang="en-US" b="0"/>
        </a:p>
      </dgm:t>
    </dgm:pt>
    <dgm:pt modelId="{AFC3AD70-8E0B-4BD9-94CA-AD3E60909397}" type="parTrans" cxnId="{2722AB02-47D2-4338-9DD8-2E7A3692FD81}">
      <dgm:prSet/>
      <dgm:spPr/>
      <dgm:t>
        <a:bodyPr/>
        <a:lstStyle/>
        <a:p>
          <a:endParaRPr lang="en-US"/>
        </a:p>
      </dgm:t>
    </dgm:pt>
    <dgm:pt modelId="{DF6FA9C6-324C-4CB4-AC91-704D5BAF05B8}" type="sibTrans" cxnId="{2722AB02-47D2-4338-9DD8-2E7A3692FD81}">
      <dgm:prSet/>
      <dgm:spPr/>
      <dgm:t>
        <a:bodyPr/>
        <a:lstStyle/>
        <a:p>
          <a:endParaRPr lang="en-US"/>
        </a:p>
      </dgm:t>
    </dgm:pt>
    <dgm:pt modelId="{23955FC4-B8E6-447C-B158-B870C3250093}" type="pres">
      <dgm:prSet presAssocID="{252A543C-74D4-4AEB-9CC2-0AF7EE96B580}" presName="root" presStyleCnt="0">
        <dgm:presLayoutVars>
          <dgm:dir/>
          <dgm:resizeHandles val="exact"/>
        </dgm:presLayoutVars>
      </dgm:prSet>
      <dgm:spPr/>
    </dgm:pt>
    <dgm:pt modelId="{BB2DC45B-3272-40A7-80E1-9B3E55ED5636}" type="pres">
      <dgm:prSet presAssocID="{3B349A60-F4F4-49C2-A6FA-D0B36FC33E2C}" presName="compNode" presStyleCnt="0"/>
      <dgm:spPr/>
    </dgm:pt>
    <dgm:pt modelId="{7C02D55A-DC9F-43B1-9865-0E63A817205D}" type="pres">
      <dgm:prSet presAssocID="{3B349A60-F4F4-49C2-A6FA-D0B36FC33E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B6E1CCAC-F94C-43D8-A409-66333275E3BC}" type="pres">
      <dgm:prSet presAssocID="{3B349A60-F4F4-49C2-A6FA-D0B36FC33E2C}" presName="spaceRect" presStyleCnt="0"/>
      <dgm:spPr/>
    </dgm:pt>
    <dgm:pt modelId="{08F52431-EF18-41F6-B724-884B29F8E1FD}" type="pres">
      <dgm:prSet presAssocID="{3B349A60-F4F4-49C2-A6FA-D0B36FC33E2C}" presName="textRect" presStyleLbl="revTx" presStyleIdx="0" presStyleCnt="2">
        <dgm:presLayoutVars>
          <dgm:chMax val="1"/>
          <dgm:chPref val="1"/>
        </dgm:presLayoutVars>
      </dgm:prSet>
      <dgm:spPr/>
    </dgm:pt>
    <dgm:pt modelId="{BC862487-FC0B-47C2-B19A-E5B6A80A76EF}" type="pres">
      <dgm:prSet presAssocID="{E57B0419-B444-4DEF-8D67-599EA86AF4AE}" presName="sibTrans" presStyleCnt="0"/>
      <dgm:spPr/>
    </dgm:pt>
    <dgm:pt modelId="{5CAACE1A-E445-4BF9-A24A-8B610264212A}" type="pres">
      <dgm:prSet presAssocID="{D847BCEE-A72F-4CEB-BEFA-38E87E370715}" presName="compNode" presStyleCnt="0"/>
      <dgm:spPr/>
    </dgm:pt>
    <dgm:pt modelId="{CABC7E83-3476-4ACD-B9BE-E0B7FFC19244}" type="pres">
      <dgm:prSet presAssocID="{D847BCEE-A72F-4CEB-BEFA-38E87E37071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A2FB80E0-8B89-40AE-BC1E-56937A0080F8}" type="pres">
      <dgm:prSet presAssocID="{D847BCEE-A72F-4CEB-BEFA-38E87E370715}" presName="spaceRect" presStyleCnt="0"/>
      <dgm:spPr/>
    </dgm:pt>
    <dgm:pt modelId="{9D5732CC-D219-4850-A385-54F74BB27965}" type="pres">
      <dgm:prSet presAssocID="{D847BCEE-A72F-4CEB-BEFA-38E87E37071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722AB02-47D2-4338-9DD8-2E7A3692FD81}" srcId="{252A543C-74D4-4AEB-9CC2-0AF7EE96B580}" destId="{D847BCEE-A72F-4CEB-BEFA-38E87E370715}" srcOrd="1" destOrd="0" parTransId="{AFC3AD70-8E0B-4BD9-94CA-AD3E60909397}" sibTransId="{DF6FA9C6-324C-4CB4-AC91-704D5BAF05B8}"/>
    <dgm:cxn modelId="{1A358C29-6C5B-4A42-A85A-4E4B02A28D7B}" srcId="{252A543C-74D4-4AEB-9CC2-0AF7EE96B580}" destId="{3B349A60-F4F4-49C2-A6FA-D0B36FC33E2C}" srcOrd="0" destOrd="0" parTransId="{93C5CADE-5884-4614-BBB0-B5B42CA77F00}" sibTransId="{E57B0419-B444-4DEF-8D67-599EA86AF4AE}"/>
    <dgm:cxn modelId="{64856844-4E2E-44D6-92EB-2C55BD20C70C}" type="presOf" srcId="{3B349A60-F4F4-49C2-A6FA-D0B36FC33E2C}" destId="{08F52431-EF18-41F6-B724-884B29F8E1FD}" srcOrd="0" destOrd="0" presId="urn:microsoft.com/office/officeart/2018/2/layout/IconLabelList"/>
    <dgm:cxn modelId="{7359166A-9172-4D59-BEEC-E901E37BAFF7}" type="presOf" srcId="{252A543C-74D4-4AEB-9CC2-0AF7EE96B580}" destId="{23955FC4-B8E6-447C-B158-B870C3250093}" srcOrd="0" destOrd="0" presId="urn:microsoft.com/office/officeart/2018/2/layout/IconLabelList"/>
    <dgm:cxn modelId="{B56FED7C-5FA9-4980-8355-89A79E5F422F}" type="presOf" srcId="{D847BCEE-A72F-4CEB-BEFA-38E87E370715}" destId="{9D5732CC-D219-4850-A385-54F74BB27965}" srcOrd="0" destOrd="0" presId="urn:microsoft.com/office/officeart/2018/2/layout/IconLabelList"/>
    <dgm:cxn modelId="{571B5576-9D11-4AAD-AA8B-26329FDE0340}" type="presParOf" srcId="{23955FC4-B8E6-447C-B158-B870C3250093}" destId="{BB2DC45B-3272-40A7-80E1-9B3E55ED5636}" srcOrd="0" destOrd="0" presId="urn:microsoft.com/office/officeart/2018/2/layout/IconLabelList"/>
    <dgm:cxn modelId="{740F7F83-E83D-45E4-A7D4-ABDE6A029957}" type="presParOf" srcId="{BB2DC45B-3272-40A7-80E1-9B3E55ED5636}" destId="{7C02D55A-DC9F-43B1-9865-0E63A817205D}" srcOrd="0" destOrd="0" presId="urn:microsoft.com/office/officeart/2018/2/layout/IconLabelList"/>
    <dgm:cxn modelId="{ECB82477-CA65-4395-B785-F55D5077203B}" type="presParOf" srcId="{BB2DC45B-3272-40A7-80E1-9B3E55ED5636}" destId="{B6E1CCAC-F94C-43D8-A409-66333275E3BC}" srcOrd="1" destOrd="0" presId="urn:microsoft.com/office/officeart/2018/2/layout/IconLabelList"/>
    <dgm:cxn modelId="{96409FDF-59C1-4075-9737-6FBAFB176945}" type="presParOf" srcId="{BB2DC45B-3272-40A7-80E1-9B3E55ED5636}" destId="{08F52431-EF18-41F6-B724-884B29F8E1FD}" srcOrd="2" destOrd="0" presId="urn:microsoft.com/office/officeart/2018/2/layout/IconLabelList"/>
    <dgm:cxn modelId="{6A2F78CD-8077-4689-911A-95AE52E47400}" type="presParOf" srcId="{23955FC4-B8E6-447C-B158-B870C3250093}" destId="{BC862487-FC0B-47C2-B19A-E5B6A80A76EF}" srcOrd="1" destOrd="0" presId="urn:microsoft.com/office/officeart/2018/2/layout/IconLabelList"/>
    <dgm:cxn modelId="{8533899E-F6A5-47BD-9E2C-BC6638A44761}" type="presParOf" srcId="{23955FC4-B8E6-447C-B158-B870C3250093}" destId="{5CAACE1A-E445-4BF9-A24A-8B610264212A}" srcOrd="2" destOrd="0" presId="urn:microsoft.com/office/officeart/2018/2/layout/IconLabelList"/>
    <dgm:cxn modelId="{75CC92FC-EC44-4E6E-A9C6-2C781949B13E}" type="presParOf" srcId="{5CAACE1A-E445-4BF9-A24A-8B610264212A}" destId="{CABC7E83-3476-4ACD-B9BE-E0B7FFC19244}" srcOrd="0" destOrd="0" presId="urn:microsoft.com/office/officeart/2018/2/layout/IconLabelList"/>
    <dgm:cxn modelId="{4270B7BB-4B96-4C3A-A4C9-7FEEDFEB784B}" type="presParOf" srcId="{5CAACE1A-E445-4BF9-A24A-8B610264212A}" destId="{A2FB80E0-8B89-40AE-BC1E-56937A0080F8}" srcOrd="1" destOrd="0" presId="urn:microsoft.com/office/officeart/2018/2/layout/IconLabelList"/>
    <dgm:cxn modelId="{ABFA5CB9-80B8-4E8A-AC22-DF39A4F50E3F}" type="presParOf" srcId="{5CAACE1A-E445-4BF9-A24A-8B610264212A}" destId="{9D5732CC-D219-4850-A385-54F74BB2796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1227F-CDF0-4FBD-B1DF-8D2E43681234}">
      <dsp:nvSpPr>
        <dsp:cNvPr id="0" name=""/>
        <dsp:cNvSpPr/>
      </dsp:nvSpPr>
      <dsp:spPr>
        <a:xfrm>
          <a:off x="0" y="30581"/>
          <a:ext cx="10515600" cy="13267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400" kern="1200"/>
            <a:t>Yearly Overview</a:t>
          </a:r>
          <a:endParaRPr lang="en-US" sz="5400" kern="1200"/>
        </a:p>
      </dsp:txBody>
      <dsp:txXfrm>
        <a:off x="64768" y="95349"/>
        <a:ext cx="10386064" cy="1197243"/>
      </dsp:txXfrm>
    </dsp:sp>
    <dsp:sp modelId="{D1964EC3-AE27-4524-9099-1C99CF92490A}">
      <dsp:nvSpPr>
        <dsp:cNvPr id="0" name=""/>
        <dsp:cNvSpPr/>
      </dsp:nvSpPr>
      <dsp:spPr>
        <a:xfrm>
          <a:off x="0" y="1512881"/>
          <a:ext cx="10515600" cy="13267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400" kern="1200"/>
            <a:t>User Behaviour</a:t>
          </a:r>
          <a:endParaRPr lang="en-US" sz="5400" kern="1200"/>
        </a:p>
      </dsp:txBody>
      <dsp:txXfrm>
        <a:off x="64768" y="1577649"/>
        <a:ext cx="10386064" cy="1197243"/>
      </dsp:txXfrm>
    </dsp:sp>
    <dsp:sp modelId="{970D539D-1EB8-43A2-AE79-CB67F17A5EEC}">
      <dsp:nvSpPr>
        <dsp:cNvPr id="0" name=""/>
        <dsp:cNvSpPr/>
      </dsp:nvSpPr>
      <dsp:spPr>
        <a:xfrm>
          <a:off x="0" y="2995182"/>
          <a:ext cx="10515600" cy="13267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400" kern="1200"/>
            <a:t>Station Popularity</a:t>
          </a:r>
          <a:endParaRPr lang="en-US" sz="5400" kern="1200"/>
        </a:p>
      </dsp:txBody>
      <dsp:txXfrm>
        <a:off x="64768" y="3059950"/>
        <a:ext cx="10386064" cy="11972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F63F9-3A92-4C4C-87BC-E9772C492183}">
      <dsp:nvSpPr>
        <dsp:cNvPr id="0" name=""/>
        <dsp:cNvSpPr/>
      </dsp:nvSpPr>
      <dsp:spPr>
        <a:xfrm>
          <a:off x="1953914" y="2637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E2A1E-322A-4811-B037-3494FC6DBAF0}">
      <dsp:nvSpPr>
        <dsp:cNvPr id="0" name=""/>
        <dsp:cNvSpPr/>
      </dsp:nvSpPr>
      <dsp:spPr>
        <a:xfrm>
          <a:off x="765914" y="2591432"/>
          <a:ext cx="4320000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Stations near major transit hubs </a:t>
          </a:r>
          <a:r>
            <a:rPr lang="en-US" sz="2000" b="0" i="0" kern="1200" baseline="0" dirty="0"/>
            <a:t>(like Union Station) experienced the highest traffic for both arrivals and departures, showcasing their importance for daily commuters.</a:t>
          </a:r>
          <a:endParaRPr lang="en-US" sz="2000" b="0" kern="1200" dirty="0"/>
        </a:p>
      </dsp:txBody>
      <dsp:txXfrm>
        <a:off x="765914" y="2591432"/>
        <a:ext cx="4320000" cy="1575000"/>
      </dsp:txXfrm>
    </dsp:sp>
    <dsp:sp modelId="{F5147D3B-1192-43F9-B5AB-67A94E43531A}">
      <dsp:nvSpPr>
        <dsp:cNvPr id="0" name=""/>
        <dsp:cNvSpPr/>
      </dsp:nvSpPr>
      <dsp:spPr>
        <a:xfrm>
          <a:off x="7029914" y="2637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C53E1-8FD3-4852-8948-B0DBCF0A6E65}">
      <dsp:nvSpPr>
        <dsp:cNvPr id="0" name=""/>
        <dsp:cNvSpPr/>
      </dsp:nvSpPr>
      <dsp:spPr>
        <a:xfrm>
          <a:off x="5841914" y="2591432"/>
          <a:ext cx="4320000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Stations near recreational areas </a:t>
          </a:r>
          <a:r>
            <a:rPr lang="en-US" sz="2300" b="0" i="0" kern="1200" baseline="0"/>
            <a:t>were also highly utilized, particularly by casual members during weekends and leisure trips.</a:t>
          </a:r>
          <a:endParaRPr lang="en-US" sz="2300" b="0" kern="1200"/>
        </a:p>
      </dsp:txBody>
      <dsp:txXfrm>
        <a:off x="5841914" y="2591432"/>
        <a:ext cx="4320000" cy="157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34912-04D6-4CB1-8B56-5C2A0A5F889D}">
      <dsp:nvSpPr>
        <dsp:cNvPr id="0" name=""/>
        <dsp:cNvSpPr/>
      </dsp:nvSpPr>
      <dsp:spPr>
        <a:xfrm>
          <a:off x="1953914" y="44987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84412-0B17-44B7-94A3-3F75A40EF44B}">
      <dsp:nvSpPr>
        <dsp:cNvPr id="0" name=""/>
        <dsp:cNvSpPr/>
      </dsp:nvSpPr>
      <dsp:spPr>
        <a:xfrm>
          <a:off x="765914" y="2887925"/>
          <a:ext cx="432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1.93 million total trips</a:t>
          </a:r>
          <a:r>
            <a:rPr lang="en-US" sz="2000" b="0" i="0" kern="1200" baseline="0" dirty="0"/>
            <a:t> were recorded in 2018, amounting to </a:t>
          </a:r>
          <a:r>
            <a:rPr lang="en-US" sz="2000" b="1" i="0" kern="1200" baseline="0" dirty="0"/>
            <a:t>31.09 million minutes spent biking</a:t>
          </a:r>
          <a:r>
            <a:rPr lang="en-US" sz="2000" b="0" i="0" kern="1200" baseline="0" dirty="0"/>
            <a:t>.</a:t>
          </a:r>
          <a:endParaRPr lang="en-US" sz="2000" kern="1200" dirty="0"/>
        </a:p>
      </dsp:txBody>
      <dsp:txXfrm>
        <a:off x="765914" y="2887925"/>
        <a:ext cx="4320000" cy="855000"/>
      </dsp:txXfrm>
    </dsp:sp>
    <dsp:sp modelId="{98E51AB0-63D5-4A4A-90EC-4C41E831B159}">
      <dsp:nvSpPr>
        <dsp:cNvPr id="0" name=""/>
        <dsp:cNvSpPr/>
      </dsp:nvSpPr>
      <dsp:spPr>
        <a:xfrm>
          <a:off x="7029914" y="44987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DBAC1-D0AB-475D-88B5-3503A539C07E}">
      <dsp:nvSpPr>
        <dsp:cNvPr id="0" name=""/>
        <dsp:cNvSpPr/>
      </dsp:nvSpPr>
      <dsp:spPr>
        <a:xfrm>
          <a:off x="5841914" y="2887925"/>
          <a:ext cx="432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The system had </a:t>
          </a:r>
          <a:r>
            <a:rPr lang="en-US" sz="2000" b="1" i="0" kern="1200" baseline="0" dirty="0"/>
            <a:t>359 active stations</a:t>
          </a:r>
          <a:r>
            <a:rPr lang="en-US" sz="2000" b="0" i="0" kern="1200" baseline="0" dirty="0"/>
            <a:t>, with an overall </a:t>
          </a:r>
          <a:r>
            <a:rPr lang="en-US" sz="2000" b="1" i="0" kern="1200" baseline="0" dirty="0"/>
            <a:t>average trip duration of 16.08 minutes</a:t>
          </a:r>
          <a:r>
            <a:rPr lang="en-US" sz="2000" b="0" i="0" kern="1200" baseline="0" dirty="0"/>
            <a:t>. </a:t>
          </a:r>
          <a:endParaRPr lang="en-US" sz="2000" kern="1200" dirty="0"/>
        </a:p>
      </dsp:txBody>
      <dsp:txXfrm>
        <a:off x="5841914" y="2887925"/>
        <a:ext cx="4320000" cy="85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87B52-BAC5-4525-BDF9-8FA555E19405}">
      <dsp:nvSpPr>
        <dsp:cNvPr id="0" name=""/>
        <dsp:cNvSpPr/>
      </dsp:nvSpPr>
      <dsp:spPr>
        <a:xfrm>
          <a:off x="1333" y="3626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4989B-8FD0-4F11-8FA5-ACD5124AF521}">
      <dsp:nvSpPr>
        <dsp:cNvPr id="0" name=""/>
        <dsp:cNvSpPr/>
      </dsp:nvSpPr>
      <dsp:spPr>
        <a:xfrm>
          <a:off x="521579" y="8569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/>
            <a:t>Annual members</a:t>
          </a:r>
          <a:r>
            <a:rPr lang="en-US" sz="2800" b="0" i="0" kern="1200" baseline="0" dirty="0"/>
            <a:t> accounted for the majority of trips, contributing </a:t>
          </a:r>
          <a:r>
            <a:rPr lang="en-US" sz="2800" b="1" i="0" kern="1200" baseline="0" dirty="0"/>
            <a:t>81.72%</a:t>
          </a:r>
          <a:endParaRPr lang="en-US" sz="2800" kern="1200" dirty="0"/>
        </a:p>
      </dsp:txBody>
      <dsp:txXfrm>
        <a:off x="608661" y="943998"/>
        <a:ext cx="4508047" cy="2799040"/>
      </dsp:txXfrm>
    </dsp:sp>
    <dsp:sp modelId="{C6ED5287-96F0-4AE7-86B4-CE0359AB6C27}">
      <dsp:nvSpPr>
        <dsp:cNvPr id="0" name=""/>
        <dsp:cNvSpPr/>
      </dsp:nvSpPr>
      <dsp:spPr>
        <a:xfrm>
          <a:off x="5724037" y="3626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A859D-73FB-4F2B-8515-B3FFA5BB1ABF}">
      <dsp:nvSpPr>
        <dsp:cNvPr id="0" name=""/>
        <dsp:cNvSpPr/>
      </dsp:nvSpPr>
      <dsp:spPr>
        <a:xfrm>
          <a:off x="6244283" y="8569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/>
            <a:t>Casual members</a:t>
          </a:r>
          <a:r>
            <a:rPr lang="en-US" sz="2800" b="0" i="0" kern="1200" baseline="0" dirty="0"/>
            <a:t> made up the remaining </a:t>
          </a:r>
          <a:r>
            <a:rPr lang="en-US" sz="2800" b="1" i="0" kern="1200" baseline="0" dirty="0"/>
            <a:t>18.28%</a:t>
          </a:r>
          <a:r>
            <a:rPr lang="en-US" sz="2800" b="0" i="0" kern="1200" baseline="0" dirty="0"/>
            <a:t>, with significantly longer average trip durations (</a:t>
          </a:r>
          <a:r>
            <a:rPr lang="en-US" sz="2800" b="1" i="0" kern="1200" baseline="0" dirty="0"/>
            <a:t>34 minutes</a:t>
          </a:r>
          <a:r>
            <a:rPr lang="en-US" sz="2800" b="0" i="0" kern="1200" baseline="0" dirty="0"/>
            <a:t> compared to 12 minutes for annual members). </a:t>
          </a:r>
          <a:endParaRPr lang="en-US" sz="2800" kern="1200" dirty="0"/>
        </a:p>
      </dsp:txBody>
      <dsp:txXfrm>
        <a:off x="6331365" y="943998"/>
        <a:ext cx="4508047" cy="2799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58683-C875-4D53-96C6-C31100907E5E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1DD6F-277E-4D80-8E24-62BA847B5920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Weekday trips </a:t>
          </a:r>
          <a:r>
            <a:rPr lang="en-US" sz="2000" b="0" i="0" kern="1200" baseline="0" dirty="0"/>
            <a:t>are dominated by annual members at </a:t>
          </a:r>
          <a:r>
            <a:rPr lang="en-US" sz="2000" b="1" i="0" kern="1200" baseline="0" dirty="0"/>
            <a:t>86.14%</a:t>
          </a:r>
          <a:endParaRPr lang="en-US" sz="2000" kern="1200" dirty="0"/>
        </a:p>
      </dsp:txBody>
      <dsp:txXfrm>
        <a:off x="765914" y="2943510"/>
        <a:ext cx="4320000" cy="720000"/>
      </dsp:txXfrm>
    </dsp:sp>
    <dsp:sp modelId="{8896566E-67F1-4CD8-B9D0-50A9CB745C4A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7802A-B9DA-438B-AF68-44AED5C35D71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Casual members</a:t>
          </a:r>
          <a:r>
            <a:rPr lang="en-US" sz="2300" b="0" i="0" kern="1200" baseline="0"/>
            <a:t> contributed to </a:t>
          </a:r>
          <a:r>
            <a:rPr lang="en-US" sz="2300" b="1" i="0" kern="1200" baseline="0"/>
            <a:t>32.51% </a:t>
          </a:r>
          <a:r>
            <a:rPr lang="en-US" sz="2300" b="0" i="0" kern="1200" baseline="0"/>
            <a:t>of weekend trips. </a:t>
          </a:r>
          <a:endParaRPr lang="en-US" sz="2300" kern="1200"/>
        </a:p>
      </dsp:txBody>
      <dsp:txXfrm>
        <a:off x="5841914" y="2943510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87B52-BAC5-4525-BDF9-8FA555E19405}">
      <dsp:nvSpPr>
        <dsp:cNvPr id="0" name=""/>
        <dsp:cNvSpPr/>
      </dsp:nvSpPr>
      <dsp:spPr>
        <a:xfrm>
          <a:off x="1333" y="3626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4989B-8FD0-4F11-8FA5-ACD5124AF521}">
      <dsp:nvSpPr>
        <dsp:cNvPr id="0" name=""/>
        <dsp:cNvSpPr/>
      </dsp:nvSpPr>
      <dsp:spPr>
        <a:xfrm>
          <a:off x="521579" y="8569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 dirty="0"/>
            <a:t>Peak usage observed during morning rush hours </a:t>
          </a:r>
          <a:r>
            <a:rPr lang="en-US" sz="3600" b="1" i="0" kern="1200" baseline="0" dirty="0"/>
            <a:t>(7–9 AM) </a:t>
          </a:r>
          <a:r>
            <a:rPr lang="en-US" sz="3600" b="0" i="0" kern="1200" baseline="0" dirty="0"/>
            <a:t>and evening rush hours </a:t>
          </a:r>
          <a:r>
            <a:rPr lang="en-US" sz="3600" b="1" i="0" kern="1200" baseline="0" dirty="0"/>
            <a:t>(4–7 PM).</a:t>
          </a:r>
          <a:endParaRPr lang="en-US" sz="3600" kern="1200" dirty="0"/>
        </a:p>
      </dsp:txBody>
      <dsp:txXfrm>
        <a:off x="608661" y="943998"/>
        <a:ext cx="4508047" cy="2799040"/>
      </dsp:txXfrm>
    </dsp:sp>
    <dsp:sp modelId="{C6ED5287-96F0-4AE7-86B4-CE0359AB6C27}">
      <dsp:nvSpPr>
        <dsp:cNvPr id="0" name=""/>
        <dsp:cNvSpPr/>
      </dsp:nvSpPr>
      <dsp:spPr>
        <a:xfrm>
          <a:off x="5724037" y="3626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A859D-73FB-4F2B-8515-B3FFA5BB1ABF}">
      <dsp:nvSpPr>
        <dsp:cNvPr id="0" name=""/>
        <dsp:cNvSpPr/>
      </dsp:nvSpPr>
      <dsp:spPr>
        <a:xfrm>
          <a:off x="6244283" y="8569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 dirty="0"/>
            <a:t>Evening rush hours had the highest concentration of trips.</a:t>
          </a:r>
          <a:endParaRPr lang="en-US" sz="3600" b="0" kern="1200" dirty="0"/>
        </a:p>
      </dsp:txBody>
      <dsp:txXfrm>
        <a:off x="6331365" y="943998"/>
        <a:ext cx="4508047" cy="27990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FFF81-E998-4187-9D30-BBC311383058}">
      <dsp:nvSpPr>
        <dsp:cNvPr id="0" name=""/>
        <dsp:cNvSpPr/>
      </dsp:nvSpPr>
      <dsp:spPr>
        <a:xfrm>
          <a:off x="1953914" y="3968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3D2C1-FBDF-4006-A95D-EBC50847131C}">
      <dsp:nvSpPr>
        <dsp:cNvPr id="0" name=""/>
        <dsp:cNvSpPr/>
      </dsp:nvSpPr>
      <dsp:spPr>
        <a:xfrm>
          <a:off x="765914" y="2850910"/>
          <a:ext cx="4320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Summer months </a:t>
          </a:r>
          <a:r>
            <a:rPr lang="en-US" sz="2000" b="1" i="0" kern="1200" baseline="0" dirty="0"/>
            <a:t>(June: 253K, July: 288K, August: 282K) </a:t>
          </a:r>
          <a:r>
            <a:rPr lang="en-US" sz="2000" b="0" i="0" kern="1200" baseline="0" dirty="0"/>
            <a:t>witnessed the highest ridership.</a:t>
          </a:r>
          <a:endParaRPr lang="en-US" sz="2000" kern="1200" dirty="0"/>
        </a:p>
      </dsp:txBody>
      <dsp:txXfrm>
        <a:off x="765914" y="2850910"/>
        <a:ext cx="4320000" cy="945000"/>
      </dsp:txXfrm>
    </dsp:sp>
    <dsp:sp modelId="{4D0FD8DD-D311-488D-B43D-9FABA57D3E51}">
      <dsp:nvSpPr>
        <dsp:cNvPr id="0" name=""/>
        <dsp:cNvSpPr/>
      </dsp:nvSpPr>
      <dsp:spPr>
        <a:xfrm>
          <a:off x="7029914" y="3968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0A517-3EC0-40CE-B0E1-916A616C7BEA}">
      <dsp:nvSpPr>
        <dsp:cNvPr id="0" name=""/>
        <dsp:cNvSpPr/>
      </dsp:nvSpPr>
      <dsp:spPr>
        <a:xfrm>
          <a:off x="5841914" y="2850910"/>
          <a:ext cx="4320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Winter months </a:t>
          </a:r>
          <a:r>
            <a:rPr lang="en-US" sz="2000" b="1" i="0" kern="1200" baseline="0"/>
            <a:t>(January: 44K, February: 50K)</a:t>
          </a:r>
          <a:r>
            <a:rPr lang="en-US" sz="2000" b="0" i="0" kern="1200" baseline="0"/>
            <a:t> saw significantly lower trips.</a:t>
          </a:r>
          <a:endParaRPr lang="en-US" sz="2000" b="0" kern="1200"/>
        </a:p>
      </dsp:txBody>
      <dsp:txXfrm>
        <a:off x="5841914" y="2850910"/>
        <a:ext cx="4320000" cy="945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C81EC-F393-4D5B-908C-0A7163AA15DB}">
      <dsp:nvSpPr>
        <dsp:cNvPr id="0" name=""/>
        <dsp:cNvSpPr/>
      </dsp:nvSpPr>
      <dsp:spPr>
        <a:xfrm>
          <a:off x="1953914" y="21163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36FA6-98FB-4A33-BF0E-094DD4E3FFCB}">
      <dsp:nvSpPr>
        <dsp:cNvPr id="0" name=""/>
        <dsp:cNvSpPr/>
      </dsp:nvSpPr>
      <dsp:spPr>
        <a:xfrm>
          <a:off x="765914" y="2721171"/>
          <a:ext cx="432000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Most popular stations for </a:t>
          </a:r>
          <a:r>
            <a:rPr lang="en-US" sz="2000" b="1" i="0" kern="1200" baseline="0" dirty="0"/>
            <a:t>Annual Members </a:t>
          </a:r>
          <a:r>
            <a:rPr lang="en-US" sz="2000" b="0" i="0" kern="1200" baseline="0" dirty="0"/>
            <a:t>include </a:t>
          </a:r>
          <a:r>
            <a:rPr lang="en-US" sz="2000" b="1" i="0" kern="1200" baseline="0" dirty="0" err="1"/>
            <a:t>Sherbourne</a:t>
          </a:r>
          <a:r>
            <a:rPr lang="en-US" sz="2000" b="1" i="0" kern="1200" baseline="0" dirty="0"/>
            <a:t> St / Wellesley St E, Bay St / Queens Quay W, </a:t>
          </a:r>
          <a:r>
            <a:rPr lang="en-US" sz="2000" b="0" i="0" kern="1200" baseline="0" dirty="0"/>
            <a:t>and</a:t>
          </a:r>
          <a:r>
            <a:rPr lang="en-US" sz="2000" b="1" i="0" kern="1200" baseline="0" dirty="0"/>
            <a:t> Union Station</a:t>
          </a:r>
          <a:r>
            <a:rPr lang="en-US" sz="2000" b="0" i="0" kern="1200" baseline="0" dirty="0"/>
            <a:t>.</a:t>
          </a:r>
          <a:endParaRPr lang="en-US" sz="2000" kern="1200" dirty="0"/>
        </a:p>
      </dsp:txBody>
      <dsp:txXfrm>
        <a:off x="765914" y="2721171"/>
        <a:ext cx="4320000" cy="1260000"/>
      </dsp:txXfrm>
    </dsp:sp>
    <dsp:sp modelId="{BDE17D60-DC2F-41FA-87F6-2FC96E5A8250}">
      <dsp:nvSpPr>
        <dsp:cNvPr id="0" name=""/>
        <dsp:cNvSpPr/>
      </dsp:nvSpPr>
      <dsp:spPr>
        <a:xfrm>
          <a:off x="7029914" y="21163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5D929-A81B-487C-A786-16CE3F196749}">
      <dsp:nvSpPr>
        <dsp:cNvPr id="0" name=""/>
        <dsp:cNvSpPr/>
      </dsp:nvSpPr>
      <dsp:spPr>
        <a:xfrm>
          <a:off x="5841914" y="2721171"/>
          <a:ext cx="432000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Casual</a:t>
          </a:r>
          <a:r>
            <a:rPr lang="en-US" sz="2200" b="0" i="0" kern="1200" baseline="0"/>
            <a:t> users favored stations near recreational areas like </a:t>
          </a:r>
          <a:r>
            <a:rPr lang="en-US" sz="2200" b="1" i="0" kern="1200" baseline="0"/>
            <a:t>York St / Queens Quay W</a:t>
          </a:r>
          <a:r>
            <a:rPr lang="en-US" sz="2200" b="0" i="0" kern="1200" baseline="0"/>
            <a:t> and </a:t>
          </a:r>
          <a:r>
            <a:rPr lang="en-US" sz="2200" b="1" i="0" kern="1200" baseline="0"/>
            <a:t>HTO Park</a:t>
          </a:r>
          <a:r>
            <a:rPr lang="en-US" sz="2200" b="0" i="0" kern="1200" baseline="0"/>
            <a:t>.</a:t>
          </a:r>
          <a:endParaRPr lang="en-US" sz="2200" b="0" kern="1200" dirty="0"/>
        </a:p>
      </dsp:txBody>
      <dsp:txXfrm>
        <a:off x="5841914" y="2721171"/>
        <a:ext cx="4320000" cy="126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87B52-BAC5-4525-BDF9-8FA555E19405}">
      <dsp:nvSpPr>
        <dsp:cNvPr id="0" name=""/>
        <dsp:cNvSpPr/>
      </dsp:nvSpPr>
      <dsp:spPr>
        <a:xfrm>
          <a:off x="1333" y="3626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4989B-8FD0-4F11-8FA5-ACD5124AF521}">
      <dsp:nvSpPr>
        <dsp:cNvPr id="0" name=""/>
        <dsp:cNvSpPr/>
      </dsp:nvSpPr>
      <dsp:spPr>
        <a:xfrm>
          <a:off x="521579" y="8569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/>
            <a:t>Duration Patterns:</a:t>
          </a:r>
          <a:r>
            <a:rPr lang="en-US" sz="2400" b="0" i="0" kern="1200" baseline="0" dirty="0"/>
            <a:t>
The majority of trips fell in the </a:t>
          </a:r>
          <a:r>
            <a:rPr lang="en-US" sz="2400" b="1" i="0" kern="1200" baseline="0" dirty="0"/>
            <a:t>5-15 minute </a:t>
          </a:r>
          <a:r>
            <a:rPr lang="en-US" sz="2400" b="0" i="0" kern="1200" baseline="0" dirty="0"/>
            <a:t>range (over 1 million trips).
A smaller portion of trips were under 1 minute, highlighting efficient short-distance usage.</a:t>
          </a:r>
          <a:endParaRPr lang="en-US" sz="2400" kern="1200" dirty="0"/>
        </a:p>
      </dsp:txBody>
      <dsp:txXfrm>
        <a:off x="608661" y="943998"/>
        <a:ext cx="4508047" cy="2799040"/>
      </dsp:txXfrm>
    </dsp:sp>
    <dsp:sp modelId="{C6ED5287-96F0-4AE7-86B4-CE0359AB6C27}">
      <dsp:nvSpPr>
        <dsp:cNvPr id="0" name=""/>
        <dsp:cNvSpPr/>
      </dsp:nvSpPr>
      <dsp:spPr>
        <a:xfrm>
          <a:off x="5724037" y="3626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A859D-73FB-4F2B-8515-B3FFA5BB1ABF}">
      <dsp:nvSpPr>
        <dsp:cNvPr id="0" name=""/>
        <dsp:cNvSpPr/>
      </dsp:nvSpPr>
      <dsp:spPr>
        <a:xfrm>
          <a:off x="6244283" y="8569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/>
            <a:t>Time Categories:</a:t>
          </a:r>
          <a:r>
            <a:rPr lang="en-US" sz="2400" b="0" i="0" kern="1200" baseline="0" dirty="0"/>
            <a:t>
</a:t>
          </a:r>
          <a:r>
            <a:rPr lang="en-US" sz="2400" b="1" i="0" kern="1200" baseline="0" dirty="0"/>
            <a:t>Off-Peak: </a:t>
          </a:r>
          <a:r>
            <a:rPr lang="en-US" sz="2400" b="0" i="0" kern="1200" baseline="0" dirty="0"/>
            <a:t>Largest share of trips (</a:t>
          </a:r>
          <a:r>
            <a:rPr lang="en-US" sz="2400" b="1" i="0" kern="1200" baseline="0" dirty="0"/>
            <a:t>54.95%</a:t>
          </a:r>
          <a:r>
            <a:rPr lang="en-US" sz="2400" b="0" i="0" kern="1200" baseline="0" dirty="0"/>
            <a:t>).
</a:t>
          </a:r>
          <a:r>
            <a:rPr lang="en-US" sz="2400" b="1" i="0" kern="1200" baseline="0" dirty="0"/>
            <a:t>Morning Rush: </a:t>
          </a:r>
          <a:r>
            <a:rPr lang="en-US" sz="2400" b="0" i="0" kern="1200" baseline="0" dirty="0"/>
            <a:t>26.55%.
</a:t>
          </a:r>
          <a:r>
            <a:rPr lang="en-US" sz="2400" b="1" i="0" kern="1200" baseline="0" dirty="0"/>
            <a:t>Evening Rush: </a:t>
          </a:r>
          <a:r>
            <a:rPr lang="en-US" sz="2400" b="0" i="0" kern="1200" baseline="0" dirty="0"/>
            <a:t>18.5%.</a:t>
          </a:r>
          <a:endParaRPr lang="en-US" sz="2400" b="0" kern="1200" dirty="0"/>
        </a:p>
      </dsp:txBody>
      <dsp:txXfrm>
        <a:off x="6331365" y="943998"/>
        <a:ext cx="4508047" cy="27990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2D55A-DC9F-43B1-9865-0E63A817205D}">
      <dsp:nvSpPr>
        <dsp:cNvPr id="0" name=""/>
        <dsp:cNvSpPr/>
      </dsp:nvSpPr>
      <dsp:spPr>
        <a:xfrm>
          <a:off x="1953914" y="15852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52431-EF18-41F6-B724-884B29F8E1FD}">
      <dsp:nvSpPr>
        <dsp:cNvPr id="0" name=""/>
        <dsp:cNvSpPr/>
      </dsp:nvSpPr>
      <dsp:spPr>
        <a:xfrm>
          <a:off x="765914" y="2684278"/>
          <a:ext cx="4320000" cy="13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Weekday Trips:
</a:t>
          </a:r>
          <a:r>
            <a:rPr lang="en-US" sz="2000" b="0" i="0" kern="1200" baseline="0" dirty="0"/>
            <a:t>Dominated by commuters, reflecting heavy reliance on </a:t>
          </a:r>
          <a:r>
            <a:rPr lang="en-US" sz="2000" b="0" i="0" kern="1200" baseline="0" dirty="0" err="1"/>
            <a:t>BikeShare</a:t>
          </a:r>
          <a:r>
            <a:rPr lang="en-US" sz="2000" b="0" i="0" kern="1200" baseline="0" dirty="0"/>
            <a:t> for work-related travel.</a:t>
          </a:r>
          <a:endParaRPr lang="en-US" sz="2000" b="0" kern="1200" dirty="0"/>
        </a:p>
      </dsp:txBody>
      <dsp:txXfrm>
        <a:off x="765914" y="2684278"/>
        <a:ext cx="4320000" cy="1350000"/>
      </dsp:txXfrm>
    </dsp:sp>
    <dsp:sp modelId="{CABC7E83-3476-4ACD-B9BE-E0B7FFC19244}">
      <dsp:nvSpPr>
        <dsp:cNvPr id="0" name=""/>
        <dsp:cNvSpPr/>
      </dsp:nvSpPr>
      <dsp:spPr>
        <a:xfrm>
          <a:off x="7029914" y="15852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732CC-D219-4850-A385-54F74BB27965}">
      <dsp:nvSpPr>
        <dsp:cNvPr id="0" name=""/>
        <dsp:cNvSpPr/>
      </dsp:nvSpPr>
      <dsp:spPr>
        <a:xfrm>
          <a:off x="5841914" y="2684278"/>
          <a:ext cx="4320000" cy="135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Weekend Trips:
</a:t>
          </a:r>
          <a:r>
            <a:rPr lang="en-US" sz="2000" b="0" i="0" kern="1200" baseline="0"/>
            <a:t>Higher proportion of recreational use, with casual members showing stronger activity.</a:t>
          </a:r>
          <a:endParaRPr lang="en-US" sz="2000" b="0" kern="1200"/>
        </a:p>
      </dsp:txBody>
      <dsp:txXfrm>
        <a:off x="5841914" y="2684278"/>
        <a:ext cx="4320000" cy="135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0D9B4-234F-44BE-9501-045CFEC3BC40}" type="datetimeFigureOut">
              <a:rPr lang="en-CA" smtClean="0"/>
              <a:t>2025-01-01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31AC6-B415-41DA-AA3C-F81A3287F9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42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31AC6-B415-41DA-AA3C-F81A3287F96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231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AAA0-A2CB-C539-1F33-9450D2030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004D0-9EAB-A709-5467-209D1716C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85E14-3FC0-D3D3-D95F-A12F580A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27A3-2B1E-421F-A5D3-79499E7393CA}" type="datetimeFigureOut">
              <a:rPr lang="en-CA" smtClean="0"/>
              <a:t>2025-01-01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5D8E9-6C1D-1B34-C768-004268D4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CDBB4-B72F-B7C6-A3D8-662A6C97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B755-B72F-4ED5-92E7-0F9392CD7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61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5A2D-3C9B-4669-FC61-D5C26CCE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BEFA8-13C6-B65A-F159-04DA40477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00106-65C5-A64C-D14D-24E3EE16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27A3-2B1E-421F-A5D3-79499E7393CA}" type="datetimeFigureOut">
              <a:rPr lang="en-CA" smtClean="0"/>
              <a:t>2025-01-01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30034-A4F9-E492-6700-BD0CD81B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7A84C-B21A-1442-2477-85D1EEC5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B755-B72F-4ED5-92E7-0F9392CD7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501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8DFF9-8B08-B4E4-A57A-E33642C0F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A4195-BA6B-2B66-A238-9AFB75F20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CEDCB-F5F5-09A2-95EF-B02884C1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27A3-2B1E-421F-A5D3-79499E7393CA}" type="datetimeFigureOut">
              <a:rPr lang="en-CA" smtClean="0"/>
              <a:t>2025-01-01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01E37-978C-F5DF-7596-11DF9DC8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07DCD-2152-8301-3333-18454373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B755-B72F-4ED5-92E7-0F9392CD7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1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BAFC-C7C6-CDC0-0FC2-59D991A4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3053A-D3D2-F1D5-938E-001A742F4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76B9C-983E-E894-645E-F9C42D9F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27A3-2B1E-421F-A5D3-79499E7393CA}" type="datetimeFigureOut">
              <a:rPr lang="en-CA" smtClean="0"/>
              <a:t>2025-01-01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3E660-BC96-5BF3-3870-E321103B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F3ED4-35BC-D8FF-95C6-7F901375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B755-B72F-4ED5-92E7-0F9392CD7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946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315B-4D79-125F-7755-5EBB69BF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D7D5A-2B76-3011-2EFC-45E628F8A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258C3-D554-E66D-65C5-911BD025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27A3-2B1E-421F-A5D3-79499E7393CA}" type="datetimeFigureOut">
              <a:rPr lang="en-CA" smtClean="0"/>
              <a:t>2025-01-01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19641-B7AD-C392-CE0E-EB9F4B52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45A7B-2F03-1676-DA8C-D7752B6F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B755-B72F-4ED5-92E7-0F9392CD7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8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3C67-F5BA-CF34-FFC2-30890E6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5824-D996-56BB-2860-7528E78AD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AC5EF-36A2-2D59-E001-FB9F57E2A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12BCB-8368-D888-42D0-CDD0BAB9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27A3-2B1E-421F-A5D3-79499E7393CA}" type="datetimeFigureOut">
              <a:rPr lang="en-CA" smtClean="0"/>
              <a:t>2025-01-01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43E25-FF02-1A24-85E1-147D83A8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D63F1-494A-DA4C-E534-75F6B29A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B755-B72F-4ED5-92E7-0F9392CD7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28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718A7-173B-EF6B-5FDF-2C0408F8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70A42-282B-A066-68FA-2D66749DB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AE84E-329F-A9E8-2895-E6E1E42B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7263D-01C5-CC29-BB15-41D6A9C17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60D60-9373-E912-94DC-A0E084E00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FEB08-E816-F747-0D5E-9EC606B0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27A3-2B1E-421F-A5D3-79499E7393CA}" type="datetimeFigureOut">
              <a:rPr lang="en-CA" smtClean="0"/>
              <a:t>2025-01-01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9054D-C039-EA5D-48E8-2C7E4ACC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FEBFE3-8CEA-2E2B-F046-01D5949F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B755-B72F-4ED5-92E7-0F9392CD7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896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6794-D073-785F-023B-A5A91239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6561A-DB2C-27E0-7FF5-D57CC3BD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27A3-2B1E-421F-A5D3-79499E7393CA}" type="datetimeFigureOut">
              <a:rPr lang="en-CA" smtClean="0"/>
              <a:t>2025-01-01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2AD47-3F1B-37D0-FA62-DD052690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46321-0C55-0248-6B69-659F4A1B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B755-B72F-4ED5-92E7-0F9392CD7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22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BE0AD-5115-DC10-875E-F4D6BC06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27A3-2B1E-421F-A5D3-79499E7393CA}" type="datetimeFigureOut">
              <a:rPr lang="en-CA" smtClean="0"/>
              <a:t>2025-01-01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2423D-4C0F-1232-F9FB-62734E0C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8537B-56FA-77BE-2CB4-4DAA34FD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B755-B72F-4ED5-92E7-0F9392CD7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95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7978-0438-96DC-051A-50B75776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F829B-5DDE-7BC6-8DA3-1D9C5654C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536BC-D16A-C3CA-6B3C-38DC8D2A0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5EB20-BC8D-40AE-1E85-2416FD2C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27A3-2B1E-421F-A5D3-79499E7393CA}" type="datetimeFigureOut">
              <a:rPr lang="en-CA" smtClean="0"/>
              <a:t>2025-01-01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33F5B-C744-75E9-556B-C3EF874F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1AF0B-4FDC-E274-A3C5-C45896A6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B755-B72F-4ED5-92E7-0F9392CD7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05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6358-ACE0-B139-AE99-35D7CE28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D3A26-FE95-A4A6-5271-7C6B8D4F4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A3946-F646-096B-57F1-40385DF94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5F77C-3EB3-FAA8-D338-94EC2093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27A3-2B1E-421F-A5D3-79499E7393CA}" type="datetimeFigureOut">
              <a:rPr lang="en-CA" smtClean="0"/>
              <a:t>2025-01-01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71ED2-4BB1-2F92-A779-D3415995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761ED-15B3-CB7A-F08E-2EAAF220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B755-B72F-4ED5-92E7-0F9392CD7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215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1BEBA-BBF1-5537-E600-A1AE03A6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C03BC-958F-1007-BC54-3BA15B660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E3F12-D7A1-E0E7-A277-8778A78B1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D527A3-2B1E-421F-A5D3-79499E7393CA}" type="datetimeFigureOut">
              <a:rPr lang="en-CA" smtClean="0"/>
              <a:t>2025-01-01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F407D-70B3-E657-791A-90E3B53C1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C1863-3E9D-16EC-7587-2610C9436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BBB755-B72F-4ED5-92E7-0F9392CD74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92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5C1E2-4796-B9E2-6CBA-62A6414DD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5" y="1056067"/>
            <a:ext cx="5334930" cy="3004145"/>
          </a:xfrm>
        </p:spPr>
        <p:txBody>
          <a:bodyPr>
            <a:normAutofit/>
          </a:bodyPr>
          <a:lstStyle/>
          <a:p>
            <a:r>
              <a:rPr lang="en-CA" sz="5400" dirty="0"/>
              <a:t>Bike Share Toronto 2018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2E40B-FC07-4F5E-D768-1C2B15D4D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4364499"/>
            <a:ext cx="5334931" cy="2189214"/>
          </a:xfrm>
        </p:spPr>
        <p:txBody>
          <a:bodyPr>
            <a:normAutofit/>
          </a:bodyPr>
          <a:lstStyle/>
          <a:p>
            <a:r>
              <a:rPr lang="en-CA" dirty="0"/>
              <a:t>Mohit Rathod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green circle with white text and a bicycle&#10;&#10;Description automatically generated">
            <a:extLst>
              <a:ext uri="{FF2B5EF4-FFF2-40B4-BE49-F238E27FC236}">
                <a16:creationId xmlns:a16="http://schemas.microsoft.com/office/drawing/2014/main" id="{854C5AFA-C3A0-8663-B33B-CBCED8637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7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193869-EAEB-7DF6-3FC4-95B7F67AE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8BF3C77-5E37-17C6-46F0-1B17BE2D5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A3ECFB-D9C3-FCCA-2776-61A906A17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0124F0-5A60-1373-20EA-AEB466312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3AE422-D3AA-CD3C-1DE9-113CBCB33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6CC2C2-EFA1-633B-1C8F-C38AB1D10DFD}"/>
              </a:ext>
            </a:extLst>
          </p:cNvPr>
          <p:cNvSpPr txBox="1">
            <a:spLocks/>
          </p:cNvSpPr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Seasonality</a:t>
            </a:r>
          </a:p>
        </p:txBody>
      </p:sp>
      <p:graphicFrame>
        <p:nvGraphicFramePr>
          <p:cNvPr id="10" name="Rectangle 2">
            <a:extLst>
              <a:ext uri="{FF2B5EF4-FFF2-40B4-BE49-F238E27FC236}">
                <a16:creationId xmlns:a16="http://schemas.microsoft.com/office/drawing/2014/main" id="{DEA28AA7-5158-A25A-C354-E5ED2A3CF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93258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339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B03880-13A4-EBCD-2A11-488D03FBF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C50A7E-962D-4909-332D-42208C7FBE6F}"/>
              </a:ext>
            </a:extLst>
          </p:cNvPr>
          <p:cNvSpPr txBox="1">
            <a:spLocks/>
          </p:cNvSpPr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Station Popularity</a:t>
            </a:r>
          </a:p>
        </p:txBody>
      </p:sp>
      <p:graphicFrame>
        <p:nvGraphicFramePr>
          <p:cNvPr id="10" name="Rectangle 2">
            <a:extLst>
              <a:ext uri="{FF2B5EF4-FFF2-40B4-BE49-F238E27FC236}">
                <a16:creationId xmlns:a16="http://schemas.microsoft.com/office/drawing/2014/main" id="{3AFB1CF7-721B-6E47-A128-7E3DB6CEB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116697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59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24BD03-B05C-8BC1-DE96-625B1906C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32EB2B1-1F68-B53B-31DE-419E19491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9B3EA8-0880-C604-2644-476CE0CF3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DBB951-9CB6-E0B8-B04F-8C16728A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9315D7-3300-10CF-C1DC-D9B0CF876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E14A87-E704-5D05-6AF7-44BA4EA6339D}"/>
              </a:ext>
            </a:extLst>
          </p:cNvPr>
          <p:cNvSpPr txBox="1">
            <a:spLocks/>
          </p:cNvSpPr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Trip Duration and Time Categories</a:t>
            </a:r>
          </a:p>
        </p:txBody>
      </p:sp>
      <p:graphicFrame>
        <p:nvGraphicFramePr>
          <p:cNvPr id="10" name="Rectangle 2">
            <a:extLst>
              <a:ext uri="{FF2B5EF4-FFF2-40B4-BE49-F238E27FC236}">
                <a16:creationId xmlns:a16="http://schemas.microsoft.com/office/drawing/2014/main" id="{C85B0ED1-5F2F-1B6F-277E-C55AD8E10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113148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211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A86538-BE37-0433-2A08-2344DA2DD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B153A75-4768-6B82-901F-C009EF72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7326D4-D04C-F4FA-5722-C5F4AA526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BCA766-A54A-93CB-B585-9DC0AE836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66DD46-7D29-0947-26A1-C81537F92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370317-FCE5-F0A3-BEFA-FC51BAAE5DAC}"/>
              </a:ext>
            </a:extLst>
          </p:cNvPr>
          <p:cNvSpPr txBox="1">
            <a:spLocks/>
          </p:cNvSpPr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Weekend vs. Weekday Insights</a:t>
            </a:r>
          </a:p>
        </p:txBody>
      </p:sp>
      <p:graphicFrame>
        <p:nvGraphicFramePr>
          <p:cNvPr id="10" name="Rectangle 2">
            <a:extLst>
              <a:ext uri="{FF2B5EF4-FFF2-40B4-BE49-F238E27FC236}">
                <a16:creationId xmlns:a16="http://schemas.microsoft.com/office/drawing/2014/main" id="{FFF085BC-B385-EFB6-40F7-8A96F8DBB3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292530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807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0903D2-AABA-2C00-50B1-1957D99DE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92872F-ABE7-DC4B-3936-1F9C3900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95D602-6FB0-D929-5F92-BFEA4501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C14B06-059F-75AD-BE7B-0A72E47FE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3A87F3-8454-A0E7-5CA5-85B96C57D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251BC9-A7C1-07FC-0B53-F17328FD29E9}"/>
              </a:ext>
            </a:extLst>
          </p:cNvPr>
          <p:cNvSpPr txBox="1">
            <a:spLocks/>
          </p:cNvSpPr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Arrival and Departure Trends</a:t>
            </a:r>
          </a:p>
        </p:txBody>
      </p:sp>
      <p:graphicFrame>
        <p:nvGraphicFramePr>
          <p:cNvPr id="10" name="Rectangle 2">
            <a:extLst>
              <a:ext uri="{FF2B5EF4-FFF2-40B4-BE49-F238E27FC236}">
                <a16:creationId xmlns:a16="http://schemas.microsoft.com/office/drawing/2014/main" id="{B30E3BD5-FD8A-1C0C-7B9E-4493D53F70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145109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6523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B64F8-A1EB-BD08-DF96-5839CE77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Thank You for Your Time and Attention!</a:t>
            </a:r>
            <a:endParaRPr lang="en-CA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9068A-8915-6360-B54A-DA87484C5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5393361" cy="4121150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 hope you found these insights into Toronto’s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BikeShare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program both engaging and informative.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If you have any questions, suggestions, or would like to discuss this further, feel free to connect with me. 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ight Double Quote">
            <a:extLst>
              <a:ext uri="{FF2B5EF4-FFF2-40B4-BE49-F238E27FC236}">
                <a16:creationId xmlns:a16="http://schemas.microsoft.com/office/drawing/2014/main" id="{3647B253-96AD-A340-546C-F3222CD7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5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89112-52EF-0474-68DD-C972330E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746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CA" sz="3600" dirty="0"/>
              <a:t>Today’s 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69E076-A7FC-1E00-4320-D78EDC1DC7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19765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96BC88-34E8-FC19-314E-C56050680DC8}"/>
              </a:ext>
            </a:extLst>
          </p:cNvPr>
          <p:cNvSpPr txBox="1"/>
          <p:nvPr/>
        </p:nvSpPr>
        <p:spPr>
          <a:xfrm>
            <a:off x="2098208" y="1058635"/>
            <a:ext cx="799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Discussion on three dashboards</a:t>
            </a:r>
          </a:p>
        </p:txBody>
      </p:sp>
    </p:spTree>
    <p:extLst>
      <p:ext uri="{BB962C8B-B14F-4D97-AF65-F5344CB8AC3E}">
        <p14:creationId xmlns:p14="http://schemas.microsoft.com/office/powerpoint/2010/main" val="414258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C5B00A-D022-3BA0-D4F6-297EB453D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3" y="0"/>
            <a:ext cx="11852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2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EF86E-5BDA-43E2-2FBA-890881CF3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2E6F3-48D0-47B3-C9E2-CB1DF04CC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39" y="0"/>
            <a:ext cx="11908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4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43CA7-FC1D-9505-0E9B-C7A2847BF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F7278-F97A-82C8-DD09-75698038C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34" y="0"/>
            <a:ext cx="11896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4879C-F52F-9C13-B541-D16EEB17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Total Activity Highlights:</a:t>
            </a:r>
          </a:p>
        </p:txBody>
      </p:sp>
      <p:graphicFrame>
        <p:nvGraphicFramePr>
          <p:cNvPr id="25" name="Rectangle 2">
            <a:extLst>
              <a:ext uri="{FF2B5EF4-FFF2-40B4-BE49-F238E27FC236}">
                <a16:creationId xmlns:a16="http://schemas.microsoft.com/office/drawing/2014/main" id="{2B388EB7-D80D-DF42-E2FB-AA01CB763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27241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367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5D005E-00D9-2915-9C4F-6CC13FF1D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24973D-C655-1CFC-0D40-EB65559B06E0}"/>
              </a:ext>
            </a:extLst>
          </p:cNvPr>
          <p:cNvSpPr txBox="1">
            <a:spLocks/>
          </p:cNvSpPr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Membership Composition</a:t>
            </a:r>
          </a:p>
        </p:txBody>
      </p:sp>
      <p:graphicFrame>
        <p:nvGraphicFramePr>
          <p:cNvPr id="10" name="Rectangle 2">
            <a:extLst>
              <a:ext uri="{FF2B5EF4-FFF2-40B4-BE49-F238E27FC236}">
                <a16:creationId xmlns:a16="http://schemas.microsoft.com/office/drawing/2014/main" id="{35194927-7B5F-F437-B016-7AA4C43F19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144459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28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942CAC-A7B0-BA68-B316-070E74BFF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5A8918-3F6C-95E3-8330-94D2630D4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A31CAB-080E-67DF-6F96-7C74BD41C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826E0-3346-9167-E56B-49951118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9B1B31-F9B2-6768-2E24-CEED72FC9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13467C-6871-70A5-A703-946BA38949FE}"/>
              </a:ext>
            </a:extLst>
          </p:cNvPr>
          <p:cNvSpPr txBox="1">
            <a:spLocks/>
          </p:cNvSpPr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Weekend vs. Weekday Usage</a:t>
            </a:r>
          </a:p>
        </p:txBody>
      </p:sp>
      <p:graphicFrame>
        <p:nvGraphicFramePr>
          <p:cNvPr id="10" name="Rectangle 2">
            <a:extLst>
              <a:ext uri="{FF2B5EF4-FFF2-40B4-BE49-F238E27FC236}">
                <a16:creationId xmlns:a16="http://schemas.microsoft.com/office/drawing/2014/main" id="{CDA34170-9BFB-1CF5-DC9A-4A5F65344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79759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379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29414E-654E-CF73-85F5-96C8AAE90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0282145-835B-B92C-128C-7D97114FE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8B4803-62FC-5463-6CB2-E3FFE3837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C9AD19-7503-34ED-1877-061ADEC1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C12AD6-73D5-0605-0591-6DAAE33EA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9DB18C8-DCB8-E690-E874-75461DC410CA}"/>
              </a:ext>
            </a:extLst>
          </p:cNvPr>
          <p:cNvSpPr txBox="1">
            <a:spLocks/>
          </p:cNvSpPr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Trips by Time of Day</a:t>
            </a:r>
          </a:p>
        </p:txBody>
      </p:sp>
      <p:graphicFrame>
        <p:nvGraphicFramePr>
          <p:cNvPr id="10" name="Rectangle 2">
            <a:extLst>
              <a:ext uri="{FF2B5EF4-FFF2-40B4-BE49-F238E27FC236}">
                <a16:creationId xmlns:a16="http://schemas.microsoft.com/office/drawing/2014/main" id="{4339D592-C9B3-F11A-7741-13B851A82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559469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238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441</Words>
  <Application>Microsoft Office PowerPoint</Application>
  <PresentationFormat>Widescreen</PresentationFormat>
  <Paragraphs>39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Bike Share Toronto 2018 Insights</vt:lpstr>
      <vt:lpstr>Today’s Agenda</vt:lpstr>
      <vt:lpstr>PowerPoint Presentation</vt:lpstr>
      <vt:lpstr>PowerPoint Presentation</vt:lpstr>
      <vt:lpstr>PowerPoint Presentation</vt:lpstr>
      <vt:lpstr>Total Activity Highlights: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Time and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Mohit Rathod</dc:creator>
  <cp:lastModifiedBy>Mohit Rathod</cp:lastModifiedBy>
  <cp:revision>1</cp:revision>
  <dcterms:created xsi:type="dcterms:W3CDTF">2025-01-02T03:52:19Z</dcterms:created>
  <dcterms:modified xsi:type="dcterms:W3CDTF">2025-01-02T04:33:38Z</dcterms:modified>
</cp:coreProperties>
</file>