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1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2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1219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6D0B1D-ED39-40CB-8896-B71577B2EE9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733DD96-D26D-470D-A281-0C40D126871D}">
      <dgm:prSet/>
      <dgm:spPr/>
      <dgm:t>
        <a:bodyPr/>
        <a:lstStyle/>
        <a:p>
          <a:r>
            <a:rPr lang="en-US" b="1" i="0"/>
            <a:t>Introduction</a:t>
          </a:r>
          <a:endParaRPr lang="en-US"/>
        </a:p>
      </dgm:t>
    </dgm:pt>
    <dgm:pt modelId="{4DD1982D-B89B-44B9-9A91-E0DE4E4AFC34}" type="parTrans" cxnId="{F5B5C156-6FD0-4765-A09E-28155BA86997}">
      <dgm:prSet/>
      <dgm:spPr/>
      <dgm:t>
        <a:bodyPr/>
        <a:lstStyle/>
        <a:p>
          <a:endParaRPr lang="en-US"/>
        </a:p>
      </dgm:t>
    </dgm:pt>
    <dgm:pt modelId="{63039B2D-0A28-499A-8B6D-92E50231256D}" type="sibTrans" cxnId="{F5B5C156-6FD0-4765-A09E-28155BA86997}">
      <dgm:prSet/>
      <dgm:spPr/>
      <dgm:t>
        <a:bodyPr/>
        <a:lstStyle/>
        <a:p>
          <a:endParaRPr lang="en-US"/>
        </a:p>
      </dgm:t>
    </dgm:pt>
    <dgm:pt modelId="{51DA71A0-C7CC-4088-9D9B-E63C78D55CDF}">
      <dgm:prSet/>
      <dgm:spPr/>
      <dgm:t>
        <a:bodyPr/>
        <a:lstStyle/>
        <a:p>
          <a:r>
            <a:rPr lang="en-US" b="1" i="0"/>
            <a:t>Data Exploration and Transformation</a:t>
          </a:r>
          <a:endParaRPr lang="en-US"/>
        </a:p>
      </dgm:t>
    </dgm:pt>
    <dgm:pt modelId="{C4BCE677-708B-4E83-AA40-ED680068AB28}" type="parTrans" cxnId="{EFCA662B-0F8A-4FB8-96D8-F8867AC32A5F}">
      <dgm:prSet/>
      <dgm:spPr/>
      <dgm:t>
        <a:bodyPr/>
        <a:lstStyle/>
        <a:p>
          <a:endParaRPr lang="en-US"/>
        </a:p>
      </dgm:t>
    </dgm:pt>
    <dgm:pt modelId="{0B73682B-8534-4304-85DA-E31558858138}" type="sibTrans" cxnId="{EFCA662B-0F8A-4FB8-96D8-F8867AC32A5F}">
      <dgm:prSet/>
      <dgm:spPr/>
      <dgm:t>
        <a:bodyPr/>
        <a:lstStyle/>
        <a:p>
          <a:endParaRPr lang="en-US"/>
        </a:p>
      </dgm:t>
    </dgm:pt>
    <dgm:pt modelId="{D0AF04C8-5929-46AE-A465-1F5104EF99B6}">
      <dgm:prSet/>
      <dgm:spPr/>
      <dgm:t>
        <a:bodyPr/>
        <a:lstStyle/>
        <a:p>
          <a:r>
            <a:rPr lang="en-US" b="1"/>
            <a:t>Feature Engineering</a:t>
          </a:r>
          <a:endParaRPr lang="en-US"/>
        </a:p>
      </dgm:t>
    </dgm:pt>
    <dgm:pt modelId="{E4ACEB88-AAD8-4B18-9B30-7F802E9B516D}" type="parTrans" cxnId="{F52EE9C7-F394-47A9-9E8C-297F25067DF2}">
      <dgm:prSet/>
      <dgm:spPr/>
      <dgm:t>
        <a:bodyPr/>
        <a:lstStyle/>
        <a:p>
          <a:endParaRPr lang="en-US"/>
        </a:p>
      </dgm:t>
    </dgm:pt>
    <dgm:pt modelId="{6E1166C8-5C0A-4D19-8694-F86F1DA99409}" type="sibTrans" cxnId="{F52EE9C7-F394-47A9-9E8C-297F25067DF2}">
      <dgm:prSet/>
      <dgm:spPr/>
      <dgm:t>
        <a:bodyPr/>
        <a:lstStyle/>
        <a:p>
          <a:endParaRPr lang="en-US"/>
        </a:p>
      </dgm:t>
    </dgm:pt>
    <dgm:pt modelId="{EEB6CBF1-C6E2-4A13-99A3-40A262233367}">
      <dgm:prSet/>
      <dgm:spPr/>
      <dgm:t>
        <a:bodyPr/>
        <a:lstStyle/>
        <a:p>
          <a:r>
            <a:rPr lang="en-US" b="1" i="0"/>
            <a:t>Churn Analysis</a:t>
          </a:r>
          <a:endParaRPr lang="en-US"/>
        </a:p>
      </dgm:t>
    </dgm:pt>
    <dgm:pt modelId="{8AF3DD4E-8699-41C3-9EFD-A955A00B5E94}" type="parTrans" cxnId="{9FF30DD9-4C20-44D7-A8FF-198DC1BDB6C1}">
      <dgm:prSet/>
      <dgm:spPr/>
      <dgm:t>
        <a:bodyPr/>
        <a:lstStyle/>
        <a:p>
          <a:endParaRPr lang="en-US"/>
        </a:p>
      </dgm:t>
    </dgm:pt>
    <dgm:pt modelId="{5443FCC7-DDB6-4134-9058-2424EB405730}" type="sibTrans" cxnId="{9FF30DD9-4C20-44D7-A8FF-198DC1BDB6C1}">
      <dgm:prSet/>
      <dgm:spPr/>
      <dgm:t>
        <a:bodyPr/>
        <a:lstStyle/>
        <a:p>
          <a:endParaRPr lang="en-US"/>
        </a:p>
      </dgm:t>
    </dgm:pt>
    <dgm:pt modelId="{8F708CD1-8B0E-49C4-8B23-B8F670AF5CE6}">
      <dgm:prSet/>
      <dgm:spPr/>
      <dgm:t>
        <a:bodyPr/>
        <a:lstStyle/>
        <a:p>
          <a:r>
            <a:rPr lang="en-US" b="1"/>
            <a:t>Retention Analysis</a:t>
          </a:r>
          <a:endParaRPr lang="en-US"/>
        </a:p>
      </dgm:t>
    </dgm:pt>
    <dgm:pt modelId="{6997535C-A72A-406A-A405-F9FB32A1252C}" type="parTrans" cxnId="{CF92FF8D-0123-4F3C-90D9-6D5EB7BA2D30}">
      <dgm:prSet/>
      <dgm:spPr/>
      <dgm:t>
        <a:bodyPr/>
        <a:lstStyle/>
        <a:p>
          <a:endParaRPr lang="en-US"/>
        </a:p>
      </dgm:t>
    </dgm:pt>
    <dgm:pt modelId="{A1388DB0-A3FC-4090-B2F3-3EA70D667B03}" type="sibTrans" cxnId="{CF92FF8D-0123-4F3C-90D9-6D5EB7BA2D30}">
      <dgm:prSet/>
      <dgm:spPr/>
      <dgm:t>
        <a:bodyPr/>
        <a:lstStyle/>
        <a:p>
          <a:endParaRPr lang="en-US"/>
        </a:p>
      </dgm:t>
    </dgm:pt>
    <dgm:pt modelId="{C5A5899E-0A60-46F4-B666-58DA7D354F03}">
      <dgm:prSet/>
      <dgm:spPr/>
      <dgm:t>
        <a:bodyPr/>
        <a:lstStyle/>
        <a:p>
          <a:r>
            <a:rPr lang="en-US" b="1"/>
            <a:t>Monthly New Subscribers</a:t>
          </a:r>
          <a:endParaRPr lang="en-US"/>
        </a:p>
      </dgm:t>
    </dgm:pt>
    <dgm:pt modelId="{5BDB3498-D361-48C1-A91A-81FD08BACA87}" type="parTrans" cxnId="{2468F85B-9D5F-42DD-AB9F-69EF74369634}">
      <dgm:prSet/>
      <dgm:spPr/>
      <dgm:t>
        <a:bodyPr/>
        <a:lstStyle/>
        <a:p>
          <a:endParaRPr lang="en-US"/>
        </a:p>
      </dgm:t>
    </dgm:pt>
    <dgm:pt modelId="{733A8A47-35CB-4D2B-BC9E-01D80E976347}" type="sibTrans" cxnId="{2468F85B-9D5F-42DD-AB9F-69EF74369634}">
      <dgm:prSet/>
      <dgm:spPr/>
      <dgm:t>
        <a:bodyPr/>
        <a:lstStyle/>
        <a:p>
          <a:endParaRPr lang="en-US"/>
        </a:p>
      </dgm:t>
    </dgm:pt>
    <dgm:pt modelId="{756ECC52-B44B-482C-949F-4407926DFE9F}">
      <dgm:prSet/>
      <dgm:spPr/>
      <dgm:t>
        <a:bodyPr/>
        <a:lstStyle/>
        <a:p>
          <a:r>
            <a:rPr lang="en-US" b="1"/>
            <a:t>Customer Segmentation</a:t>
          </a:r>
          <a:endParaRPr lang="en-US"/>
        </a:p>
      </dgm:t>
    </dgm:pt>
    <dgm:pt modelId="{7C9E8E0D-A7E0-4296-9213-42ED2385C7F3}" type="parTrans" cxnId="{40F375BF-CC88-4EC3-9B4D-0E0EEE4C0697}">
      <dgm:prSet/>
      <dgm:spPr/>
      <dgm:t>
        <a:bodyPr/>
        <a:lstStyle/>
        <a:p>
          <a:endParaRPr lang="en-US"/>
        </a:p>
      </dgm:t>
    </dgm:pt>
    <dgm:pt modelId="{082353E9-17E8-45A2-BC13-1EF24AAB8525}" type="sibTrans" cxnId="{40F375BF-CC88-4EC3-9B4D-0E0EEE4C0697}">
      <dgm:prSet/>
      <dgm:spPr/>
      <dgm:t>
        <a:bodyPr/>
        <a:lstStyle/>
        <a:p>
          <a:endParaRPr lang="en-US"/>
        </a:p>
      </dgm:t>
    </dgm:pt>
    <dgm:pt modelId="{B5EAD083-C2A6-4AAC-8A02-DBF54B46B79F}">
      <dgm:prSet/>
      <dgm:spPr/>
      <dgm:t>
        <a:bodyPr/>
        <a:lstStyle/>
        <a:p>
          <a:r>
            <a:rPr lang="en-US" b="1"/>
            <a:t>Conclusion</a:t>
          </a:r>
          <a:endParaRPr lang="en-US"/>
        </a:p>
      </dgm:t>
    </dgm:pt>
    <dgm:pt modelId="{CB8B938B-06EB-413C-A257-F63D078C81D5}" type="parTrans" cxnId="{0BF39594-D692-4B9B-8BBF-9A812769658D}">
      <dgm:prSet/>
      <dgm:spPr/>
      <dgm:t>
        <a:bodyPr/>
        <a:lstStyle/>
        <a:p>
          <a:endParaRPr lang="en-US"/>
        </a:p>
      </dgm:t>
    </dgm:pt>
    <dgm:pt modelId="{32857DA2-1AC5-4B62-AC9B-FB814C46F52E}" type="sibTrans" cxnId="{0BF39594-D692-4B9B-8BBF-9A812769658D}">
      <dgm:prSet/>
      <dgm:spPr/>
      <dgm:t>
        <a:bodyPr/>
        <a:lstStyle/>
        <a:p>
          <a:endParaRPr lang="en-US"/>
        </a:p>
      </dgm:t>
    </dgm:pt>
    <dgm:pt modelId="{A439A7B8-00CE-4DEE-BF55-F3601A67D6D5}" type="pres">
      <dgm:prSet presAssocID="{F66D0B1D-ED39-40CB-8896-B71577B2EE9C}" presName="vert0" presStyleCnt="0">
        <dgm:presLayoutVars>
          <dgm:dir/>
          <dgm:animOne val="branch"/>
          <dgm:animLvl val="lvl"/>
        </dgm:presLayoutVars>
      </dgm:prSet>
      <dgm:spPr/>
    </dgm:pt>
    <dgm:pt modelId="{9C138CBF-5093-43D5-9EF7-1ECCC92D62E2}" type="pres">
      <dgm:prSet presAssocID="{8733DD96-D26D-470D-A281-0C40D126871D}" presName="thickLine" presStyleLbl="alignNode1" presStyleIdx="0" presStyleCnt="8"/>
      <dgm:spPr/>
    </dgm:pt>
    <dgm:pt modelId="{9CAB7D21-11ED-4F74-8B36-EBE8009EEF9F}" type="pres">
      <dgm:prSet presAssocID="{8733DD96-D26D-470D-A281-0C40D126871D}" presName="horz1" presStyleCnt="0"/>
      <dgm:spPr/>
    </dgm:pt>
    <dgm:pt modelId="{557B23A2-56B6-4524-861E-8446B72A7E09}" type="pres">
      <dgm:prSet presAssocID="{8733DD96-D26D-470D-A281-0C40D126871D}" presName="tx1" presStyleLbl="revTx" presStyleIdx="0" presStyleCnt="8"/>
      <dgm:spPr/>
    </dgm:pt>
    <dgm:pt modelId="{C3BF8848-5834-4F26-BD6E-43E5D891C211}" type="pres">
      <dgm:prSet presAssocID="{8733DD96-D26D-470D-A281-0C40D126871D}" presName="vert1" presStyleCnt="0"/>
      <dgm:spPr/>
    </dgm:pt>
    <dgm:pt modelId="{AA0B9716-355D-4C0D-8E7B-92C681590F2D}" type="pres">
      <dgm:prSet presAssocID="{51DA71A0-C7CC-4088-9D9B-E63C78D55CDF}" presName="thickLine" presStyleLbl="alignNode1" presStyleIdx="1" presStyleCnt="8"/>
      <dgm:spPr/>
    </dgm:pt>
    <dgm:pt modelId="{7002D066-9E02-4D4F-BA5D-4BD71B145940}" type="pres">
      <dgm:prSet presAssocID="{51DA71A0-C7CC-4088-9D9B-E63C78D55CDF}" presName="horz1" presStyleCnt="0"/>
      <dgm:spPr/>
    </dgm:pt>
    <dgm:pt modelId="{6C161AD4-B3F1-4DAD-B79A-60CB6858EBF0}" type="pres">
      <dgm:prSet presAssocID="{51DA71A0-C7CC-4088-9D9B-E63C78D55CDF}" presName="tx1" presStyleLbl="revTx" presStyleIdx="1" presStyleCnt="8"/>
      <dgm:spPr/>
    </dgm:pt>
    <dgm:pt modelId="{9F4A89D6-4CDB-455A-B2C2-7AFB5017585C}" type="pres">
      <dgm:prSet presAssocID="{51DA71A0-C7CC-4088-9D9B-E63C78D55CDF}" presName="vert1" presStyleCnt="0"/>
      <dgm:spPr/>
    </dgm:pt>
    <dgm:pt modelId="{28282280-58F5-48F1-B72E-E4306817F344}" type="pres">
      <dgm:prSet presAssocID="{D0AF04C8-5929-46AE-A465-1F5104EF99B6}" presName="thickLine" presStyleLbl="alignNode1" presStyleIdx="2" presStyleCnt="8"/>
      <dgm:spPr/>
    </dgm:pt>
    <dgm:pt modelId="{AA10E2D1-5750-42DC-BF8D-E72266CEEF2C}" type="pres">
      <dgm:prSet presAssocID="{D0AF04C8-5929-46AE-A465-1F5104EF99B6}" presName="horz1" presStyleCnt="0"/>
      <dgm:spPr/>
    </dgm:pt>
    <dgm:pt modelId="{7DFE9969-57DE-4093-9D9A-CC93889092AD}" type="pres">
      <dgm:prSet presAssocID="{D0AF04C8-5929-46AE-A465-1F5104EF99B6}" presName="tx1" presStyleLbl="revTx" presStyleIdx="2" presStyleCnt="8"/>
      <dgm:spPr/>
    </dgm:pt>
    <dgm:pt modelId="{3CAC6FF5-B3EA-4032-AE0C-D87D53BED7FE}" type="pres">
      <dgm:prSet presAssocID="{D0AF04C8-5929-46AE-A465-1F5104EF99B6}" presName="vert1" presStyleCnt="0"/>
      <dgm:spPr/>
    </dgm:pt>
    <dgm:pt modelId="{D769973C-B5F5-4538-9A96-D0AF5A9E4BB6}" type="pres">
      <dgm:prSet presAssocID="{EEB6CBF1-C6E2-4A13-99A3-40A262233367}" presName="thickLine" presStyleLbl="alignNode1" presStyleIdx="3" presStyleCnt="8"/>
      <dgm:spPr/>
    </dgm:pt>
    <dgm:pt modelId="{F6A7C272-10A3-4D26-8F58-9D425D6922AA}" type="pres">
      <dgm:prSet presAssocID="{EEB6CBF1-C6E2-4A13-99A3-40A262233367}" presName="horz1" presStyleCnt="0"/>
      <dgm:spPr/>
    </dgm:pt>
    <dgm:pt modelId="{97F11F19-D37B-4B96-BBB7-03BDA68CF0CD}" type="pres">
      <dgm:prSet presAssocID="{EEB6CBF1-C6E2-4A13-99A3-40A262233367}" presName="tx1" presStyleLbl="revTx" presStyleIdx="3" presStyleCnt="8"/>
      <dgm:spPr/>
    </dgm:pt>
    <dgm:pt modelId="{D83E5223-ECFE-444F-AD16-C05BF590DAFA}" type="pres">
      <dgm:prSet presAssocID="{EEB6CBF1-C6E2-4A13-99A3-40A262233367}" presName="vert1" presStyleCnt="0"/>
      <dgm:spPr/>
    </dgm:pt>
    <dgm:pt modelId="{D03E5E3D-92DC-49FE-BA50-BA00E888EE83}" type="pres">
      <dgm:prSet presAssocID="{8F708CD1-8B0E-49C4-8B23-B8F670AF5CE6}" presName="thickLine" presStyleLbl="alignNode1" presStyleIdx="4" presStyleCnt="8"/>
      <dgm:spPr/>
    </dgm:pt>
    <dgm:pt modelId="{90934301-4CD0-4503-A999-D50AB045403C}" type="pres">
      <dgm:prSet presAssocID="{8F708CD1-8B0E-49C4-8B23-B8F670AF5CE6}" presName="horz1" presStyleCnt="0"/>
      <dgm:spPr/>
    </dgm:pt>
    <dgm:pt modelId="{82EDAC1F-6D69-4419-A5B0-19A860E28A68}" type="pres">
      <dgm:prSet presAssocID="{8F708CD1-8B0E-49C4-8B23-B8F670AF5CE6}" presName="tx1" presStyleLbl="revTx" presStyleIdx="4" presStyleCnt="8"/>
      <dgm:spPr/>
    </dgm:pt>
    <dgm:pt modelId="{CAEF5655-2847-4F76-9C3B-AF8DBF79F06E}" type="pres">
      <dgm:prSet presAssocID="{8F708CD1-8B0E-49C4-8B23-B8F670AF5CE6}" presName="vert1" presStyleCnt="0"/>
      <dgm:spPr/>
    </dgm:pt>
    <dgm:pt modelId="{D28D32C8-6EBA-43FF-8F56-6B5D0CC8F93F}" type="pres">
      <dgm:prSet presAssocID="{C5A5899E-0A60-46F4-B666-58DA7D354F03}" presName="thickLine" presStyleLbl="alignNode1" presStyleIdx="5" presStyleCnt="8"/>
      <dgm:spPr/>
    </dgm:pt>
    <dgm:pt modelId="{46FD4DBE-4845-419F-B113-5F628CB6EED7}" type="pres">
      <dgm:prSet presAssocID="{C5A5899E-0A60-46F4-B666-58DA7D354F03}" presName="horz1" presStyleCnt="0"/>
      <dgm:spPr/>
    </dgm:pt>
    <dgm:pt modelId="{432114AE-66F0-4D2C-B21A-AE4D5C41F65A}" type="pres">
      <dgm:prSet presAssocID="{C5A5899E-0A60-46F4-B666-58DA7D354F03}" presName="tx1" presStyleLbl="revTx" presStyleIdx="5" presStyleCnt="8"/>
      <dgm:spPr/>
    </dgm:pt>
    <dgm:pt modelId="{527DB2C5-D9B9-48C2-88C6-E02758852DB7}" type="pres">
      <dgm:prSet presAssocID="{C5A5899E-0A60-46F4-B666-58DA7D354F03}" presName="vert1" presStyleCnt="0"/>
      <dgm:spPr/>
    </dgm:pt>
    <dgm:pt modelId="{892F237A-1110-4EB3-AA08-2F2E3E088A72}" type="pres">
      <dgm:prSet presAssocID="{756ECC52-B44B-482C-949F-4407926DFE9F}" presName="thickLine" presStyleLbl="alignNode1" presStyleIdx="6" presStyleCnt="8"/>
      <dgm:spPr/>
    </dgm:pt>
    <dgm:pt modelId="{07A05BC3-E88C-4D1E-BDBE-38C5B57ED303}" type="pres">
      <dgm:prSet presAssocID="{756ECC52-B44B-482C-949F-4407926DFE9F}" presName="horz1" presStyleCnt="0"/>
      <dgm:spPr/>
    </dgm:pt>
    <dgm:pt modelId="{74515BF4-8C9C-482E-9822-4A0B2CF5331B}" type="pres">
      <dgm:prSet presAssocID="{756ECC52-B44B-482C-949F-4407926DFE9F}" presName="tx1" presStyleLbl="revTx" presStyleIdx="6" presStyleCnt="8"/>
      <dgm:spPr/>
    </dgm:pt>
    <dgm:pt modelId="{9125F894-FD8F-43A5-AD3D-61E3110C98FA}" type="pres">
      <dgm:prSet presAssocID="{756ECC52-B44B-482C-949F-4407926DFE9F}" presName="vert1" presStyleCnt="0"/>
      <dgm:spPr/>
    </dgm:pt>
    <dgm:pt modelId="{4723821C-0531-43D7-9FF7-CDB49BF4CC68}" type="pres">
      <dgm:prSet presAssocID="{B5EAD083-C2A6-4AAC-8A02-DBF54B46B79F}" presName="thickLine" presStyleLbl="alignNode1" presStyleIdx="7" presStyleCnt="8"/>
      <dgm:spPr/>
    </dgm:pt>
    <dgm:pt modelId="{A3BD8BFA-3884-425C-973B-EF9106730DA4}" type="pres">
      <dgm:prSet presAssocID="{B5EAD083-C2A6-4AAC-8A02-DBF54B46B79F}" presName="horz1" presStyleCnt="0"/>
      <dgm:spPr/>
    </dgm:pt>
    <dgm:pt modelId="{0752C508-8982-48F2-A19B-781EB60322B5}" type="pres">
      <dgm:prSet presAssocID="{B5EAD083-C2A6-4AAC-8A02-DBF54B46B79F}" presName="tx1" presStyleLbl="revTx" presStyleIdx="7" presStyleCnt="8"/>
      <dgm:spPr/>
    </dgm:pt>
    <dgm:pt modelId="{DB368C26-875D-49CF-A9A4-F420625D665B}" type="pres">
      <dgm:prSet presAssocID="{B5EAD083-C2A6-4AAC-8A02-DBF54B46B79F}" presName="vert1" presStyleCnt="0"/>
      <dgm:spPr/>
    </dgm:pt>
  </dgm:ptLst>
  <dgm:cxnLst>
    <dgm:cxn modelId="{2A0F0C02-864B-4925-B185-364378023DBA}" type="presOf" srcId="{D0AF04C8-5929-46AE-A465-1F5104EF99B6}" destId="{7DFE9969-57DE-4093-9D9A-CC93889092AD}" srcOrd="0" destOrd="0" presId="urn:microsoft.com/office/officeart/2008/layout/LinedList"/>
    <dgm:cxn modelId="{8BBD8202-D5F0-475D-B25B-BBF12F404ED8}" type="presOf" srcId="{51DA71A0-C7CC-4088-9D9B-E63C78D55CDF}" destId="{6C161AD4-B3F1-4DAD-B79A-60CB6858EBF0}" srcOrd="0" destOrd="0" presId="urn:microsoft.com/office/officeart/2008/layout/LinedList"/>
    <dgm:cxn modelId="{5B1E4512-43BD-44DA-84A2-82D5E591D3A3}" type="presOf" srcId="{B5EAD083-C2A6-4AAC-8A02-DBF54B46B79F}" destId="{0752C508-8982-48F2-A19B-781EB60322B5}" srcOrd="0" destOrd="0" presId="urn:microsoft.com/office/officeart/2008/layout/LinedList"/>
    <dgm:cxn modelId="{79A01217-8554-480F-92A1-3AD47B20BA9A}" type="presOf" srcId="{8F708CD1-8B0E-49C4-8B23-B8F670AF5CE6}" destId="{82EDAC1F-6D69-4419-A5B0-19A860E28A68}" srcOrd="0" destOrd="0" presId="urn:microsoft.com/office/officeart/2008/layout/LinedList"/>
    <dgm:cxn modelId="{D3670021-7695-417B-815B-5D3879AF8B54}" type="presOf" srcId="{EEB6CBF1-C6E2-4A13-99A3-40A262233367}" destId="{97F11F19-D37B-4B96-BBB7-03BDA68CF0CD}" srcOrd="0" destOrd="0" presId="urn:microsoft.com/office/officeart/2008/layout/LinedList"/>
    <dgm:cxn modelId="{EFCA662B-0F8A-4FB8-96D8-F8867AC32A5F}" srcId="{F66D0B1D-ED39-40CB-8896-B71577B2EE9C}" destId="{51DA71A0-C7CC-4088-9D9B-E63C78D55CDF}" srcOrd="1" destOrd="0" parTransId="{C4BCE677-708B-4E83-AA40-ED680068AB28}" sibTransId="{0B73682B-8534-4304-85DA-E31558858138}"/>
    <dgm:cxn modelId="{2468F85B-9D5F-42DD-AB9F-69EF74369634}" srcId="{F66D0B1D-ED39-40CB-8896-B71577B2EE9C}" destId="{C5A5899E-0A60-46F4-B666-58DA7D354F03}" srcOrd="5" destOrd="0" parTransId="{5BDB3498-D361-48C1-A91A-81FD08BACA87}" sibTransId="{733A8A47-35CB-4D2B-BC9E-01D80E976347}"/>
    <dgm:cxn modelId="{22722451-06F7-4F5A-B61D-CDCA3D675E95}" type="presOf" srcId="{756ECC52-B44B-482C-949F-4407926DFE9F}" destId="{74515BF4-8C9C-482E-9822-4A0B2CF5331B}" srcOrd="0" destOrd="0" presId="urn:microsoft.com/office/officeart/2008/layout/LinedList"/>
    <dgm:cxn modelId="{F5B5C156-6FD0-4765-A09E-28155BA86997}" srcId="{F66D0B1D-ED39-40CB-8896-B71577B2EE9C}" destId="{8733DD96-D26D-470D-A281-0C40D126871D}" srcOrd="0" destOrd="0" parTransId="{4DD1982D-B89B-44B9-9A91-E0DE4E4AFC34}" sibTransId="{63039B2D-0A28-499A-8B6D-92E50231256D}"/>
    <dgm:cxn modelId="{394DE683-9493-43BE-9B8C-BB56B5957117}" type="presOf" srcId="{C5A5899E-0A60-46F4-B666-58DA7D354F03}" destId="{432114AE-66F0-4D2C-B21A-AE4D5C41F65A}" srcOrd="0" destOrd="0" presId="urn:microsoft.com/office/officeart/2008/layout/LinedList"/>
    <dgm:cxn modelId="{276C4987-2BC3-4880-934E-37EA52AB529C}" type="presOf" srcId="{F66D0B1D-ED39-40CB-8896-B71577B2EE9C}" destId="{A439A7B8-00CE-4DEE-BF55-F3601A67D6D5}" srcOrd="0" destOrd="0" presId="urn:microsoft.com/office/officeart/2008/layout/LinedList"/>
    <dgm:cxn modelId="{CF92FF8D-0123-4F3C-90D9-6D5EB7BA2D30}" srcId="{F66D0B1D-ED39-40CB-8896-B71577B2EE9C}" destId="{8F708CD1-8B0E-49C4-8B23-B8F670AF5CE6}" srcOrd="4" destOrd="0" parTransId="{6997535C-A72A-406A-A405-F9FB32A1252C}" sibTransId="{A1388DB0-A3FC-4090-B2F3-3EA70D667B03}"/>
    <dgm:cxn modelId="{0BF39594-D692-4B9B-8BBF-9A812769658D}" srcId="{F66D0B1D-ED39-40CB-8896-B71577B2EE9C}" destId="{B5EAD083-C2A6-4AAC-8A02-DBF54B46B79F}" srcOrd="7" destOrd="0" parTransId="{CB8B938B-06EB-413C-A257-F63D078C81D5}" sibTransId="{32857DA2-1AC5-4B62-AC9B-FB814C46F52E}"/>
    <dgm:cxn modelId="{8B5A46A1-FB0A-4319-AFC6-C8C64A6056FE}" type="presOf" srcId="{8733DD96-D26D-470D-A281-0C40D126871D}" destId="{557B23A2-56B6-4524-861E-8446B72A7E09}" srcOrd="0" destOrd="0" presId="urn:microsoft.com/office/officeart/2008/layout/LinedList"/>
    <dgm:cxn modelId="{40F375BF-CC88-4EC3-9B4D-0E0EEE4C0697}" srcId="{F66D0B1D-ED39-40CB-8896-B71577B2EE9C}" destId="{756ECC52-B44B-482C-949F-4407926DFE9F}" srcOrd="6" destOrd="0" parTransId="{7C9E8E0D-A7E0-4296-9213-42ED2385C7F3}" sibTransId="{082353E9-17E8-45A2-BC13-1EF24AAB8525}"/>
    <dgm:cxn modelId="{F52EE9C7-F394-47A9-9E8C-297F25067DF2}" srcId="{F66D0B1D-ED39-40CB-8896-B71577B2EE9C}" destId="{D0AF04C8-5929-46AE-A465-1F5104EF99B6}" srcOrd="2" destOrd="0" parTransId="{E4ACEB88-AAD8-4B18-9B30-7F802E9B516D}" sibTransId="{6E1166C8-5C0A-4D19-8694-F86F1DA99409}"/>
    <dgm:cxn modelId="{9FF30DD9-4C20-44D7-A8FF-198DC1BDB6C1}" srcId="{F66D0B1D-ED39-40CB-8896-B71577B2EE9C}" destId="{EEB6CBF1-C6E2-4A13-99A3-40A262233367}" srcOrd="3" destOrd="0" parTransId="{8AF3DD4E-8699-41C3-9EFD-A955A00B5E94}" sibTransId="{5443FCC7-DDB6-4134-9058-2424EB405730}"/>
    <dgm:cxn modelId="{E499C28E-9666-4808-853C-29524767EE61}" type="presParOf" srcId="{A439A7B8-00CE-4DEE-BF55-F3601A67D6D5}" destId="{9C138CBF-5093-43D5-9EF7-1ECCC92D62E2}" srcOrd="0" destOrd="0" presId="urn:microsoft.com/office/officeart/2008/layout/LinedList"/>
    <dgm:cxn modelId="{26CCBC4A-596B-4BDA-8058-CD213A4273B8}" type="presParOf" srcId="{A439A7B8-00CE-4DEE-BF55-F3601A67D6D5}" destId="{9CAB7D21-11ED-4F74-8B36-EBE8009EEF9F}" srcOrd="1" destOrd="0" presId="urn:microsoft.com/office/officeart/2008/layout/LinedList"/>
    <dgm:cxn modelId="{7E307E0F-3AB8-4F2E-AEEF-C9B7317A6393}" type="presParOf" srcId="{9CAB7D21-11ED-4F74-8B36-EBE8009EEF9F}" destId="{557B23A2-56B6-4524-861E-8446B72A7E09}" srcOrd="0" destOrd="0" presId="urn:microsoft.com/office/officeart/2008/layout/LinedList"/>
    <dgm:cxn modelId="{E1071215-C6A5-4659-A192-DE639B98B406}" type="presParOf" srcId="{9CAB7D21-11ED-4F74-8B36-EBE8009EEF9F}" destId="{C3BF8848-5834-4F26-BD6E-43E5D891C211}" srcOrd="1" destOrd="0" presId="urn:microsoft.com/office/officeart/2008/layout/LinedList"/>
    <dgm:cxn modelId="{8C21CE9C-E82D-4D37-9DC6-9392B7663E72}" type="presParOf" srcId="{A439A7B8-00CE-4DEE-BF55-F3601A67D6D5}" destId="{AA0B9716-355D-4C0D-8E7B-92C681590F2D}" srcOrd="2" destOrd="0" presId="urn:microsoft.com/office/officeart/2008/layout/LinedList"/>
    <dgm:cxn modelId="{1B2B8CA7-AEEC-451F-9316-CB1212D11D0A}" type="presParOf" srcId="{A439A7B8-00CE-4DEE-BF55-F3601A67D6D5}" destId="{7002D066-9E02-4D4F-BA5D-4BD71B145940}" srcOrd="3" destOrd="0" presId="urn:microsoft.com/office/officeart/2008/layout/LinedList"/>
    <dgm:cxn modelId="{2C4B4EE2-ACC6-4A2C-A89A-9B72FDD5EB0A}" type="presParOf" srcId="{7002D066-9E02-4D4F-BA5D-4BD71B145940}" destId="{6C161AD4-B3F1-4DAD-B79A-60CB6858EBF0}" srcOrd="0" destOrd="0" presId="urn:microsoft.com/office/officeart/2008/layout/LinedList"/>
    <dgm:cxn modelId="{5CDF8539-C0E7-4EE7-8739-A2F1D3D2F52A}" type="presParOf" srcId="{7002D066-9E02-4D4F-BA5D-4BD71B145940}" destId="{9F4A89D6-4CDB-455A-B2C2-7AFB5017585C}" srcOrd="1" destOrd="0" presId="urn:microsoft.com/office/officeart/2008/layout/LinedList"/>
    <dgm:cxn modelId="{C1DF9F0C-F472-47CF-8349-3B827477DC1D}" type="presParOf" srcId="{A439A7B8-00CE-4DEE-BF55-F3601A67D6D5}" destId="{28282280-58F5-48F1-B72E-E4306817F344}" srcOrd="4" destOrd="0" presId="urn:microsoft.com/office/officeart/2008/layout/LinedList"/>
    <dgm:cxn modelId="{0059E827-CD4A-4B47-8070-81A80FB9B295}" type="presParOf" srcId="{A439A7B8-00CE-4DEE-BF55-F3601A67D6D5}" destId="{AA10E2D1-5750-42DC-BF8D-E72266CEEF2C}" srcOrd="5" destOrd="0" presId="urn:microsoft.com/office/officeart/2008/layout/LinedList"/>
    <dgm:cxn modelId="{F20597C7-DA77-434B-991F-9502BD8F9202}" type="presParOf" srcId="{AA10E2D1-5750-42DC-BF8D-E72266CEEF2C}" destId="{7DFE9969-57DE-4093-9D9A-CC93889092AD}" srcOrd="0" destOrd="0" presId="urn:microsoft.com/office/officeart/2008/layout/LinedList"/>
    <dgm:cxn modelId="{5F235ECA-27C9-4D9D-83F1-ABD8F9750124}" type="presParOf" srcId="{AA10E2D1-5750-42DC-BF8D-E72266CEEF2C}" destId="{3CAC6FF5-B3EA-4032-AE0C-D87D53BED7FE}" srcOrd="1" destOrd="0" presId="urn:microsoft.com/office/officeart/2008/layout/LinedList"/>
    <dgm:cxn modelId="{242905E6-138E-4264-B531-B7B680C1B5CB}" type="presParOf" srcId="{A439A7B8-00CE-4DEE-BF55-F3601A67D6D5}" destId="{D769973C-B5F5-4538-9A96-D0AF5A9E4BB6}" srcOrd="6" destOrd="0" presId="urn:microsoft.com/office/officeart/2008/layout/LinedList"/>
    <dgm:cxn modelId="{65A09F42-C7D2-4513-BF03-96816F842ED3}" type="presParOf" srcId="{A439A7B8-00CE-4DEE-BF55-F3601A67D6D5}" destId="{F6A7C272-10A3-4D26-8F58-9D425D6922AA}" srcOrd="7" destOrd="0" presId="urn:microsoft.com/office/officeart/2008/layout/LinedList"/>
    <dgm:cxn modelId="{7FE74AC1-0546-48BA-AD5F-D4D1768D0319}" type="presParOf" srcId="{F6A7C272-10A3-4D26-8F58-9D425D6922AA}" destId="{97F11F19-D37B-4B96-BBB7-03BDA68CF0CD}" srcOrd="0" destOrd="0" presId="urn:microsoft.com/office/officeart/2008/layout/LinedList"/>
    <dgm:cxn modelId="{28C47DDA-053F-4D17-85A3-6D2FDDAE63BB}" type="presParOf" srcId="{F6A7C272-10A3-4D26-8F58-9D425D6922AA}" destId="{D83E5223-ECFE-444F-AD16-C05BF590DAFA}" srcOrd="1" destOrd="0" presId="urn:microsoft.com/office/officeart/2008/layout/LinedList"/>
    <dgm:cxn modelId="{85B86BCA-66E5-4676-B517-22BBBEC07359}" type="presParOf" srcId="{A439A7B8-00CE-4DEE-BF55-F3601A67D6D5}" destId="{D03E5E3D-92DC-49FE-BA50-BA00E888EE83}" srcOrd="8" destOrd="0" presId="urn:microsoft.com/office/officeart/2008/layout/LinedList"/>
    <dgm:cxn modelId="{EDB22D06-EFB8-4797-AA99-ADA381545EAE}" type="presParOf" srcId="{A439A7B8-00CE-4DEE-BF55-F3601A67D6D5}" destId="{90934301-4CD0-4503-A999-D50AB045403C}" srcOrd="9" destOrd="0" presId="urn:microsoft.com/office/officeart/2008/layout/LinedList"/>
    <dgm:cxn modelId="{F8474AFE-7E51-40E4-8D13-A1F5A2756476}" type="presParOf" srcId="{90934301-4CD0-4503-A999-D50AB045403C}" destId="{82EDAC1F-6D69-4419-A5B0-19A860E28A68}" srcOrd="0" destOrd="0" presId="urn:microsoft.com/office/officeart/2008/layout/LinedList"/>
    <dgm:cxn modelId="{5AE8B83B-8400-4113-AE82-D32496D7424A}" type="presParOf" srcId="{90934301-4CD0-4503-A999-D50AB045403C}" destId="{CAEF5655-2847-4F76-9C3B-AF8DBF79F06E}" srcOrd="1" destOrd="0" presId="urn:microsoft.com/office/officeart/2008/layout/LinedList"/>
    <dgm:cxn modelId="{D5DDDD29-D03F-46FB-B87A-BC2A296735B6}" type="presParOf" srcId="{A439A7B8-00CE-4DEE-BF55-F3601A67D6D5}" destId="{D28D32C8-6EBA-43FF-8F56-6B5D0CC8F93F}" srcOrd="10" destOrd="0" presId="urn:microsoft.com/office/officeart/2008/layout/LinedList"/>
    <dgm:cxn modelId="{AA282FEB-3C3F-498B-B063-445D39ED047B}" type="presParOf" srcId="{A439A7B8-00CE-4DEE-BF55-F3601A67D6D5}" destId="{46FD4DBE-4845-419F-B113-5F628CB6EED7}" srcOrd="11" destOrd="0" presId="urn:microsoft.com/office/officeart/2008/layout/LinedList"/>
    <dgm:cxn modelId="{F25410EF-FEAA-4807-80A0-E970BA265E22}" type="presParOf" srcId="{46FD4DBE-4845-419F-B113-5F628CB6EED7}" destId="{432114AE-66F0-4D2C-B21A-AE4D5C41F65A}" srcOrd="0" destOrd="0" presId="urn:microsoft.com/office/officeart/2008/layout/LinedList"/>
    <dgm:cxn modelId="{6EE40C6C-2F64-4D26-B455-B26A5E47FBA2}" type="presParOf" srcId="{46FD4DBE-4845-419F-B113-5F628CB6EED7}" destId="{527DB2C5-D9B9-48C2-88C6-E02758852DB7}" srcOrd="1" destOrd="0" presId="urn:microsoft.com/office/officeart/2008/layout/LinedList"/>
    <dgm:cxn modelId="{F78D9C5B-97A2-4CEF-AC97-65A92D9E7662}" type="presParOf" srcId="{A439A7B8-00CE-4DEE-BF55-F3601A67D6D5}" destId="{892F237A-1110-4EB3-AA08-2F2E3E088A72}" srcOrd="12" destOrd="0" presId="urn:microsoft.com/office/officeart/2008/layout/LinedList"/>
    <dgm:cxn modelId="{BD5AA8F6-1BDB-440E-BCE5-05D56CA5746D}" type="presParOf" srcId="{A439A7B8-00CE-4DEE-BF55-F3601A67D6D5}" destId="{07A05BC3-E88C-4D1E-BDBE-38C5B57ED303}" srcOrd="13" destOrd="0" presId="urn:microsoft.com/office/officeart/2008/layout/LinedList"/>
    <dgm:cxn modelId="{D45D8730-7324-499F-A3BA-6CD7B333F4F4}" type="presParOf" srcId="{07A05BC3-E88C-4D1E-BDBE-38C5B57ED303}" destId="{74515BF4-8C9C-482E-9822-4A0B2CF5331B}" srcOrd="0" destOrd="0" presId="urn:microsoft.com/office/officeart/2008/layout/LinedList"/>
    <dgm:cxn modelId="{A2E5D130-407F-422E-983D-0C16A30437C4}" type="presParOf" srcId="{07A05BC3-E88C-4D1E-BDBE-38C5B57ED303}" destId="{9125F894-FD8F-43A5-AD3D-61E3110C98FA}" srcOrd="1" destOrd="0" presId="urn:microsoft.com/office/officeart/2008/layout/LinedList"/>
    <dgm:cxn modelId="{D6820F09-DB70-4893-8F6C-14C30EC18033}" type="presParOf" srcId="{A439A7B8-00CE-4DEE-BF55-F3601A67D6D5}" destId="{4723821C-0531-43D7-9FF7-CDB49BF4CC68}" srcOrd="14" destOrd="0" presId="urn:microsoft.com/office/officeart/2008/layout/LinedList"/>
    <dgm:cxn modelId="{240A42CE-6C9F-43F3-9765-F3874502EC30}" type="presParOf" srcId="{A439A7B8-00CE-4DEE-BF55-F3601A67D6D5}" destId="{A3BD8BFA-3884-425C-973B-EF9106730DA4}" srcOrd="15" destOrd="0" presId="urn:microsoft.com/office/officeart/2008/layout/LinedList"/>
    <dgm:cxn modelId="{8D0D18C0-F295-408F-9E81-96B7204EB4AD}" type="presParOf" srcId="{A3BD8BFA-3884-425C-973B-EF9106730DA4}" destId="{0752C508-8982-48F2-A19B-781EB60322B5}" srcOrd="0" destOrd="0" presId="urn:microsoft.com/office/officeart/2008/layout/LinedList"/>
    <dgm:cxn modelId="{10D22524-7261-42FB-B937-73923C873721}" type="presParOf" srcId="{A3BD8BFA-3884-425C-973B-EF9106730DA4}" destId="{DB368C26-875D-49CF-A9A4-F420625D665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6B8D84-A06B-400E-9953-A5670AF398C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1F403E-A04C-44F5-A808-E2487879A9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Key Insights: </a:t>
          </a:r>
          <a:r>
            <a:rPr lang="en-US" dirty="0"/>
            <a:t>Identified key factors driving churn, including subscription duration, payment status, and customer categories.</a:t>
          </a:r>
        </a:p>
      </dgm:t>
    </dgm:pt>
    <dgm:pt modelId="{4BA7724F-9054-43C4-AD1E-5678F49348C2}" type="parTrans" cxnId="{19270318-C345-4646-BE02-D5A603BCBE15}">
      <dgm:prSet/>
      <dgm:spPr/>
      <dgm:t>
        <a:bodyPr/>
        <a:lstStyle/>
        <a:p>
          <a:endParaRPr lang="en-US"/>
        </a:p>
      </dgm:t>
    </dgm:pt>
    <dgm:pt modelId="{67A60FE8-662A-47D3-8377-EB38DC0D6227}" type="sibTrans" cxnId="{19270318-C345-4646-BE02-D5A603BCBE1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86B8AE-7A75-46A2-93CE-4897AA66ED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Actionable Strategies</a:t>
          </a:r>
          <a:r>
            <a:rPr lang="en-US"/>
            <a:t>: Developed data-driven recommendations for reducing churn, such as targeted interventions for high-risk segments and enhancing customer engagement.</a:t>
          </a:r>
        </a:p>
      </dgm:t>
    </dgm:pt>
    <dgm:pt modelId="{8BE6A0DE-D6FF-4B65-B52D-F8453E3993D4}" type="parTrans" cxnId="{7EA814D7-DE3E-4FD8-B196-9E8E550E276F}">
      <dgm:prSet/>
      <dgm:spPr/>
      <dgm:t>
        <a:bodyPr/>
        <a:lstStyle/>
        <a:p>
          <a:endParaRPr lang="en-US"/>
        </a:p>
      </dgm:t>
    </dgm:pt>
    <dgm:pt modelId="{6E65204F-AC27-40C3-959E-A68310882AD3}" type="sibTrans" cxnId="{7EA814D7-DE3E-4FD8-B196-9E8E550E276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02A4636-C859-43F2-BB07-52A7A8EDF3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Future Work: </a:t>
          </a:r>
          <a:r>
            <a:rPr lang="en-US"/>
            <a:t>Outlined areas for future analysis, including investigating external factors and exploring more advanced predictive models.</a:t>
          </a:r>
        </a:p>
      </dgm:t>
    </dgm:pt>
    <dgm:pt modelId="{2D001440-266A-4582-A044-2C64C7BAC5A0}" type="parTrans" cxnId="{11CD49EE-4907-4D1A-991D-2BD57ABAF6F5}">
      <dgm:prSet/>
      <dgm:spPr/>
      <dgm:t>
        <a:bodyPr/>
        <a:lstStyle/>
        <a:p>
          <a:endParaRPr lang="en-US"/>
        </a:p>
      </dgm:t>
    </dgm:pt>
    <dgm:pt modelId="{8483160E-DFE5-47EC-9C06-AA2F601F7292}" type="sibTrans" cxnId="{11CD49EE-4907-4D1A-991D-2BD57ABAF6F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B815158-BF80-46AF-983B-E8935FD293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Overall, this analysis provides a comprehensive understanding of subscription churn and empowers the business to make data-informed decisions for improved customer retention.</a:t>
          </a:r>
        </a:p>
      </dgm:t>
    </dgm:pt>
    <dgm:pt modelId="{111305A5-CAC7-418E-87B7-1CFAC57F5C88}" type="parTrans" cxnId="{2BA8A69E-91F1-4444-89CD-5B89B7678DBB}">
      <dgm:prSet/>
      <dgm:spPr/>
      <dgm:t>
        <a:bodyPr/>
        <a:lstStyle/>
        <a:p>
          <a:endParaRPr lang="en-US"/>
        </a:p>
      </dgm:t>
    </dgm:pt>
    <dgm:pt modelId="{61DB0C94-9DAA-45E4-B501-CAFE94913DCF}" type="sibTrans" cxnId="{2BA8A69E-91F1-4444-89CD-5B89B7678DBB}">
      <dgm:prSet/>
      <dgm:spPr/>
      <dgm:t>
        <a:bodyPr/>
        <a:lstStyle/>
        <a:p>
          <a:endParaRPr lang="en-US"/>
        </a:p>
      </dgm:t>
    </dgm:pt>
    <dgm:pt modelId="{57747E98-8B2C-441A-914C-3EB33DCF2C21}" type="pres">
      <dgm:prSet presAssocID="{686B8D84-A06B-400E-9953-A5670AF398C0}" presName="root" presStyleCnt="0">
        <dgm:presLayoutVars>
          <dgm:dir/>
          <dgm:resizeHandles val="exact"/>
        </dgm:presLayoutVars>
      </dgm:prSet>
      <dgm:spPr/>
    </dgm:pt>
    <dgm:pt modelId="{03E55ED9-1ECB-42DF-A535-9A2DB6FC2585}" type="pres">
      <dgm:prSet presAssocID="{431F403E-A04C-44F5-A808-E2487879A90D}" presName="compNode" presStyleCnt="0"/>
      <dgm:spPr/>
    </dgm:pt>
    <dgm:pt modelId="{8B8579DA-1A0C-4D20-BB1E-874A428A76F0}" type="pres">
      <dgm:prSet presAssocID="{431F403E-A04C-44F5-A808-E2487879A90D}" presName="bgRect" presStyleLbl="bgShp" presStyleIdx="0" presStyleCnt="4"/>
      <dgm:spPr/>
    </dgm:pt>
    <dgm:pt modelId="{E4762033-1FEC-4E8D-A069-2C3A6283DB86}" type="pres">
      <dgm:prSet presAssocID="{431F403E-A04C-44F5-A808-E2487879A90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802DCA9-2C37-4FC9-A4EF-075FC322C9B1}" type="pres">
      <dgm:prSet presAssocID="{431F403E-A04C-44F5-A808-E2487879A90D}" presName="spaceRect" presStyleCnt="0"/>
      <dgm:spPr/>
    </dgm:pt>
    <dgm:pt modelId="{10B3F39F-3BD3-450C-95C3-4BD625467A9A}" type="pres">
      <dgm:prSet presAssocID="{431F403E-A04C-44F5-A808-E2487879A90D}" presName="parTx" presStyleLbl="revTx" presStyleIdx="0" presStyleCnt="4">
        <dgm:presLayoutVars>
          <dgm:chMax val="0"/>
          <dgm:chPref val="0"/>
        </dgm:presLayoutVars>
      </dgm:prSet>
      <dgm:spPr/>
    </dgm:pt>
    <dgm:pt modelId="{A9D90342-C4BD-48A5-A14C-C49163C14187}" type="pres">
      <dgm:prSet presAssocID="{67A60FE8-662A-47D3-8377-EB38DC0D6227}" presName="sibTrans" presStyleCnt="0"/>
      <dgm:spPr/>
    </dgm:pt>
    <dgm:pt modelId="{AD44AFEF-B02A-4BF2-A666-B42F7BFDFAF9}" type="pres">
      <dgm:prSet presAssocID="{3D86B8AE-7A75-46A2-93CE-4897AA66EDBD}" presName="compNode" presStyleCnt="0"/>
      <dgm:spPr/>
    </dgm:pt>
    <dgm:pt modelId="{5AA6DE85-64B4-48B5-ACA7-AE05BD4C2819}" type="pres">
      <dgm:prSet presAssocID="{3D86B8AE-7A75-46A2-93CE-4897AA66EDBD}" presName="bgRect" presStyleLbl="bgShp" presStyleIdx="1" presStyleCnt="4"/>
      <dgm:spPr/>
    </dgm:pt>
    <dgm:pt modelId="{53ACD188-DFC1-4B44-8AD6-7164D897F58C}" type="pres">
      <dgm:prSet presAssocID="{3D86B8AE-7A75-46A2-93CE-4897AA66EDB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310D0BF-BA24-436A-BE8E-FBE0618B2DF2}" type="pres">
      <dgm:prSet presAssocID="{3D86B8AE-7A75-46A2-93CE-4897AA66EDBD}" presName="spaceRect" presStyleCnt="0"/>
      <dgm:spPr/>
    </dgm:pt>
    <dgm:pt modelId="{C7FFDF02-1295-4173-8E28-78D8E28D2AEA}" type="pres">
      <dgm:prSet presAssocID="{3D86B8AE-7A75-46A2-93CE-4897AA66EDBD}" presName="parTx" presStyleLbl="revTx" presStyleIdx="1" presStyleCnt="4">
        <dgm:presLayoutVars>
          <dgm:chMax val="0"/>
          <dgm:chPref val="0"/>
        </dgm:presLayoutVars>
      </dgm:prSet>
      <dgm:spPr/>
    </dgm:pt>
    <dgm:pt modelId="{F9F2CD82-4D22-473B-8729-D8D007D8192B}" type="pres">
      <dgm:prSet presAssocID="{6E65204F-AC27-40C3-959E-A68310882AD3}" presName="sibTrans" presStyleCnt="0"/>
      <dgm:spPr/>
    </dgm:pt>
    <dgm:pt modelId="{137886AE-D3AD-4091-A41E-0F1206753A74}" type="pres">
      <dgm:prSet presAssocID="{502A4636-C859-43F2-BB07-52A7A8EDF3AC}" presName="compNode" presStyleCnt="0"/>
      <dgm:spPr/>
    </dgm:pt>
    <dgm:pt modelId="{58A9293D-26A4-4CDA-8A77-EAC0B05688F2}" type="pres">
      <dgm:prSet presAssocID="{502A4636-C859-43F2-BB07-52A7A8EDF3AC}" presName="bgRect" presStyleLbl="bgShp" presStyleIdx="2" presStyleCnt="4"/>
      <dgm:spPr/>
    </dgm:pt>
    <dgm:pt modelId="{DD6B4680-4254-4CE7-905C-62044882FA77}" type="pres">
      <dgm:prSet presAssocID="{502A4636-C859-43F2-BB07-52A7A8EDF3A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5182EFCB-64BD-4194-B8C3-E9F2778859F9}" type="pres">
      <dgm:prSet presAssocID="{502A4636-C859-43F2-BB07-52A7A8EDF3AC}" presName="spaceRect" presStyleCnt="0"/>
      <dgm:spPr/>
    </dgm:pt>
    <dgm:pt modelId="{6910C80B-0FBD-4FD1-92C2-672A8B96C1B8}" type="pres">
      <dgm:prSet presAssocID="{502A4636-C859-43F2-BB07-52A7A8EDF3AC}" presName="parTx" presStyleLbl="revTx" presStyleIdx="2" presStyleCnt="4">
        <dgm:presLayoutVars>
          <dgm:chMax val="0"/>
          <dgm:chPref val="0"/>
        </dgm:presLayoutVars>
      </dgm:prSet>
      <dgm:spPr/>
    </dgm:pt>
    <dgm:pt modelId="{B2111D31-F6D9-432E-970B-732E84FCB844}" type="pres">
      <dgm:prSet presAssocID="{8483160E-DFE5-47EC-9C06-AA2F601F7292}" presName="sibTrans" presStyleCnt="0"/>
      <dgm:spPr/>
    </dgm:pt>
    <dgm:pt modelId="{CFF1C75F-1801-480A-AFAE-A37ED2FFDB2F}" type="pres">
      <dgm:prSet presAssocID="{4B815158-BF80-46AF-983B-E8935FD29315}" presName="compNode" presStyleCnt="0"/>
      <dgm:spPr/>
    </dgm:pt>
    <dgm:pt modelId="{01C24B0F-21CF-4D19-9B8F-DBB25A407826}" type="pres">
      <dgm:prSet presAssocID="{4B815158-BF80-46AF-983B-E8935FD29315}" presName="bgRect" presStyleLbl="bgShp" presStyleIdx="3" presStyleCnt="4"/>
      <dgm:spPr/>
    </dgm:pt>
    <dgm:pt modelId="{22627A29-72F9-4EBF-97CC-AFED6522D197}" type="pres">
      <dgm:prSet presAssocID="{4B815158-BF80-46AF-983B-E8935FD2931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9DC78825-FD24-4667-8D33-8DF457D79998}" type="pres">
      <dgm:prSet presAssocID="{4B815158-BF80-46AF-983B-E8935FD29315}" presName="spaceRect" presStyleCnt="0"/>
      <dgm:spPr/>
    </dgm:pt>
    <dgm:pt modelId="{CCFC1400-8C46-4453-BB9E-81CDEF81B646}" type="pres">
      <dgm:prSet presAssocID="{4B815158-BF80-46AF-983B-E8935FD2931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9270318-C345-4646-BE02-D5A603BCBE15}" srcId="{686B8D84-A06B-400E-9953-A5670AF398C0}" destId="{431F403E-A04C-44F5-A808-E2487879A90D}" srcOrd="0" destOrd="0" parTransId="{4BA7724F-9054-43C4-AD1E-5678F49348C2}" sibTransId="{67A60FE8-662A-47D3-8377-EB38DC0D6227}"/>
    <dgm:cxn modelId="{CE37F191-4BA3-4618-9294-0EED388381BA}" type="presOf" srcId="{431F403E-A04C-44F5-A808-E2487879A90D}" destId="{10B3F39F-3BD3-450C-95C3-4BD625467A9A}" srcOrd="0" destOrd="0" presId="urn:microsoft.com/office/officeart/2018/2/layout/IconVerticalSolidList"/>
    <dgm:cxn modelId="{2BA8A69E-91F1-4444-89CD-5B89B7678DBB}" srcId="{686B8D84-A06B-400E-9953-A5670AF398C0}" destId="{4B815158-BF80-46AF-983B-E8935FD29315}" srcOrd="3" destOrd="0" parTransId="{111305A5-CAC7-418E-87B7-1CFAC57F5C88}" sibTransId="{61DB0C94-9DAA-45E4-B501-CAFE94913DCF}"/>
    <dgm:cxn modelId="{D0E72CA1-9301-43D3-B8B2-792A8F9A587C}" type="presOf" srcId="{3D86B8AE-7A75-46A2-93CE-4897AA66EDBD}" destId="{C7FFDF02-1295-4173-8E28-78D8E28D2AEA}" srcOrd="0" destOrd="0" presId="urn:microsoft.com/office/officeart/2018/2/layout/IconVerticalSolidList"/>
    <dgm:cxn modelId="{7EA814D7-DE3E-4FD8-B196-9E8E550E276F}" srcId="{686B8D84-A06B-400E-9953-A5670AF398C0}" destId="{3D86B8AE-7A75-46A2-93CE-4897AA66EDBD}" srcOrd="1" destOrd="0" parTransId="{8BE6A0DE-D6FF-4B65-B52D-F8453E3993D4}" sibTransId="{6E65204F-AC27-40C3-959E-A68310882AD3}"/>
    <dgm:cxn modelId="{75D9E3E5-ADB2-4D19-B683-763DBDF4F3A0}" type="presOf" srcId="{686B8D84-A06B-400E-9953-A5670AF398C0}" destId="{57747E98-8B2C-441A-914C-3EB33DCF2C21}" srcOrd="0" destOrd="0" presId="urn:microsoft.com/office/officeart/2018/2/layout/IconVerticalSolidList"/>
    <dgm:cxn modelId="{FB7F0CEB-C389-4724-91B5-C739450F37AE}" type="presOf" srcId="{502A4636-C859-43F2-BB07-52A7A8EDF3AC}" destId="{6910C80B-0FBD-4FD1-92C2-672A8B96C1B8}" srcOrd="0" destOrd="0" presId="urn:microsoft.com/office/officeart/2018/2/layout/IconVerticalSolidList"/>
    <dgm:cxn modelId="{11CD49EE-4907-4D1A-991D-2BD57ABAF6F5}" srcId="{686B8D84-A06B-400E-9953-A5670AF398C0}" destId="{502A4636-C859-43F2-BB07-52A7A8EDF3AC}" srcOrd="2" destOrd="0" parTransId="{2D001440-266A-4582-A044-2C64C7BAC5A0}" sibTransId="{8483160E-DFE5-47EC-9C06-AA2F601F7292}"/>
    <dgm:cxn modelId="{DED127F2-E8DD-45E2-87E7-4B4634117DCD}" type="presOf" srcId="{4B815158-BF80-46AF-983B-E8935FD29315}" destId="{CCFC1400-8C46-4453-BB9E-81CDEF81B646}" srcOrd="0" destOrd="0" presId="urn:microsoft.com/office/officeart/2018/2/layout/IconVerticalSolidList"/>
    <dgm:cxn modelId="{85BB3A53-722F-4AD2-A3FF-8F851F2AF69F}" type="presParOf" srcId="{57747E98-8B2C-441A-914C-3EB33DCF2C21}" destId="{03E55ED9-1ECB-42DF-A535-9A2DB6FC2585}" srcOrd="0" destOrd="0" presId="urn:microsoft.com/office/officeart/2018/2/layout/IconVerticalSolidList"/>
    <dgm:cxn modelId="{9600DC00-ED3B-4B75-A339-167B6065B106}" type="presParOf" srcId="{03E55ED9-1ECB-42DF-A535-9A2DB6FC2585}" destId="{8B8579DA-1A0C-4D20-BB1E-874A428A76F0}" srcOrd="0" destOrd="0" presId="urn:microsoft.com/office/officeart/2018/2/layout/IconVerticalSolidList"/>
    <dgm:cxn modelId="{AC75569E-5C1F-4962-A6DA-B85E583DB564}" type="presParOf" srcId="{03E55ED9-1ECB-42DF-A535-9A2DB6FC2585}" destId="{E4762033-1FEC-4E8D-A069-2C3A6283DB86}" srcOrd="1" destOrd="0" presId="urn:microsoft.com/office/officeart/2018/2/layout/IconVerticalSolidList"/>
    <dgm:cxn modelId="{C4E302A1-410F-4B22-B427-0342EAB18E66}" type="presParOf" srcId="{03E55ED9-1ECB-42DF-A535-9A2DB6FC2585}" destId="{8802DCA9-2C37-4FC9-A4EF-075FC322C9B1}" srcOrd="2" destOrd="0" presId="urn:microsoft.com/office/officeart/2018/2/layout/IconVerticalSolidList"/>
    <dgm:cxn modelId="{570CB159-2623-4C29-B913-54F0FB04E669}" type="presParOf" srcId="{03E55ED9-1ECB-42DF-A535-9A2DB6FC2585}" destId="{10B3F39F-3BD3-450C-95C3-4BD625467A9A}" srcOrd="3" destOrd="0" presId="urn:microsoft.com/office/officeart/2018/2/layout/IconVerticalSolidList"/>
    <dgm:cxn modelId="{1CA4B92D-291C-499A-98A9-A650FA1E9845}" type="presParOf" srcId="{57747E98-8B2C-441A-914C-3EB33DCF2C21}" destId="{A9D90342-C4BD-48A5-A14C-C49163C14187}" srcOrd="1" destOrd="0" presId="urn:microsoft.com/office/officeart/2018/2/layout/IconVerticalSolidList"/>
    <dgm:cxn modelId="{2804CEB1-0B66-46CD-885D-81EC6ACEFEC7}" type="presParOf" srcId="{57747E98-8B2C-441A-914C-3EB33DCF2C21}" destId="{AD44AFEF-B02A-4BF2-A666-B42F7BFDFAF9}" srcOrd="2" destOrd="0" presId="urn:microsoft.com/office/officeart/2018/2/layout/IconVerticalSolidList"/>
    <dgm:cxn modelId="{213D512D-E27F-41E4-895B-36D2F03A9873}" type="presParOf" srcId="{AD44AFEF-B02A-4BF2-A666-B42F7BFDFAF9}" destId="{5AA6DE85-64B4-48B5-ACA7-AE05BD4C2819}" srcOrd="0" destOrd="0" presId="urn:microsoft.com/office/officeart/2018/2/layout/IconVerticalSolidList"/>
    <dgm:cxn modelId="{B7C10CBA-2E3B-40C3-B849-96F21C8A69C3}" type="presParOf" srcId="{AD44AFEF-B02A-4BF2-A666-B42F7BFDFAF9}" destId="{53ACD188-DFC1-4B44-8AD6-7164D897F58C}" srcOrd="1" destOrd="0" presId="urn:microsoft.com/office/officeart/2018/2/layout/IconVerticalSolidList"/>
    <dgm:cxn modelId="{E75E7F61-68E1-42C1-9352-B04CDA15E88F}" type="presParOf" srcId="{AD44AFEF-B02A-4BF2-A666-B42F7BFDFAF9}" destId="{C310D0BF-BA24-436A-BE8E-FBE0618B2DF2}" srcOrd="2" destOrd="0" presId="urn:microsoft.com/office/officeart/2018/2/layout/IconVerticalSolidList"/>
    <dgm:cxn modelId="{05C8DCF0-2E4B-47FD-936E-3370479A338B}" type="presParOf" srcId="{AD44AFEF-B02A-4BF2-A666-B42F7BFDFAF9}" destId="{C7FFDF02-1295-4173-8E28-78D8E28D2AEA}" srcOrd="3" destOrd="0" presId="urn:microsoft.com/office/officeart/2018/2/layout/IconVerticalSolidList"/>
    <dgm:cxn modelId="{39DD5FCA-17C7-464C-ABBF-10B57625DDC3}" type="presParOf" srcId="{57747E98-8B2C-441A-914C-3EB33DCF2C21}" destId="{F9F2CD82-4D22-473B-8729-D8D007D8192B}" srcOrd="3" destOrd="0" presId="urn:microsoft.com/office/officeart/2018/2/layout/IconVerticalSolidList"/>
    <dgm:cxn modelId="{7146E04B-EEA6-4DE9-8ED8-7A1BD00DFA62}" type="presParOf" srcId="{57747E98-8B2C-441A-914C-3EB33DCF2C21}" destId="{137886AE-D3AD-4091-A41E-0F1206753A74}" srcOrd="4" destOrd="0" presId="urn:microsoft.com/office/officeart/2018/2/layout/IconVerticalSolidList"/>
    <dgm:cxn modelId="{B72E793A-B3AA-4334-B0D5-690094336957}" type="presParOf" srcId="{137886AE-D3AD-4091-A41E-0F1206753A74}" destId="{58A9293D-26A4-4CDA-8A77-EAC0B05688F2}" srcOrd="0" destOrd="0" presId="urn:microsoft.com/office/officeart/2018/2/layout/IconVerticalSolidList"/>
    <dgm:cxn modelId="{E828D9E4-6EA4-4457-AE9A-92BAF1A47744}" type="presParOf" srcId="{137886AE-D3AD-4091-A41E-0F1206753A74}" destId="{DD6B4680-4254-4CE7-905C-62044882FA77}" srcOrd="1" destOrd="0" presId="urn:microsoft.com/office/officeart/2018/2/layout/IconVerticalSolidList"/>
    <dgm:cxn modelId="{C72E2673-6EB4-4D4C-A9E7-5116FA0C8984}" type="presParOf" srcId="{137886AE-D3AD-4091-A41E-0F1206753A74}" destId="{5182EFCB-64BD-4194-B8C3-E9F2778859F9}" srcOrd="2" destOrd="0" presId="urn:microsoft.com/office/officeart/2018/2/layout/IconVerticalSolidList"/>
    <dgm:cxn modelId="{F4C1B99A-5A6A-4637-A0A5-54E80885567C}" type="presParOf" srcId="{137886AE-D3AD-4091-A41E-0F1206753A74}" destId="{6910C80B-0FBD-4FD1-92C2-672A8B96C1B8}" srcOrd="3" destOrd="0" presId="urn:microsoft.com/office/officeart/2018/2/layout/IconVerticalSolidList"/>
    <dgm:cxn modelId="{724D42D9-6655-4EE6-B208-74E283A0E4A0}" type="presParOf" srcId="{57747E98-8B2C-441A-914C-3EB33DCF2C21}" destId="{B2111D31-F6D9-432E-970B-732E84FCB844}" srcOrd="5" destOrd="0" presId="urn:microsoft.com/office/officeart/2018/2/layout/IconVerticalSolidList"/>
    <dgm:cxn modelId="{FD8971FA-398A-4813-962E-56D74237670A}" type="presParOf" srcId="{57747E98-8B2C-441A-914C-3EB33DCF2C21}" destId="{CFF1C75F-1801-480A-AFAE-A37ED2FFDB2F}" srcOrd="6" destOrd="0" presId="urn:microsoft.com/office/officeart/2018/2/layout/IconVerticalSolidList"/>
    <dgm:cxn modelId="{6244E287-C8EB-4FC3-8A48-8F737E019FAF}" type="presParOf" srcId="{CFF1C75F-1801-480A-AFAE-A37ED2FFDB2F}" destId="{01C24B0F-21CF-4D19-9B8F-DBB25A407826}" srcOrd="0" destOrd="0" presId="urn:microsoft.com/office/officeart/2018/2/layout/IconVerticalSolidList"/>
    <dgm:cxn modelId="{47FA6E84-0CB1-49F4-97E1-B93DD6841A0A}" type="presParOf" srcId="{CFF1C75F-1801-480A-AFAE-A37ED2FFDB2F}" destId="{22627A29-72F9-4EBF-97CC-AFED6522D197}" srcOrd="1" destOrd="0" presId="urn:microsoft.com/office/officeart/2018/2/layout/IconVerticalSolidList"/>
    <dgm:cxn modelId="{1B9D09FD-D408-4DB4-B67A-192261156973}" type="presParOf" srcId="{CFF1C75F-1801-480A-AFAE-A37ED2FFDB2F}" destId="{9DC78825-FD24-4667-8D33-8DF457D79998}" srcOrd="2" destOrd="0" presId="urn:microsoft.com/office/officeart/2018/2/layout/IconVerticalSolidList"/>
    <dgm:cxn modelId="{DB9EE214-0DD2-43CB-9A00-62DACA6758CF}" type="presParOf" srcId="{CFF1C75F-1801-480A-AFAE-A37ED2FFDB2F}" destId="{CCFC1400-8C46-4453-BB9E-81CDEF81B64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138CBF-5093-43D5-9EF7-1ECCC92D62E2}">
      <dsp:nvSpPr>
        <dsp:cNvPr id="0" name=""/>
        <dsp:cNvSpPr/>
      </dsp:nvSpPr>
      <dsp:spPr>
        <a:xfrm>
          <a:off x="0" y="0"/>
          <a:ext cx="97240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B23A2-56B6-4524-861E-8446B72A7E09}">
      <dsp:nvSpPr>
        <dsp:cNvPr id="0" name=""/>
        <dsp:cNvSpPr/>
      </dsp:nvSpPr>
      <dsp:spPr>
        <a:xfrm>
          <a:off x="0" y="0"/>
          <a:ext cx="9724031" cy="493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Introduction</a:t>
          </a:r>
          <a:endParaRPr lang="en-US" sz="2200" kern="1200"/>
        </a:p>
      </dsp:txBody>
      <dsp:txXfrm>
        <a:off x="0" y="0"/>
        <a:ext cx="9724031" cy="493961"/>
      </dsp:txXfrm>
    </dsp:sp>
    <dsp:sp modelId="{AA0B9716-355D-4C0D-8E7B-92C681590F2D}">
      <dsp:nvSpPr>
        <dsp:cNvPr id="0" name=""/>
        <dsp:cNvSpPr/>
      </dsp:nvSpPr>
      <dsp:spPr>
        <a:xfrm>
          <a:off x="0" y="493961"/>
          <a:ext cx="97240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61AD4-B3F1-4DAD-B79A-60CB6858EBF0}">
      <dsp:nvSpPr>
        <dsp:cNvPr id="0" name=""/>
        <dsp:cNvSpPr/>
      </dsp:nvSpPr>
      <dsp:spPr>
        <a:xfrm>
          <a:off x="0" y="493961"/>
          <a:ext cx="9724031" cy="493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Data Exploration and Transformation</a:t>
          </a:r>
          <a:endParaRPr lang="en-US" sz="2200" kern="1200"/>
        </a:p>
      </dsp:txBody>
      <dsp:txXfrm>
        <a:off x="0" y="493961"/>
        <a:ext cx="9724031" cy="493961"/>
      </dsp:txXfrm>
    </dsp:sp>
    <dsp:sp modelId="{28282280-58F5-48F1-B72E-E4306817F344}">
      <dsp:nvSpPr>
        <dsp:cNvPr id="0" name=""/>
        <dsp:cNvSpPr/>
      </dsp:nvSpPr>
      <dsp:spPr>
        <a:xfrm>
          <a:off x="0" y="987922"/>
          <a:ext cx="97240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E9969-57DE-4093-9D9A-CC93889092AD}">
      <dsp:nvSpPr>
        <dsp:cNvPr id="0" name=""/>
        <dsp:cNvSpPr/>
      </dsp:nvSpPr>
      <dsp:spPr>
        <a:xfrm>
          <a:off x="0" y="987922"/>
          <a:ext cx="9724031" cy="493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Feature Engineering</a:t>
          </a:r>
          <a:endParaRPr lang="en-US" sz="2200" kern="1200"/>
        </a:p>
      </dsp:txBody>
      <dsp:txXfrm>
        <a:off x="0" y="987922"/>
        <a:ext cx="9724031" cy="493961"/>
      </dsp:txXfrm>
    </dsp:sp>
    <dsp:sp modelId="{D769973C-B5F5-4538-9A96-D0AF5A9E4BB6}">
      <dsp:nvSpPr>
        <dsp:cNvPr id="0" name=""/>
        <dsp:cNvSpPr/>
      </dsp:nvSpPr>
      <dsp:spPr>
        <a:xfrm>
          <a:off x="0" y="1481884"/>
          <a:ext cx="97240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11F19-D37B-4B96-BBB7-03BDA68CF0CD}">
      <dsp:nvSpPr>
        <dsp:cNvPr id="0" name=""/>
        <dsp:cNvSpPr/>
      </dsp:nvSpPr>
      <dsp:spPr>
        <a:xfrm>
          <a:off x="0" y="1481884"/>
          <a:ext cx="9724031" cy="493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Churn Analysis</a:t>
          </a:r>
          <a:endParaRPr lang="en-US" sz="2200" kern="1200"/>
        </a:p>
      </dsp:txBody>
      <dsp:txXfrm>
        <a:off x="0" y="1481884"/>
        <a:ext cx="9724031" cy="493961"/>
      </dsp:txXfrm>
    </dsp:sp>
    <dsp:sp modelId="{D03E5E3D-92DC-49FE-BA50-BA00E888EE83}">
      <dsp:nvSpPr>
        <dsp:cNvPr id="0" name=""/>
        <dsp:cNvSpPr/>
      </dsp:nvSpPr>
      <dsp:spPr>
        <a:xfrm>
          <a:off x="0" y="1975845"/>
          <a:ext cx="97240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DAC1F-6D69-4419-A5B0-19A860E28A68}">
      <dsp:nvSpPr>
        <dsp:cNvPr id="0" name=""/>
        <dsp:cNvSpPr/>
      </dsp:nvSpPr>
      <dsp:spPr>
        <a:xfrm>
          <a:off x="0" y="1975845"/>
          <a:ext cx="9724031" cy="493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Retention Analysis</a:t>
          </a:r>
          <a:endParaRPr lang="en-US" sz="2200" kern="1200"/>
        </a:p>
      </dsp:txBody>
      <dsp:txXfrm>
        <a:off x="0" y="1975845"/>
        <a:ext cx="9724031" cy="493961"/>
      </dsp:txXfrm>
    </dsp:sp>
    <dsp:sp modelId="{D28D32C8-6EBA-43FF-8F56-6B5D0CC8F93F}">
      <dsp:nvSpPr>
        <dsp:cNvPr id="0" name=""/>
        <dsp:cNvSpPr/>
      </dsp:nvSpPr>
      <dsp:spPr>
        <a:xfrm>
          <a:off x="0" y="2469806"/>
          <a:ext cx="97240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2114AE-66F0-4D2C-B21A-AE4D5C41F65A}">
      <dsp:nvSpPr>
        <dsp:cNvPr id="0" name=""/>
        <dsp:cNvSpPr/>
      </dsp:nvSpPr>
      <dsp:spPr>
        <a:xfrm>
          <a:off x="0" y="2469806"/>
          <a:ext cx="9724031" cy="493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Monthly New Subscribers</a:t>
          </a:r>
          <a:endParaRPr lang="en-US" sz="2200" kern="1200"/>
        </a:p>
      </dsp:txBody>
      <dsp:txXfrm>
        <a:off x="0" y="2469806"/>
        <a:ext cx="9724031" cy="493961"/>
      </dsp:txXfrm>
    </dsp:sp>
    <dsp:sp modelId="{892F237A-1110-4EB3-AA08-2F2E3E088A72}">
      <dsp:nvSpPr>
        <dsp:cNvPr id="0" name=""/>
        <dsp:cNvSpPr/>
      </dsp:nvSpPr>
      <dsp:spPr>
        <a:xfrm>
          <a:off x="0" y="2963768"/>
          <a:ext cx="97240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15BF4-8C9C-482E-9822-4A0B2CF5331B}">
      <dsp:nvSpPr>
        <dsp:cNvPr id="0" name=""/>
        <dsp:cNvSpPr/>
      </dsp:nvSpPr>
      <dsp:spPr>
        <a:xfrm>
          <a:off x="0" y="2963768"/>
          <a:ext cx="9724031" cy="493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Customer Segmentation</a:t>
          </a:r>
          <a:endParaRPr lang="en-US" sz="2200" kern="1200"/>
        </a:p>
      </dsp:txBody>
      <dsp:txXfrm>
        <a:off x="0" y="2963768"/>
        <a:ext cx="9724031" cy="493961"/>
      </dsp:txXfrm>
    </dsp:sp>
    <dsp:sp modelId="{4723821C-0531-43D7-9FF7-CDB49BF4CC68}">
      <dsp:nvSpPr>
        <dsp:cNvPr id="0" name=""/>
        <dsp:cNvSpPr/>
      </dsp:nvSpPr>
      <dsp:spPr>
        <a:xfrm>
          <a:off x="0" y="3457729"/>
          <a:ext cx="97240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2C508-8982-48F2-A19B-781EB60322B5}">
      <dsp:nvSpPr>
        <dsp:cNvPr id="0" name=""/>
        <dsp:cNvSpPr/>
      </dsp:nvSpPr>
      <dsp:spPr>
        <a:xfrm>
          <a:off x="0" y="3457729"/>
          <a:ext cx="9724031" cy="493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Conclusion</a:t>
          </a:r>
          <a:endParaRPr lang="en-US" sz="2200" kern="1200"/>
        </a:p>
      </dsp:txBody>
      <dsp:txXfrm>
        <a:off x="0" y="3457729"/>
        <a:ext cx="9724031" cy="4939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579DA-1A0C-4D20-BB1E-874A428A76F0}">
      <dsp:nvSpPr>
        <dsp:cNvPr id="0" name=""/>
        <dsp:cNvSpPr/>
      </dsp:nvSpPr>
      <dsp:spPr>
        <a:xfrm>
          <a:off x="0" y="1879"/>
          <a:ext cx="10691446" cy="9526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62033-1FEC-4E8D-A069-2C3A6283DB86}">
      <dsp:nvSpPr>
        <dsp:cNvPr id="0" name=""/>
        <dsp:cNvSpPr/>
      </dsp:nvSpPr>
      <dsp:spPr>
        <a:xfrm>
          <a:off x="288170" y="216221"/>
          <a:ext cx="523946" cy="5239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3F39F-3BD3-450C-95C3-4BD625467A9A}">
      <dsp:nvSpPr>
        <dsp:cNvPr id="0" name=""/>
        <dsp:cNvSpPr/>
      </dsp:nvSpPr>
      <dsp:spPr>
        <a:xfrm>
          <a:off x="1100287" y="1879"/>
          <a:ext cx="9591158" cy="952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820" tIns="100820" rIns="100820" bIns="1008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Key Insights: </a:t>
          </a:r>
          <a:r>
            <a:rPr lang="en-US" sz="1800" kern="1200" dirty="0"/>
            <a:t>Identified key factors driving churn, including subscription duration, payment status, and customer categories.</a:t>
          </a:r>
        </a:p>
      </dsp:txBody>
      <dsp:txXfrm>
        <a:off x="1100287" y="1879"/>
        <a:ext cx="9591158" cy="952629"/>
      </dsp:txXfrm>
    </dsp:sp>
    <dsp:sp modelId="{5AA6DE85-64B4-48B5-ACA7-AE05BD4C2819}">
      <dsp:nvSpPr>
        <dsp:cNvPr id="0" name=""/>
        <dsp:cNvSpPr/>
      </dsp:nvSpPr>
      <dsp:spPr>
        <a:xfrm>
          <a:off x="0" y="1192666"/>
          <a:ext cx="10691446" cy="9526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CD188-DFC1-4B44-8AD6-7164D897F58C}">
      <dsp:nvSpPr>
        <dsp:cNvPr id="0" name=""/>
        <dsp:cNvSpPr/>
      </dsp:nvSpPr>
      <dsp:spPr>
        <a:xfrm>
          <a:off x="288170" y="1407008"/>
          <a:ext cx="523946" cy="5239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FDF02-1295-4173-8E28-78D8E28D2AEA}">
      <dsp:nvSpPr>
        <dsp:cNvPr id="0" name=""/>
        <dsp:cNvSpPr/>
      </dsp:nvSpPr>
      <dsp:spPr>
        <a:xfrm>
          <a:off x="1100287" y="1192666"/>
          <a:ext cx="9591158" cy="952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820" tIns="100820" rIns="100820" bIns="1008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Actionable Strategies</a:t>
          </a:r>
          <a:r>
            <a:rPr lang="en-US" sz="1800" kern="1200"/>
            <a:t>: Developed data-driven recommendations for reducing churn, such as targeted interventions for high-risk segments and enhancing customer engagement.</a:t>
          </a:r>
        </a:p>
      </dsp:txBody>
      <dsp:txXfrm>
        <a:off x="1100287" y="1192666"/>
        <a:ext cx="9591158" cy="952629"/>
      </dsp:txXfrm>
    </dsp:sp>
    <dsp:sp modelId="{58A9293D-26A4-4CDA-8A77-EAC0B05688F2}">
      <dsp:nvSpPr>
        <dsp:cNvPr id="0" name=""/>
        <dsp:cNvSpPr/>
      </dsp:nvSpPr>
      <dsp:spPr>
        <a:xfrm>
          <a:off x="0" y="2383453"/>
          <a:ext cx="10691446" cy="9526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6B4680-4254-4CE7-905C-62044882FA77}">
      <dsp:nvSpPr>
        <dsp:cNvPr id="0" name=""/>
        <dsp:cNvSpPr/>
      </dsp:nvSpPr>
      <dsp:spPr>
        <a:xfrm>
          <a:off x="288170" y="2597795"/>
          <a:ext cx="523946" cy="5239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0C80B-0FBD-4FD1-92C2-672A8B96C1B8}">
      <dsp:nvSpPr>
        <dsp:cNvPr id="0" name=""/>
        <dsp:cNvSpPr/>
      </dsp:nvSpPr>
      <dsp:spPr>
        <a:xfrm>
          <a:off x="1100287" y="2383453"/>
          <a:ext cx="9591158" cy="952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820" tIns="100820" rIns="100820" bIns="1008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Future Work: </a:t>
          </a:r>
          <a:r>
            <a:rPr lang="en-US" sz="1800" kern="1200"/>
            <a:t>Outlined areas for future analysis, including investigating external factors and exploring more advanced predictive models.</a:t>
          </a:r>
        </a:p>
      </dsp:txBody>
      <dsp:txXfrm>
        <a:off x="1100287" y="2383453"/>
        <a:ext cx="9591158" cy="952629"/>
      </dsp:txXfrm>
    </dsp:sp>
    <dsp:sp modelId="{01C24B0F-21CF-4D19-9B8F-DBB25A407826}">
      <dsp:nvSpPr>
        <dsp:cNvPr id="0" name=""/>
        <dsp:cNvSpPr/>
      </dsp:nvSpPr>
      <dsp:spPr>
        <a:xfrm>
          <a:off x="0" y="3574240"/>
          <a:ext cx="10691446" cy="9526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627A29-72F9-4EBF-97CC-AFED6522D197}">
      <dsp:nvSpPr>
        <dsp:cNvPr id="0" name=""/>
        <dsp:cNvSpPr/>
      </dsp:nvSpPr>
      <dsp:spPr>
        <a:xfrm>
          <a:off x="288170" y="3788582"/>
          <a:ext cx="523946" cy="5239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C1400-8C46-4453-BB9E-81CDEF81B646}">
      <dsp:nvSpPr>
        <dsp:cNvPr id="0" name=""/>
        <dsp:cNvSpPr/>
      </dsp:nvSpPr>
      <dsp:spPr>
        <a:xfrm>
          <a:off x="1100287" y="3574240"/>
          <a:ext cx="9591158" cy="952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820" tIns="100820" rIns="100820" bIns="1008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Overall, this analysis provides a comprehensive understanding of subscription churn and empowers the business to make data-informed decisions for improved customer retention.</a:t>
          </a:r>
        </a:p>
      </dsp:txBody>
      <dsp:txXfrm>
        <a:off x="1100287" y="3574240"/>
        <a:ext cx="9591158" cy="952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8F40D-66A3-4203-9BDB-0459884F182A}" type="datetimeFigureOut">
              <a:rPr lang="en-CA" smtClean="0"/>
              <a:t>2024-10-15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E9424-8FD3-4202-8700-247E71AD9B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557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8781-8FB8-312B-49CF-895081835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F07C2-21CF-FCAC-09B4-B6EE83BA6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89D6A-0AA0-ECAB-E4A6-2CB94E1C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6CE9-B4DC-441E-98CB-B9643F61F9A9}" type="datetimeFigureOut">
              <a:rPr lang="en-CA" smtClean="0"/>
              <a:t>2024-10-15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B7D8B-CFDE-57F5-D36C-A219792C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ED4F9-4FB8-8042-461E-9D54BFCB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A7D8-9285-437B-978B-76E936ECED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313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215E-54C4-6415-FC76-598E2FFC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FDE72-BF43-0AC2-F269-A7A6EC0AA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64E07-FEA2-C8DD-241C-0C149A5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6CE9-B4DC-441E-98CB-B9643F61F9A9}" type="datetimeFigureOut">
              <a:rPr lang="en-CA" smtClean="0"/>
              <a:t>2024-10-15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52C39-AA23-3669-C60E-F557E403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30683-B6C7-BF8A-5C33-3C710E39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A7D8-9285-437B-978B-76E936ECED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763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4B7CA1-8A1E-CF6D-E3C7-80EF391AC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EAD18-C613-14F8-ADEE-8A619F343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A90EF-F964-0347-A167-586ED9AE9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6CE9-B4DC-441E-98CB-B9643F61F9A9}" type="datetimeFigureOut">
              <a:rPr lang="en-CA" smtClean="0"/>
              <a:t>2024-10-15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9B23-95DF-559B-C26E-69506353E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5E078-48A1-9EFF-2489-208BC67E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A7D8-9285-437B-978B-76E936ECED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197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CC62-429D-1365-FADF-1E1AEFA4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7C6BA-D16F-494B-440A-D7264B587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DB9A0-ECE6-37A6-6493-584E7127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6CE9-B4DC-441E-98CB-B9643F61F9A9}" type="datetimeFigureOut">
              <a:rPr lang="en-CA" smtClean="0"/>
              <a:t>2024-10-15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40DC8-4E13-1E82-8D35-804906D2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B1F71-924C-47E9-440C-716A2F07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A7D8-9285-437B-978B-76E936ECED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872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534A-9A58-B23E-47CC-B09C8884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4B10F-2BC0-32FC-002B-C3AC92DFB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4335B-AAED-19F9-06FD-B325DF07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6CE9-B4DC-441E-98CB-B9643F61F9A9}" type="datetimeFigureOut">
              <a:rPr lang="en-CA" smtClean="0"/>
              <a:t>2024-10-15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F3C4A-0EB7-A9A8-5CB7-BC647D5B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3B830-E444-FF60-6D6F-E1C9CE1E6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A7D8-9285-437B-978B-76E936ECED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44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EA86-D83A-7D98-6445-14CF80D2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6E51A-C9DD-2912-C8BE-4EC11CE4D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3D2BC-61B4-8676-7EB5-6A97F6FF8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125D3-45C2-2103-156E-2B4C28EF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6CE9-B4DC-441E-98CB-B9643F61F9A9}" type="datetimeFigureOut">
              <a:rPr lang="en-CA" smtClean="0"/>
              <a:t>2024-10-15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F43F0-3626-7474-BCD6-D59D5230A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4B9F8-A00A-8614-0E7D-5940793B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A7D8-9285-437B-978B-76E936ECED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165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186E-FD18-C162-10DA-C2390CD85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AFC07-4648-63BD-9397-1F0E20717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9201F-4789-E435-EAF8-E117FD61D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54DE7-764D-2697-4D98-882AE7F67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819133-6E6D-FCF3-63D9-5662CF677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D852F6-F4ED-E104-19B2-3C69A542E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6CE9-B4DC-441E-98CB-B9643F61F9A9}" type="datetimeFigureOut">
              <a:rPr lang="en-CA" smtClean="0"/>
              <a:t>2024-10-15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36911-9E43-FCF6-B345-755A0FE40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2C898-8B71-9FDA-D109-22DD59BD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A7D8-9285-437B-978B-76E936ECED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145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7810-7C83-7612-2492-AC78ECAC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B28C0-3021-CF8F-DD70-AA32F91D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6CE9-B4DC-441E-98CB-B9643F61F9A9}" type="datetimeFigureOut">
              <a:rPr lang="en-CA" smtClean="0"/>
              <a:t>2024-10-15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84A69-E6E1-2F8B-9339-9D4D4336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F9F6D-D1B5-C915-DA82-51425760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A7D8-9285-437B-978B-76E936ECED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614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B9E051-5171-71CF-E0E4-6C5A6CE3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6CE9-B4DC-441E-98CB-B9643F61F9A9}" type="datetimeFigureOut">
              <a:rPr lang="en-CA" smtClean="0"/>
              <a:t>2024-10-15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9E96B-5C9F-A8AA-ABE7-1680658F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AF4FB-17C6-E0CB-04C2-C475AF11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A7D8-9285-437B-978B-76E936ECED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961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C511-42A4-9B70-9C6E-7FCD47425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B8DB1-EB49-3CE9-D49C-3DAE33D84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53CCB-6F84-9856-2ACC-1B1075E0D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6E140-5461-334C-8A13-4AE781A3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6CE9-B4DC-441E-98CB-B9643F61F9A9}" type="datetimeFigureOut">
              <a:rPr lang="en-CA" smtClean="0"/>
              <a:t>2024-10-15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7C720-F751-160D-9AA4-DD32E693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CD5A9-A7DB-7EDF-A9FF-8D7BCBADD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A7D8-9285-437B-978B-76E936ECED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398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102D-9870-0944-6A0D-D0AFD71C7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471D0-CF8D-FDD2-FC13-97E033AC5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8A119-A923-B4AC-3FE0-4D06B040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5A6A9-337B-36C1-330D-A0C1123A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6CE9-B4DC-441E-98CB-B9643F61F9A9}" type="datetimeFigureOut">
              <a:rPr lang="en-CA" smtClean="0"/>
              <a:t>2024-10-15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9A079-FB17-CA0A-EAED-E9EBA68BF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B8C3F-FB9F-0723-4EF7-0EB79195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A7D8-9285-437B-978B-76E936ECED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169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68698-6812-4E5B-52B5-45300015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B0372-1983-DB0F-5BAB-0DB3ABF96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74C20-A642-4E19-C4D2-A91567929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706CE9-B4DC-441E-98CB-B9643F61F9A9}" type="datetimeFigureOut">
              <a:rPr lang="en-CA" smtClean="0"/>
              <a:t>2024-10-15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CD8B9-B17E-34DC-E452-CF90A8FD6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E9E74-F4BD-C9E5-BAAC-4A9D292E3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2EA7D8-9285-437B-978B-76E936ECED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547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hitrathod7/Video-Streaming-Subscription-Analysi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ohit-rathod/" TargetMode="External"/><Relationship Id="rId2" Type="http://schemas.openxmlformats.org/officeDocument/2006/relationships/hyperlink" Target="mailto:mohitrathod.ca@gmail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7F622-59EA-670F-F1BC-6048B31CE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5400" y="760538"/>
            <a:ext cx="8147713" cy="2933385"/>
          </a:xfrm>
        </p:spPr>
        <p:txBody>
          <a:bodyPr anchor="ctr">
            <a:normAutofit/>
          </a:bodyPr>
          <a:lstStyle/>
          <a:p>
            <a:r>
              <a:rPr lang="en-CA" sz="5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Video Streaming App Subscription Analysis</a:t>
            </a:r>
            <a:endParaRPr lang="en-CA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DD0D2-61A2-9049-90EF-8230A7D94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2" y="3730638"/>
            <a:ext cx="9078628" cy="2337790"/>
          </a:xfrm>
        </p:spPr>
        <p:txBody>
          <a:bodyPr anchor="ctr">
            <a:noAutofit/>
          </a:bodyPr>
          <a:lstStyle/>
          <a:p>
            <a:r>
              <a:rPr lang="en-CA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</a:t>
            </a: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nderstanding Customer Behavior and Revenue Trends</a:t>
            </a:r>
          </a:p>
          <a:p>
            <a:endParaRPr lang="en-US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Name: Mohit Rathod</a:t>
            </a:r>
          </a:p>
          <a:p>
            <a:r>
              <a:rPr lang="en-CA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Date: 15th October 2025</a:t>
            </a:r>
          </a:p>
          <a:p>
            <a:r>
              <a:rPr lang="en-CA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GitHub Repo: </a:t>
            </a:r>
            <a:r>
              <a:rPr lang="en-CA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View Here</a:t>
            </a:r>
            <a:endParaRPr lang="en-CA" dirty="0">
              <a:solidFill>
                <a:srgbClr val="FFFF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377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019AF-C969-89D6-0158-E61B78340654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ANALYSIS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55EE20-CE2B-004F-00E1-2A84EF90841B}"/>
              </a:ext>
            </a:extLst>
          </p:cNvPr>
          <p:cNvSpPr txBox="1"/>
          <p:nvPr/>
        </p:nvSpPr>
        <p:spPr>
          <a:xfrm>
            <a:off x="-2460746" y="2318197"/>
            <a:ext cx="10106010" cy="410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20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355F0D-6F2A-BC51-1E9E-E23EF68E8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237" y="1696266"/>
            <a:ext cx="7797521" cy="506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23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019AF-C969-89D6-0158-E61B78340654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ANALYSIS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55EE20-CE2B-004F-00E1-2A84EF90841B}"/>
              </a:ext>
            </a:extLst>
          </p:cNvPr>
          <p:cNvSpPr txBox="1"/>
          <p:nvPr/>
        </p:nvSpPr>
        <p:spPr>
          <a:xfrm>
            <a:off x="-2460746" y="2318197"/>
            <a:ext cx="10106010" cy="410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20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8EA616-2565-065A-EBE1-4735AC129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13" y="1686712"/>
            <a:ext cx="8438722" cy="506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90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019AF-C969-89D6-0158-E61B78340654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ANALYSIS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55EE20-CE2B-004F-00E1-2A84EF90841B}"/>
              </a:ext>
            </a:extLst>
          </p:cNvPr>
          <p:cNvSpPr txBox="1"/>
          <p:nvPr/>
        </p:nvSpPr>
        <p:spPr>
          <a:xfrm>
            <a:off x="-2460746" y="2318197"/>
            <a:ext cx="10106010" cy="410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20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2FEC4-2B94-0565-5195-91F457564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353" y="1693403"/>
            <a:ext cx="6419290" cy="506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90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019AF-C969-89D6-0158-E61B78340654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MONTHLY NEW SUBSCRIBERS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55EE20-CE2B-004F-00E1-2A84EF90841B}"/>
              </a:ext>
            </a:extLst>
          </p:cNvPr>
          <p:cNvSpPr txBox="1"/>
          <p:nvPr/>
        </p:nvSpPr>
        <p:spPr>
          <a:xfrm>
            <a:off x="-2460746" y="2318197"/>
            <a:ext cx="10106010" cy="410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20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828FE-530E-076E-9F2A-A7F3411DC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364" y="1686571"/>
            <a:ext cx="7310420" cy="508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8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019AF-C969-89D6-0158-E61B78340654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CUSTOMER SEGMENTATION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55EE20-CE2B-004F-00E1-2A84EF90841B}"/>
              </a:ext>
            </a:extLst>
          </p:cNvPr>
          <p:cNvSpPr txBox="1"/>
          <p:nvPr/>
        </p:nvSpPr>
        <p:spPr>
          <a:xfrm>
            <a:off x="-2460746" y="2318197"/>
            <a:ext cx="10106010" cy="410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20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792FED-9E0B-2047-BA26-D52DCC366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235" y="1660745"/>
            <a:ext cx="6369525" cy="519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60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019AF-C969-89D6-0158-E61B78340654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CUSTOMER SEGMENTATION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55EE20-CE2B-004F-00E1-2A84EF90841B}"/>
              </a:ext>
            </a:extLst>
          </p:cNvPr>
          <p:cNvSpPr txBox="1"/>
          <p:nvPr/>
        </p:nvSpPr>
        <p:spPr>
          <a:xfrm>
            <a:off x="-2460746" y="2318197"/>
            <a:ext cx="10106010" cy="410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20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2CCA2-0F02-4D78-6D7C-C7CBB96483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20"/>
          <a:stretch/>
        </p:blipFill>
        <p:spPr>
          <a:xfrm>
            <a:off x="1522263" y="1629367"/>
            <a:ext cx="9594622" cy="522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97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019AF-C969-89D6-0158-E61B78340654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55EE20-CE2B-004F-00E1-2A84EF90841B}"/>
              </a:ext>
            </a:extLst>
          </p:cNvPr>
          <p:cNvSpPr txBox="1"/>
          <p:nvPr/>
        </p:nvSpPr>
        <p:spPr>
          <a:xfrm>
            <a:off x="-2460746" y="2318197"/>
            <a:ext cx="10106010" cy="410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20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graphicFrame>
        <p:nvGraphicFramePr>
          <p:cNvPr id="27" name="TextBox 1">
            <a:extLst>
              <a:ext uri="{FF2B5EF4-FFF2-40B4-BE49-F238E27FC236}">
                <a16:creationId xmlns:a16="http://schemas.microsoft.com/office/drawing/2014/main" id="{46E2D476-B344-E385-4C23-AF9CEAF48B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6152173"/>
              </p:ext>
            </p:extLst>
          </p:nvPr>
        </p:nvGraphicFramePr>
        <p:xfrm>
          <a:off x="834014" y="1956650"/>
          <a:ext cx="10691446" cy="4528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0111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019AF-C969-89D6-0158-E61B78340654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F0E743-FAC2-B31D-E473-49E49491B615}"/>
              </a:ext>
            </a:extLst>
          </p:cNvPr>
          <p:cNvSpPr txBox="1"/>
          <p:nvPr/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Thank you for your time and attention throughout this presentation. I appreciate your interest and hope my work provided valuable insights.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Presented by: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Mohit Rathod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Feel free to reach out for further inquiries or networking: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Email: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/>
              </a:rPr>
              <a:t>mohitrathod.ca@gmail.com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LinkedIn: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/>
              </a:rPr>
              <a:t>https://www.linkedin.com/in/mohit-rathod/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 look forward to connecting!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55EE20-CE2B-004F-00E1-2A84EF90841B}"/>
              </a:ext>
            </a:extLst>
          </p:cNvPr>
          <p:cNvSpPr txBox="1"/>
          <p:nvPr/>
        </p:nvSpPr>
        <p:spPr>
          <a:xfrm>
            <a:off x="-2460746" y="2318197"/>
            <a:ext cx="10106010" cy="410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20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54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019AF-C969-89D6-0158-E61B78340654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INDEX</a:t>
            </a:r>
          </a:p>
        </p:txBody>
      </p:sp>
      <p:graphicFrame>
        <p:nvGraphicFramePr>
          <p:cNvPr id="27" name="TextBox 1">
            <a:extLst>
              <a:ext uri="{FF2B5EF4-FFF2-40B4-BE49-F238E27FC236}">
                <a16:creationId xmlns:a16="http://schemas.microsoft.com/office/drawing/2014/main" id="{DA6F9825-2788-9F3C-67AE-D86FD93F5F43}"/>
              </a:ext>
            </a:extLst>
          </p:cNvPr>
          <p:cNvGraphicFramePr/>
          <p:nvPr/>
        </p:nvGraphicFramePr>
        <p:xfrm>
          <a:off x="1371599" y="2049864"/>
          <a:ext cx="9724031" cy="3951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93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019AF-C969-89D6-0158-E61B78340654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532F1D-B350-2109-A6FC-175B05995220}"/>
              </a:ext>
            </a:extLst>
          </p:cNvPr>
          <p:cNvSpPr txBox="1"/>
          <p:nvPr/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</a:rPr>
              <a:t>Goal:</a:t>
            </a:r>
            <a:r>
              <a:rPr lang="en-US" sz="2400" b="0" i="0" dirty="0">
                <a:effectLst/>
              </a:rPr>
              <a:t> To analyze streaming video subscription data to understand customer behavior, identify key drivers of churn, and provide actionable insights for business growth.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</a:rPr>
              <a:t>Dataset:</a:t>
            </a:r>
            <a:r>
              <a:rPr lang="en-US" sz="2400" b="0" i="0" dirty="0">
                <a:effectLst/>
              </a:rPr>
              <a:t> Subscription Cohort Analysis Data.csv, containing information on customer subscriptions, payment status, cancellation dates, etc.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</a:rPr>
              <a:t>Methodology:</a:t>
            </a:r>
            <a:r>
              <a:rPr lang="en-US" sz="2400" b="0" i="0" dirty="0">
                <a:effectLst/>
              </a:rPr>
              <a:t> Data cleaning, exploratory data analysis, customer segmentation, and churn prediction using a machine learning model.</a:t>
            </a:r>
          </a:p>
        </p:txBody>
      </p:sp>
    </p:spTree>
    <p:extLst>
      <p:ext uri="{BB962C8B-B14F-4D97-AF65-F5344CB8AC3E}">
        <p14:creationId xmlns:p14="http://schemas.microsoft.com/office/powerpoint/2010/main" val="370194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019AF-C969-89D6-0158-E61B78340654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IMPORT LIBRARIES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532F1D-B350-2109-A6FC-175B05995220}"/>
              </a:ext>
            </a:extLst>
          </p:cNvPr>
          <p:cNvSpPr txBox="1"/>
          <p:nvPr/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55EE20-CE2B-004F-00E1-2A84EF90841B}"/>
              </a:ext>
            </a:extLst>
          </p:cNvPr>
          <p:cNvSpPr txBox="1"/>
          <p:nvPr/>
        </p:nvSpPr>
        <p:spPr>
          <a:xfrm>
            <a:off x="1457558" y="2386037"/>
            <a:ext cx="97240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Started by importing essential libraries for data manipulation, analysis, and visualization:</a:t>
            </a:r>
          </a:p>
          <a:p>
            <a:endParaRPr lang="en-CA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Pandas: </a:t>
            </a:r>
            <a:r>
              <a:rPr lang="en-CA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data handling and manipulation using </a:t>
            </a:r>
            <a:r>
              <a:rPr lang="en-CA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DataFrames</a:t>
            </a:r>
            <a:r>
              <a:rPr lang="en-CA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NumPy: </a:t>
            </a:r>
            <a:r>
              <a:rPr lang="en-CA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numerical computations and array operations.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Matplotlib: </a:t>
            </a:r>
            <a:r>
              <a:rPr lang="en-CA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creating static, interactive, and animated visualizations.</a:t>
            </a:r>
          </a:p>
        </p:txBody>
      </p:sp>
    </p:spTree>
    <p:extLst>
      <p:ext uri="{BB962C8B-B14F-4D97-AF65-F5344CB8AC3E}">
        <p14:creationId xmlns:p14="http://schemas.microsoft.com/office/powerpoint/2010/main" val="109617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019AF-C969-89D6-0158-E61B78340654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532F1D-B350-2109-A6FC-175B05995220}"/>
              </a:ext>
            </a:extLst>
          </p:cNvPr>
          <p:cNvSpPr txBox="1"/>
          <p:nvPr/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55EE20-CE2B-004F-00E1-2A84EF90841B}"/>
              </a:ext>
            </a:extLst>
          </p:cNvPr>
          <p:cNvSpPr txBox="1"/>
          <p:nvPr/>
        </p:nvSpPr>
        <p:spPr>
          <a:xfrm>
            <a:off x="540136" y="2178218"/>
            <a:ext cx="5530733" cy="3963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Used subs_df.info() to:</a:t>
            </a:r>
          </a:p>
          <a:p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Understand the structure of the dataset, including the number of rows and columns.</a:t>
            </a:r>
          </a:p>
          <a:p>
            <a:pPr algn="l"/>
            <a:endParaRPr lang="en-US" sz="20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Check data types of each column (e.g., integer, float, object).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Identify missing values (null or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NaN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 in any columns.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C9E03-93D1-2D77-8144-770D8B202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129" y="2178219"/>
            <a:ext cx="5530733" cy="39633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25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019AF-C969-89D6-0158-E61B78340654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TRANSFORMATION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532F1D-B350-2109-A6FC-175B05995220}"/>
              </a:ext>
            </a:extLst>
          </p:cNvPr>
          <p:cNvSpPr txBox="1"/>
          <p:nvPr/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55EE20-CE2B-004F-00E1-2A84EF90841B}"/>
              </a:ext>
            </a:extLst>
          </p:cNvPr>
          <p:cNvSpPr txBox="1"/>
          <p:nvPr/>
        </p:nvSpPr>
        <p:spPr>
          <a:xfrm>
            <a:off x="1371599" y="4016332"/>
            <a:ext cx="9448802" cy="2518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Recoding Categorical Variables: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Converted categorical variables like '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was_subscription_paid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' (Yes/No) into numerical format (1/0) for memory efficiency and compatibility with machine learning models.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Date Handling: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Transformed '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created_date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' and '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canceled_date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' columns into datetime objects for easier date-based calculations and analysis.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FF5CB6-511A-31FE-1956-3953B6372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43" y="2029587"/>
            <a:ext cx="6693510" cy="16981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5778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019AF-C969-89D6-0158-E61B78340654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ENGINEERING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532F1D-B350-2109-A6FC-175B05995220}"/>
              </a:ext>
            </a:extLst>
          </p:cNvPr>
          <p:cNvSpPr txBox="1"/>
          <p:nvPr/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55EE20-CE2B-004F-00E1-2A84EF90841B}"/>
              </a:ext>
            </a:extLst>
          </p:cNvPr>
          <p:cNvSpPr txBox="1"/>
          <p:nvPr/>
        </p:nvSpPr>
        <p:spPr>
          <a:xfrm>
            <a:off x="1096370" y="2108614"/>
            <a:ext cx="10106010" cy="410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Created new columns, such as '</a:t>
            </a:r>
            <a:r>
              <a:rPr lang="en-US" sz="2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created_month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' and '</a:t>
            </a:r>
            <a:r>
              <a:rPr lang="en-US" sz="2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canceled_month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,' by extracting the month from the respective date columns. This enabled monthly analysis of churn and other metrics.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Calculated the '</a:t>
            </a:r>
            <a:r>
              <a:rPr lang="en-US" sz="2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subscription_duration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' by subtracting the creation date from the cancellation date, providing a measure of how long each subscription lasted.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Categorized subscription durations into groups </a:t>
            </a:r>
            <a:r>
              <a:rPr lang="en-US" sz="2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('0-7 days', '8-30 days', '31-60 days', '61-90 days', '91-120 days’, '121-150 days', '151-180 days', '181-365 days', '1-2 years’) 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using the </a:t>
            </a:r>
            <a:r>
              <a:rPr lang="en-US" sz="2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pd.cut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function to analyze retention patterns across different duration ranges. </a:t>
            </a:r>
            <a:endParaRPr lang="en-US" sz="220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99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019AF-C969-89D6-0158-E61B78340654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CHURN ANALYSIS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532F1D-B350-2109-A6FC-175B05995220}"/>
              </a:ext>
            </a:extLst>
          </p:cNvPr>
          <p:cNvSpPr txBox="1"/>
          <p:nvPr/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55EE20-CE2B-004F-00E1-2A84EF90841B}"/>
              </a:ext>
            </a:extLst>
          </p:cNvPr>
          <p:cNvSpPr txBox="1"/>
          <p:nvPr/>
        </p:nvSpPr>
        <p:spPr>
          <a:xfrm>
            <a:off x="1096370" y="2108614"/>
            <a:ext cx="10106010" cy="410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20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AB3A513-62D9-8D3B-F82F-5358151E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91927"/>
              </p:ext>
            </p:extLst>
          </p:nvPr>
        </p:nvGraphicFramePr>
        <p:xfrm>
          <a:off x="1662982" y="1807016"/>
          <a:ext cx="8866032" cy="1991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508">
                  <a:extLst>
                    <a:ext uri="{9D8B030D-6E8A-4147-A177-3AD203B41FA5}">
                      <a16:colId xmlns:a16="http://schemas.microsoft.com/office/drawing/2014/main" val="300407790"/>
                    </a:ext>
                  </a:extLst>
                </a:gridCol>
                <a:gridCol w="1841443">
                  <a:extLst>
                    <a:ext uri="{9D8B030D-6E8A-4147-A177-3AD203B41FA5}">
                      <a16:colId xmlns:a16="http://schemas.microsoft.com/office/drawing/2014/main" val="45295130"/>
                    </a:ext>
                  </a:extLst>
                </a:gridCol>
                <a:gridCol w="2212029">
                  <a:extLst>
                    <a:ext uri="{9D8B030D-6E8A-4147-A177-3AD203B41FA5}">
                      <a16:colId xmlns:a16="http://schemas.microsoft.com/office/drawing/2014/main" val="635153210"/>
                    </a:ext>
                  </a:extLst>
                </a:gridCol>
                <a:gridCol w="2596052">
                  <a:extLst>
                    <a:ext uri="{9D8B030D-6E8A-4147-A177-3AD203B41FA5}">
                      <a16:colId xmlns:a16="http://schemas.microsoft.com/office/drawing/2014/main" val="2674158408"/>
                    </a:ext>
                  </a:extLst>
                </a:gridCol>
              </a:tblGrid>
              <a:tr h="663754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Subscription Paid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Subscription Not Paid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967639"/>
                  </a:ext>
                </a:extLst>
              </a:tr>
              <a:tr h="663754">
                <a:tc>
                  <a:txBody>
                    <a:bodyPr/>
                    <a:lstStyle/>
                    <a:p>
                      <a:r>
                        <a:rPr lang="en-CA" dirty="0"/>
                        <a:t>Total Subscriptions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3069 </a:t>
                      </a:r>
                      <a:r>
                        <a:rPr lang="en-CA" b="1" dirty="0"/>
                        <a:t>(100%)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2936 </a:t>
                      </a:r>
                      <a:r>
                        <a:rPr lang="en-CA" b="1" dirty="0"/>
                        <a:t>(95.66%)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133 </a:t>
                      </a:r>
                      <a:r>
                        <a:rPr lang="en-CA" b="1" dirty="0"/>
                        <a:t>(4.34%)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3086106"/>
                  </a:ext>
                </a:extLst>
              </a:tr>
              <a:tr h="663754">
                <a:tc>
                  <a:txBody>
                    <a:bodyPr/>
                    <a:lstStyle/>
                    <a:p>
                      <a:r>
                        <a:rPr lang="en-CA" dirty="0"/>
                        <a:t>Cancellations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2004 </a:t>
                      </a:r>
                      <a:r>
                        <a:rPr lang="en-CA" b="1" dirty="0"/>
                        <a:t>(65.29%)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1881</a:t>
                      </a:r>
                      <a:r>
                        <a:rPr lang="en-CA" b="1" dirty="0"/>
                        <a:t> (93.86%)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123 </a:t>
                      </a:r>
                      <a:r>
                        <a:rPr lang="en-CA" b="1" dirty="0"/>
                        <a:t>(6.14%)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902035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C29A04C-3A87-D22E-4DC7-D466B445B2EF}"/>
              </a:ext>
            </a:extLst>
          </p:cNvPr>
          <p:cNvSpPr txBox="1"/>
          <p:nvPr/>
        </p:nvSpPr>
        <p:spPr>
          <a:xfrm>
            <a:off x="904352" y="4149969"/>
            <a:ext cx="102980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Higher Cancellation among Non-Paying Users</a:t>
            </a:r>
            <a:r>
              <a:rPr lang="en-CA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CA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indicates that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free users are more likely to churn after their initial engagement.</a:t>
            </a:r>
          </a:p>
          <a:p>
            <a:endParaRPr lang="en-CA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CA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Retention Strategy Opportunity:</a:t>
            </a:r>
          </a:p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Paid users show a stable retention pattern, but non-paying users present an opportunity for improvement. Focusing on converting free users into paying subscribers can reduce cancellations and enhance long-term growth.</a:t>
            </a:r>
          </a:p>
        </p:txBody>
      </p:sp>
    </p:spTree>
    <p:extLst>
      <p:ext uri="{BB962C8B-B14F-4D97-AF65-F5344CB8AC3E}">
        <p14:creationId xmlns:p14="http://schemas.microsoft.com/office/powerpoint/2010/main" val="387536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019AF-C969-89D6-0158-E61B78340654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CHURN ANALYSIS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532F1D-B350-2109-A6FC-175B05995220}"/>
              </a:ext>
            </a:extLst>
          </p:cNvPr>
          <p:cNvSpPr txBox="1"/>
          <p:nvPr/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55EE20-CE2B-004F-00E1-2A84EF90841B}"/>
              </a:ext>
            </a:extLst>
          </p:cNvPr>
          <p:cNvSpPr txBox="1"/>
          <p:nvPr/>
        </p:nvSpPr>
        <p:spPr>
          <a:xfrm>
            <a:off x="-2460746" y="2318197"/>
            <a:ext cx="10106010" cy="410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20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A695F0-34EC-285A-6121-52BFF8A2B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244" y="1691299"/>
            <a:ext cx="7454258" cy="50594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85BAFC-2666-242E-FFBE-9ED615E9F41F}"/>
              </a:ext>
            </a:extLst>
          </p:cNvPr>
          <p:cNvSpPr txBox="1"/>
          <p:nvPr/>
        </p:nvSpPr>
        <p:spPr>
          <a:xfrm>
            <a:off x="1262311" y="2944167"/>
            <a:ext cx="26403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Total Customers Cancelled their Subscription by Month</a:t>
            </a:r>
          </a:p>
        </p:txBody>
      </p:sp>
    </p:spTree>
    <p:extLst>
      <p:ext uri="{BB962C8B-B14F-4D97-AF65-F5344CB8AC3E}">
        <p14:creationId xmlns:p14="http://schemas.microsoft.com/office/powerpoint/2010/main" val="2151505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660</Words>
  <Application>Microsoft Office PowerPoint</Application>
  <PresentationFormat>Widescreen</PresentationFormat>
  <Paragraphs>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Roboto</vt:lpstr>
      <vt:lpstr>Office Theme</vt:lpstr>
      <vt:lpstr>Video Streaming App Subscription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Mohit Rathod</dc:creator>
  <cp:lastModifiedBy>Mohit Rathod</cp:lastModifiedBy>
  <cp:revision>1</cp:revision>
  <dcterms:created xsi:type="dcterms:W3CDTF">2024-10-15T06:05:42Z</dcterms:created>
  <dcterms:modified xsi:type="dcterms:W3CDTF">2024-10-15T08:05:17Z</dcterms:modified>
</cp:coreProperties>
</file>